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2" r:id="rId3"/>
    <p:sldId id="263" r:id="rId4"/>
    <p:sldId id="268" r:id="rId5"/>
    <p:sldId id="267" r:id="rId6"/>
    <p:sldId id="271" r:id="rId7"/>
    <p:sldId id="257" r:id="rId8"/>
    <p:sldId id="299" r:id="rId9"/>
    <p:sldId id="293" r:id="rId10"/>
    <p:sldId id="259" r:id="rId11"/>
    <p:sldId id="260" r:id="rId12"/>
    <p:sldId id="264" r:id="rId13"/>
    <p:sldId id="265" r:id="rId14"/>
    <p:sldId id="266" r:id="rId15"/>
    <p:sldId id="276" r:id="rId16"/>
    <p:sldId id="273" r:id="rId17"/>
    <p:sldId id="281" r:id="rId18"/>
    <p:sldId id="272" r:id="rId19"/>
    <p:sldId id="296" r:id="rId20"/>
    <p:sldId id="275" r:id="rId21"/>
    <p:sldId id="274" r:id="rId22"/>
    <p:sldId id="277" r:id="rId23"/>
    <p:sldId id="278" r:id="rId24"/>
    <p:sldId id="300" r:id="rId25"/>
    <p:sldId id="279" r:id="rId26"/>
    <p:sldId id="280" r:id="rId27"/>
    <p:sldId id="282" r:id="rId28"/>
    <p:sldId id="294" r:id="rId29"/>
    <p:sldId id="295" r:id="rId30"/>
    <p:sldId id="283" r:id="rId31"/>
    <p:sldId id="284" r:id="rId32"/>
    <p:sldId id="301" r:id="rId33"/>
    <p:sldId id="291" r:id="rId34"/>
    <p:sldId id="288" r:id="rId35"/>
    <p:sldId id="285" r:id="rId36"/>
    <p:sldId id="286" r:id="rId37"/>
    <p:sldId id="287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304" r:id="rId46"/>
    <p:sldId id="310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2D23725-5988-41A5-820D-5F286BE1A6B1}">
          <p14:sldIdLst>
            <p14:sldId id="292"/>
            <p14:sldId id="262"/>
            <p14:sldId id="263"/>
            <p14:sldId id="268"/>
            <p14:sldId id="267"/>
            <p14:sldId id="271"/>
            <p14:sldId id="257"/>
            <p14:sldId id="299"/>
            <p14:sldId id="293"/>
            <p14:sldId id="259"/>
            <p14:sldId id="260"/>
            <p14:sldId id="264"/>
            <p14:sldId id="265"/>
            <p14:sldId id="266"/>
            <p14:sldId id="276"/>
            <p14:sldId id="273"/>
            <p14:sldId id="281"/>
            <p14:sldId id="272"/>
            <p14:sldId id="296"/>
            <p14:sldId id="275"/>
            <p14:sldId id="274"/>
            <p14:sldId id="277"/>
            <p14:sldId id="278"/>
            <p14:sldId id="300"/>
            <p14:sldId id="279"/>
            <p14:sldId id="280"/>
            <p14:sldId id="282"/>
            <p14:sldId id="294"/>
            <p14:sldId id="295"/>
            <p14:sldId id="283"/>
            <p14:sldId id="284"/>
            <p14:sldId id="301"/>
            <p14:sldId id="291"/>
            <p14:sldId id="288"/>
          </p14:sldIdLst>
        </p14:section>
        <p14:section name="Oddíl bez názvu" id="{54976F9F-C8FA-49F7-811A-43356294BE2F}">
          <p14:sldIdLst>
            <p14:sldId id="285"/>
            <p14:sldId id="286"/>
            <p14:sldId id="287"/>
            <p14:sldId id="302"/>
            <p14:sldId id="303"/>
            <p14:sldId id="305"/>
            <p14:sldId id="306"/>
            <p14:sldId id="307"/>
            <p14:sldId id="308"/>
            <p14:sldId id="309"/>
            <p14:sldId id="304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800000" cy="180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1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11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26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3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01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21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64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73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24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0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59E17-E13E-4C86-B3A6-2130F1F110C1}" type="datetimeFigureOut">
              <a:rPr lang="cs-CZ" smtClean="0"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041C-0EB7-4B1F-B618-6BB6B77EA2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59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6.jpeg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8835" y="535709"/>
            <a:ext cx="10741891" cy="5929746"/>
          </a:xfrm>
        </p:spPr>
        <p:txBody>
          <a:bodyPr>
            <a:normAutofit/>
          </a:bodyPr>
          <a:lstStyle/>
          <a:p>
            <a:r>
              <a:rPr lang="cs-CZ" sz="12000" b="1" noProof="1" smtClean="0">
                <a:solidFill>
                  <a:schemeClr val="accent2"/>
                </a:solidFill>
              </a:rPr>
              <a:t>In der Stadt</a:t>
            </a:r>
          </a:p>
          <a:p>
            <a:endParaRPr lang="cs-CZ" sz="12000" b="1" dirty="0" smtClean="0">
              <a:solidFill>
                <a:schemeClr val="accent2"/>
              </a:solidFill>
            </a:endParaRPr>
          </a:p>
          <a:p>
            <a:r>
              <a:rPr lang="cs-CZ" sz="12000" b="1" dirty="0" smtClean="0">
                <a:solidFill>
                  <a:schemeClr val="accent2"/>
                </a:solidFill>
              </a:rPr>
              <a:t>Ve městě</a:t>
            </a:r>
            <a:endParaRPr lang="cs-CZ" sz="1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ékárna Pharmacentrum - lékárny v Pra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7" y="1716813"/>
            <a:ext cx="4249184" cy="35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ékárna | Nemocnice Příb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25" y="655626"/>
            <a:ext cx="6910007" cy="46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33961" y="583781"/>
            <a:ext cx="2121659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lékárna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Bankomat AB.jpg - Wikimedia Comm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24" y="3495189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Bankomat zatrzymał kartę - co robić?"/>
          <p:cNvSpPr>
            <a:spLocks noChangeAspect="1" noChangeArrowheads="1"/>
          </p:cNvSpPr>
          <p:nvPr/>
        </p:nvSpPr>
        <p:spPr bwMode="auto">
          <a:xfrm>
            <a:off x="129449" y="299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6" descr="Bankomat zatrzymał kartę - co robić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31" y="1670601"/>
            <a:ext cx="3197994" cy="21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1967" y="604475"/>
            <a:ext cx="2298622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banka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511499" y="604475"/>
            <a:ext cx="3039953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bankomat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Manažer měsíce Simona Pavlíčková: Klienti potřebují vidět úsměv - Staffino  blog | Read stories from Staffino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0"/>
          <a:stretch/>
        </p:blipFill>
        <p:spPr bwMode="auto">
          <a:xfrm>
            <a:off x="1406443" y="4643904"/>
            <a:ext cx="2720936" cy="16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Fio banka inovuje apku, nabízí větší zabezpečení i generátor QR kódů —  Médiář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8753" r="7637" b="16017"/>
          <a:stretch/>
        </p:blipFill>
        <p:spPr bwMode="auto">
          <a:xfrm>
            <a:off x="696493" y="1670601"/>
            <a:ext cx="4140836" cy="26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ktuální informace o provozu České pošty | www.kraj-jihocesky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30" y="511254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ošta Zlín 1 (Zlín) • Firmy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8" y="2177143"/>
            <a:ext cx="4562103" cy="30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Česká pošta zvýšila zisk na 302 milionů, pomohla jí kompenzace od státu |  Týden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71" y="3143794"/>
            <a:ext cx="6700794" cy="32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57382" y="511254"/>
            <a:ext cx="2346189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pošta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Praha hlavní nádraží - Prague.e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80" y="1765389"/>
            <a:ext cx="5671719" cy="37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ěkteré vlaky přestávají jezdit na hlavní nádraží v Praze, v jízdním řádu  se na to „zapomnělo“ | Reflex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9" y="1298665"/>
            <a:ext cx="5599229" cy="41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Fotobanka ČTK - Fotosada : Oprava haly hlavního nádraží v Pra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80" y="103549"/>
            <a:ext cx="3595563" cy="23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61060" y="290648"/>
            <a:ext cx="2684837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nádraží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5800" y="1112520"/>
            <a:ext cx="10911840" cy="3680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b="1" noProof="1" smtClean="0">
                <a:solidFill>
                  <a:srgbClr val="0070C0"/>
                </a:solidFill>
              </a:rPr>
              <a:t>Co je to? </a:t>
            </a:r>
            <a:r>
              <a:rPr lang="cs-CZ" sz="4000" b="1" noProof="1" smtClean="0">
                <a:solidFill>
                  <a:schemeClr val="tx1"/>
                </a:solidFill>
              </a:rPr>
              <a:t>			</a:t>
            </a:r>
            <a:r>
              <a:rPr lang="de-DE" sz="4000" b="1" noProof="1" smtClean="0">
                <a:solidFill>
                  <a:schemeClr val="tx1"/>
                </a:solidFill>
              </a:rPr>
              <a:t>Was ist das?</a:t>
            </a:r>
            <a:endParaRPr lang="cs-CZ" sz="4000" b="1" noProof="1" smtClean="0">
              <a:solidFill>
                <a:schemeClr val="tx1"/>
              </a:solidFill>
            </a:endParaRPr>
          </a:p>
          <a:p>
            <a:endParaRPr lang="de-DE" sz="4000" b="1" noProof="1" smtClean="0">
              <a:solidFill>
                <a:schemeClr val="tx1"/>
              </a:solidFill>
            </a:endParaRPr>
          </a:p>
          <a:p>
            <a:r>
              <a:rPr lang="de-DE" sz="4000" b="1" noProof="1" smtClean="0">
                <a:solidFill>
                  <a:srgbClr val="0070C0"/>
                </a:solidFill>
              </a:rPr>
              <a:t>To je </a:t>
            </a:r>
            <a:r>
              <a:rPr lang="de-DE" sz="4000" b="1" noProof="1" smtClean="0">
                <a:solidFill>
                  <a:schemeClr val="tx1"/>
                </a:solidFill>
              </a:rPr>
              <a:t>banka.</a:t>
            </a:r>
            <a:r>
              <a:rPr lang="cs-CZ" sz="4000" b="1" noProof="1" smtClean="0">
                <a:solidFill>
                  <a:schemeClr val="tx1"/>
                </a:solidFill>
              </a:rPr>
              <a:t>			Das ist eine Bank.</a:t>
            </a:r>
            <a:endParaRPr lang="de-DE" sz="4000" b="1" noProof="1" smtClean="0">
              <a:solidFill>
                <a:schemeClr val="tx1"/>
              </a:solidFill>
            </a:endParaRPr>
          </a:p>
          <a:p>
            <a:r>
              <a:rPr lang="de-DE" sz="4000" b="1" noProof="1" smtClean="0">
                <a:solidFill>
                  <a:srgbClr val="0070C0"/>
                </a:solidFill>
              </a:rPr>
              <a:t>To je </a:t>
            </a:r>
            <a:r>
              <a:rPr lang="de-DE" sz="4000" b="1" noProof="1" smtClean="0">
                <a:solidFill>
                  <a:schemeClr val="tx1"/>
                </a:solidFill>
              </a:rPr>
              <a:t>restaurace.</a:t>
            </a:r>
            <a:r>
              <a:rPr lang="cs-CZ" sz="4000" b="1" noProof="1" smtClean="0">
                <a:solidFill>
                  <a:schemeClr val="tx1"/>
                </a:solidFill>
              </a:rPr>
              <a:t>		Das ist ein Restaurant.</a:t>
            </a:r>
            <a:endParaRPr lang="de-DE" sz="4000" b="1" noProof="1" smtClean="0">
              <a:solidFill>
                <a:schemeClr val="tx1"/>
              </a:solidFill>
            </a:endParaRPr>
          </a:p>
          <a:p>
            <a:r>
              <a:rPr lang="de-DE" sz="4000" b="1" noProof="1" smtClean="0">
                <a:solidFill>
                  <a:srgbClr val="0070C0"/>
                </a:solidFill>
              </a:rPr>
              <a:t>To je </a:t>
            </a:r>
            <a:r>
              <a:rPr lang="de-DE" sz="4000" b="1" noProof="1" smtClean="0">
                <a:solidFill>
                  <a:schemeClr val="tx1"/>
                </a:solidFill>
              </a:rPr>
              <a:t>hotel</a:t>
            </a:r>
            <a:r>
              <a:rPr lang="cs-CZ" sz="4000" b="1" dirty="0" smtClean="0">
                <a:solidFill>
                  <a:schemeClr val="tx1"/>
                </a:solidFill>
              </a:rPr>
              <a:t>.</a:t>
            </a:r>
            <a:r>
              <a:rPr lang="cs-CZ" sz="4000" b="1" dirty="0" smtClean="0"/>
              <a:t> 			</a:t>
            </a:r>
            <a:r>
              <a:rPr lang="cs-CZ" sz="4000" b="1" noProof="1" smtClean="0">
                <a:solidFill>
                  <a:schemeClr val="tx1"/>
                </a:solidFill>
              </a:rPr>
              <a:t>Das ist ein Hotel.</a:t>
            </a:r>
            <a:endParaRPr lang="cs-CZ" sz="4000" b="1" noProof="1"/>
          </a:p>
        </p:txBody>
      </p:sp>
    </p:spTree>
    <p:extLst>
      <p:ext uri="{BB962C8B-B14F-4D97-AF65-F5344CB8AC3E}">
        <p14:creationId xmlns:p14="http://schemas.microsoft.com/office/powerpoint/2010/main" val="14872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nkomat zatrzymał kartę - co robić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1" y="1289600"/>
            <a:ext cx="4983084" cy="335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32220" y="120185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a/bankomat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b/parkovací automat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c/parkoviště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Česká pošta zvýšila zisk na 302 milionů, pomohla jí kompenzace od státu |  Týden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3"/>
          <a:stretch/>
        </p:blipFill>
        <p:spPr bwMode="auto">
          <a:xfrm>
            <a:off x="346651" y="2857500"/>
            <a:ext cx="4583489" cy="29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ošta | Obec Rudol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882064" y="150665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a/obchod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b/banka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 pošta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 zajímavých restaurací v Pr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6" y="1632835"/>
            <a:ext cx="5728792" cy="38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46520" y="1632835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a/bankomat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b/pošta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c/restaurace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arkování v centru - Oficiální stránky města Mariánské Lázně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807720"/>
            <a:ext cx="3406140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067300" y="161333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a/bankomat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b/parkovací automat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c/parkoviště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644640" y="2042755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a/cukrárna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b/bankomat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c/banka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Manažer měsíce Simona Pavlíčková: Klienti potřebují vidět úsměv - Staffino  blog | Read stories from Staffino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0"/>
          <a:stretch/>
        </p:blipFill>
        <p:spPr bwMode="auto">
          <a:xfrm>
            <a:off x="430495" y="1865534"/>
            <a:ext cx="5296101" cy="32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Parkování v centru - Oficiální stránky města Mariánské Lázně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20" y="1888377"/>
            <a:ext cx="2879271" cy="38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16928" y="461376"/>
            <a:ext cx="2686392" cy="662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parkoviště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772400" y="461376"/>
            <a:ext cx="2980677" cy="11159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tx1"/>
                </a:solidFill>
              </a:rPr>
              <a:t>p</a:t>
            </a:r>
            <a:r>
              <a:rPr lang="cs-CZ" sz="4000" b="1" dirty="0" smtClean="0">
                <a:solidFill>
                  <a:schemeClr val="tx1"/>
                </a:solidFill>
              </a:rPr>
              <a:t>arkovací automat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Parkoviště u kina Hutník projde rekonstrukcí, vzniknou nová parkovací  místa: Klad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10465" r="12377" b="21159"/>
          <a:stretch/>
        </p:blipFill>
        <p:spPr bwMode="auto">
          <a:xfrm>
            <a:off x="357458" y="3079075"/>
            <a:ext cx="6042304" cy="2648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xtLst/>
        </p:spPr>
      </p:pic>
      <p:pic>
        <p:nvPicPr>
          <p:cNvPr id="12" name="Picture 2" descr="Parkoviště Ivančice – informace o placeném parkování ve městě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69" y="1272881"/>
            <a:ext cx="1508078" cy="15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traviny U Nama - Můj obcho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8" y="1341120"/>
            <a:ext cx="5496772" cy="41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25540" y="146093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a/obchod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b/cukrárna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c/lékárna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áměstí Přemysla Otakara II.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4" y="1181099"/>
            <a:ext cx="5354321" cy="40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928360" y="132377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a/obchod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b/nádraží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c/náměstí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 restauraci Cukrárna Bruno - Davle, Davle | Restu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7" y="1095158"/>
            <a:ext cx="5461212" cy="409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08420" y="119423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a/lékárna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b/cukrárna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c/radnice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ěkteré vlaky přestávají jezdit na hlavní nádraží v Praze, v jízdním řádu  se na to „zapomnělo“ | Reflex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9" y="681445"/>
            <a:ext cx="5599229" cy="41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339840" y="149141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a/radnice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b/lékárna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c/nádraží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ffee house Praha 8 | Restu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3" y="557640"/>
            <a:ext cx="57531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Espresso nebo cappuccino aneb Co o vás vypoví vaše oblíbená káva -  Novink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3" y="4171864"/>
            <a:ext cx="4438650" cy="248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635847" y="223404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a/obchod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b/kavárna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c/pekařství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ékárna | Nemocnice Příb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6" y="1623060"/>
            <a:ext cx="53773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621780" y="173525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a/lékárna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b/kavárna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c/cukrárna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dnice (České Budějovice) – Wikipedi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1673" b="4264"/>
          <a:stretch/>
        </p:blipFill>
        <p:spPr bwMode="auto">
          <a:xfrm>
            <a:off x="456813" y="1630680"/>
            <a:ext cx="4949716" cy="48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80760" y="2184830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a/kavárna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b/cukrárna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c/radnice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koviště u kina Hutník projde rekonstrukcí, vzniknou nová parkovací  místa: Klad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10465" r="12377" b="21159"/>
          <a:stretch/>
        </p:blipFill>
        <p:spPr bwMode="auto">
          <a:xfrm>
            <a:off x="304118" y="2042755"/>
            <a:ext cx="6042304" cy="2648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</p:pic>
      <p:sp>
        <p:nvSpPr>
          <p:cNvPr id="3" name="Obdélník 2"/>
          <p:cNvSpPr/>
          <p:nvPr/>
        </p:nvSpPr>
        <p:spPr>
          <a:xfrm>
            <a:off x="6644640" y="2042755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a/parkovací automat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b/parkoviště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c/pekařství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644640" y="2042755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a/pošta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b/parkoviště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c/pekařství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Matějovo pekařství – Tržnice Br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8" y="1547696"/>
            <a:ext cx="5427230" cy="36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870917" y="1893286"/>
            <a:ext cx="5341620" cy="3108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solidFill>
                  <a:schemeClr val="accent5"/>
                </a:solidFill>
              </a:rPr>
              <a:t>Co je to?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a/pošta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b/obchod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c/hotel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8" name="Picture 6" descr="Recepce - obrázek zařízení Hotel Vista, Brno - Tripadvis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4738" r="13635" b="2836"/>
          <a:stretch/>
        </p:blipFill>
        <p:spPr bwMode="auto">
          <a:xfrm>
            <a:off x="581613" y="554950"/>
            <a:ext cx="3725845" cy="300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otel Nautilus | Wellness hotel | Spa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3" y="3802527"/>
            <a:ext cx="4096732" cy="27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áměstí Přemysla Otakara II.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5" y="1532799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adnice (České Budějovice)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47" y="1685199"/>
            <a:ext cx="3566754" cy="26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50135" y="448984"/>
            <a:ext cx="2266956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náměstí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26147" y="448984"/>
            <a:ext cx="2001388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radnice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tel Nautilus | Wellness hotel | Spa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2" y="2880359"/>
            <a:ext cx="3663194" cy="24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adnice (České Budějovice) – Wikipedi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1673" b="4264"/>
          <a:stretch/>
        </p:blipFill>
        <p:spPr bwMode="auto">
          <a:xfrm>
            <a:off x="4377225" y="0"/>
            <a:ext cx="2478768" cy="24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ékárna | Nemocnice Příb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59" y="0"/>
            <a:ext cx="382135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ankomat zatrzymał kartę - co robić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1" y="0"/>
            <a:ext cx="3663193" cy="24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8 zajímavých restaurací v Praz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21" y="2889043"/>
            <a:ext cx="3579491" cy="23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 restauraci Cukrárna Bruno - Davle, Davle | Restu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28" y="2880359"/>
            <a:ext cx="2992868" cy="22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35070" y="0"/>
            <a:ext cx="336429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77225" y="0"/>
            <a:ext cx="336429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422519" y="0"/>
            <a:ext cx="336429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35070" y="2889043"/>
            <a:ext cx="336429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159828" y="2889043"/>
            <a:ext cx="336429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479621" y="2889043"/>
            <a:ext cx="336429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00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traviny U Nama - Můj obcho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60104"/>
            <a:ext cx="3493676" cy="26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Fio banka inovuje apku, nabízí větší zabezpečení i generátor QR kódů —  Médiá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8753" r="7637" b="16017"/>
          <a:stretch/>
        </p:blipFill>
        <p:spPr bwMode="auto">
          <a:xfrm>
            <a:off x="3891462" y="203811"/>
            <a:ext cx="4247566" cy="26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ěkteré vlaky přestávají jezdit na hlavní nádraží v Praze, v jízdním řádu  se na to „zapomnělo“ | Reflex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56" y="203811"/>
            <a:ext cx="3541776" cy="26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áměstí Přemysla Otakara II. – Wikiped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7" y="3710761"/>
            <a:ext cx="3543718" cy="26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rkoviště u kina Hutník projde rekonstrukcí, vzniknou nová parkovací  místa: Klad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10465" r="12377" b="21159"/>
          <a:stretch/>
        </p:blipFill>
        <p:spPr bwMode="auto">
          <a:xfrm>
            <a:off x="3976110" y="4586427"/>
            <a:ext cx="4066010" cy="178212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xtLst/>
        </p:spPr>
      </p:pic>
      <p:pic>
        <p:nvPicPr>
          <p:cNvPr id="8" name="Picture 10" descr="Česká pošta zvýšila zisk na 302 milionů, pomohla jí kompenzace od státu |  Týden.c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59" y="4671180"/>
            <a:ext cx="3527005" cy="169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šta | Obec Rudolti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36" y="3345180"/>
            <a:ext cx="149352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82880" y="260104"/>
            <a:ext cx="336429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891462" y="203811"/>
            <a:ext cx="336429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261756" y="203811"/>
            <a:ext cx="336429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32837" y="3710761"/>
            <a:ext cx="517794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10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80556" y="4586427"/>
            <a:ext cx="433182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11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252459" y="4671180"/>
            <a:ext cx="478303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12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tějovo pekařství – Tržnice Br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2" y="447736"/>
            <a:ext cx="3880385" cy="25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arkování v centru - Oficiální stránky města Mariánské Lázn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447736"/>
            <a:ext cx="2879271" cy="38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ffee house Praha 8 | Restu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74" y="3289048"/>
            <a:ext cx="4253234" cy="247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ejrozšířenější mýty o kávě, kterým bys neměla věřit | Jsme koč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04" y="447736"/>
            <a:ext cx="4250604" cy="28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5992" y="447736"/>
            <a:ext cx="517794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13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770120" y="447736"/>
            <a:ext cx="517794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14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844204" y="447736"/>
            <a:ext cx="517794" cy="289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15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7927" y="397164"/>
            <a:ext cx="11453091" cy="5985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387927" y="397165"/>
            <a:ext cx="11453091" cy="59851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noProof="1" smtClean="0">
                <a:solidFill>
                  <a:schemeClr val="accent2"/>
                </a:solidFill>
              </a:rPr>
              <a:t>Wie fragt man nach dem Weg?</a:t>
            </a:r>
          </a:p>
          <a:p>
            <a:pPr algn="ctr"/>
            <a:r>
              <a:rPr lang="cs-CZ" sz="6000" b="1" noProof="1" smtClean="0">
                <a:solidFill>
                  <a:schemeClr val="accent2"/>
                </a:solidFill>
              </a:rPr>
              <a:t>Wie sagt man BITTE und DANKE</a:t>
            </a:r>
            <a:r>
              <a:rPr lang="cs-CZ" sz="6000" noProof="1" smtClean="0">
                <a:solidFill>
                  <a:schemeClr val="accent2"/>
                </a:solidFill>
              </a:rPr>
              <a:t>?</a:t>
            </a:r>
            <a:endParaRPr lang="cs-CZ" sz="6000" noProof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 </a:t>
            </a:r>
            <a:r>
              <a:rPr lang="cs-CZ" b="1" dirty="0" smtClean="0">
                <a:solidFill>
                  <a:schemeClr val="accent1"/>
                </a:solidFill>
              </a:rPr>
              <a:t>Kde je </a:t>
            </a:r>
            <a:r>
              <a:rPr lang="cs-CZ" dirty="0" smtClean="0"/>
              <a:t>radnice, </a:t>
            </a:r>
            <a:r>
              <a:rPr lang="cs-CZ" b="1" dirty="0" smtClean="0">
                <a:solidFill>
                  <a:srgbClr val="92D050"/>
                </a:solidFill>
              </a:rPr>
              <a:t>prosím?</a:t>
            </a:r>
            <a:r>
              <a:rPr lang="cs-CZ" dirty="0" smtClean="0">
                <a:solidFill>
                  <a:srgbClr val="92D050"/>
                </a:solidFill>
              </a:rPr>
              <a:t>	</a:t>
            </a:r>
            <a:r>
              <a:rPr lang="cs-CZ" dirty="0" smtClean="0"/>
              <a:t>	</a:t>
            </a:r>
            <a:r>
              <a:rPr lang="de-DE" noProof="1" smtClean="0"/>
              <a:t>Wo ist das Rathaus</a:t>
            </a:r>
            <a:r>
              <a:rPr lang="cs-CZ" noProof="1" smtClean="0"/>
              <a:t> </a:t>
            </a:r>
            <a:r>
              <a:rPr lang="de-DE" b="1" noProof="1" smtClean="0">
                <a:solidFill>
                  <a:srgbClr val="92D050"/>
                </a:solidFill>
              </a:rPr>
              <a:t>bitte</a:t>
            </a:r>
            <a:r>
              <a:rPr lang="de-DE" noProof="1" smtClean="0"/>
              <a:t>?	</a:t>
            </a:r>
          </a:p>
          <a:p>
            <a:pPr marL="0" indent="0">
              <a:buNone/>
            </a:pPr>
            <a:r>
              <a:rPr lang="cs-CZ" noProof="1" smtClean="0"/>
              <a:t>B </a:t>
            </a:r>
            <a:r>
              <a:rPr lang="de-DE" noProof="1" smtClean="0"/>
              <a:t>Jděte rovně.				Gehen Sie geradeaus.	</a:t>
            </a:r>
          </a:p>
          <a:p>
            <a:pPr marL="0" indent="0">
              <a:buNone/>
            </a:pPr>
            <a:r>
              <a:rPr lang="cs-CZ" noProof="1" smtClean="0"/>
              <a:t>A</a:t>
            </a:r>
            <a:r>
              <a:rPr lang="cs-CZ" noProof="1" smtClean="0">
                <a:solidFill>
                  <a:srgbClr val="92D050"/>
                </a:solidFill>
              </a:rPr>
              <a:t> </a:t>
            </a:r>
            <a:r>
              <a:rPr lang="de-DE" b="1" noProof="1" smtClean="0">
                <a:solidFill>
                  <a:srgbClr val="92D050"/>
                </a:solidFill>
              </a:rPr>
              <a:t>Děkuji.					Danke. </a:t>
            </a:r>
          </a:p>
          <a:p>
            <a:pPr marL="0" indent="0">
              <a:buNone/>
            </a:pPr>
            <a:r>
              <a:rPr lang="de-DE" noProof="1" smtClean="0"/>
              <a:t>						</a:t>
            </a:r>
          </a:p>
          <a:p>
            <a:pPr marL="0" indent="0">
              <a:buNone/>
            </a:pPr>
            <a:r>
              <a:rPr lang="cs-CZ" noProof="1" smtClean="0"/>
              <a:t>A</a:t>
            </a:r>
            <a:r>
              <a:rPr lang="cs-CZ" noProof="1" smtClean="0">
                <a:solidFill>
                  <a:schemeClr val="accent1"/>
                </a:solidFill>
              </a:rPr>
              <a:t> </a:t>
            </a:r>
            <a:r>
              <a:rPr lang="de-DE" b="1" noProof="1" smtClean="0">
                <a:solidFill>
                  <a:schemeClr val="accent1"/>
                </a:solidFill>
              </a:rPr>
              <a:t>Kde je </a:t>
            </a:r>
            <a:r>
              <a:rPr lang="de-DE" noProof="1" smtClean="0"/>
              <a:t>parkoviště, </a:t>
            </a:r>
            <a:r>
              <a:rPr lang="de-DE" b="1" noProof="1" smtClean="0">
                <a:solidFill>
                  <a:srgbClr val="92D050"/>
                </a:solidFill>
              </a:rPr>
              <a:t>prosím</a:t>
            </a:r>
            <a:r>
              <a:rPr lang="de-DE" noProof="1" smtClean="0"/>
              <a:t>?		</a:t>
            </a:r>
            <a:r>
              <a:rPr lang="de-DE" b="1" noProof="1" smtClean="0">
                <a:solidFill>
                  <a:schemeClr val="accent1"/>
                </a:solidFill>
              </a:rPr>
              <a:t>Wo ist </a:t>
            </a:r>
            <a:r>
              <a:rPr lang="de-DE" noProof="1" smtClean="0"/>
              <a:t>ein </a:t>
            </a:r>
            <a:r>
              <a:rPr lang="cs-CZ" noProof="1" smtClean="0"/>
              <a:t>Parkplatz </a:t>
            </a:r>
            <a:r>
              <a:rPr lang="de-DE" b="1" noProof="1" smtClean="0">
                <a:solidFill>
                  <a:srgbClr val="92D050"/>
                </a:solidFill>
              </a:rPr>
              <a:t>bitte</a:t>
            </a:r>
            <a:r>
              <a:rPr lang="de-DE" noProof="1" smtClean="0"/>
              <a:t>?		</a:t>
            </a:r>
          </a:p>
          <a:p>
            <a:pPr marL="0" indent="0">
              <a:buNone/>
            </a:pPr>
            <a:r>
              <a:rPr lang="cs-CZ" noProof="1" smtClean="0"/>
              <a:t>B </a:t>
            </a:r>
            <a:r>
              <a:rPr lang="de-DE" noProof="1" smtClean="0"/>
              <a:t>Jděte vlevo. 				Gehen Sie nach links.	</a:t>
            </a:r>
          </a:p>
          <a:p>
            <a:pPr marL="0" indent="0">
              <a:buNone/>
            </a:pPr>
            <a:r>
              <a:rPr lang="cs-CZ" noProof="1" smtClean="0"/>
              <a:t>A</a:t>
            </a:r>
            <a:r>
              <a:rPr lang="cs-CZ" b="1" noProof="1" smtClean="0">
                <a:solidFill>
                  <a:srgbClr val="92D050"/>
                </a:solidFill>
              </a:rPr>
              <a:t> </a:t>
            </a:r>
            <a:r>
              <a:rPr lang="de-DE" b="1" noProof="1" smtClean="0">
                <a:solidFill>
                  <a:srgbClr val="92D050"/>
                </a:solidFill>
              </a:rPr>
              <a:t>Děkuji.</a:t>
            </a:r>
            <a:r>
              <a:rPr lang="de-DE" noProof="1" smtClean="0"/>
              <a:t>					</a:t>
            </a:r>
            <a:r>
              <a:rPr lang="de-DE" b="1" noProof="1" smtClean="0">
                <a:solidFill>
                  <a:srgbClr val="92D050"/>
                </a:solidFill>
              </a:rPr>
              <a:t>Danke.</a:t>
            </a:r>
          </a:p>
          <a:p>
            <a:endParaRPr lang="de-DE" noProof="1" smtClean="0"/>
          </a:p>
          <a:p>
            <a:pPr marL="0" indent="0">
              <a:buNone/>
            </a:pPr>
            <a:r>
              <a:rPr lang="cs-CZ" noProof="1" smtClean="0"/>
              <a:t>A</a:t>
            </a:r>
            <a:r>
              <a:rPr lang="cs-CZ" b="1" noProof="1" smtClean="0">
                <a:solidFill>
                  <a:schemeClr val="accent1"/>
                </a:solidFill>
              </a:rPr>
              <a:t> </a:t>
            </a:r>
            <a:r>
              <a:rPr lang="de-DE" b="1" noProof="1" smtClean="0">
                <a:solidFill>
                  <a:schemeClr val="accent1"/>
                </a:solidFill>
              </a:rPr>
              <a:t>Kde je </a:t>
            </a:r>
            <a:r>
              <a:rPr lang="de-DE" noProof="1" smtClean="0"/>
              <a:t>bankomat, </a:t>
            </a:r>
            <a:r>
              <a:rPr lang="de-DE" b="1" noProof="1" smtClean="0">
                <a:solidFill>
                  <a:srgbClr val="92D050"/>
                </a:solidFill>
              </a:rPr>
              <a:t>prosím</a:t>
            </a:r>
            <a:r>
              <a:rPr lang="de-DE" noProof="1" smtClean="0"/>
              <a:t>?		</a:t>
            </a:r>
            <a:r>
              <a:rPr lang="de-DE" noProof="1" smtClean="0">
                <a:solidFill>
                  <a:schemeClr val="accent1"/>
                </a:solidFill>
              </a:rPr>
              <a:t>Wo ist </a:t>
            </a:r>
            <a:r>
              <a:rPr lang="de-DE" noProof="1" smtClean="0"/>
              <a:t>ein Bankautomat</a:t>
            </a:r>
            <a:r>
              <a:rPr lang="cs-CZ" noProof="1" smtClean="0"/>
              <a:t> </a:t>
            </a:r>
            <a:r>
              <a:rPr lang="de-DE" b="1" noProof="1" smtClean="0">
                <a:solidFill>
                  <a:srgbClr val="92D050"/>
                </a:solidFill>
              </a:rPr>
              <a:t>bitte</a:t>
            </a:r>
            <a:r>
              <a:rPr lang="de-DE" noProof="1" smtClean="0"/>
              <a:t>?</a:t>
            </a:r>
          </a:p>
          <a:p>
            <a:pPr marL="0" indent="0">
              <a:buNone/>
            </a:pPr>
            <a:r>
              <a:rPr lang="cs-CZ" noProof="1" smtClean="0"/>
              <a:t>B </a:t>
            </a:r>
            <a:r>
              <a:rPr lang="de-DE" noProof="1" smtClean="0"/>
              <a:t>Jděte vpravo.				Gehen Sie nach rechts. </a:t>
            </a:r>
          </a:p>
          <a:p>
            <a:pPr marL="0" indent="0">
              <a:buNone/>
            </a:pPr>
            <a:r>
              <a:rPr lang="cs-CZ" noProof="1" smtClean="0"/>
              <a:t>A </a:t>
            </a:r>
            <a:r>
              <a:rPr lang="de-DE" b="1" noProof="1" smtClean="0">
                <a:solidFill>
                  <a:srgbClr val="92D050"/>
                </a:solidFill>
              </a:rPr>
              <a:t>Děkuji.</a:t>
            </a:r>
            <a:r>
              <a:rPr lang="de-DE" noProof="1" smtClean="0"/>
              <a:t>					</a:t>
            </a:r>
            <a:r>
              <a:rPr lang="de-DE" b="1" noProof="1" smtClean="0">
                <a:solidFill>
                  <a:srgbClr val="92D050"/>
                </a:solidFill>
              </a:rPr>
              <a:t>Danke.</a:t>
            </a:r>
            <a:endParaRPr lang="de-DE" b="1" noProof="1">
              <a:solidFill>
                <a:srgbClr val="92D05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2522982" y="4587240"/>
            <a:ext cx="81534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10800000">
            <a:off x="2446020" y="571500"/>
            <a:ext cx="484632" cy="624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0800000">
            <a:off x="2522982" y="2600801"/>
            <a:ext cx="81534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numCol="1">
            <a:normAutofit fontScale="92500" lnSpcReduction="20000"/>
          </a:bodyPr>
          <a:lstStyle/>
          <a:p>
            <a:r>
              <a:rPr lang="cs-CZ" sz="2400" dirty="0" smtClean="0"/>
              <a:t>Kde je …?    	</a:t>
            </a:r>
            <a:r>
              <a:rPr lang="cs-CZ" sz="2400" b="1" noProof="1" smtClean="0">
                <a:solidFill>
                  <a:schemeClr val="accent1"/>
                </a:solidFill>
              </a:rPr>
              <a:t>Wo ist… ?     </a:t>
            </a:r>
          </a:p>
          <a:p>
            <a:r>
              <a:rPr lang="cs-CZ" sz="2400" noProof="1" smtClean="0"/>
              <a:t>Prosím.	</a:t>
            </a:r>
            <a:r>
              <a:rPr lang="cs-CZ" sz="2400" b="1" noProof="1" smtClean="0">
                <a:solidFill>
                  <a:srgbClr val="92D050"/>
                </a:solidFill>
              </a:rPr>
              <a:t>Bitte.	      </a:t>
            </a:r>
          </a:p>
          <a:p>
            <a:r>
              <a:rPr lang="cs-CZ" sz="2400" noProof="1" smtClean="0"/>
              <a:t>Děkuji.	</a:t>
            </a:r>
            <a:r>
              <a:rPr lang="cs-CZ" sz="2400" b="1" noProof="1" smtClean="0">
                <a:solidFill>
                  <a:srgbClr val="92D050"/>
                </a:solidFill>
              </a:rPr>
              <a:t>Danke.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sz="2400" b="1" dirty="0" smtClean="0"/>
              <a:t>Dialog 1 	</a:t>
            </a:r>
            <a:endParaRPr lang="cs-CZ" sz="2400" b="1" dirty="0"/>
          </a:p>
          <a:p>
            <a:r>
              <a:rPr lang="cs-CZ" sz="2400" dirty="0" smtClean="0">
                <a:solidFill>
                  <a:schemeClr val="accent5"/>
                </a:solidFill>
              </a:rPr>
              <a:t>________</a:t>
            </a:r>
            <a:r>
              <a:rPr lang="cs-CZ" sz="2400" dirty="0" smtClean="0"/>
              <a:t> restaurace, </a:t>
            </a:r>
            <a:r>
              <a:rPr lang="cs-CZ" sz="2400" dirty="0" smtClean="0">
                <a:solidFill>
                  <a:srgbClr val="92D050"/>
                </a:solidFill>
              </a:rPr>
              <a:t>________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Jděte vpravo.</a:t>
            </a:r>
          </a:p>
          <a:p>
            <a:r>
              <a:rPr lang="cs-CZ" sz="2400" dirty="0" smtClean="0">
                <a:solidFill>
                  <a:srgbClr val="92D050"/>
                </a:solidFill>
              </a:rPr>
              <a:t>___________ </a:t>
            </a:r>
          </a:p>
          <a:p>
            <a:endParaRPr lang="cs-CZ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sz="2400" b="1" dirty="0" smtClean="0"/>
              <a:t>Dialog 2</a:t>
            </a:r>
            <a:endParaRPr lang="cs-CZ" sz="2400" b="1" dirty="0"/>
          </a:p>
          <a:p>
            <a:r>
              <a:rPr lang="cs-CZ" sz="2400" dirty="0">
                <a:solidFill>
                  <a:schemeClr val="accent5"/>
                </a:solidFill>
              </a:rPr>
              <a:t>________</a:t>
            </a:r>
            <a:r>
              <a:rPr lang="cs-CZ" sz="2400" dirty="0"/>
              <a:t> </a:t>
            </a:r>
            <a:r>
              <a:rPr lang="cs-CZ" sz="2400" dirty="0" smtClean="0"/>
              <a:t>hotel , </a:t>
            </a:r>
            <a:r>
              <a:rPr lang="cs-CZ" sz="2400" dirty="0">
                <a:solidFill>
                  <a:srgbClr val="92D050"/>
                </a:solidFill>
              </a:rPr>
              <a:t>________</a:t>
            </a:r>
            <a:r>
              <a:rPr lang="cs-CZ" sz="2400" dirty="0"/>
              <a:t>?</a:t>
            </a:r>
          </a:p>
          <a:p>
            <a:r>
              <a:rPr lang="cs-CZ" sz="2400" dirty="0"/>
              <a:t>Jděte </a:t>
            </a:r>
            <a:r>
              <a:rPr lang="cs-CZ" sz="2400" dirty="0" smtClean="0"/>
              <a:t>vlevo.</a:t>
            </a:r>
            <a:endParaRPr lang="cs-CZ" sz="2400" dirty="0"/>
          </a:p>
          <a:p>
            <a:r>
              <a:rPr lang="cs-CZ" sz="2400" dirty="0" smtClean="0">
                <a:solidFill>
                  <a:srgbClr val="92D050"/>
                </a:solidFill>
              </a:rPr>
              <a:t>___________</a:t>
            </a:r>
          </a:p>
          <a:p>
            <a:pPr marL="0" indent="0">
              <a:buNone/>
            </a:pPr>
            <a:endParaRPr lang="cs-CZ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sz="2400" b="1" dirty="0" smtClean="0"/>
              <a:t>Dialog 3</a:t>
            </a:r>
          </a:p>
          <a:p>
            <a:r>
              <a:rPr lang="cs-CZ" sz="2400" dirty="0" smtClean="0">
                <a:solidFill>
                  <a:schemeClr val="accent5"/>
                </a:solidFill>
              </a:rPr>
              <a:t>________</a:t>
            </a:r>
            <a:r>
              <a:rPr lang="cs-CZ" sz="2400" dirty="0" smtClean="0"/>
              <a:t> cukrárna, </a:t>
            </a:r>
            <a:r>
              <a:rPr lang="cs-CZ" sz="2400" dirty="0">
                <a:solidFill>
                  <a:srgbClr val="92D050"/>
                </a:solidFill>
              </a:rPr>
              <a:t>________</a:t>
            </a:r>
            <a:r>
              <a:rPr lang="cs-CZ" sz="2400" dirty="0"/>
              <a:t>?</a:t>
            </a:r>
          </a:p>
          <a:p>
            <a:r>
              <a:rPr lang="cs-CZ" sz="2400" dirty="0"/>
              <a:t>Jděte </a:t>
            </a:r>
            <a:r>
              <a:rPr lang="cs-CZ" sz="2400" dirty="0" smtClean="0"/>
              <a:t>rovně.</a:t>
            </a:r>
            <a:r>
              <a:rPr lang="cs-CZ" sz="2400" dirty="0" smtClean="0">
                <a:solidFill>
                  <a:srgbClr val="92D050"/>
                </a:solidFill>
              </a:rPr>
              <a:t> </a:t>
            </a:r>
          </a:p>
          <a:p>
            <a:r>
              <a:rPr lang="cs-CZ" sz="2400" dirty="0">
                <a:solidFill>
                  <a:srgbClr val="92D050"/>
                </a:solidFill>
              </a:rPr>
              <a:t>___________ </a:t>
            </a:r>
          </a:p>
          <a:p>
            <a:endParaRPr lang="cs-CZ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dirty="0" smtClean="0">
              <a:solidFill>
                <a:srgbClr val="92D050"/>
              </a:solidFill>
            </a:endParaRPr>
          </a:p>
          <a:p>
            <a:endParaRPr lang="cs-CZ" sz="2400" dirty="0">
              <a:solidFill>
                <a:srgbClr val="92D050"/>
              </a:solidFill>
            </a:endParaRPr>
          </a:p>
          <a:p>
            <a:endParaRPr lang="cs-CZ" sz="2400" dirty="0" smtClean="0">
              <a:solidFill>
                <a:srgbClr val="92D050"/>
              </a:solidFill>
            </a:endParaRPr>
          </a:p>
          <a:p>
            <a:endParaRPr lang="cs-CZ" sz="2400" dirty="0">
              <a:solidFill>
                <a:srgbClr val="92D050"/>
              </a:solidFill>
            </a:endParaRPr>
          </a:p>
          <a:p>
            <a:endParaRPr lang="cs-CZ" sz="2400" dirty="0" smtClean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959006" y="2087880"/>
            <a:ext cx="576281" cy="356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0800000">
            <a:off x="2001747" y="3958704"/>
            <a:ext cx="490797" cy="400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0800000">
            <a:off x="2001746" y="5708073"/>
            <a:ext cx="407670" cy="46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Servírování v restauraci má svá pravidla. Číšníkům nepomáhejte! | Dům a  zahrada - bydlení je h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175497"/>
            <a:ext cx="3399795" cy="19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ukrárna u Arbesa Praha, Štefánikova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4527096"/>
            <a:ext cx="3112655" cy="20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tel Nautilus, Tabor - Welcome Official Websi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t="3923" r="13681" b="8226"/>
          <a:stretch/>
        </p:blipFill>
        <p:spPr bwMode="auto">
          <a:xfrm>
            <a:off x="6603999" y="2263378"/>
            <a:ext cx="2438401" cy="21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cepce - obrázek zařízení Hotel Vista, Brno - Tripadvis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4738" r="13635" b="2836"/>
          <a:stretch/>
        </p:blipFill>
        <p:spPr bwMode="auto">
          <a:xfrm>
            <a:off x="9333310" y="2297560"/>
            <a:ext cx="2567779" cy="20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cs-CZ" b="1" dirty="0">
              <a:solidFill>
                <a:srgbClr val="92D050"/>
              </a:solidFill>
            </a:endParaRPr>
          </a:p>
          <a:p>
            <a:r>
              <a:rPr lang="cs-CZ" b="1" dirty="0"/>
              <a:t>Dialog 1 	</a:t>
            </a:r>
            <a:r>
              <a:rPr lang="cs-CZ" b="1" dirty="0" smtClean="0"/>
              <a:t>						</a:t>
            </a:r>
            <a:endParaRPr lang="cs-CZ" b="1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       , </a:t>
            </a:r>
            <a:r>
              <a:rPr lang="cs-CZ" dirty="0" smtClean="0">
                <a:solidFill>
                  <a:srgbClr val="92D050"/>
                </a:solidFill>
              </a:rPr>
              <a:t>________</a:t>
            </a:r>
            <a:r>
              <a:rPr lang="cs-CZ" dirty="0" smtClean="0"/>
              <a:t>?		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B Jděte </a:t>
            </a:r>
            <a:r>
              <a:rPr lang="cs-CZ" dirty="0"/>
              <a:t>vpravo</a:t>
            </a:r>
            <a:r>
              <a:rPr lang="cs-CZ" dirty="0" smtClean="0"/>
              <a:t>.						</a:t>
            </a: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 		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				</a:t>
            </a:r>
            <a:endParaRPr lang="cs-CZ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					</a:t>
            </a:r>
            <a:endParaRPr lang="cs-CZ" dirty="0">
              <a:solidFill>
                <a:srgbClr val="92D050"/>
              </a:solidFill>
            </a:endParaRPr>
          </a:p>
          <a:p>
            <a:r>
              <a:rPr lang="cs-CZ" b="1" dirty="0"/>
              <a:t>Dialog 2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             , </a:t>
            </a:r>
            <a:r>
              <a:rPr lang="cs-CZ" dirty="0">
                <a:solidFill>
                  <a:srgbClr val="92D050"/>
                </a:solidFill>
              </a:rPr>
              <a:t>________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 smtClean="0"/>
              <a:t>B Jděte </a:t>
            </a:r>
            <a:r>
              <a:rPr lang="cs-CZ" dirty="0"/>
              <a:t>vlevo.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pic>
        <p:nvPicPr>
          <p:cNvPr id="4" name="Picture 6" descr="Bankomat zatrzymał kartę - co robi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13" y="166254"/>
            <a:ext cx="2066169" cy="13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krárna u Arbesa Praha, Štefánikova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40" y="3500786"/>
            <a:ext cx="2132249" cy="14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ů 6"/>
          <p:cNvSpPr/>
          <p:nvPr/>
        </p:nvSpPr>
        <p:spPr>
          <a:xfrm rot="5400000">
            <a:off x="2592465" y="5059638"/>
            <a:ext cx="484632" cy="624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6200000">
            <a:off x="2705472" y="1488748"/>
            <a:ext cx="484632" cy="624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6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Dialog 3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       </a:t>
            </a:r>
            <a:r>
              <a:rPr lang="cs-CZ" dirty="0"/>
              <a:t>, </a:t>
            </a:r>
            <a:r>
              <a:rPr lang="cs-CZ" dirty="0">
                <a:solidFill>
                  <a:srgbClr val="92D050"/>
                </a:solidFill>
              </a:rPr>
              <a:t>________</a:t>
            </a:r>
            <a:r>
              <a:rPr lang="cs-CZ" dirty="0"/>
              <a:t>?		</a:t>
            </a:r>
          </a:p>
          <a:p>
            <a:pPr marL="0" indent="0">
              <a:buNone/>
            </a:pPr>
            <a:r>
              <a:rPr lang="cs-CZ" dirty="0" smtClean="0"/>
              <a:t>B Jděte rovně.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r>
              <a:rPr lang="cs-CZ" b="1" dirty="0" smtClean="0"/>
              <a:t>Dialog 4  </a:t>
            </a:r>
            <a:endParaRPr lang="cs-CZ" b="1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       </a:t>
            </a:r>
            <a:r>
              <a:rPr lang="cs-CZ" dirty="0"/>
              <a:t>, </a:t>
            </a:r>
            <a:r>
              <a:rPr lang="cs-CZ" dirty="0">
                <a:solidFill>
                  <a:srgbClr val="92D050"/>
                </a:solidFill>
              </a:rPr>
              <a:t>________</a:t>
            </a:r>
            <a:r>
              <a:rPr lang="cs-CZ" dirty="0"/>
              <a:t>?		</a:t>
            </a:r>
          </a:p>
          <a:p>
            <a:pPr marL="0" indent="0">
              <a:buNone/>
            </a:pPr>
            <a:r>
              <a:rPr lang="cs-CZ" dirty="0" smtClean="0"/>
              <a:t>B Jděte </a:t>
            </a:r>
            <a:r>
              <a:rPr lang="cs-CZ" dirty="0"/>
              <a:t>vpravo.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pic>
        <p:nvPicPr>
          <p:cNvPr id="6" name="Picture 2" descr="Náměstí Přemysla Otakara II.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45" y="286328"/>
            <a:ext cx="2229807" cy="16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ěkteré vlaky přestávají jezdit na hlavní nádraží v Praze, v jízdním řádu  se na to „zapomnělo“ | Reflex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58" y="3331484"/>
            <a:ext cx="2183294" cy="16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ů 8"/>
          <p:cNvSpPr/>
          <p:nvPr/>
        </p:nvSpPr>
        <p:spPr>
          <a:xfrm rot="10800000">
            <a:off x="2552173" y="2113972"/>
            <a:ext cx="484632" cy="624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6200000">
            <a:off x="2631341" y="5076888"/>
            <a:ext cx="484632" cy="64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88727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92D050"/>
              </a:solidFill>
            </a:endParaRPr>
          </a:p>
          <a:p>
            <a:r>
              <a:rPr lang="cs-CZ" b="1" dirty="0"/>
              <a:t>Dialog 5</a:t>
            </a:r>
            <a:r>
              <a:rPr lang="cs-CZ" b="1" dirty="0" smtClean="0"/>
              <a:t> </a:t>
            </a:r>
            <a:endParaRPr lang="cs-CZ" b="1" dirty="0"/>
          </a:p>
          <a:p>
            <a:pPr marL="0" indent="0">
              <a:buNone/>
            </a:pPr>
            <a:endParaRPr lang="cs-CZ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</a:t>
            </a:r>
            <a:r>
              <a:rPr lang="cs-CZ" dirty="0">
                <a:solidFill>
                  <a:schemeClr val="accent5"/>
                </a:solidFill>
              </a:rPr>
              <a:t>________</a:t>
            </a:r>
            <a:r>
              <a:rPr lang="cs-CZ" dirty="0"/>
              <a:t>                              </a:t>
            </a:r>
            <a:r>
              <a:rPr lang="cs-CZ" dirty="0" smtClean="0"/>
              <a:t>	</a:t>
            </a:r>
            <a:r>
              <a:rPr lang="cs-CZ" dirty="0"/>
              <a:t> </a:t>
            </a:r>
            <a:r>
              <a:rPr lang="cs-CZ" dirty="0" smtClean="0"/>
              <a:t>          , </a:t>
            </a:r>
            <a:r>
              <a:rPr lang="cs-CZ" dirty="0">
                <a:solidFill>
                  <a:srgbClr val="92D050"/>
                </a:solidFill>
              </a:rPr>
              <a:t>________</a:t>
            </a:r>
            <a:r>
              <a:rPr lang="cs-CZ" dirty="0"/>
              <a:t>?		</a:t>
            </a:r>
          </a:p>
          <a:p>
            <a:pPr marL="0" indent="0">
              <a:buNone/>
            </a:pPr>
            <a:r>
              <a:rPr lang="cs-CZ" dirty="0"/>
              <a:t>B Jděte rovně.						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A ___________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  <a:p>
            <a:r>
              <a:rPr lang="cs-CZ" b="1" dirty="0"/>
              <a:t>Dialog 6</a:t>
            </a:r>
            <a:r>
              <a:rPr lang="cs-CZ" b="1" dirty="0" smtClean="0"/>
              <a:t> </a:t>
            </a:r>
            <a:endParaRPr lang="cs-CZ" b="1" dirty="0"/>
          </a:p>
          <a:p>
            <a:pPr marL="0" indent="0">
              <a:buNone/>
            </a:pPr>
            <a:r>
              <a:rPr lang="cs-CZ" dirty="0">
                <a:solidFill>
                  <a:schemeClr val="accent5"/>
                </a:solidFill>
              </a:rPr>
              <a:t>A ________</a:t>
            </a:r>
            <a:r>
              <a:rPr lang="cs-CZ" dirty="0"/>
              <a:t>                               </a:t>
            </a:r>
            <a:r>
              <a:rPr lang="cs-CZ" dirty="0" smtClean="0"/>
              <a:t>  , </a:t>
            </a:r>
            <a:r>
              <a:rPr lang="cs-CZ" dirty="0">
                <a:solidFill>
                  <a:srgbClr val="92D050"/>
                </a:solidFill>
              </a:rPr>
              <a:t>________</a:t>
            </a:r>
            <a:r>
              <a:rPr lang="cs-CZ" dirty="0"/>
              <a:t>?		</a:t>
            </a:r>
          </a:p>
          <a:p>
            <a:pPr marL="0" indent="0">
              <a:buNone/>
            </a:pPr>
            <a:r>
              <a:rPr lang="cs-CZ" dirty="0"/>
              <a:t>B Jděte vpravo.						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A ___________</a:t>
            </a:r>
          </a:p>
          <a:p>
            <a:endParaRPr lang="cs-CZ" dirty="0"/>
          </a:p>
        </p:txBody>
      </p:sp>
      <p:pic>
        <p:nvPicPr>
          <p:cNvPr id="4" name="Picture 2" descr="Parkoviště u kina Hutník projde rekonstrukcí, vzniknou nová parkovací  místa: Klad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10465" r="12377" b="21159"/>
          <a:stretch/>
        </p:blipFill>
        <p:spPr bwMode="auto">
          <a:xfrm>
            <a:off x="1985817" y="420130"/>
            <a:ext cx="3346005" cy="14665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</p:pic>
      <p:pic>
        <p:nvPicPr>
          <p:cNvPr id="5" name="Picture 2" descr="Potraviny U Nama - Můj obch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17" y="3325089"/>
            <a:ext cx="2243789" cy="168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lů 5"/>
          <p:cNvSpPr/>
          <p:nvPr/>
        </p:nvSpPr>
        <p:spPr>
          <a:xfrm rot="16200000">
            <a:off x="2533785" y="5056984"/>
            <a:ext cx="407670" cy="46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10800000">
            <a:off x="2099041" y="1962804"/>
            <a:ext cx="407670" cy="46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4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92820"/>
            <a:ext cx="10515600" cy="4351338"/>
          </a:xfrm>
        </p:spPr>
        <p:txBody>
          <a:bodyPr/>
          <a:lstStyle/>
          <a:p>
            <a:r>
              <a:rPr lang="cs-CZ" dirty="0" smtClean="0"/>
              <a:t>Jděte vlevo.			</a:t>
            </a:r>
          </a:p>
          <a:p>
            <a:endParaRPr lang="cs-CZ" dirty="0"/>
          </a:p>
          <a:p>
            <a:r>
              <a:rPr lang="cs-CZ" dirty="0" smtClean="0"/>
              <a:t>Jděte rovně. </a:t>
            </a:r>
          </a:p>
          <a:p>
            <a:endParaRPr lang="cs-CZ" dirty="0"/>
          </a:p>
          <a:p>
            <a:r>
              <a:rPr lang="cs-CZ" dirty="0" smtClean="0"/>
              <a:t>Jděte vpravo. 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 rot="5400000">
            <a:off x="3664922" y="1911928"/>
            <a:ext cx="407670" cy="46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 rot="10800000">
            <a:off x="3637849" y="2803424"/>
            <a:ext cx="407670" cy="46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16200000">
            <a:off x="3719696" y="3926465"/>
            <a:ext cx="407670" cy="46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3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otel Nautilus, Tabor - Welcome Official Websi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t="3923" r="13681" b="8226"/>
          <a:stretch/>
        </p:blipFill>
        <p:spPr bwMode="auto">
          <a:xfrm>
            <a:off x="190500" y="1979588"/>
            <a:ext cx="3987124" cy="34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otel Nautilus | Wellness hotel | Spa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20" y="1217588"/>
            <a:ext cx="4096732" cy="27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cepce - obrázek zařízení Hotel Vista, Brno - Tripadvis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4738" r="13635" b="2836"/>
          <a:stretch/>
        </p:blipFill>
        <p:spPr bwMode="auto">
          <a:xfrm>
            <a:off x="4392337" y="1979588"/>
            <a:ext cx="3354958" cy="270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281941" y="494777"/>
            <a:ext cx="2019300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hotel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Dialog </a:t>
            </a:r>
            <a:r>
              <a:rPr lang="cs-CZ" b="1" dirty="0" smtClean="0"/>
              <a:t>1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       </a:t>
            </a:r>
            <a:r>
              <a:rPr lang="cs-CZ" dirty="0"/>
              <a:t>, </a:t>
            </a:r>
            <a:r>
              <a:rPr lang="cs-CZ" dirty="0" smtClean="0">
                <a:solidFill>
                  <a:srgbClr val="92D050"/>
                </a:solidFill>
              </a:rPr>
              <a:t>prosím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Jděte </a:t>
            </a:r>
            <a:r>
              <a:rPr lang="cs-CZ" dirty="0" smtClean="0"/>
              <a:t>_______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r>
              <a:rPr lang="cs-CZ" b="1" dirty="0" smtClean="0"/>
              <a:t>Dialog </a:t>
            </a:r>
            <a:r>
              <a:rPr lang="cs-CZ" b="1" dirty="0" smtClean="0"/>
              <a:t> 2 </a:t>
            </a:r>
            <a:endParaRPr lang="cs-CZ" b="1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2D050"/>
                </a:solidFill>
              </a:rPr>
              <a:t>prosím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Jděte </a:t>
            </a:r>
            <a:r>
              <a:rPr lang="cs-CZ" dirty="0" smtClean="0"/>
              <a:t>_______</a:t>
            </a:r>
            <a:r>
              <a:rPr lang="cs-CZ" dirty="0" smtClean="0"/>
              <a:t>.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 rot="10800000">
            <a:off x="2612640" y="1941924"/>
            <a:ext cx="386263" cy="504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6200000">
            <a:off x="2691808" y="5076888"/>
            <a:ext cx="484632" cy="64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Hotel Nautilus | Wellness hotel | Spa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27" y="517631"/>
            <a:ext cx="1970752" cy="13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arkování v centru - Oficiální stránky města Mariánské Lázně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99" y="3235442"/>
            <a:ext cx="1362077" cy="181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285033" y="1978941"/>
            <a:ext cx="1070240" cy="434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rovně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285033" y="5051544"/>
            <a:ext cx="1070240" cy="434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vpravo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Dialog </a:t>
            </a:r>
            <a:r>
              <a:rPr lang="cs-CZ" b="1" dirty="0" smtClean="0"/>
              <a:t>3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       </a:t>
            </a:r>
            <a:r>
              <a:rPr lang="cs-CZ" dirty="0"/>
              <a:t>, </a:t>
            </a:r>
            <a:r>
              <a:rPr lang="cs-CZ" dirty="0" smtClean="0">
                <a:solidFill>
                  <a:srgbClr val="92D050"/>
                </a:solidFill>
              </a:rPr>
              <a:t>prosím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Jděte </a:t>
            </a:r>
            <a:r>
              <a:rPr lang="cs-CZ" dirty="0" smtClean="0"/>
              <a:t>_______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r>
              <a:rPr lang="cs-CZ" b="1" dirty="0" smtClean="0"/>
              <a:t>Dialog </a:t>
            </a:r>
            <a:r>
              <a:rPr lang="cs-CZ" b="1" dirty="0" smtClean="0"/>
              <a:t> 4</a:t>
            </a:r>
            <a:endParaRPr lang="cs-CZ" b="1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</a:t>
            </a:r>
            <a:r>
              <a:rPr lang="cs-CZ" dirty="0" smtClean="0"/>
              <a:t>              , </a:t>
            </a:r>
            <a:r>
              <a:rPr lang="cs-CZ" dirty="0" smtClean="0">
                <a:solidFill>
                  <a:srgbClr val="92D050"/>
                </a:solidFill>
              </a:rPr>
              <a:t>prosím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Jděte </a:t>
            </a:r>
            <a:r>
              <a:rPr lang="cs-CZ" dirty="0" smtClean="0"/>
              <a:t>_______</a:t>
            </a:r>
            <a:r>
              <a:rPr lang="cs-CZ" dirty="0" smtClean="0"/>
              <a:t>.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 rot="5400000">
            <a:off x="2810094" y="2043525"/>
            <a:ext cx="386263" cy="504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6200000">
            <a:off x="2691808" y="5076888"/>
            <a:ext cx="484632" cy="64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Radnice (České Budějovice) – Wikipedi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1673" b="4264"/>
          <a:stretch/>
        </p:blipFill>
        <p:spPr bwMode="auto">
          <a:xfrm>
            <a:off x="2264545" y="323247"/>
            <a:ext cx="1699033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tějovo pekařství – Tržnice Br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74" y="3476420"/>
            <a:ext cx="2478954" cy="164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85033" y="1978941"/>
            <a:ext cx="1070240" cy="434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vlevo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194305" y="5033441"/>
            <a:ext cx="1070240" cy="434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vpravo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Dialog </a:t>
            </a:r>
            <a:r>
              <a:rPr lang="cs-CZ" b="1" dirty="0"/>
              <a:t>5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       </a:t>
            </a:r>
            <a:r>
              <a:rPr lang="cs-CZ" dirty="0"/>
              <a:t>, </a:t>
            </a:r>
            <a:r>
              <a:rPr lang="cs-CZ" dirty="0" smtClean="0">
                <a:solidFill>
                  <a:srgbClr val="92D050"/>
                </a:solidFill>
              </a:rPr>
              <a:t>__________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</a:t>
            </a:r>
            <a:r>
              <a:rPr lang="cs-CZ" dirty="0" smtClean="0"/>
              <a:t>_______</a:t>
            </a:r>
            <a:r>
              <a:rPr lang="cs-CZ" dirty="0" smtClean="0"/>
              <a:t> _______.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r>
              <a:rPr lang="cs-CZ" b="1" dirty="0" smtClean="0"/>
              <a:t>Dialog </a:t>
            </a:r>
            <a:r>
              <a:rPr lang="cs-CZ" b="1" dirty="0" smtClean="0"/>
              <a:t> 6</a:t>
            </a:r>
            <a:endParaRPr lang="cs-CZ" b="1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</a:t>
            </a:r>
            <a:r>
              <a:rPr lang="cs-CZ" dirty="0" smtClean="0"/>
              <a:t>                    , </a:t>
            </a:r>
            <a:r>
              <a:rPr lang="cs-CZ" dirty="0" smtClean="0">
                <a:solidFill>
                  <a:srgbClr val="92D050"/>
                </a:solidFill>
              </a:rPr>
              <a:t>___________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</a:t>
            </a:r>
            <a:r>
              <a:rPr lang="cs-CZ" dirty="0" smtClean="0"/>
              <a:t>_______</a:t>
            </a:r>
            <a:r>
              <a:rPr lang="cs-CZ" dirty="0" smtClean="0"/>
              <a:t> </a:t>
            </a:r>
            <a:r>
              <a:rPr lang="cs-CZ" dirty="0" smtClean="0"/>
              <a:t>_______</a:t>
            </a:r>
            <a:r>
              <a:rPr lang="cs-CZ" dirty="0" smtClean="0"/>
              <a:t>.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 rot="5400000">
            <a:off x="1912757" y="1898453"/>
            <a:ext cx="386263" cy="504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0800000">
            <a:off x="2105890" y="5010518"/>
            <a:ext cx="359349" cy="429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 descr="Servírování v restauraci má svá pravidla. Číšníkům nepomáhejte! | Dům a  zahrada - bydlení je h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5" y="539438"/>
            <a:ext cx="2444138" cy="13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ošta | Obec Rudol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9" y="3639372"/>
            <a:ext cx="149352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Česká pošta zvýšila zisk na 302 milionů, pomohla jí kompenzace od státu |  Týden.c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3"/>
          <a:stretch/>
        </p:blipFill>
        <p:spPr bwMode="auto">
          <a:xfrm>
            <a:off x="3075574" y="3558481"/>
            <a:ext cx="2225106" cy="14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Dialog </a:t>
            </a:r>
            <a:r>
              <a:rPr lang="cs-CZ" b="1" dirty="0" smtClean="0"/>
              <a:t>7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       </a:t>
            </a:r>
            <a:r>
              <a:rPr lang="cs-CZ" dirty="0"/>
              <a:t>, </a:t>
            </a:r>
            <a:r>
              <a:rPr lang="cs-CZ" dirty="0" smtClean="0">
                <a:solidFill>
                  <a:srgbClr val="92D050"/>
                </a:solidFill>
              </a:rPr>
              <a:t>__________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</a:t>
            </a:r>
            <a:r>
              <a:rPr lang="cs-CZ" dirty="0" smtClean="0"/>
              <a:t>_______</a:t>
            </a:r>
            <a:r>
              <a:rPr lang="cs-CZ" dirty="0" smtClean="0"/>
              <a:t> _______.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r>
              <a:rPr lang="cs-CZ" b="1" dirty="0" smtClean="0"/>
              <a:t>Dialog </a:t>
            </a:r>
            <a:r>
              <a:rPr lang="cs-CZ" b="1" dirty="0" smtClean="0"/>
              <a:t> 8</a:t>
            </a:r>
            <a:endParaRPr lang="cs-CZ" b="1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</a:t>
            </a:r>
            <a:r>
              <a:rPr lang="cs-CZ" dirty="0" smtClean="0"/>
              <a:t>               , </a:t>
            </a:r>
            <a:r>
              <a:rPr lang="cs-CZ" dirty="0" smtClean="0">
                <a:solidFill>
                  <a:srgbClr val="92D050"/>
                </a:solidFill>
              </a:rPr>
              <a:t>___________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</a:t>
            </a:r>
            <a:r>
              <a:rPr lang="cs-CZ" dirty="0" smtClean="0"/>
              <a:t>_______</a:t>
            </a:r>
            <a:r>
              <a:rPr lang="cs-CZ" dirty="0" smtClean="0"/>
              <a:t> </a:t>
            </a:r>
            <a:r>
              <a:rPr lang="cs-CZ" dirty="0" smtClean="0"/>
              <a:t>_______</a:t>
            </a:r>
            <a:r>
              <a:rPr lang="cs-CZ" dirty="0" smtClean="0"/>
              <a:t>.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 rot="16200000">
            <a:off x="2019724" y="1866614"/>
            <a:ext cx="386263" cy="504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0800000">
            <a:off x="2105890" y="5010518"/>
            <a:ext cx="359349" cy="429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Potraviny U Nama - Můj obch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89" y="325088"/>
            <a:ext cx="1961957" cy="14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Espresso nebo cappuccino aneb Co o vás vypoví vaše oblíbená káva -  Novink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55" y="3524158"/>
            <a:ext cx="2549414" cy="1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Dialog </a:t>
            </a:r>
            <a:r>
              <a:rPr lang="cs-CZ" b="1" dirty="0"/>
              <a:t>9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       </a:t>
            </a:r>
            <a:r>
              <a:rPr lang="cs-CZ" dirty="0"/>
              <a:t>, </a:t>
            </a:r>
            <a:r>
              <a:rPr lang="cs-CZ" dirty="0" smtClean="0">
                <a:solidFill>
                  <a:srgbClr val="92D050"/>
                </a:solidFill>
              </a:rPr>
              <a:t>__________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</a:t>
            </a:r>
            <a:r>
              <a:rPr lang="cs-CZ" dirty="0" smtClean="0"/>
              <a:t>_______</a:t>
            </a:r>
            <a:r>
              <a:rPr lang="cs-CZ" dirty="0" smtClean="0"/>
              <a:t> _______.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</a:p>
          <a:p>
            <a:endParaRPr lang="cs-CZ" dirty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r>
              <a:rPr lang="cs-CZ" b="1" dirty="0" smtClean="0"/>
              <a:t>Dialog </a:t>
            </a:r>
            <a:r>
              <a:rPr lang="cs-CZ" b="1" dirty="0" smtClean="0"/>
              <a:t> 10</a:t>
            </a:r>
            <a:endParaRPr lang="cs-CZ" b="1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A ________</a:t>
            </a:r>
            <a:r>
              <a:rPr lang="cs-CZ" dirty="0" smtClean="0"/>
              <a:t>                        </a:t>
            </a:r>
            <a:r>
              <a:rPr lang="cs-CZ" dirty="0" smtClean="0"/>
              <a:t>               , </a:t>
            </a:r>
            <a:r>
              <a:rPr lang="cs-CZ" dirty="0" smtClean="0">
                <a:solidFill>
                  <a:srgbClr val="92D050"/>
                </a:solidFill>
              </a:rPr>
              <a:t>___________</a:t>
            </a:r>
            <a:r>
              <a:rPr lang="cs-CZ" dirty="0" smtClean="0"/>
              <a:t>?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 smtClean="0"/>
              <a:t>B </a:t>
            </a:r>
            <a:r>
              <a:rPr lang="cs-CZ" dirty="0" smtClean="0"/>
              <a:t>_______</a:t>
            </a:r>
            <a:r>
              <a:rPr lang="cs-CZ" dirty="0" smtClean="0"/>
              <a:t> </a:t>
            </a:r>
            <a:r>
              <a:rPr lang="cs-CZ" dirty="0" smtClean="0"/>
              <a:t>_______</a:t>
            </a:r>
            <a:r>
              <a:rPr lang="cs-CZ" dirty="0" smtClean="0"/>
              <a:t>.</a:t>
            </a:r>
            <a:r>
              <a:rPr lang="cs-CZ" dirty="0"/>
              <a:t>						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 ___________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 rot="16200000">
            <a:off x="2019724" y="1866614"/>
            <a:ext cx="386263" cy="504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5556123">
            <a:off x="2019201" y="5058655"/>
            <a:ext cx="359349" cy="429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Lékárna | Nemocnice Příb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79" y="369455"/>
            <a:ext cx="2212084" cy="14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áměstí Přemysla Otakara II.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1" y="3241291"/>
            <a:ext cx="2331685" cy="17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Náměstí Přemysla Otakara II.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37" y="1688894"/>
            <a:ext cx="2890686" cy="21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ecepce - obrázek zařízení Hotel Vista, Brno - Tripadvis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" t="4738" r="13635" b="2836"/>
          <a:stretch/>
        </p:blipFill>
        <p:spPr bwMode="auto">
          <a:xfrm>
            <a:off x="996755" y="1942218"/>
            <a:ext cx="2821265" cy="22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Některé vlaky přestávají jezdit na hlavní nádraží v Praze, v jízdním řádu  se na to „zapomnělo“ | Reflex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93" y="0"/>
            <a:ext cx="2796404" cy="20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ukrárna u Arbesa Praha, Štefánikova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0" y="4902090"/>
            <a:ext cx="2760781" cy="18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Bankomat zatrzymał kartę - co robić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34" y="4474077"/>
            <a:ext cx="3090506" cy="20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délník 37"/>
          <p:cNvSpPr/>
          <p:nvPr/>
        </p:nvSpPr>
        <p:spPr>
          <a:xfrm>
            <a:off x="5850508" y="2026358"/>
            <a:ext cx="455587" cy="48316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5400000">
            <a:off x="7039123" y="2296641"/>
            <a:ext cx="408285" cy="18743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5400000">
            <a:off x="4630120" y="2636005"/>
            <a:ext cx="408285" cy="20324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 rot="5400000">
            <a:off x="4291141" y="4691510"/>
            <a:ext cx="408285" cy="27104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 rot="5400000">
            <a:off x="6872671" y="5047605"/>
            <a:ext cx="408285" cy="15414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393440" y="216310"/>
            <a:ext cx="3765605" cy="1229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noProof="1" smtClean="0">
                <a:solidFill>
                  <a:schemeClr val="bg1"/>
                </a:solidFill>
              </a:rPr>
              <a:t>a potom </a:t>
            </a:r>
            <a:r>
              <a:rPr lang="cs-CZ" sz="3600" noProof="1" smtClean="0">
                <a:solidFill>
                  <a:schemeClr val="bg1"/>
                </a:solidFill>
              </a:rPr>
              <a:t>….</a:t>
            </a:r>
          </a:p>
          <a:p>
            <a:pPr algn="ctr"/>
            <a:r>
              <a:rPr lang="cs-CZ" sz="3600" b="1" noProof="1" smtClean="0">
                <a:solidFill>
                  <a:schemeClr val="tx1"/>
                </a:solidFill>
              </a:rPr>
              <a:t>und dann…</a:t>
            </a:r>
            <a:endParaRPr lang="cs-CZ" sz="3600" b="1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délník 37"/>
          <p:cNvSpPr/>
          <p:nvPr/>
        </p:nvSpPr>
        <p:spPr>
          <a:xfrm>
            <a:off x="5850508" y="2026358"/>
            <a:ext cx="455587" cy="48316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/>
        </p:nvSpPr>
        <p:spPr>
          <a:xfrm rot="5400000">
            <a:off x="7039123" y="2296641"/>
            <a:ext cx="408285" cy="18743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 rot="5400000">
            <a:off x="4630120" y="2636005"/>
            <a:ext cx="408285" cy="20324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 rot="5400000">
            <a:off x="4291141" y="4691510"/>
            <a:ext cx="408285" cy="27104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 rot="5400000">
            <a:off x="6872671" y="5047605"/>
            <a:ext cx="408285" cy="15414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393440" y="216310"/>
            <a:ext cx="3765605" cy="1229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noProof="1" smtClean="0">
                <a:solidFill>
                  <a:schemeClr val="bg1"/>
                </a:solidFill>
              </a:rPr>
              <a:t>a potom </a:t>
            </a:r>
            <a:r>
              <a:rPr lang="cs-CZ" sz="3600" noProof="1" smtClean="0">
                <a:solidFill>
                  <a:schemeClr val="bg1"/>
                </a:solidFill>
              </a:rPr>
              <a:t>….</a:t>
            </a:r>
          </a:p>
          <a:p>
            <a:pPr algn="ctr"/>
            <a:r>
              <a:rPr lang="cs-CZ" sz="3600" b="1" noProof="1" smtClean="0">
                <a:solidFill>
                  <a:schemeClr val="tx1"/>
                </a:solidFill>
              </a:rPr>
              <a:t>und dann…</a:t>
            </a:r>
            <a:endParaRPr lang="cs-CZ" sz="3600" b="1" noProof="1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7" name="Picture 2" descr="Parkoviště u kina Hutník projde rekonstrukcí, vzniknou nová parkovací  místa: Klad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10465" r="12377" b="21159"/>
          <a:stretch/>
        </p:blipFill>
        <p:spPr bwMode="auto">
          <a:xfrm>
            <a:off x="8196951" y="2241755"/>
            <a:ext cx="3959652" cy="17355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</p:pic>
      <p:pic>
        <p:nvPicPr>
          <p:cNvPr id="18" name="Picture 2" descr="Servírování v restauraci má svá pravidla. Číšníkům nepomáhejte! | Dům a  zahrada - bydlení je h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17683"/>
            <a:ext cx="3801504" cy="213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ejrozšířenější mýty o kávě, kterým bys neměla věřit | Jsme koč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34" y="4980574"/>
            <a:ext cx="2611025" cy="17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offee house Praha 8 | Restu.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187" y="4980574"/>
            <a:ext cx="2495096" cy="14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otraviny U Nama - Můj obcho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58" y="19526"/>
            <a:ext cx="2675776" cy="20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adnice (České Budějovice) – Wikiped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2" y="4988979"/>
            <a:ext cx="2517917" cy="18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írování v restauraci má svá pravidla. Číšníkům nepomáhejte! | Dům a  zahrada - bydlení je h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94" y="3475428"/>
            <a:ext cx="4898571" cy="27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8 zajímavých restaurací v Pra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6" y="1632835"/>
            <a:ext cx="5728792" cy="38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ylová restaurace Praha 1 se salonkem. Romantika v centru | Hotel U Pri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94" y="358230"/>
            <a:ext cx="4109224" cy="274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52696" y="358230"/>
            <a:ext cx="2630649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restaurace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traviny U Nama - Můj obcho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8" y="1341120"/>
            <a:ext cx="5496772" cy="41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 Česka míří nizozemský diskont Action: Je velkou konkurencí oblíbeného  Pepca – eXtr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42" y="2796540"/>
            <a:ext cx="4731334" cy="26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t="60804" r="16533" b="3648"/>
          <a:stretch/>
        </p:blipFill>
        <p:spPr bwMode="auto">
          <a:xfrm>
            <a:off x="6276442" y="92408"/>
            <a:ext cx="3477158" cy="254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01116" y="371944"/>
            <a:ext cx="2367537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obchod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ukrárna u Arbesa Praha, Štefánikova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10" y="263817"/>
            <a:ext cx="4589890" cy="30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světelný reklamní nápis CUKRÁRNA - Formar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22435" b="51523"/>
          <a:stretch/>
        </p:blipFill>
        <p:spPr bwMode="auto">
          <a:xfrm>
            <a:off x="303977" y="1689518"/>
            <a:ext cx="467703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 restauraci Cukrárna Bruno - Davle, Davle | Restu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7" y="2642018"/>
            <a:ext cx="5461212" cy="409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svěžte se: točená zmrzlina v centru Plzně | Slevomat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00" y="3749963"/>
            <a:ext cx="5726545" cy="28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23194" y="388274"/>
            <a:ext cx="3237605" cy="941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cukrárna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jrozšířenější mýty o kávě, kterým bys neměla věřit | Jsme koč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3" y="360857"/>
            <a:ext cx="4650238" cy="31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spresso nebo cappuccino aneb Co o vás vypoví vaše oblíbená káva -  Novink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3" y="3922162"/>
            <a:ext cx="4033623" cy="22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ffee house Praha 8 | Restu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5" y="2856707"/>
            <a:ext cx="6096425" cy="35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90248" y="809265"/>
            <a:ext cx="3237605" cy="941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kavárna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tějovo pekařství – Tržnice Br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4" y="2286250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kařství Louny - Pekařství u Stolínů v.o.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25" y="2286250"/>
            <a:ext cx="486535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19661" y="574989"/>
            <a:ext cx="3665901" cy="722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pekařství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777</Words>
  <Application>Microsoft Office PowerPoint</Application>
  <PresentationFormat>Širokoúhlá obrazovka</PresentationFormat>
  <Paragraphs>250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Cimpová Petra</dc:creator>
  <cp:lastModifiedBy>Cimpová Petra</cp:lastModifiedBy>
  <cp:revision>61</cp:revision>
  <dcterms:created xsi:type="dcterms:W3CDTF">2020-11-22T15:34:55Z</dcterms:created>
  <dcterms:modified xsi:type="dcterms:W3CDTF">2020-12-02T09:39:38Z</dcterms:modified>
</cp:coreProperties>
</file>