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umayr Nicole (LAD4)" initials="NN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AEE5"/>
    <a:srgbClr val="599096"/>
    <a:srgbClr val="E0A9C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0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4B12F-B4AA-4918-8B3B-6CBB293969AD}" type="datetimeFigureOut">
              <a:rPr lang="cs-CZ" smtClean="0"/>
              <a:t>16.01.2020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A1CF9-FA9F-4FAF-985D-EE00B871D0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80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1CF9-FA9F-4FAF-985D-EE00B871D02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3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80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27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452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83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72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017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171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49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591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47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D108-62EB-442E-81A5-EE506A143032}" type="datetimeFigureOut">
              <a:rPr lang="de-AT" smtClean="0"/>
              <a:t>16.01.2020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49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transregio.cdvinfo.cz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-9000" y="5176859"/>
            <a:ext cx="9162002" cy="245288"/>
          </a:xfrm>
          <a:prstGeom prst="rect">
            <a:avLst/>
          </a:prstGeom>
          <a:solidFill>
            <a:srgbClr val="599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1" y="659238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516216" y="5137447"/>
            <a:ext cx="244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https://transregio.cdvinfo.cz/</a:t>
            </a:r>
            <a:endParaRPr lang="de-DE" sz="1400" b="1" i="1" dirty="0">
              <a:latin typeface="Open Sans" panose="020B06060305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672469" y="6611541"/>
            <a:ext cx="5472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Spolufinancováno</a:t>
            </a:r>
            <a:r>
              <a:rPr lang="de-AT" sz="1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cs-CZ" sz="1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z prostředků Evropského fondu</a:t>
            </a:r>
            <a:r>
              <a:rPr lang="de-AT" sz="1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pro</a:t>
            </a:r>
            <a:r>
              <a:rPr lang="cs-CZ" sz="11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regionální rozvoj</a:t>
            </a:r>
            <a:endParaRPr lang="de-DE" sz="11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405113"/>
            <a:ext cx="5148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 </a:t>
            </a:r>
            <a:r>
              <a:rPr lang="cs-CZ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zaměřený na posílení udržitelných sítí a institucionální spolupráce</a:t>
            </a:r>
            <a:endParaRPr lang="de-DE" sz="12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1" name="Gerade Verbindung mit Pfeil 20"/>
          <p:cNvCxnSpPr>
            <a:stCxn id="3075" idx="3"/>
            <a:endCxn id="5" idx="1"/>
          </p:cNvCxnSpPr>
          <p:nvPr/>
        </p:nvCxnSpPr>
        <p:spPr>
          <a:xfrm flipV="1">
            <a:off x="2981985" y="543613"/>
            <a:ext cx="1013951" cy="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G:\Verwaltungsbehoerde\2014-2020\Publicity\LOGO\Icons Prioritätsachsen\CBC_Icons Prioritätsachsen\IPA_CBC_Thematic_Priorities_Icons\06 Better public administration\negative\interreg_icon_public_neg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961" y="143753"/>
            <a:ext cx="800024" cy="80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hteck 26"/>
          <p:cNvSpPr/>
          <p:nvPr/>
        </p:nvSpPr>
        <p:spPr>
          <a:xfrm>
            <a:off x="0" y="1067760"/>
            <a:ext cx="4211960" cy="4077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  <a:p>
            <a:pPr algn="ctr"/>
            <a:endParaRPr lang="de-DE" sz="700" i="1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1520" y="1307526"/>
            <a:ext cx="3582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e-DE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4724278" y="2465043"/>
            <a:ext cx="4419722" cy="2648969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4724278" y="1080792"/>
            <a:ext cx="4389755" cy="123323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itel 1"/>
          <p:cNvSpPr txBox="1">
            <a:spLocks/>
          </p:cNvSpPr>
          <p:nvPr/>
        </p:nvSpPr>
        <p:spPr>
          <a:xfrm>
            <a:off x="4724277" y="1095957"/>
            <a:ext cx="4445151" cy="1218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sz="3200" b="1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TRANSREGIO</a:t>
            </a:r>
            <a:br>
              <a:rPr lang="de-AT" sz="3200" b="1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2800" b="1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AT-CZ-158</a:t>
            </a:r>
            <a:endParaRPr lang="de-AT" sz="3600" b="1" dirty="0">
              <a:solidFill>
                <a:schemeClr val="bg2">
                  <a:lumMod val="9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Untertitel 2"/>
          <p:cNvSpPr txBox="1">
            <a:spLocks/>
          </p:cNvSpPr>
          <p:nvPr/>
        </p:nvSpPr>
        <p:spPr>
          <a:xfrm>
            <a:off x="4861887" y="2572692"/>
            <a:ext cx="4128254" cy="18722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cs-CZ" sz="4400" dirty="0">
                <a:solidFill>
                  <a:schemeClr val="bg2">
                    <a:lumMod val="90000"/>
                  </a:schemeClr>
                </a:solidFill>
              </a:rPr>
              <a:t>Cílem projektu je návrh a posouzení možností obnovy železničního spojení mezi ČR a Rakouskem na trase Brno - Hevlín - </a:t>
            </a:r>
            <a:r>
              <a:rPr lang="cs-CZ" sz="4400" dirty="0" err="1">
                <a:solidFill>
                  <a:schemeClr val="bg2">
                    <a:lumMod val="90000"/>
                  </a:schemeClr>
                </a:solidFill>
              </a:rPr>
              <a:t>Laa</a:t>
            </a:r>
            <a:r>
              <a:rPr lang="cs-CZ" sz="4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cs-CZ" sz="4400" dirty="0" err="1">
                <a:solidFill>
                  <a:schemeClr val="bg2">
                    <a:lumMod val="90000"/>
                  </a:schemeClr>
                </a:solidFill>
              </a:rPr>
              <a:t>an</a:t>
            </a:r>
            <a:r>
              <a:rPr lang="cs-CZ" sz="4400" dirty="0">
                <a:solidFill>
                  <a:schemeClr val="bg2">
                    <a:lumMod val="90000"/>
                  </a:schemeClr>
                </a:solidFill>
              </a:rPr>
              <a:t> der </a:t>
            </a:r>
            <a:r>
              <a:rPr lang="cs-CZ" sz="4400" dirty="0" err="1">
                <a:solidFill>
                  <a:schemeClr val="bg2">
                    <a:lumMod val="90000"/>
                  </a:schemeClr>
                </a:solidFill>
              </a:rPr>
              <a:t>Thaya</a:t>
            </a:r>
            <a:r>
              <a:rPr lang="cs-CZ" sz="4400" dirty="0">
                <a:solidFill>
                  <a:schemeClr val="bg2">
                    <a:lumMod val="90000"/>
                  </a:schemeClr>
                </a:solidFill>
              </a:rPr>
              <a:t> – </a:t>
            </a:r>
            <a:r>
              <a:rPr lang="cs-CZ" sz="4400" dirty="0" err="1">
                <a:solidFill>
                  <a:schemeClr val="bg2">
                    <a:lumMod val="90000"/>
                  </a:schemeClr>
                </a:solidFill>
              </a:rPr>
              <a:t>Wolkersdorf</a:t>
            </a:r>
            <a:r>
              <a:rPr lang="cs-CZ" sz="4400" dirty="0">
                <a:solidFill>
                  <a:schemeClr val="bg2">
                    <a:lumMod val="90000"/>
                  </a:schemeClr>
                </a:solidFill>
              </a:rPr>
              <a:t> – Wien. Snahou je navýšení dopravní kapacity přeshraničního spojení pro osobní i nákladní dopravu, která je v časech dopravní špičky na hranici svých možností. Obnovení trati Hevlín – </a:t>
            </a:r>
            <a:r>
              <a:rPr lang="cs-CZ" sz="4400" dirty="0" err="1">
                <a:solidFill>
                  <a:schemeClr val="bg2">
                    <a:lumMod val="90000"/>
                  </a:schemeClr>
                </a:solidFill>
              </a:rPr>
              <a:t>Laa</a:t>
            </a:r>
            <a:r>
              <a:rPr lang="cs-CZ" sz="44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cs-CZ" sz="4400" dirty="0" err="1">
                <a:solidFill>
                  <a:schemeClr val="bg2">
                    <a:lumMod val="90000"/>
                  </a:schemeClr>
                </a:solidFill>
              </a:rPr>
              <a:t>an</a:t>
            </a:r>
            <a:r>
              <a:rPr lang="cs-CZ" sz="4400" dirty="0">
                <a:solidFill>
                  <a:schemeClr val="bg2">
                    <a:lumMod val="90000"/>
                  </a:schemeClr>
                </a:solidFill>
              </a:rPr>
              <a:t> der </a:t>
            </a:r>
            <a:r>
              <a:rPr lang="cs-CZ" sz="4400" dirty="0" err="1">
                <a:solidFill>
                  <a:schemeClr val="bg2">
                    <a:lumMod val="90000"/>
                  </a:schemeClr>
                </a:solidFill>
              </a:rPr>
              <a:t>Thaya</a:t>
            </a:r>
            <a:r>
              <a:rPr lang="cs-CZ" sz="4400" dirty="0">
                <a:solidFill>
                  <a:schemeClr val="bg2">
                    <a:lumMod val="90000"/>
                  </a:schemeClr>
                </a:solidFill>
              </a:rPr>
              <a:t> přispěje významnou měrou k rozvoji dotčených regionů, vzniku nových pracovních příležitostí, rozvoji podnikatelských aktivit a rozvoji turistiky. Dalším přínosem bude vznik alternativní trasy v případě dopravních komplikací na trati Vídeň - Břeclav – Brno a v neposlední řadě optimalizace a redukce silniční nákladní dopravy jejím přesunem na železnici.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de-AT" sz="4400" dirty="0">
              <a:solidFill>
                <a:schemeClr val="bg2">
                  <a:lumMod val="90000"/>
                </a:schemeClr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de-DE" sz="2400" dirty="0">
              <a:solidFill>
                <a:schemeClr val="bg1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DE" sz="4800" dirty="0" err="1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Podpora</a:t>
            </a:r>
            <a:r>
              <a:rPr lang="de-DE" sz="4800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EFR</a:t>
            </a:r>
            <a:r>
              <a:rPr lang="cs-CZ" sz="4800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de-DE" sz="4800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cs-CZ" sz="4800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322 624,47 €</a:t>
            </a:r>
            <a:endParaRPr lang="de-DE" sz="4800" dirty="0">
              <a:solidFill>
                <a:schemeClr val="bg2">
                  <a:lumMod val="9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4800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Doba trvání projektu</a:t>
            </a:r>
            <a:r>
              <a:rPr lang="de-DE" sz="4800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cs-CZ" sz="4800" dirty="0">
                <a:solidFill>
                  <a:schemeClr val="bg2">
                    <a:lumMod val="9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1. 6. 2019 – 31. 5. 2021</a:t>
            </a:r>
            <a:endParaRPr lang="de-DE" sz="4800" dirty="0">
              <a:solidFill>
                <a:schemeClr val="bg2">
                  <a:lumMod val="9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e-A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0" y="46726"/>
            <a:ext cx="209073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91" y="5535377"/>
            <a:ext cx="12255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Obrázek 2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03" y="5694957"/>
            <a:ext cx="1837257" cy="49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615" y="5620565"/>
            <a:ext cx="679838" cy="67983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077" y="5708193"/>
            <a:ext cx="1479077" cy="50458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8" r="4364"/>
          <a:stretch/>
        </p:blipFill>
        <p:spPr>
          <a:xfrm>
            <a:off x="155236" y="1446660"/>
            <a:ext cx="4429478" cy="313446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3D34FB4-A6BB-4FC9-BCA1-2C3ABD3F8BE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778" y="5572994"/>
            <a:ext cx="1225550" cy="81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1194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164</Words>
  <Application>Microsoft Office PowerPoint</Application>
  <PresentationFormat>Předvádění na obrazovce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Larissa</vt:lpstr>
      <vt:lpstr>Prezentace aplikace PowerPoint</vt:lpstr>
    </vt:vector>
  </TitlesOfParts>
  <Company>Land Oberösterreich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Baumgartner, Verena</dc:creator>
  <cp:lastModifiedBy>Jan Perůtka</cp:lastModifiedBy>
  <cp:revision>114</cp:revision>
  <cp:lastPrinted>2019-07-30T06:40:11Z</cp:lastPrinted>
  <dcterms:created xsi:type="dcterms:W3CDTF">2016-11-23T12:03:32Z</dcterms:created>
  <dcterms:modified xsi:type="dcterms:W3CDTF">2020-01-16T13:48:56Z</dcterms:modified>
</cp:coreProperties>
</file>