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256" r:id="rId2"/>
    <p:sldId id="339" r:id="rId3"/>
    <p:sldId id="366" r:id="rId4"/>
    <p:sldId id="367" r:id="rId5"/>
    <p:sldId id="283" r:id="rId6"/>
    <p:sldId id="356" r:id="rId7"/>
    <p:sldId id="346" r:id="rId8"/>
    <p:sldId id="347" r:id="rId9"/>
    <p:sldId id="362" r:id="rId10"/>
    <p:sldId id="369" r:id="rId11"/>
    <p:sldId id="370" r:id="rId12"/>
    <p:sldId id="368" r:id="rId13"/>
    <p:sldId id="348" r:id="rId14"/>
    <p:sldId id="289" r:id="rId15"/>
    <p:sldId id="291" r:id="rId16"/>
    <p:sldId id="361" r:id="rId17"/>
    <p:sldId id="360" r:id="rId18"/>
    <p:sldId id="357" r:id="rId19"/>
    <p:sldId id="365" r:id="rId20"/>
    <p:sldId id="364" r:id="rId21"/>
    <p:sldId id="372" r:id="rId22"/>
    <p:sldId id="371" r:id="rId23"/>
  </p:sldIdLst>
  <p:sldSz cx="9144000" cy="6858000" type="screen4x3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4" pos="1928" userDrawn="1">
          <p15:clr>
            <a:srgbClr val="A4A3A4"/>
          </p15:clr>
        </p15:guide>
        <p15:guide id="5" pos="38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rebinger Katharina" initials="SK" lastIdx="1" clrIdx="0">
    <p:extLst>
      <p:ext uri="{19B8F6BF-5375-455C-9EA6-DF929625EA0E}">
        <p15:presenceInfo xmlns:p15="http://schemas.microsoft.com/office/powerpoint/2012/main" userId="Strebinger Katharina" providerId="None"/>
      </p:ext>
    </p:extLst>
  </p:cmAuthor>
  <p:cmAuthor id="2" name="Strebinger Katharina" initials="SK [2]" lastIdx="1" clrIdx="1">
    <p:extLst>
      <p:ext uri="{19B8F6BF-5375-455C-9EA6-DF929625EA0E}">
        <p15:presenceInfo xmlns:p15="http://schemas.microsoft.com/office/powerpoint/2012/main" userId="S-1-5-21-92820539-1866794092-1275988791-37593" providerId="AD"/>
      </p:ext>
    </p:extLst>
  </p:cmAuthor>
  <p:cmAuthor id="3" name="DL" initials="D" lastIdx="31" clrIdx="2">
    <p:extLst>
      <p:ext uri="{19B8F6BF-5375-455C-9EA6-DF929625EA0E}">
        <p15:presenceInfo xmlns:p15="http://schemas.microsoft.com/office/powerpoint/2012/main" userId="DL" providerId="None"/>
      </p:ext>
    </p:extLst>
  </p:cmAuthor>
  <p:cmAuthor id="4" name="Liebhart Dieter" initials="LD" lastIdx="10" clrIdx="3">
    <p:extLst>
      <p:ext uri="{19B8F6BF-5375-455C-9EA6-DF929625EA0E}">
        <p15:presenceInfo xmlns:p15="http://schemas.microsoft.com/office/powerpoint/2012/main" userId="S-1-5-21-92820539-1866794092-1275988791-42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11" autoAdjust="0"/>
    <p:restoredTop sz="96395" autoAdjust="0"/>
  </p:normalViewPr>
  <p:slideViewPr>
    <p:cSldViewPr snapToGrid="0">
      <p:cViewPr varScale="1">
        <p:scale>
          <a:sx n="112" d="100"/>
          <a:sy n="112" d="100"/>
        </p:scale>
        <p:origin x="1494" y="96"/>
      </p:cViewPr>
      <p:guideLst>
        <p:guide orient="horz" pos="2160"/>
        <p:guide pos="1928"/>
        <p:guide pos="3815"/>
      </p:guideLst>
    </p:cSldViewPr>
  </p:slideViewPr>
  <p:outlineViewPr>
    <p:cViewPr>
      <p:scale>
        <a:sx n="33" d="100"/>
        <a:sy n="33" d="100"/>
      </p:scale>
      <p:origin x="0" y="-144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25" d="100"/>
          <a:sy n="125" d="100"/>
        </p:scale>
        <p:origin x="3036" y="-13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3-21T08:25:57.709" idx="8">
    <p:pos x="1222" y="253"/>
    <p:text>Nach diesem Slide fehlt noch eine Folie mit der Fragestellung oder Hypothese. Also warum und wofür du alles Nachfolgende so machst.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3-21T08:23:38.648" idx="6">
    <p:pos x="1696" y="172"/>
    <p:text>Alles fett? Generell die Überschriften gleich machen, bzw. nach einem gleichen Schema.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3-21T08:24:32.936" idx="7">
    <p:pos x="2089" y="883"/>
    <p:text>Auf diesem Slide ist rechts sehr viel Platz. Sieht optisch etwas seltsam aus.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3-21T08:30:09.285" idx="10">
    <p:pos x="1511" y="3672"/>
    <p:text>siehe letzten Kommentar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4" dt="2022-03-21T08:29:44.247" idx="9">
    <p:pos x="1050" y="3553"/>
    <p:text>Würde ich nicht schreiben. Schreibe lieber wieviel bisher ausgewertet wurde.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C9A4F-2EE7-452C-BB72-45CCF10C7595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E0CB9D-5CAF-4D74-91B7-90A8F1A44460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1494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326D7-1E61-4C48-9E78-123C1444A0DC}" type="datetimeFigureOut">
              <a:rPr lang="en-GB" smtClean="0"/>
              <a:t>27/06/2022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D2CB7-505D-414B-98FB-68D7C23A2EA6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0112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D2CB7-505D-414B-98FB-68D7C23A2EA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088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hypothesize, that with respect to the GI immune response in chicken there is a difference in local cytokine induction and epithelial cell events between an infection with extracellular or intracellular GI pathogens.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order confirm our hypothesis, we will investigate the interaction between pathogens (intracellular and extracellular) and host epithelial cells, by means of live-cell-imaging-microscopy. Furthermore, </a:t>
            </a:r>
            <a:r>
              <a:rPr lang="de-DE" dirty="0"/>
              <a:t> </a:t>
            </a:r>
            <a:r>
              <a:rPr lang="en-US" dirty="0"/>
              <a:t>determination of cytokine expression and immune cell regulation by utilization of different techniques, such as immunohistochemistry, </a:t>
            </a:r>
            <a:r>
              <a:rPr lang="en-US" i="1" dirty="0"/>
              <a:t>in-situ</a:t>
            </a:r>
            <a:r>
              <a:rPr lang="en-US" dirty="0"/>
              <a:t> hybridization, flow cytometry and gene expression profiling (RNA extraction and </a:t>
            </a:r>
            <a:r>
              <a:rPr lang="en-US" dirty="0" err="1"/>
              <a:t>qRT</a:t>
            </a:r>
            <a:r>
              <a:rPr lang="en-US" dirty="0"/>
              <a:t>-PCR) will be conducted. Additionally, the interaction of pathogens with the protective GI mucus and, consequently, with the epithelial cells, will be investigated</a:t>
            </a:r>
            <a:endParaRPr lang="en-GB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D2CB7-505D-414B-98FB-68D7C23A2EA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5660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D2CB7-505D-414B-98FB-68D7C23A2EA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7982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D2CB7-505D-414B-98FB-68D7C23A2EA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09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FD2CB7-505D-414B-98FB-68D7C23A2EA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2571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FCEFCD-C075-4670-8B53-B51BBE19DC4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14416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9"/>
          <p:cNvPicPr>
            <a:picLocks noChangeAspect="1"/>
          </p:cNvPicPr>
          <p:nvPr/>
        </p:nvPicPr>
        <p:blipFill>
          <a:blip r:embed="rId2" cstate="print"/>
          <a:srcRect b="63773"/>
          <a:stretch>
            <a:fillRect/>
          </a:stretch>
        </p:blipFill>
        <p:spPr bwMode="auto">
          <a:xfrm>
            <a:off x="0" y="0"/>
            <a:ext cx="9144000" cy="248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Grafik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6167438"/>
            <a:ext cx="2286000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Untertitel 2"/>
          <p:cNvSpPr txBox="1">
            <a:spLocks/>
          </p:cNvSpPr>
          <p:nvPr/>
        </p:nvSpPr>
        <p:spPr bwMode="auto">
          <a:xfrm>
            <a:off x="900114" y="6381752"/>
            <a:ext cx="4608512" cy="25876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990033"/>
              </a:buClr>
              <a:buFont typeface="Lucida Grande"/>
              <a:buNone/>
              <a:defRPr/>
            </a:pPr>
            <a:r>
              <a:rPr lang="de-DE" sz="1200" dirty="0">
                <a:solidFill>
                  <a:srgbClr val="919BA0"/>
                </a:solidFill>
              </a:rPr>
              <a:t>University </a:t>
            </a:r>
            <a:r>
              <a:rPr lang="de-DE" sz="1200" dirty="0" err="1">
                <a:solidFill>
                  <a:srgbClr val="919BA0"/>
                </a:solidFill>
              </a:rPr>
              <a:t>of</a:t>
            </a:r>
            <a:r>
              <a:rPr lang="de-DE" sz="1200" dirty="0">
                <a:solidFill>
                  <a:srgbClr val="919BA0"/>
                </a:solidFill>
              </a:rPr>
              <a:t> </a:t>
            </a:r>
            <a:r>
              <a:rPr lang="de-DE" sz="1200" dirty="0" err="1">
                <a:solidFill>
                  <a:srgbClr val="919BA0"/>
                </a:solidFill>
              </a:rPr>
              <a:t>Veterinary</a:t>
            </a:r>
            <a:r>
              <a:rPr lang="de-DE" sz="1200" dirty="0">
                <a:solidFill>
                  <a:srgbClr val="919BA0"/>
                </a:solidFill>
              </a:rPr>
              <a:t> </a:t>
            </a:r>
            <a:r>
              <a:rPr lang="de-DE" sz="1200" dirty="0" err="1">
                <a:solidFill>
                  <a:srgbClr val="919BA0"/>
                </a:solidFill>
              </a:rPr>
              <a:t>Medicine</a:t>
            </a:r>
            <a:r>
              <a:rPr lang="de-DE" sz="1200" dirty="0">
                <a:solidFill>
                  <a:srgbClr val="919BA0"/>
                </a:solidFill>
              </a:rPr>
              <a:t> Vienna, Austria</a:t>
            </a:r>
          </a:p>
        </p:txBody>
      </p:sp>
      <p:sp>
        <p:nvSpPr>
          <p:cNvPr id="20483" name="Titelplatzhalter 1"/>
          <p:cNvSpPr>
            <a:spLocks noGrp="1"/>
          </p:cNvSpPr>
          <p:nvPr>
            <p:ph type="ctrTitle"/>
          </p:nvPr>
        </p:nvSpPr>
        <p:spPr>
          <a:xfrm>
            <a:off x="900115" y="2852740"/>
            <a:ext cx="7488237" cy="1470025"/>
          </a:xfrm>
        </p:spPr>
        <p:txBody>
          <a:bodyPr/>
          <a:lstStyle>
            <a:lvl1pPr>
              <a:defRPr sz="3300">
                <a:solidFill>
                  <a:srgbClr val="A0003C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  <a:endParaRPr lang="de-DE" noProof="0" dirty="0"/>
          </a:p>
        </p:txBody>
      </p:sp>
      <p:sp>
        <p:nvSpPr>
          <p:cNvPr id="20484" name="Textplatzhalter 2"/>
          <p:cNvSpPr>
            <a:spLocks noGrp="1"/>
          </p:cNvSpPr>
          <p:nvPr>
            <p:ph type="subTitle" idx="1"/>
          </p:nvPr>
        </p:nvSpPr>
        <p:spPr>
          <a:xfrm>
            <a:off x="900115" y="4652966"/>
            <a:ext cx="7488237" cy="985837"/>
          </a:xfrm>
        </p:spPr>
        <p:txBody>
          <a:bodyPr anchor="ctr"/>
          <a:lstStyle>
            <a:lvl1pPr marL="0" indent="0" algn="l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de-DE" noProof="0" dirty="0"/>
          </a:p>
        </p:txBody>
      </p:sp>
    </p:spTree>
    <p:extLst>
      <p:ext uri="{BB962C8B-B14F-4D97-AF65-F5344CB8AC3E}">
        <p14:creationId xmlns:p14="http://schemas.microsoft.com/office/powerpoint/2010/main" val="371205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342900" indent="-34290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Wingdings" pitchFamily="2" charset="2"/>
              <a:buChar char="n"/>
              <a:defRPr/>
            </a:lvl1pPr>
            <a:lvl2pPr>
              <a:buClr>
                <a:schemeClr val="bg2"/>
              </a:buClr>
              <a:defRPr/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/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/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0BF3B3-104A-4CC4-B2BA-7E59C27AA94C}" type="datetime1">
              <a:rPr lang="en-GB" smtClean="0"/>
              <a:t>27/06/2022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726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7668347" y="1124745"/>
            <a:ext cx="720007" cy="50405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23529" y="1124745"/>
            <a:ext cx="7272808" cy="5040560"/>
          </a:xfrm>
        </p:spPr>
        <p:txBody>
          <a:bodyPr vert="eaVert"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defRPr/>
            </a:lvl1pPr>
            <a:lvl2pPr>
              <a:buClr>
                <a:schemeClr val="bg2"/>
              </a:buClr>
              <a:defRPr/>
            </a:lvl2pPr>
            <a:lvl3pPr marL="900113" indent="-214313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o"/>
              <a:defRPr/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 sz="1200"/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o"/>
              <a:defRPr sz="105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0D9224-6FC5-4CA6-84C6-C8A95C534150}" type="datetime1">
              <a:rPr lang="en-GB" smtClean="0"/>
              <a:t>27/06/2022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943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0003C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marR="0" indent="-257175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n"/>
              <a:tabLst/>
              <a:defRPr sz="1800">
                <a:solidFill>
                  <a:srgbClr val="333333"/>
                </a:solidFill>
              </a:defRPr>
            </a:lvl1pPr>
            <a:lvl2pPr marL="557213" marR="0" indent="-214313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19BA0"/>
              </a:buClr>
              <a:buSzTx/>
              <a:buFont typeface="Wingdings" pitchFamily="2" charset="2"/>
              <a:buChar char="n"/>
              <a:tabLst/>
              <a:defRPr sz="1350">
                <a:solidFill>
                  <a:srgbClr val="333333"/>
                </a:solidFill>
              </a:defRPr>
            </a:lvl2pPr>
            <a:lvl3pPr marL="900113" marR="0" indent="-214313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19BA0"/>
              </a:buClr>
              <a:buSzPct val="80000"/>
              <a:buFont typeface="Wingdings" pitchFamily="2" charset="2"/>
              <a:buChar char="o"/>
              <a:tabLst/>
              <a:defRPr sz="1200">
                <a:solidFill>
                  <a:srgbClr val="333333"/>
                </a:solidFill>
              </a:defRPr>
            </a:lvl3pPr>
            <a:lvl4pPr marL="1243013" marR="0" indent="-214313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B1235"/>
              </a:buClr>
              <a:buSzPct val="80000"/>
              <a:buFont typeface="Wingdings" pitchFamily="2" charset="2"/>
              <a:buChar char="o"/>
              <a:tabLst/>
              <a:defRPr sz="1050">
                <a:solidFill>
                  <a:srgbClr val="333333"/>
                </a:solidFill>
              </a:defRPr>
            </a:lvl4pPr>
            <a:lvl5pPr marL="1585913" marR="0" indent="-214313" algn="l" defTabSz="3429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919BA0"/>
              </a:buClr>
              <a:buSzPct val="80000"/>
              <a:buFont typeface="Wingdings" pitchFamily="2" charset="2"/>
              <a:buChar char="o"/>
              <a:tabLst/>
              <a:defRPr sz="900"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8C4A4A2-B750-4D68-9927-D379F57FC5EB}" type="datetime1">
              <a:rPr lang="en-GB" smtClean="0"/>
              <a:t>27/06/2022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9927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none" baseline="0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6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7F46A4-6E50-4424-8943-8D6EC80A34E0}" type="datetime1">
              <a:rPr lang="en-GB" smtClean="0"/>
              <a:t>27/06/2022</a:t>
            </a:fld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2971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8001" y="1124745"/>
            <a:ext cx="4022096" cy="5040560"/>
          </a:xfrm>
        </p:spPr>
        <p:txBody>
          <a:bodyPr/>
          <a:lstStyle>
            <a:lvl1pPr marL="257175" indent="-257175">
              <a:buSzPct val="100000"/>
              <a:buFont typeface="Wingdings" pitchFamily="2" charset="2"/>
              <a:buChar char="n"/>
              <a:defRPr lang="de-DE" sz="18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chemeClr val="bg2"/>
              </a:buClr>
              <a:defRPr lang="de-DE" sz="1350" dirty="0" smtClean="0">
                <a:solidFill>
                  <a:srgbClr val="333333"/>
                </a:solidFill>
                <a:latin typeface="+mn-lt"/>
                <a:cs typeface="+mn-cs"/>
              </a:defRPr>
            </a:lvl2pPr>
            <a:lvl3pPr marL="857250" indent="-171450">
              <a:buClr>
                <a:schemeClr val="bg2"/>
              </a:buClr>
              <a:buFont typeface="Wingdings" pitchFamily="2" charset="2"/>
              <a:buChar char="o"/>
              <a:defRPr lang="de-DE" sz="1200" dirty="0" smtClean="0">
                <a:solidFill>
                  <a:srgbClr val="333333"/>
                </a:solidFill>
                <a:latin typeface="+mn-lt"/>
                <a:cs typeface="+mn-cs"/>
              </a:defRPr>
            </a:lvl3pPr>
            <a:lvl4pPr marL="1243013" indent="-214313">
              <a:buSzPct val="80000"/>
              <a:buFont typeface="Wingdings" pitchFamily="2" charset="2"/>
              <a:buChar char="o"/>
              <a:defRPr lang="de-DE" sz="1050" b="0" dirty="0" smtClean="0">
                <a:solidFill>
                  <a:srgbClr val="333333"/>
                </a:solidFill>
                <a:latin typeface="+mn-lt"/>
                <a:cs typeface="+mn-cs"/>
              </a:defRPr>
            </a:lvl4pPr>
            <a:lvl5pPr marL="1543050" indent="-171450">
              <a:buClr>
                <a:schemeClr val="bg2"/>
              </a:buClr>
              <a:buSzPct val="80000"/>
              <a:buFont typeface="Wingdings" pitchFamily="2" charset="2"/>
              <a:buChar char="o"/>
              <a:defRPr lang="de-DE" sz="900" dirty="0">
                <a:solidFill>
                  <a:srgbClr val="333333"/>
                </a:solidFill>
                <a:latin typeface="+mn-lt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sz="half" idx="13"/>
          </p:nvPr>
        </p:nvSpPr>
        <p:spPr>
          <a:xfrm>
            <a:off x="4366329" y="1126545"/>
            <a:ext cx="4022096" cy="5040560"/>
          </a:xfrm>
        </p:spPr>
        <p:txBody>
          <a:bodyPr/>
          <a:lstStyle>
            <a:lvl1pPr marL="257175" indent="-257175">
              <a:buSzPct val="100000"/>
              <a:buFont typeface="Wingdings" pitchFamily="2" charset="2"/>
              <a:buChar char="n"/>
              <a:defRPr lang="de-DE" sz="1800" dirty="0" smtClean="0">
                <a:solidFill>
                  <a:srgbClr val="333333"/>
                </a:solidFill>
                <a:latin typeface="+mn-lt"/>
                <a:ea typeface="+mn-ea"/>
                <a:cs typeface="+mn-cs"/>
              </a:defRPr>
            </a:lvl1pPr>
            <a:lvl2pPr>
              <a:buClr>
                <a:schemeClr val="bg2"/>
              </a:buClr>
              <a:defRPr lang="de-DE" sz="1350" dirty="0" smtClean="0">
                <a:solidFill>
                  <a:srgbClr val="333333"/>
                </a:solidFill>
                <a:latin typeface="+mn-lt"/>
                <a:cs typeface="+mn-cs"/>
              </a:defRPr>
            </a:lvl2pPr>
            <a:lvl3pPr marL="857250" indent="-171450">
              <a:buClr>
                <a:schemeClr val="bg2"/>
              </a:buClr>
              <a:buFont typeface="Wingdings" pitchFamily="2" charset="2"/>
              <a:buChar char="o"/>
              <a:defRPr lang="de-DE" sz="1200" dirty="0" smtClean="0">
                <a:solidFill>
                  <a:srgbClr val="333333"/>
                </a:solidFill>
                <a:latin typeface="+mn-lt"/>
                <a:cs typeface="+mn-cs"/>
              </a:defRPr>
            </a:lvl3pPr>
            <a:lvl4pPr marL="1243013" indent="-214313">
              <a:buSzPct val="80000"/>
              <a:buFont typeface="Wingdings" pitchFamily="2" charset="2"/>
              <a:buChar char="o"/>
              <a:defRPr lang="de-DE" sz="1050" b="0" dirty="0" smtClean="0">
                <a:solidFill>
                  <a:srgbClr val="333333"/>
                </a:solidFill>
                <a:latin typeface="+mn-lt"/>
                <a:cs typeface="+mn-cs"/>
              </a:defRPr>
            </a:lvl4pPr>
            <a:lvl5pPr marL="1543050" indent="-171450">
              <a:buClr>
                <a:schemeClr val="bg2"/>
              </a:buClr>
              <a:buSzPct val="80000"/>
              <a:buFont typeface="Wingdings" pitchFamily="2" charset="2"/>
              <a:buChar char="o"/>
              <a:defRPr lang="de-DE" sz="900" dirty="0">
                <a:solidFill>
                  <a:srgbClr val="333333"/>
                </a:solidFill>
                <a:latin typeface="+mn-lt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E491A7F9-B44D-4442-A603-D7CF0C14E9D1}" type="datetime1">
              <a:rPr lang="en-GB" smtClean="0"/>
              <a:t>27/06/2022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64905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34800"/>
            <a:ext cx="6562800" cy="720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90429"/>
          </a:xfrm>
        </p:spPr>
        <p:txBody>
          <a:bodyPr/>
          <a:lstStyle>
            <a:lvl1pPr marL="257175" marR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tabLst/>
              <a:defRPr sz="1800"/>
            </a:lvl1pPr>
            <a:lvl2pPr marL="557213" marR="0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n"/>
              <a:tabLst/>
              <a:defRPr sz="1350"/>
            </a:lvl2pPr>
            <a:lvl3pPr marL="8572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200"/>
            </a:lvl3pPr>
            <a:lvl4pPr marL="12001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tabLst/>
              <a:defRPr sz="1050"/>
            </a:lvl4pPr>
            <a:lvl5pPr marL="15430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90429"/>
          </a:xfrm>
        </p:spPr>
        <p:txBody>
          <a:bodyPr/>
          <a:lstStyle>
            <a:lvl1pPr marL="257175" marR="0" indent="-257175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tabLst/>
              <a:defRPr sz="1800"/>
            </a:lvl1pPr>
            <a:lvl2pPr marL="557213" marR="0" indent="-214313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Tx/>
              <a:buFont typeface="Wingdings" pitchFamily="2" charset="2"/>
              <a:buChar char="n"/>
              <a:tabLst/>
              <a:defRPr sz="1350"/>
            </a:lvl2pPr>
            <a:lvl3pPr marL="8572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1200"/>
            </a:lvl3pPr>
            <a:lvl4pPr marL="12001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tabLst/>
              <a:defRPr sz="1050"/>
            </a:lvl4pPr>
            <a:lvl5pPr marL="1543050" marR="0" indent="-171450" algn="l" defTabSz="3429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tabLst/>
              <a:defRPr sz="9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A06E944-D01B-4149-AA18-DD87151C294A}" type="datetime1">
              <a:rPr lang="en-GB" smtClean="0"/>
              <a:t>27/06/2022</a:t>
            </a:fld>
            <a:endParaRPr lang="en-GB"/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97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C6B1DE5-BEF7-406D-BC64-D30D08EB07C5}" type="datetime1">
              <a:rPr lang="en-GB" smtClean="0"/>
              <a:t>27/06/2022</a:t>
            </a:fld>
            <a:endParaRPr lang="en-GB"/>
          </a:p>
        </p:txBody>
      </p:sp>
      <p:sp>
        <p:nvSpPr>
          <p:cNvPr id="4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6951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54E2E36-7223-4323-8633-E27115E90A74}" type="datetime1">
              <a:rPr lang="en-GB" smtClean="0"/>
              <a:t>27/06/2022</a:t>
            </a:fld>
            <a:endParaRPr lang="en-GB"/>
          </a:p>
        </p:txBody>
      </p:sp>
      <p:sp>
        <p:nvSpPr>
          <p:cNvPr id="3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553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88002" y="188641"/>
            <a:ext cx="3008313" cy="72008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387790" y="1124746"/>
            <a:ext cx="5111751" cy="5040558"/>
          </a:xfrm>
        </p:spPr>
        <p:txBody>
          <a:bodyPr/>
          <a:lstStyle>
            <a:lvl1pPr marL="257175" indent="-257175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"/>
              <a:defRPr sz="2100"/>
            </a:lvl1pPr>
            <a:lvl2pPr>
              <a:buClr>
                <a:schemeClr val="bg2"/>
              </a:buClr>
              <a:defRPr sz="1500"/>
            </a:lvl2pPr>
            <a:lvl3pPr marL="8572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sz="1350"/>
            </a:lvl3pPr>
            <a:lvl4pPr marL="12001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80000"/>
              <a:buFont typeface="Wingdings" pitchFamily="2" charset="2"/>
              <a:buChar char=""/>
              <a:defRPr sz="1200"/>
            </a:lvl4pPr>
            <a:lvl5pPr marL="1543050" indent="-171450" algn="l" defTabSz="342900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80000"/>
              <a:buFont typeface="Wingdings" pitchFamily="2" charset="2"/>
              <a:buChar char=""/>
              <a:defRPr sz="10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88002" y="1124747"/>
            <a:ext cx="3008313" cy="5040559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1A9B6A3-6A5D-469A-A2B5-9A1BBB5EFA4E}" type="datetime1">
              <a:rPr lang="en-GB" smtClean="0"/>
              <a:t>27/06/2022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749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1556794"/>
            <a:ext cx="5486400" cy="3170783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58194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C93439A-A58A-48FE-8BAF-AE5532C93383}" type="datetime1">
              <a:rPr lang="en-GB" smtClean="0"/>
              <a:t>27/06/2022</a:t>
            </a:fld>
            <a:endParaRPr lang="en-GB"/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556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0" y="6272215"/>
            <a:ext cx="9144000" cy="504825"/>
          </a:xfrm>
          <a:prstGeom prst="rect">
            <a:avLst/>
          </a:prstGeom>
          <a:solidFill>
            <a:srgbClr val="CECF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1350">
              <a:solidFill>
                <a:srgbClr val="FFFFFF"/>
              </a:solidFill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287339" y="204790"/>
            <a:ext cx="68516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Mastertitelformat bearbeiten</a:t>
            </a: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287339" y="1092200"/>
            <a:ext cx="8353425" cy="507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Mastertextformat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87450" y="6343652"/>
            <a:ext cx="7200900" cy="365125"/>
          </a:xfrm>
          <a:prstGeom prst="rect">
            <a:avLst/>
          </a:prstGeom>
        </p:spPr>
        <p:txBody>
          <a:bodyPr vert="horz" wrap="square" lIns="90000" tIns="45720" rIns="9000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 b="0">
                <a:solidFill>
                  <a:srgbClr val="333333"/>
                </a:solidFill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287339" y="6343652"/>
            <a:ext cx="828675" cy="365125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333333"/>
                </a:solidFill>
                <a:cs typeface="+mn-cs"/>
              </a:defRPr>
            </a:lvl1pPr>
          </a:lstStyle>
          <a:p>
            <a:fld id="{47D00D46-0EBC-425A-8993-6650891C6F5F}" type="datetime1">
              <a:rPr lang="en-GB" smtClean="0"/>
              <a:t>27/06/2022</a:t>
            </a:fld>
            <a:endParaRPr lang="en-GB"/>
          </a:p>
        </p:txBody>
      </p:sp>
      <p:sp>
        <p:nvSpPr>
          <p:cNvPr id="1031" name="Rechteck 6"/>
          <p:cNvSpPr>
            <a:spLocks noChangeArrowheads="1"/>
          </p:cNvSpPr>
          <p:nvPr/>
        </p:nvSpPr>
        <p:spPr bwMode="auto">
          <a:xfrm>
            <a:off x="0" y="981075"/>
            <a:ext cx="9144000" cy="46038"/>
          </a:xfrm>
          <a:prstGeom prst="rect">
            <a:avLst/>
          </a:prstGeom>
          <a:solidFill>
            <a:srgbClr val="DADADA"/>
          </a:solidFill>
          <a:ln>
            <a:noFill/>
          </a:ln>
        </p:spPr>
        <p:txBody>
          <a:bodyPr anchor="ctr"/>
          <a:lstStyle>
            <a:lvl1pPr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defTabSz="4572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de-DE" altLang="de-DE" sz="1350">
              <a:solidFill>
                <a:srgbClr val="FFFFFF"/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445501" y="6343652"/>
            <a:ext cx="558800" cy="365125"/>
          </a:xfrm>
          <a:prstGeom prst="rect">
            <a:avLst/>
          </a:prstGeom>
          <a:ln>
            <a:noFill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rgbClr val="333333"/>
                </a:solidFill>
                <a:cs typeface="+mn-cs"/>
              </a:defRPr>
            </a:lvl1pPr>
          </a:lstStyle>
          <a:p>
            <a:fld id="{95DBEDA1-8661-4432-A6FC-46D059D68C69}" type="slidenum">
              <a:rPr lang="en-GB" smtClean="0"/>
              <a:t>‹Nr.›</a:t>
            </a:fld>
            <a:endParaRPr lang="en-GB"/>
          </a:p>
        </p:txBody>
      </p:sp>
      <p:pic>
        <p:nvPicPr>
          <p:cNvPr id="1033" name="Grafik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508876" y="149225"/>
            <a:ext cx="14954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8122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342900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A0003C"/>
          </a:solidFill>
          <a:latin typeface="+mj-lt"/>
          <a:ea typeface="+mj-ea"/>
          <a:cs typeface="+mj-cs"/>
        </a:defRPr>
      </a:lvl1pPr>
      <a:lvl2pPr algn="l" defTabSz="342900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A0003C"/>
          </a:solidFill>
          <a:latin typeface="Arial" pitchFamily="34" charset="0"/>
          <a:cs typeface="Arial" pitchFamily="34" charset="0"/>
        </a:defRPr>
      </a:lvl2pPr>
      <a:lvl3pPr algn="l" defTabSz="342900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A0003C"/>
          </a:solidFill>
          <a:latin typeface="Arial" pitchFamily="34" charset="0"/>
          <a:cs typeface="Arial" pitchFamily="34" charset="0"/>
        </a:defRPr>
      </a:lvl3pPr>
      <a:lvl4pPr algn="l" defTabSz="342900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A0003C"/>
          </a:solidFill>
          <a:latin typeface="Arial" pitchFamily="34" charset="0"/>
          <a:cs typeface="Arial" pitchFamily="34" charset="0"/>
        </a:defRPr>
      </a:lvl4pPr>
      <a:lvl5pPr algn="l" defTabSz="342900" rtl="0" eaLnBrk="1" fontAlgn="base" hangingPunct="1">
        <a:spcBef>
          <a:spcPct val="0"/>
        </a:spcBef>
        <a:spcAft>
          <a:spcPct val="0"/>
        </a:spcAft>
        <a:defRPr sz="2100" b="1">
          <a:solidFill>
            <a:srgbClr val="A0003C"/>
          </a:solidFill>
          <a:latin typeface="Arial" pitchFamily="34" charset="0"/>
          <a:cs typeface="Arial" pitchFamily="34" charset="0"/>
        </a:defRPr>
      </a:lvl5pPr>
      <a:lvl6pPr marL="342900" algn="l" defTabSz="34290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A0003C"/>
          </a:solidFill>
          <a:latin typeface="Arial" pitchFamily="34" charset="0"/>
          <a:cs typeface="Arial" pitchFamily="34" charset="0"/>
        </a:defRPr>
      </a:lvl6pPr>
      <a:lvl7pPr marL="685800" algn="l" defTabSz="34290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A0003C"/>
          </a:solidFill>
          <a:latin typeface="Arial" pitchFamily="34" charset="0"/>
          <a:cs typeface="Arial" pitchFamily="34" charset="0"/>
        </a:defRPr>
      </a:lvl7pPr>
      <a:lvl8pPr marL="1028700" algn="l" defTabSz="34290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A0003C"/>
          </a:solidFill>
          <a:latin typeface="Arial" pitchFamily="34" charset="0"/>
          <a:cs typeface="Arial" pitchFamily="34" charset="0"/>
        </a:defRPr>
      </a:lvl8pPr>
      <a:lvl9pPr marL="1371600" algn="l" defTabSz="342900" rtl="0" eaLnBrk="1" fontAlgn="base" hangingPunct="1">
        <a:spcBef>
          <a:spcPct val="0"/>
        </a:spcBef>
        <a:spcAft>
          <a:spcPct val="0"/>
        </a:spcAft>
        <a:defRPr sz="2700" b="1">
          <a:solidFill>
            <a:srgbClr val="A0003C"/>
          </a:solidFill>
          <a:latin typeface="Arial" pitchFamily="34" charset="0"/>
          <a:cs typeface="Arial" pitchFamily="34" charset="0"/>
        </a:defRPr>
      </a:lvl9pPr>
    </p:titleStyle>
    <p:bodyStyle>
      <a:lvl1pPr marL="257175" indent="-257175" algn="l" defTabSz="342900" rtl="0" eaLnBrk="1" fontAlgn="base" hangingPunct="1">
        <a:spcBef>
          <a:spcPct val="20000"/>
        </a:spcBef>
        <a:spcAft>
          <a:spcPct val="0"/>
        </a:spcAft>
        <a:buClr>
          <a:srgbClr val="A0003C"/>
        </a:buClr>
        <a:buSzPct val="100000"/>
        <a:buFont typeface="Wingdings" pitchFamily="2" charset="2"/>
        <a:buChar char="n"/>
        <a:defRPr lang="de-DE" sz="1800" dirty="0">
          <a:solidFill>
            <a:srgbClr val="333333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n"/>
        <a:defRPr lang="de-DE" dirty="0">
          <a:solidFill>
            <a:srgbClr val="333333"/>
          </a:solidFill>
          <a:latin typeface="+mn-lt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ct val="0"/>
        </a:spcAft>
        <a:buClr>
          <a:srgbClr val="919BA0"/>
        </a:buClr>
        <a:buSzPct val="80000"/>
        <a:buFont typeface="Wingdings" pitchFamily="2" charset="2"/>
        <a:buChar char="o"/>
        <a:defRPr lang="de-DE" sz="1200" dirty="0">
          <a:solidFill>
            <a:srgbClr val="333333"/>
          </a:solidFill>
          <a:latin typeface="+mn-lt"/>
          <a:cs typeface="+mn-cs"/>
        </a:defRPr>
      </a:lvl3pPr>
      <a:lvl4pPr marL="1243013" indent="-214313" algn="l" defTabSz="3429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SzPct val="80000"/>
        <a:buFont typeface="Wingdings" pitchFamily="2" charset="2"/>
        <a:buChar char="o"/>
        <a:defRPr lang="de-DE" sz="1050" dirty="0">
          <a:solidFill>
            <a:srgbClr val="333333"/>
          </a:solidFill>
          <a:latin typeface="+mn-lt"/>
          <a:cs typeface="+mn-cs"/>
        </a:defRPr>
      </a:lvl4pPr>
      <a:lvl5pPr marL="1585913" indent="-214313" algn="l" defTabSz="342900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SzPct val="80000"/>
        <a:buFont typeface="Wingdings" pitchFamily="2" charset="2"/>
        <a:buChar char="o"/>
        <a:defRPr lang="de-DE" sz="900" dirty="0">
          <a:solidFill>
            <a:srgbClr val="333333"/>
          </a:solidFill>
          <a:latin typeface="+mn-lt"/>
          <a:cs typeface="+mn-cs"/>
        </a:defRPr>
      </a:lvl5pPr>
      <a:lvl6pPr marL="18859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1500">
          <a:solidFill>
            <a:srgbClr val="7F7F7F"/>
          </a:solidFill>
          <a:latin typeface="+mn-lt"/>
          <a:cs typeface="+mn-cs"/>
        </a:defRPr>
      </a:lvl6pPr>
      <a:lvl7pPr marL="22288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1500">
          <a:solidFill>
            <a:srgbClr val="7F7F7F"/>
          </a:solidFill>
          <a:latin typeface="+mn-lt"/>
          <a:cs typeface="+mn-cs"/>
        </a:defRPr>
      </a:lvl7pPr>
      <a:lvl8pPr marL="25717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1500">
          <a:solidFill>
            <a:srgbClr val="7F7F7F"/>
          </a:solidFill>
          <a:latin typeface="+mn-lt"/>
          <a:cs typeface="+mn-cs"/>
        </a:defRPr>
      </a:lvl8pPr>
      <a:lvl9pPr marL="2914650" indent="-171450" algn="l" defTabSz="342900" rtl="0" eaLnBrk="1" fontAlgn="base" hangingPunct="1">
        <a:spcBef>
          <a:spcPct val="20000"/>
        </a:spcBef>
        <a:spcAft>
          <a:spcPct val="0"/>
        </a:spcAft>
        <a:buClr>
          <a:srgbClr val="9B1235"/>
        </a:buClr>
        <a:buFont typeface="Arial" pitchFamily="34" charset="0"/>
        <a:buChar char="□"/>
        <a:defRPr sz="1500">
          <a:solidFill>
            <a:srgbClr val="7F7F7F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6.png"/><Relationship Id="rId10" Type="http://schemas.openxmlformats.org/officeDocument/2006/relationships/image" Target="../media/image5.png"/><Relationship Id="rId4" Type="http://schemas.microsoft.com/office/2007/relationships/hdphoto" Target="../media/hdphoto3.wdp"/><Relationship Id="rId9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39.png"/><Relationship Id="rId3" Type="http://schemas.microsoft.com/office/2007/relationships/hdphoto" Target="../media/hdphoto7.wdp"/><Relationship Id="rId7" Type="http://schemas.openxmlformats.org/officeDocument/2006/relationships/image" Target="../media/image36.png"/><Relationship Id="rId12" Type="http://schemas.microsoft.com/office/2007/relationships/hdphoto" Target="../media/hdphoto11.wdp"/><Relationship Id="rId2" Type="http://schemas.openxmlformats.org/officeDocument/2006/relationships/image" Target="../media/image33.png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38.png"/><Relationship Id="rId5" Type="http://schemas.microsoft.com/office/2007/relationships/hdphoto" Target="../media/hdphoto8.wdp"/><Relationship Id="rId15" Type="http://schemas.openxmlformats.org/officeDocument/2006/relationships/image" Target="../media/image40.png"/><Relationship Id="rId10" Type="http://schemas.microsoft.com/office/2007/relationships/hdphoto" Target="../media/hdphoto10.wdp"/><Relationship Id="rId4" Type="http://schemas.openxmlformats.org/officeDocument/2006/relationships/image" Target="../media/image34.png"/><Relationship Id="rId9" Type="http://schemas.openxmlformats.org/officeDocument/2006/relationships/image" Target="../media/image37.png"/><Relationship Id="rId14" Type="http://schemas.microsoft.com/office/2007/relationships/hdphoto" Target="../media/hdphoto1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4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5" Type="http://schemas.openxmlformats.org/officeDocument/2006/relationships/comments" Target="../comments/commen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4" y="2957679"/>
            <a:ext cx="7488237" cy="1470025"/>
          </a:xfrm>
        </p:spPr>
        <p:txBody>
          <a:bodyPr/>
          <a:lstStyle/>
          <a:p>
            <a:pPr algn="ctr"/>
            <a:r>
              <a:rPr lang="de-DE" sz="2400" dirty="0"/>
              <a:t/>
            </a:r>
            <a:br>
              <a:rPr lang="de-DE" sz="2400" dirty="0"/>
            </a:br>
            <a:r>
              <a:rPr lang="en-GB" sz="2400" dirty="0"/>
              <a:t>Infection dynamics of two different </a:t>
            </a:r>
            <a:r>
              <a:rPr lang="en-GB" sz="2400" dirty="0" err="1"/>
              <a:t>FAdV</a:t>
            </a:r>
            <a:r>
              <a:rPr lang="en-GB" sz="2400" dirty="0"/>
              <a:t> strains and evaluation of the innate intestinal immune response using a chicken primary epithelial cell culture model</a:t>
            </a:r>
            <a:br>
              <a:rPr lang="en-GB" sz="2400" dirty="0"/>
            </a:br>
            <a:r>
              <a:rPr lang="en-GB" sz="2400" dirty="0"/>
              <a:t/>
            </a:r>
            <a:br>
              <a:rPr lang="en-GB" sz="2400" dirty="0"/>
            </a:br>
            <a:r>
              <a:rPr lang="de-DE" sz="1800" b="0"/>
              <a:t>INPOMED </a:t>
            </a:r>
            <a:r>
              <a:rPr lang="de-DE" sz="1800" b="0" smtClean="0"/>
              <a:t>2022</a:t>
            </a:r>
            <a:r>
              <a:rPr lang="de-DE" sz="1800" dirty="0"/>
              <a:t/>
            </a:r>
            <a:br>
              <a:rPr lang="de-DE" sz="1800" dirty="0"/>
            </a:br>
            <a:endParaRPr lang="en-GB" sz="1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4" y="5043666"/>
            <a:ext cx="7488237" cy="985837"/>
          </a:xfrm>
        </p:spPr>
        <p:txBody>
          <a:bodyPr/>
          <a:lstStyle/>
          <a:p>
            <a:r>
              <a:rPr lang="de-DE" dirty="0"/>
              <a:t>Katharina Strebinger, </a:t>
            </a:r>
            <a:r>
              <a:rPr lang="de-DE" dirty="0" err="1"/>
              <a:t>PhD</a:t>
            </a:r>
            <a:r>
              <a:rPr lang="de-DE" dirty="0"/>
              <a:t> </a:t>
            </a:r>
            <a:r>
              <a:rPr lang="de-DE" dirty="0" err="1"/>
              <a:t>candidate</a:t>
            </a:r>
            <a:endParaRPr lang="de-DE" dirty="0"/>
          </a:p>
          <a:p>
            <a:r>
              <a:rPr lang="de-DE" dirty="0" err="1"/>
              <a:t>Clinic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Poultry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Fish</a:t>
            </a:r>
            <a:r>
              <a:rPr lang="de-DE" dirty="0"/>
              <a:t> </a:t>
            </a:r>
            <a:r>
              <a:rPr lang="de-DE" dirty="0" err="1"/>
              <a:t>Medicine</a:t>
            </a:r>
            <a:endParaRPr lang="en-GB" dirty="0"/>
          </a:p>
        </p:txBody>
      </p:sp>
      <p:pic>
        <p:nvPicPr>
          <p:cNvPr id="4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130" y="5323742"/>
            <a:ext cx="1765395" cy="845458"/>
          </a:xfrm>
          <a:prstGeom prst="rect">
            <a:avLst/>
          </a:prstGeom>
        </p:spPr>
      </p:pic>
      <p:pic>
        <p:nvPicPr>
          <p:cNvPr id="5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4" y="5608123"/>
            <a:ext cx="1504602" cy="103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EE5B320C-221E-7F47-AFE0-79DC8061C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33" t="10000"/>
          <a:stretch/>
        </p:blipFill>
        <p:spPr>
          <a:xfrm>
            <a:off x="4595751" y="1306291"/>
            <a:ext cx="4524499" cy="47171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A35867-8FCF-E145-856D-890B7D712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infected epithelial cells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982E7D8-ECEF-D147-BA1A-4EBBC0F4F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10</a:t>
            </a:fld>
            <a:endParaRPr lang="en-GB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74AED6F-7ABD-5F47-956F-53ED64BC01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581" t="8001" r="16835" b="15000"/>
          <a:stretch/>
        </p:blipFill>
        <p:spPr>
          <a:xfrm>
            <a:off x="23751" y="1306289"/>
            <a:ext cx="4524499" cy="471713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EB0CEBF4-7F15-444C-B496-08624F540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3" name="Kép 7">
            <a:extLst>
              <a:ext uri="{FF2B5EF4-FFF2-40B4-BE49-F238E27FC236}">
                <a16:creationId xmlns:a16="http://schemas.microsoft.com/office/drawing/2014/main" id="{E00B63D0-EF97-5A48-90BC-E8B3D08A6F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969FA24-680A-8E48-A982-FD0985A61BE8}"/>
              </a:ext>
            </a:extLst>
          </p:cNvPr>
          <p:cNvSpPr txBox="1"/>
          <p:nvPr/>
        </p:nvSpPr>
        <p:spPr>
          <a:xfrm>
            <a:off x="47502" y="5551710"/>
            <a:ext cx="194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selection</a:t>
            </a:r>
            <a:r>
              <a:rPr lang="de-DE" sz="1100" dirty="0">
                <a:solidFill>
                  <a:schemeClr val="bg1"/>
                </a:solidFill>
              </a:rPr>
              <a:t> of ROI (</a:t>
            </a:r>
            <a:r>
              <a:rPr lang="de-DE" sz="1100" dirty="0" err="1">
                <a:solidFill>
                  <a:schemeClr val="bg1"/>
                </a:solidFill>
              </a:rPr>
              <a:t>epithelial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cells</a:t>
            </a:r>
            <a:r>
              <a:rPr lang="de-DE" sz="1100" dirty="0">
                <a:solidFill>
                  <a:schemeClr val="bg1"/>
                </a:solidFill>
              </a:rPr>
              <a:t>)</a:t>
            </a:r>
            <a:endParaRPr lang="de-DE" sz="11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9851CDC6-1F6F-7E49-8549-AB1E36177875}"/>
              </a:ext>
            </a:extLst>
          </p:cNvPr>
          <p:cNvSpPr txBox="1"/>
          <p:nvPr/>
        </p:nvSpPr>
        <p:spPr>
          <a:xfrm>
            <a:off x="4560124" y="5551709"/>
            <a:ext cx="19475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threshold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setting</a:t>
            </a:r>
            <a:r>
              <a:rPr lang="de-DE" sz="1100" dirty="0">
                <a:solidFill>
                  <a:schemeClr val="bg1"/>
                </a:solidFill>
              </a:rPr>
              <a:t> (</a:t>
            </a:r>
            <a:r>
              <a:rPr lang="de-DE" sz="1100" dirty="0" err="1">
                <a:solidFill>
                  <a:schemeClr val="bg1"/>
                </a:solidFill>
              </a:rPr>
              <a:t>virus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particles</a:t>
            </a:r>
            <a:r>
              <a:rPr lang="de-DE" sz="1100" dirty="0">
                <a:solidFill>
                  <a:schemeClr val="bg1"/>
                </a:solidFill>
              </a:rPr>
              <a:t>)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110373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B0CEBF4-7F15-444C-B496-08624F540A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0" name="Kép 7">
            <a:extLst>
              <a:ext uri="{FF2B5EF4-FFF2-40B4-BE49-F238E27FC236}">
                <a16:creationId xmlns:a16="http://schemas.microsoft.com/office/drawing/2014/main" id="{E00B63D0-EF97-5A48-90BC-E8B3D08A6F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BAB6DC1-E7EC-5A43-929C-7A8FCA331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infected epithelial cells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C5B811-D5F1-9F48-9EF5-49C0ED3A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11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AE26719-3EC4-DC46-9734-C087F71E9FE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3791" t="10732" r="9587" b="2986"/>
          <a:stretch/>
        </p:blipFill>
        <p:spPr>
          <a:xfrm>
            <a:off x="56942" y="1219285"/>
            <a:ext cx="4610062" cy="484900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7C4078C-52CB-8549-8BF8-00EA2A513D2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2688" t="5462" r="13211"/>
          <a:stretch/>
        </p:blipFill>
        <p:spPr>
          <a:xfrm>
            <a:off x="4725667" y="1219285"/>
            <a:ext cx="4361391" cy="484900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21D8642-4F59-404D-8DF3-21A2AB3A2FD9}"/>
              </a:ext>
            </a:extLst>
          </p:cNvPr>
          <p:cNvSpPr txBox="1"/>
          <p:nvPr/>
        </p:nvSpPr>
        <p:spPr>
          <a:xfrm>
            <a:off x="-441108" y="5770187"/>
            <a:ext cx="2517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>
                <a:solidFill>
                  <a:schemeClr val="bg1"/>
                </a:solidFill>
              </a:rPr>
              <a:t>Splitting </a:t>
            </a:r>
            <a:r>
              <a:rPr lang="de-DE" sz="1100" dirty="0" err="1">
                <a:solidFill>
                  <a:schemeClr val="bg1"/>
                </a:solidFill>
              </a:rPr>
              <a:t>and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stitching</a:t>
            </a:r>
            <a:r>
              <a:rPr lang="de-DE" sz="1100" dirty="0">
                <a:solidFill>
                  <a:schemeClr val="bg1"/>
                </a:solidFill>
              </a:rPr>
              <a:t>  </a:t>
            </a:r>
            <a:endParaRPr lang="de-DE" sz="11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94236D95-1455-EA46-9453-C103C14DDB6D}"/>
              </a:ext>
            </a:extLst>
          </p:cNvPr>
          <p:cNvSpPr txBox="1"/>
          <p:nvPr/>
        </p:nvSpPr>
        <p:spPr>
          <a:xfrm>
            <a:off x="4667004" y="5770187"/>
            <a:ext cx="25175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100" dirty="0" err="1">
                <a:solidFill>
                  <a:schemeClr val="bg1"/>
                </a:solidFill>
              </a:rPr>
              <a:t>overlay</a:t>
            </a:r>
            <a:r>
              <a:rPr lang="de-DE" sz="1100" dirty="0">
                <a:solidFill>
                  <a:schemeClr val="bg1"/>
                </a:solidFill>
              </a:rPr>
              <a:t> ROI, DAPI </a:t>
            </a:r>
            <a:r>
              <a:rPr lang="de-DE" sz="1100" dirty="0" err="1">
                <a:solidFill>
                  <a:schemeClr val="bg1"/>
                </a:solidFill>
              </a:rPr>
              <a:t>and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virus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particels</a:t>
            </a:r>
            <a:endParaRPr lang="de-DE" sz="1100" dirty="0"/>
          </a:p>
        </p:txBody>
      </p:sp>
    </p:spTree>
    <p:extLst>
      <p:ext uri="{BB962C8B-B14F-4D97-AF65-F5344CB8AC3E}">
        <p14:creationId xmlns:p14="http://schemas.microsoft.com/office/powerpoint/2010/main" val="733656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ép 7">
            <a:extLst>
              <a:ext uri="{FF2B5EF4-FFF2-40B4-BE49-F238E27FC236}">
                <a16:creationId xmlns:a16="http://schemas.microsoft.com/office/drawing/2014/main" id="{E22D27C1-20E6-634D-BEE9-0E9D058B63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4EEE4B2-16B6-A44C-A9B1-95E1A3FFC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infected epithelial cells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EDAD776-883D-674C-B29D-E67D78515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12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040005C6-3460-9445-AD74-8C279F5D73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0C739AA-98C8-9C45-B617-5AA637C1F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2854" y="1101174"/>
            <a:ext cx="5346135" cy="500766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4C0B0082-59DA-EB40-97EE-BFA192BC0730}"/>
              </a:ext>
            </a:extLst>
          </p:cNvPr>
          <p:cNvSpPr txBox="1"/>
          <p:nvPr/>
        </p:nvSpPr>
        <p:spPr>
          <a:xfrm>
            <a:off x="1794555" y="5821192"/>
            <a:ext cx="5295231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100" dirty="0" err="1">
                <a:solidFill>
                  <a:schemeClr val="bg1"/>
                </a:solidFill>
              </a:rPr>
              <a:t>epithelial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area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and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detection</a:t>
            </a:r>
            <a:r>
              <a:rPr lang="de-DE" sz="1100" dirty="0">
                <a:solidFill>
                  <a:schemeClr val="bg1"/>
                </a:solidFill>
              </a:rPr>
              <a:t> of </a:t>
            </a:r>
            <a:r>
              <a:rPr lang="de-DE" sz="1100" dirty="0" err="1">
                <a:solidFill>
                  <a:schemeClr val="bg1"/>
                </a:solidFill>
              </a:rPr>
              <a:t>virus</a:t>
            </a:r>
            <a:r>
              <a:rPr lang="de-DE" sz="1100" dirty="0">
                <a:solidFill>
                  <a:schemeClr val="bg1"/>
                </a:solidFill>
              </a:rPr>
              <a:t> </a:t>
            </a:r>
            <a:r>
              <a:rPr lang="de-DE" sz="1100" dirty="0" err="1">
                <a:solidFill>
                  <a:schemeClr val="bg1"/>
                </a:solidFill>
              </a:rPr>
              <a:t>signal</a:t>
            </a:r>
            <a:endParaRPr lang="en-GB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7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Ie</a:t>
            </a:r>
            <a:r>
              <a:rPr lang="en-US" dirty="0"/>
              <a:t>. Gene expression analysis of TLRs, cytokines and protein extraction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40" y="1092200"/>
            <a:ext cx="5623010" cy="5073650"/>
          </a:xfrm>
        </p:spPr>
        <p:txBody>
          <a:bodyPr/>
          <a:lstStyle/>
          <a:p>
            <a:r>
              <a:rPr lang="en-US" dirty="0"/>
              <a:t>RNA concentration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 err="1"/>
              <a:t>Nanodrop</a:t>
            </a:r>
            <a:r>
              <a:rPr lang="en-US" dirty="0"/>
              <a:t>®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Qubit® </a:t>
            </a:r>
          </a:p>
          <a:p>
            <a:pPr marL="342900" lvl="1" indent="0">
              <a:buClr>
                <a:schemeClr val="accent1"/>
              </a:buClr>
              <a:buNone/>
            </a:pPr>
            <a:endParaRPr lang="en-US" dirty="0"/>
          </a:p>
          <a:p>
            <a:r>
              <a:rPr lang="en-GB" dirty="0"/>
              <a:t>RNA quality assessment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 err="1"/>
              <a:t>Bioanalyzer</a:t>
            </a:r>
            <a:r>
              <a:rPr lang="en-GB" dirty="0"/>
              <a:t> ®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dirty="0"/>
          </a:p>
          <a:p>
            <a:r>
              <a:rPr lang="en-US" dirty="0"/>
              <a:t>innate immune response markers </a:t>
            </a:r>
          </a:p>
          <a:p>
            <a:endParaRPr lang="en-US" dirty="0"/>
          </a:p>
          <a:p>
            <a:r>
              <a:rPr lang="en-US" dirty="0"/>
              <a:t>protein extraction</a:t>
            </a:r>
            <a:endParaRPr lang="en-US" b="1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13</a:t>
            </a:fld>
            <a:endParaRPr lang="en-GB"/>
          </a:p>
        </p:txBody>
      </p:sp>
      <p:pic>
        <p:nvPicPr>
          <p:cNvPr id="5" name="Picture 6" descr="AriaMx Real-time PCR Syste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5" y="1320887"/>
            <a:ext cx="1942070" cy="1728765"/>
          </a:xfrm>
          <a:prstGeom prst="rect">
            <a:avLst/>
          </a:prstGeom>
          <a:noFill/>
          <a:ln w="127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35" y="3127799"/>
            <a:ext cx="1946266" cy="276999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GB" sz="1200" dirty="0">
                <a:solidFill>
                  <a:srgbClr val="333333"/>
                </a:solidFill>
              </a:rPr>
              <a:t>RT-qPCR </a:t>
            </a:r>
            <a:r>
              <a:rPr lang="en-GB" sz="1200" dirty="0" err="1">
                <a:solidFill>
                  <a:srgbClr val="333333"/>
                </a:solidFill>
              </a:rPr>
              <a:t>AriaMx</a:t>
            </a:r>
            <a:r>
              <a:rPr lang="en-GB" sz="1200" dirty="0">
                <a:solidFill>
                  <a:srgbClr val="333333"/>
                </a:solidFill>
              </a:rPr>
              <a:t>®</a:t>
            </a:r>
          </a:p>
        </p:txBody>
      </p:sp>
      <p:sp>
        <p:nvSpPr>
          <p:cNvPr id="7" name="Rectangle 6"/>
          <p:cNvSpPr/>
          <p:nvPr/>
        </p:nvSpPr>
        <p:spPr>
          <a:xfrm rot="16200000">
            <a:off x="7874041" y="2119241"/>
            <a:ext cx="1812388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00" dirty="0"/>
              <a:t>https://www.agilent.com/en/product/real-time-pcr-(qpcr)/real-time-pcr-(qpcr)-instruments/ariamx-real-time-pcr-system-software-pc/ariamx-real-time-pcr-system-232711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778635" y="5171081"/>
            <a:ext cx="194626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/>
            <a:r>
              <a:rPr lang="en-US" sz="1200" dirty="0">
                <a:solidFill>
                  <a:srgbClr val="333333"/>
                </a:solidFill>
              </a:rPr>
              <a:t>graphical display of gene expression</a:t>
            </a:r>
            <a:endParaRPr lang="en-GB" sz="1200" dirty="0">
              <a:solidFill>
                <a:srgbClr val="333333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636" y="3851415"/>
            <a:ext cx="1946265" cy="12492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3668728"/>
              </p:ext>
            </p:extLst>
          </p:nvPr>
        </p:nvGraphicFramePr>
        <p:xfrm>
          <a:off x="2442297" y="3404798"/>
          <a:ext cx="4114801" cy="2423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3784">
                  <a:extLst>
                    <a:ext uri="{9D8B030D-6E8A-4147-A177-3AD203B41FA5}">
                      <a16:colId xmlns:a16="http://schemas.microsoft.com/office/drawing/2014/main" val="1805646403"/>
                    </a:ext>
                  </a:extLst>
                </a:gridCol>
                <a:gridCol w="1803862">
                  <a:extLst>
                    <a:ext uri="{9D8B030D-6E8A-4147-A177-3AD203B41FA5}">
                      <a16:colId xmlns:a16="http://schemas.microsoft.com/office/drawing/2014/main" val="1140588154"/>
                    </a:ext>
                  </a:extLst>
                </a:gridCol>
                <a:gridCol w="1147155">
                  <a:extLst>
                    <a:ext uri="{9D8B030D-6E8A-4147-A177-3AD203B41FA5}">
                      <a16:colId xmlns:a16="http://schemas.microsoft.com/office/drawing/2014/main" val="13389479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de-DE" dirty="0"/>
                        <a:t>TLRs</a:t>
                      </a:r>
                      <a:endParaRPr lang="en-GB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proinflammatory</a:t>
                      </a:r>
                      <a:r>
                        <a:rPr lang="de-DE" dirty="0"/>
                        <a:t> </a:t>
                      </a:r>
                      <a:r>
                        <a:rPr lang="de-DE" dirty="0" err="1"/>
                        <a:t>cytokines</a:t>
                      </a:r>
                      <a:endParaRPr lang="en-GB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err="1"/>
                        <a:t>reference</a:t>
                      </a:r>
                      <a:r>
                        <a:rPr lang="de-DE" dirty="0"/>
                        <a:t> genes</a:t>
                      </a:r>
                      <a:endParaRPr lang="en-GB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339181292"/>
                  </a:ext>
                </a:extLst>
              </a:tr>
              <a:tr h="1791823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 1A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 2B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 1B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TLR4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TLR5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TLR7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TLR13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TLR21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IL-1</a:t>
                      </a:r>
                      <a:r>
                        <a:rPr lang="el-GR" sz="1200" dirty="0"/>
                        <a:t>β</a:t>
                      </a:r>
                      <a:endParaRPr lang="de-DE" sz="12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2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/>
                        <a:t>IL-6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INF-ɣ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200" dirty="0"/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IL-13</a:t>
                      </a:r>
                      <a:endParaRPr lang="en-US" sz="1200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TBP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 </a:t>
                      </a:r>
                    </a:p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/>
                        <a:t>RPL13</a:t>
                      </a:r>
                      <a:endParaRPr lang="en-GB" sz="12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6657840"/>
                  </a:ext>
                </a:extLst>
              </a:tr>
            </a:tbl>
          </a:graphicData>
        </a:graphic>
      </p:graphicFrame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2" name="Kép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4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04790"/>
            <a:ext cx="7863241" cy="719137"/>
          </a:xfrm>
        </p:spPr>
        <p:txBody>
          <a:bodyPr/>
          <a:lstStyle/>
          <a:p>
            <a:r>
              <a:rPr lang="en-US" dirty="0"/>
              <a:t>II. Results</a:t>
            </a:r>
            <a:br>
              <a:rPr lang="en-US" dirty="0"/>
            </a:br>
            <a:r>
              <a:rPr lang="en-US" dirty="0" err="1"/>
              <a:t>IIa</a:t>
            </a:r>
            <a:r>
              <a:rPr lang="en-US" dirty="0"/>
              <a:t>. Primary intestinal epithelial cell culture from embryos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86" y="2384075"/>
            <a:ext cx="2266878" cy="2238394"/>
          </a:xfrm>
          <a:ln w="12700">
            <a:solidFill>
              <a:schemeClr val="accent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955605" y="2079003"/>
            <a:ext cx="213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0 hours</a:t>
            </a:r>
            <a:endParaRPr lang="en-GB" sz="1350" dirty="0"/>
          </a:p>
        </p:txBody>
      </p:sp>
      <p:pic>
        <p:nvPicPr>
          <p:cNvPr id="7" name="Picture 6" descr="C:\Users\strebingerk\Desktop\PhD\cell culture\28.5.2020\Img0163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595" y="2369127"/>
            <a:ext cx="2266878" cy="22383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pic>
        <p:nvPicPr>
          <p:cNvPr id="8" name="Picture 7" descr="C:\Users\strebingerk\Desktop\PhD\cell culture\28.5.2020\Img0177.jpg"/>
          <p:cNvPicPr/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108" y="2369127"/>
            <a:ext cx="2266878" cy="2238394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3664625" y="2079003"/>
            <a:ext cx="213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24 hours</a:t>
            </a:r>
            <a:endParaRPr lang="en-GB" sz="1350" dirty="0"/>
          </a:p>
        </p:txBody>
      </p:sp>
      <p:sp>
        <p:nvSpPr>
          <p:cNvPr id="15" name="TextBox 14"/>
          <p:cNvSpPr txBox="1"/>
          <p:nvPr/>
        </p:nvSpPr>
        <p:spPr>
          <a:xfrm>
            <a:off x="6399609" y="2079003"/>
            <a:ext cx="213903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48 hours</a:t>
            </a:r>
            <a:endParaRPr lang="en-GB" sz="1350" dirty="0"/>
          </a:p>
        </p:txBody>
      </p:sp>
      <p:sp>
        <p:nvSpPr>
          <p:cNvPr id="23" name="TextBox 22"/>
          <p:cNvSpPr txBox="1"/>
          <p:nvPr/>
        </p:nvSpPr>
        <p:spPr>
          <a:xfrm>
            <a:off x="287338" y="1260742"/>
            <a:ext cx="3000233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proof for epithelial origin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ym typeface="Wingdings" panose="05000000000000000000" pitchFamily="2" charset="2"/>
              </a:rPr>
              <a:t>E-Cadherin</a:t>
            </a:r>
            <a:r>
              <a:rPr lang="en-US" dirty="0">
                <a:sym typeface="Wingdings" panose="05000000000000000000" pitchFamily="2" charset="2"/>
              </a:rPr>
              <a:t> marker !</a:t>
            </a:r>
            <a:endParaRPr lang="en-GB" dirty="0"/>
          </a:p>
        </p:txBody>
      </p:sp>
      <p:pic>
        <p:nvPicPr>
          <p:cNvPr id="25" name="Grafik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2788516" y="4365849"/>
            <a:ext cx="598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20x</a:t>
            </a:r>
            <a:endParaRPr lang="en-GB" sz="1100" dirty="0"/>
          </a:p>
        </p:txBody>
      </p:sp>
      <p:sp>
        <p:nvSpPr>
          <p:cNvPr id="38" name="TextBox 37"/>
          <p:cNvSpPr txBox="1"/>
          <p:nvPr/>
        </p:nvSpPr>
        <p:spPr>
          <a:xfrm>
            <a:off x="8204835" y="4360859"/>
            <a:ext cx="598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20x</a:t>
            </a:r>
            <a:endParaRPr lang="en-GB" sz="1100" dirty="0"/>
          </a:p>
        </p:txBody>
      </p:sp>
      <p:sp>
        <p:nvSpPr>
          <p:cNvPr id="39" name="TextBox 38"/>
          <p:cNvSpPr txBox="1"/>
          <p:nvPr/>
        </p:nvSpPr>
        <p:spPr>
          <a:xfrm>
            <a:off x="5504537" y="4360859"/>
            <a:ext cx="5982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20x</a:t>
            </a:r>
            <a:endParaRPr lang="en-GB" sz="1100" dirty="0"/>
          </a:p>
        </p:txBody>
      </p:sp>
      <p:pic>
        <p:nvPicPr>
          <p:cNvPr id="31" name="Grafik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32" name="Kép 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084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23" grpId="0" animBg="1"/>
      <p:bldP spid="33" grpId="0"/>
      <p:bldP spid="38" grpId="0"/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IIb</a:t>
            </a:r>
            <a:r>
              <a:rPr lang="en-US" dirty="0"/>
              <a:t>. E-Cadherin staining and virus marker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15</a:t>
            </a:fld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14" y="1333433"/>
            <a:ext cx="4151498" cy="31035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22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8445501" y="5160314"/>
            <a:ext cx="703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10x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40524" y="2885198"/>
            <a:ext cx="70347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10x</a:t>
            </a:r>
            <a:endParaRPr lang="en-GB" sz="800" dirty="0">
              <a:solidFill>
                <a:schemeClr val="bg1"/>
              </a:solidFill>
            </a:endParaRPr>
          </a:p>
        </p:txBody>
      </p:sp>
      <p:sp>
        <p:nvSpPr>
          <p:cNvPr id="40" name="Textfeld 39"/>
          <p:cNvSpPr txBox="1"/>
          <p:nvPr/>
        </p:nvSpPr>
        <p:spPr>
          <a:xfrm>
            <a:off x="295949" y="4231069"/>
            <a:ext cx="814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92D050"/>
                </a:solidFill>
              </a:rPr>
              <a:t>E-</a:t>
            </a:r>
            <a:r>
              <a:rPr lang="de-DE" sz="900" dirty="0" err="1">
                <a:solidFill>
                  <a:srgbClr val="92D050"/>
                </a:solidFill>
              </a:rPr>
              <a:t>Cadherin</a:t>
            </a:r>
            <a:endParaRPr lang="de-DE" sz="900" dirty="0">
              <a:solidFill>
                <a:srgbClr val="92D050"/>
              </a:solidFill>
            </a:endParaRPr>
          </a:p>
        </p:txBody>
      </p:sp>
      <p:pic>
        <p:nvPicPr>
          <p:cNvPr id="46" name="Grafik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47" name="Kép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pic>
        <p:nvPicPr>
          <p:cNvPr id="48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764" y="1328061"/>
            <a:ext cx="4151498" cy="310352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49" name="Textfeld 48"/>
          <p:cNvSpPr txBox="1"/>
          <p:nvPr/>
        </p:nvSpPr>
        <p:spPr>
          <a:xfrm>
            <a:off x="4640764" y="4062258"/>
            <a:ext cx="81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FF0000"/>
                </a:solidFill>
              </a:rPr>
              <a:t>AG234</a:t>
            </a:r>
            <a:endParaRPr lang="de-DE" sz="900" dirty="0">
              <a:solidFill>
                <a:srgbClr val="92D050"/>
              </a:solidFill>
            </a:endParaRPr>
          </a:p>
          <a:p>
            <a:r>
              <a:rPr lang="de-DE" sz="900" dirty="0">
                <a:solidFill>
                  <a:srgbClr val="92D050"/>
                </a:solidFill>
              </a:rPr>
              <a:t>E-</a:t>
            </a:r>
            <a:r>
              <a:rPr lang="de-DE" sz="900" dirty="0" err="1">
                <a:solidFill>
                  <a:srgbClr val="92D050"/>
                </a:solidFill>
              </a:rPr>
              <a:t>Cadherin</a:t>
            </a:r>
            <a:endParaRPr lang="de-DE" sz="900" dirty="0">
              <a:solidFill>
                <a:srgbClr val="92D05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337514" y="4478527"/>
            <a:ext cx="4151498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/>
              <a:t>monoclonal</a:t>
            </a:r>
            <a:r>
              <a:rPr lang="de-DE" sz="1200" b="1" dirty="0"/>
              <a:t> </a:t>
            </a:r>
            <a:r>
              <a:rPr lang="de-DE" sz="1200" b="1" dirty="0" err="1"/>
              <a:t>antibody</a:t>
            </a:r>
            <a:r>
              <a:rPr lang="de-DE" sz="1200" b="1" dirty="0"/>
              <a:t> </a:t>
            </a:r>
            <a:r>
              <a:rPr lang="de-DE" sz="1200" b="1" dirty="0">
                <a:solidFill>
                  <a:srgbClr val="92D050"/>
                </a:solidFill>
              </a:rPr>
              <a:t>E-</a:t>
            </a:r>
            <a:r>
              <a:rPr lang="de-DE" sz="1200" b="1" dirty="0" err="1">
                <a:solidFill>
                  <a:srgbClr val="92D050"/>
                </a:solidFill>
              </a:rPr>
              <a:t>Cadherin</a:t>
            </a:r>
            <a:r>
              <a:rPr lang="de-DE" sz="1200" b="1" dirty="0">
                <a:solidFill>
                  <a:srgbClr val="92D050"/>
                </a:solidFill>
              </a:rPr>
              <a:t> </a:t>
            </a:r>
          </a:p>
          <a:p>
            <a:pPr algn="ctr"/>
            <a:r>
              <a:rPr lang="de-DE" sz="1200" dirty="0" err="1"/>
              <a:t>marker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epithelial</a:t>
            </a:r>
            <a:r>
              <a:rPr lang="de-DE" sz="1200" dirty="0"/>
              <a:t> </a:t>
            </a:r>
            <a:r>
              <a:rPr lang="de-DE" sz="1200" dirty="0" err="1"/>
              <a:t>cells</a:t>
            </a:r>
            <a:endParaRPr lang="en-GB" sz="1200" dirty="0"/>
          </a:p>
        </p:txBody>
      </p:sp>
      <p:sp>
        <p:nvSpPr>
          <p:cNvPr id="50" name="Textfeld 49"/>
          <p:cNvSpPr txBox="1"/>
          <p:nvPr/>
        </p:nvSpPr>
        <p:spPr>
          <a:xfrm>
            <a:off x="4640764" y="4478527"/>
            <a:ext cx="4151498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 err="1"/>
              <a:t>polyclonal</a:t>
            </a:r>
            <a:r>
              <a:rPr lang="de-DE" sz="1200" b="1" dirty="0"/>
              <a:t> </a:t>
            </a:r>
            <a:r>
              <a:rPr lang="de-DE" sz="1200" b="1" dirty="0" err="1"/>
              <a:t>antibody</a:t>
            </a:r>
            <a:r>
              <a:rPr lang="de-DE" sz="1200" b="1" dirty="0"/>
              <a:t> </a:t>
            </a:r>
            <a:r>
              <a:rPr lang="de-DE" sz="1200" b="1" dirty="0">
                <a:solidFill>
                  <a:srgbClr val="FF0000"/>
                </a:solidFill>
              </a:rPr>
              <a:t>KR5</a:t>
            </a:r>
          </a:p>
          <a:p>
            <a:pPr algn="ctr"/>
            <a:r>
              <a:rPr lang="de-DE" sz="1200" dirty="0" err="1"/>
              <a:t>marker</a:t>
            </a:r>
            <a:r>
              <a:rPr lang="de-DE" sz="1200" dirty="0"/>
              <a:t> </a:t>
            </a:r>
            <a:r>
              <a:rPr lang="de-DE" sz="1200" dirty="0" err="1"/>
              <a:t>for</a:t>
            </a:r>
            <a:r>
              <a:rPr lang="de-DE" sz="1200" dirty="0"/>
              <a:t> </a:t>
            </a:r>
            <a:r>
              <a:rPr lang="de-DE" sz="1200" dirty="0" err="1"/>
              <a:t>FAdV</a:t>
            </a:r>
            <a:r>
              <a:rPr lang="de-DE" sz="1200" dirty="0"/>
              <a:t> </a:t>
            </a:r>
            <a:r>
              <a:rPr lang="de-DE" sz="1200" dirty="0" err="1"/>
              <a:t>strains</a:t>
            </a:r>
            <a:r>
              <a:rPr lang="de-DE" sz="1200" dirty="0"/>
              <a:t> KR5 </a:t>
            </a:r>
            <a:r>
              <a:rPr lang="de-DE" sz="1200" dirty="0" err="1"/>
              <a:t>and</a:t>
            </a:r>
            <a:r>
              <a:rPr lang="de-DE" sz="1200" dirty="0"/>
              <a:t> AG234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43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IIc</a:t>
            </a:r>
            <a:r>
              <a:rPr lang="de-DE" dirty="0"/>
              <a:t>. </a:t>
            </a:r>
            <a:r>
              <a:rPr lang="de-DE" dirty="0" err="1"/>
              <a:t>Overview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selected</a:t>
            </a:r>
            <a:r>
              <a:rPr lang="de-DE" dirty="0"/>
              <a:t> </a:t>
            </a:r>
            <a:r>
              <a:rPr lang="de-DE" dirty="0" err="1"/>
              <a:t>well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16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44" y="1082571"/>
            <a:ext cx="5649750" cy="489620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extfeld 5"/>
          <p:cNvSpPr txBox="1"/>
          <p:nvPr/>
        </p:nvSpPr>
        <p:spPr>
          <a:xfrm>
            <a:off x="1537854" y="5781427"/>
            <a:ext cx="81464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900" dirty="0">
                <a:solidFill>
                  <a:srgbClr val="92D050"/>
                </a:solidFill>
              </a:rPr>
              <a:t>E-</a:t>
            </a:r>
            <a:r>
              <a:rPr lang="de-DE" sz="900" dirty="0" err="1">
                <a:solidFill>
                  <a:srgbClr val="92D050"/>
                </a:solidFill>
              </a:rPr>
              <a:t>Cadherin</a:t>
            </a:r>
            <a:endParaRPr lang="de-DE" sz="900" dirty="0">
              <a:solidFill>
                <a:srgbClr val="92D050"/>
              </a:solidFill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1253490" y="2025306"/>
            <a:ext cx="12344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/>
              <a:t>intestinal </a:t>
            </a:r>
            <a:r>
              <a:rPr lang="de-DE" sz="900" b="1" dirty="0" err="1" smtClean="0"/>
              <a:t>crypt</a:t>
            </a:r>
            <a:r>
              <a:rPr lang="de-DE" sz="900" b="1" dirty="0" smtClean="0"/>
              <a:t> </a:t>
            </a:r>
            <a:r>
              <a:rPr lang="de-DE" sz="900" dirty="0" err="1"/>
              <a:t>containing</a:t>
            </a:r>
            <a:r>
              <a:rPr lang="de-DE" sz="900" dirty="0"/>
              <a:t> </a:t>
            </a:r>
            <a:r>
              <a:rPr lang="de-DE" sz="900" dirty="0" err="1"/>
              <a:t>stemcells</a:t>
            </a:r>
            <a:endParaRPr lang="en-GB" sz="900" dirty="0"/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2278380" y="1600200"/>
            <a:ext cx="289560" cy="3581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feld 13"/>
          <p:cNvSpPr txBox="1"/>
          <p:nvPr/>
        </p:nvSpPr>
        <p:spPr>
          <a:xfrm>
            <a:off x="3530284" y="4715166"/>
            <a:ext cx="9807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b="1" dirty="0" err="1"/>
              <a:t>outgrowing</a:t>
            </a:r>
            <a:r>
              <a:rPr lang="de-DE" sz="900" b="1" dirty="0"/>
              <a:t> </a:t>
            </a:r>
            <a:r>
              <a:rPr lang="de-DE" sz="900" b="1" dirty="0" err="1"/>
              <a:t>epithelial</a:t>
            </a:r>
            <a:r>
              <a:rPr lang="de-DE" sz="900" b="1" dirty="0"/>
              <a:t> </a:t>
            </a:r>
            <a:r>
              <a:rPr lang="de-DE" sz="900" b="1" dirty="0" err="1"/>
              <a:t>cells</a:t>
            </a:r>
            <a:endParaRPr lang="en-GB" sz="900" dirty="0"/>
          </a:p>
        </p:txBody>
      </p:sp>
      <p:cxnSp>
        <p:nvCxnSpPr>
          <p:cNvPr id="15" name="Gerade Verbindung mit Pfeil 14"/>
          <p:cNvCxnSpPr/>
          <p:nvPr/>
        </p:nvCxnSpPr>
        <p:spPr>
          <a:xfrm flipH="1" flipV="1">
            <a:off x="3301686" y="4427220"/>
            <a:ext cx="228598" cy="2209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3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4939" y="6023427"/>
            <a:ext cx="1343483" cy="2308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de-DE" sz="900" dirty="0" err="1" smtClean="0"/>
              <a:t>epithelial</a:t>
            </a:r>
            <a:r>
              <a:rPr lang="de-DE" sz="900" dirty="0" smtClean="0"/>
              <a:t> </a:t>
            </a:r>
            <a:r>
              <a:rPr lang="de-DE" sz="900" dirty="0" err="1" smtClean="0"/>
              <a:t>cells</a:t>
            </a:r>
            <a:r>
              <a:rPr lang="de-DE" sz="900" dirty="0" smtClean="0"/>
              <a:t> 24 </a:t>
            </a:r>
            <a:r>
              <a:rPr lang="de-DE" sz="900" dirty="0" err="1" smtClean="0"/>
              <a:t>hps</a:t>
            </a:r>
            <a:endParaRPr lang="en-GB" sz="900" dirty="0"/>
          </a:p>
        </p:txBody>
      </p:sp>
    </p:spTree>
    <p:extLst>
      <p:ext uri="{BB962C8B-B14F-4D97-AF65-F5344CB8AC3E}">
        <p14:creationId xmlns:p14="http://schemas.microsoft.com/office/powerpoint/2010/main" val="27021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4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Quantification of epithelial and/or infected cells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17</a:t>
            </a:fld>
            <a:endParaRPr lang="en-GB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775" y="1155469"/>
            <a:ext cx="5674815" cy="47964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9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/>
          <a:srcRect l="634" b="1412"/>
          <a:stretch/>
        </p:blipFill>
        <p:spPr>
          <a:xfrm>
            <a:off x="216130" y="5410513"/>
            <a:ext cx="5688989" cy="41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19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TUNEL </a:t>
            </a:r>
            <a:r>
              <a:rPr lang="de-DE" dirty="0" err="1"/>
              <a:t>assay</a:t>
            </a:r>
            <a:r>
              <a:rPr lang="de-DE" dirty="0"/>
              <a:t> – </a:t>
            </a:r>
            <a:r>
              <a:rPr lang="de-DE" dirty="0" err="1"/>
              <a:t>apoptosis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en-GB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332" y="2818287"/>
            <a:ext cx="2980483" cy="1676521"/>
          </a:xfrm>
          <a:ln w="12700">
            <a:solidFill>
              <a:schemeClr val="accent1"/>
            </a:solidFill>
          </a:ln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18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684" y="4576090"/>
            <a:ext cx="2980483" cy="166979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508" y="1063816"/>
            <a:ext cx="2977307" cy="167473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8" name="Textfeld 7"/>
          <p:cNvSpPr txBox="1"/>
          <p:nvPr/>
        </p:nvSpPr>
        <p:spPr>
          <a:xfrm>
            <a:off x="6675617" y="1063816"/>
            <a:ext cx="1077911" cy="261610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dirty="0"/>
              <a:t>positive </a:t>
            </a:r>
            <a:r>
              <a:rPr lang="de-DE" sz="1050" dirty="0" err="1"/>
              <a:t>control</a:t>
            </a:r>
            <a:endParaRPr lang="en-GB" sz="1050" dirty="0"/>
          </a:p>
        </p:txBody>
      </p:sp>
      <p:sp>
        <p:nvSpPr>
          <p:cNvPr id="13" name="Textfeld 12"/>
          <p:cNvSpPr txBox="1"/>
          <p:nvPr/>
        </p:nvSpPr>
        <p:spPr>
          <a:xfrm>
            <a:off x="5657830" y="2516036"/>
            <a:ext cx="518014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DAPI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657830" y="4273839"/>
            <a:ext cx="625100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C00000"/>
                </a:solidFill>
              </a:rPr>
              <a:t>AG234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657830" y="6023948"/>
            <a:ext cx="625100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00B050"/>
                </a:solidFill>
              </a:rPr>
              <a:t>TUNEL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8" y="2820607"/>
            <a:ext cx="2973185" cy="167652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8" y="4578410"/>
            <a:ext cx="2973185" cy="1672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98" y="1066136"/>
            <a:ext cx="2973185" cy="167241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9" name="Textfeld 18"/>
          <p:cNvSpPr txBox="1"/>
          <p:nvPr/>
        </p:nvSpPr>
        <p:spPr>
          <a:xfrm>
            <a:off x="1258934" y="1066136"/>
            <a:ext cx="1136317" cy="253916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050" dirty="0"/>
              <a:t>AG234 </a:t>
            </a:r>
            <a:r>
              <a:rPr lang="de-DE" sz="1050" dirty="0" err="1"/>
              <a:t>infected</a:t>
            </a:r>
            <a:endParaRPr lang="en-GB" sz="1050" dirty="0"/>
          </a:p>
        </p:txBody>
      </p:sp>
      <p:sp>
        <p:nvSpPr>
          <p:cNvPr id="20" name="Textfeld 19"/>
          <p:cNvSpPr txBox="1"/>
          <p:nvPr/>
        </p:nvSpPr>
        <p:spPr>
          <a:xfrm>
            <a:off x="287339" y="2518356"/>
            <a:ext cx="518014" cy="261610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DAPI</a:t>
            </a:r>
            <a:endParaRPr lang="en-GB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287339" y="4276159"/>
            <a:ext cx="625100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C00000"/>
                </a:solidFill>
              </a:rPr>
              <a:t>AG234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287339" y="6026268"/>
            <a:ext cx="625100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>
                <a:solidFill>
                  <a:srgbClr val="00B050"/>
                </a:solidFill>
              </a:rPr>
              <a:t>TUNEL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44" y="2284737"/>
            <a:ext cx="4538749" cy="255304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25" name="Textfeld 24"/>
          <p:cNvSpPr txBox="1"/>
          <p:nvPr/>
        </p:nvSpPr>
        <p:spPr>
          <a:xfrm>
            <a:off x="2241858" y="4583867"/>
            <a:ext cx="709159" cy="253916"/>
          </a:xfrm>
          <a:prstGeom prst="rect">
            <a:avLst/>
          </a:prstGeom>
          <a:noFill/>
          <a:ln w="12700">
            <a:noFill/>
          </a:ln>
        </p:spPr>
        <p:txBody>
          <a:bodyPr wrap="square" rtlCol="0">
            <a:spAutoFit/>
          </a:bodyPr>
          <a:lstStyle/>
          <a:p>
            <a:r>
              <a:rPr lang="de-DE" sz="1050" dirty="0" err="1">
                <a:solidFill>
                  <a:schemeClr val="bg1"/>
                </a:solidFill>
              </a:rPr>
              <a:t>merged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22" name="Grafik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0" y="6280185"/>
            <a:ext cx="1010851" cy="521623"/>
          </a:xfrm>
          <a:prstGeom prst="rect">
            <a:avLst/>
          </a:prstGeom>
        </p:spPr>
      </p:pic>
      <p:pic>
        <p:nvPicPr>
          <p:cNvPr id="26" name="Kép 7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5" y="6280184"/>
            <a:ext cx="813004" cy="54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92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  <p:bldP spid="14" grpId="0"/>
      <p:bldP spid="15" grpId="0"/>
      <p:bldP spid="19" grpId="0" animBg="1"/>
      <p:bldP spid="20" grpId="0"/>
      <p:bldP spid="21" grpId="0"/>
      <p:bldP spid="23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140A9A-8D98-6F40-8AAB-34BC614979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IIe</a:t>
            </a:r>
            <a:r>
              <a:rPr lang="en-US" dirty="0"/>
              <a:t>. Detection of TLRs and cytokines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5D66C51-0544-8A4F-B877-CC8E464FD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19</a:t>
            </a:fld>
            <a:endParaRPr lang="en-GB"/>
          </a:p>
        </p:txBody>
      </p:sp>
      <p:sp>
        <p:nvSpPr>
          <p:cNvPr id="3" name="Textfeld 2"/>
          <p:cNvSpPr txBox="1"/>
          <p:nvPr/>
        </p:nvSpPr>
        <p:spPr>
          <a:xfrm>
            <a:off x="107042" y="5735783"/>
            <a:ext cx="1389250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err="1"/>
              <a:t>preliminary</a:t>
            </a:r>
            <a:r>
              <a:rPr lang="de-DE" sz="800" dirty="0"/>
              <a:t> </a:t>
            </a:r>
            <a:r>
              <a:rPr lang="de-DE" sz="800" dirty="0" err="1"/>
              <a:t>data</a:t>
            </a:r>
            <a:endParaRPr lang="de-DE" sz="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800" dirty="0"/>
              <a:t>KR5: 33% </a:t>
            </a:r>
            <a:r>
              <a:rPr lang="de-DE" sz="800" dirty="0" err="1"/>
              <a:t>analyzed</a:t>
            </a:r>
            <a:endParaRPr lang="de-DE" sz="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800" dirty="0"/>
              <a:t>AG234: 66% </a:t>
            </a:r>
            <a:r>
              <a:rPr lang="de-DE" sz="800" dirty="0" err="1"/>
              <a:t>analyzed</a:t>
            </a:r>
            <a:r>
              <a:rPr lang="de-DE" sz="800" dirty="0"/>
              <a:t> </a:t>
            </a:r>
            <a:endParaRPr lang="en-US" sz="8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0" y="6280185"/>
            <a:ext cx="1010851" cy="521623"/>
          </a:xfrm>
          <a:prstGeom prst="rect">
            <a:avLst/>
          </a:prstGeom>
        </p:spPr>
      </p:pic>
      <p:pic>
        <p:nvPicPr>
          <p:cNvPr id="12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5" y="6280184"/>
            <a:ext cx="813004" cy="5456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77" y="1202957"/>
            <a:ext cx="8379694" cy="425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4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21" y="992692"/>
            <a:ext cx="5776957" cy="4790440"/>
          </a:xfrm>
        </p:spPr>
        <p:txBody>
          <a:bodyPr/>
          <a:lstStyle/>
          <a:p>
            <a:r>
              <a:rPr lang="en-GB" kern="1200" dirty="0"/>
              <a:t>intestine (particularly the epithelium)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kern="1200" dirty="0">
                <a:ea typeface="+mn-ea"/>
              </a:rPr>
              <a:t>is a major entry site for pathogenic microorganisms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r>
              <a:rPr lang="en-US" kern="1200" dirty="0"/>
              <a:t>little is known about the enteric innate immune response in chicken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mainly adapted immune system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intracellular (Th1) - vs. extracellular (Th2) immune response (</a:t>
            </a:r>
            <a:r>
              <a:rPr lang="en-US" dirty="0" err="1"/>
              <a:t>Mosmann</a:t>
            </a:r>
            <a:r>
              <a:rPr lang="en-US" dirty="0"/>
              <a:t> et al., 1986)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sz="1350" dirty="0"/>
          </a:p>
          <a:p>
            <a:r>
              <a:rPr lang="en-GB" kern="1200" dirty="0"/>
              <a:t>innate epithelium-pathogen interaction 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kern="1200" dirty="0">
                <a:ea typeface="+mn-ea"/>
              </a:rPr>
              <a:t>crucial for immune defence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GB" dirty="0"/>
              <a:t>development of effective vaccines and </a:t>
            </a:r>
            <a:r>
              <a:rPr lang="en-GB" dirty="0" smtClean="0"/>
              <a:t>therapies</a:t>
            </a:r>
          </a:p>
          <a:p>
            <a:r>
              <a:rPr lang="en-US" i="1" kern="1200" dirty="0" smtClean="0"/>
              <a:t>in </a:t>
            </a:r>
            <a:r>
              <a:rPr lang="en-US" i="1" kern="1200" dirty="0"/>
              <a:t>vitro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highly standardized system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less influencing factors</a:t>
            </a:r>
          </a:p>
          <a:p>
            <a:pPr lvl="3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1200" dirty="0" smtClean="0"/>
          </a:p>
          <a:p>
            <a:r>
              <a:rPr lang="en-US" kern="1200" dirty="0" smtClean="0"/>
              <a:t>for </a:t>
            </a:r>
            <a:r>
              <a:rPr lang="en-US" kern="1200" dirty="0"/>
              <a:t>example, FAdV </a:t>
            </a:r>
            <a:r>
              <a:rPr lang="en-US" kern="1200" dirty="0" smtClean="0"/>
              <a:t>(</a:t>
            </a:r>
            <a:r>
              <a:rPr lang="en-US" dirty="0" smtClean="0"/>
              <a:t>fowl </a:t>
            </a:r>
            <a:r>
              <a:rPr lang="en-US" dirty="0" err="1"/>
              <a:t>a</a:t>
            </a:r>
            <a:r>
              <a:rPr lang="en-US" dirty="0" err="1" smtClean="0"/>
              <a:t>viadenovirus</a:t>
            </a:r>
            <a:r>
              <a:rPr lang="en-US" dirty="0" smtClean="0"/>
              <a:t>) </a:t>
            </a:r>
            <a:r>
              <a:rPr lang="en-US" kern="1200" dirty="0" smtClean="0"/>
              <a:t>detectable </a:t>
            </a:r>
            <a:r>
              <a:rPr lang="en-US" kern="1200" dirty="0"/>
              <a:t>in intestine 12 hours after infection (</a:t>
            </a:r>
            <a:r>
              <a:rPr lang="en-US" kern="1200" dirty="0" err="1"/>
              <a:t>Saifuddin</a:t>
            </a:r>
            <a:r>
              <a:rPr lang="en-US" kern="1200" dirty="0"/>
              <a:t> and Wilks, 1991)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no studies </a:t>
            </a:r>
            <a:r>
              <a:rPr lang="en-US" i="1" kern="1200" dirty="0">
                <a:ea typeface="+mn-ea"/>
              </a:rPr>
              <a:t>in vitro</a:t>
            </a:r>
          </a:p>
          <a:p>
            <a:endParaRPr lang="en-US" sz="1300" dirty="0"/>
          </a:p>
          <a:p>
            <a:pPr marL="0" indent="0">
              <a:buNone/>
            </a:pPr>
            <a:endParaRPr lang="en-US" sz="1350" dirty="0"/>
          </a:p>
          <a:p>
            <a:endParaRPr lang="en-US" sz="13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2</a:t>
            </a:fld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sp>
        <p:nvSpPr>
          <p:cNvPr id="18" name="TextBox 5"/>
          <p:cNvSpPr txBox="1"/>
          <p:nvPr/>
        </p:nvSpPr>
        <p:spPr>
          <a:xfrm>
            <a:off x="5747627" y="4271356"/>
            <a:ext cx="3060566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FAdV-D </a:t>
            </a:r>
            <a:r>
              <a:rPr lang="en-US" sz="1200" dirty="0" smtClean="0"/>
              <a:t>(fowl </a:t>
            </a:r>
            <a:r>
              <a:rPr lang="en-US" sz="1200" dirty="0" err="1" smtClean="0"/>
              <a:t>aviadenovirus</a:t>
            </a:r>
            <a:r>
              <a:rPr lang="en-US" sz="1200" smtClean="0"/>
              <a:t>-D) </a:t>
            </a:r>
            <a:r>
              <a:rPr lang="en-US" sz="1200" dirty="0"/>
              <a:t>in chicken intestine</a:t>
            </a: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7627" y="1328941"/>
            <a:ext cx="3060567" cy="28722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1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6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D13B821-6D15-2B4E-B671-7FF0744B8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IIe</a:t>
            </a:r>
            <a:r>
              <a:rPr lang="en-US" dirty="0"/>
              <a:t>. Detection of TLRs and cytokines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CF922DD-8660-4C4D-8A22-4205335A4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20</a:t>
            </a:fld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107042" y="5735783"/>
            <a:ext cx="1389250" cy="461665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sz="800" dirty="0" err="1"/>
              <a:t>preliminary</a:t>
            </a:r>
            <a:r>
              <a:rPr lang="de-DE" sz="800" dirty="0"/>
              <a:t> </a:t>
            </a:r>
            <a:r>
              <a:rPr lang="de-DE" sz="800" dirty="0" err="1"/>
              <a:t>data</a:t>
            </a:r>
            <a:endParaRPr lang="de-DE" sz="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800" dirty="0"/>
              <a:t>KR5: 33% </a:t>
            </a:r>
            <a:r>
              <a:rPr lang="de-DE" sz="800" dirty="0" err="1"/>
              <a:t>analyzed</a:t>
            </a:r>
            <a:endParaRPr lang="de-DE" sz="800" dirty="0"/>
          </a:p>
          <a:p>
            <a:pPr marL="171450" indent="-171450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800" dirty="0"/>
              <a:t>AG234: 66% </a:t>
            </a:r>
            <a:r>
              <a:rPr lang="de-DE" sz="800" dirty="0" err="1"/>
              <a:t>analyzed</a:t>
            </a:r>
            <a:r>
              <a:rPr lang="de-DE" sz="800" dirty="0"/>
              <a:t> </a:t>
            </a:r>
            <a:endParaRPr lang="en-US" sz="8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050" y="6280185"/>
            <a:ext cx="1010851" cy="521623"/>
          </a:xfrm>
          <a:prstGeom prst="rect">
            <a:avLst/>
          </a:prstGeom>
        </p:spPr>
      </p:pic>
      <p:pic>
        <p:nvPicPr>
          <p:cNvPr id="14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985" y="6280184"/>
            <a:ext cx="813004" cy="54560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/>
          <a:srcRect l="53498" r="2015"/>
          <a:stretch/>
        </p:blipFill>
        <p:spPr>
          <a:xfrm>
            <a:off x="2369127" y="1155470"/>
            <a:ext cx="2078182" cy="458031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/>
          <a:srcRect r="89922"/>
          <a:stretch/>
        </p:blipFill>
        <p:spPr>
          <a:xfrm>
            <a:off x="1898340" y="1039698"/>
            <a:ext cx="470787" cy="458031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9190" r="47373"/>
          <a:stretch/>
        </p:blipFill>
        <p:spPr>
          <a:xfrm>
            <a:off x="4338422" y="1155470"/>
            <a:ext cx="2029128" cy="458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4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Summary/conclusion/outlook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21</a:t>
            </a:fld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7832" y="967504"/>
            <a:ext cx="8856661" cy="5283117"/>
          </a:xfrm>
        </p:spPr>
        <p:txBody>
          <a:bodyPr/>
          <a:lstStyle/>
          <a:p>
            <a:pPr eaLnBrk="1" hangingPunct="1"/>
            <a:r>
              <a:rPr lang="en-US" dirty="0"/>
              <a:t>summary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modification of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i="1" dirty="0"/>
              <a:t>in vitro </a:t>
            </a:r>
            <a:r>
              <a:rPr lang="en-US" dirty="0"/>
              <a:t>system of chicken embryos</a:t>
            </a:r>
          </a:p>
          <a:p>
            <a:pPr lvl="3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primary intestinal cell culture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model pathogens to survey </a:t>
            </a:r>
            <a:r>
              <a:rPr lang="en-US" i="1" dirty="0"/>
              <a:t>in vitro </a:t>
            </a:r>
            <a:r>
              <a:rPr lang="en-US" dirty="0"/>
              <a:t>system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 err="1"/>
              <a:t>FAdV</a:t>
            </a:r>
            <a:r>
              <a:rPr lang="en-US" dirty="0"/>
              <a:t>: </a:t>
            </a:r>
            <a:r>
              <a:rPr lang="en-US" dirty="0" smtClean="0"/>
              <a:t>KR5 </a:t>
            </a:r>
            <a:r>
              <a:rPr lang="en-US" dirty="0"/>
              <a:t>(</a:t>
            </a:r>
            <a:r>
              <a:rPr lang="en-US" dirty="0" smtClean="0"/>
              <a:t>attenuated) </a:t>
            </a:r>
            <a:r>
              <a:rPr lang="en-US" dirty="0"/>
              <a:t>and </a:t>
            </a:r>
            <a:r>
              <a:rPr lang="en-US" dirty="0" smtClean="0"/>
              <a:t>AG234 (virulent) </a:t>
            </a:r>
            <a:r>
              <a:rPr lang="en-US" dirty="0"/>
              <a:t>strain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visualization of infection and cell death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immunofluorescence and TUNEL assay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preliminary quantification of TLR- and cytokine expression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/>
              <a:t>↑ </a:t>
            </a:r>
            <a:r>
              <a:rPr lang="de-DE" dirty="0" smtClean="0"/>
              <a:t>TLR2B after 12 </a:t>
            </a:r>
            <a:r>
              <a:rPr lang="de-DE" dirty="0" err="1" smtClean="0"/>
              <a:t>hpi</a:t>
            </a:r>
            <a:r>
              <a:rPr lang="de-DE" dirty="0" smtClean="0"/>
              <a:t> in </a:t>
            </a:r>
            <a:r>
              <a:rPr lang="de-DE" dirty="0" err="1" smtClean="0"/>
              <a:t>both</a:t>
            </a:r>
            <a:r>
              <a:rPr lang="de-DE" dirty="0" smtClean="0"/>
              <a:t> </a:t>
            </a:r>
            <a:r>
              <a:rPr lang="de-DE" dirty="0" err="1" smtClean="0"/>
              <a:t>viruses</a:t>
            </a:r>
            <a:endParaRPr lang="de-DE" dirty="0" smtClean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 smtClean="0"/>
              <a:t>↑ TLR3 </a:t>
            </a:r>
            <a:r>
              <a:rPr lang="de-DE" dirty="0"/>
              <a:t>after </a:t>
            </a:r>
            <a:r>
              <a:rPr lang="de-DE" dirty="0" smtClean="0"/>
              <a:t>48 </a:t>
            </a:r>
            <a:r>
              <a:rPr lang="de-DE" dirty="0" err="1"/>
              <a:t>hpi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AG234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/>
              <a:t>↑ </a:t>
            </a:r>
            <a:r>
              <a:rPr lang="de-DE" dirty="0" smtClean="0"/>
              <a:t>TLR4 after 24hpi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smtClean="0"/>
              <a:t>AG234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 err="1" smtClean="0"/>
              <a:t>cytkoine</a:t>
            </a:r>
            <a:r>
              <a:rPr lang="de-DE" dirty="0" smtClean="0"/>
              <a:t> </a:t>
            </a:r>
            <a:r>
              <a:rPr lang="de-DE" dirty="0" err="1" smtClean="0"/>
              <a:t>expression</a:t>
            </a:r>
            <a:r>
              <a:rPr lang="de-DE" dirty="0" smtClean="0"/>
              <a:t> after 48 </a:t>
            </a:r>
            <a:r>
              <a:rPr lang="de-DE" dirty="0" err="1" smtClean="0"/>
              <a:t>hpi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AG234 </a:t>
            </a:r>
            <a:r>
              <a:rPr lang="de-DE" dirty="0" err="1" smtClean="0"/>
              <a:t>more</a:t>
            </a:r>
            <a:r>
              <a:rPr lang="de-DE" dirty="0" smtClean="0"/>
              <a:t> </a:t>
            </a:r>
            <a:r>
              <a:rPr lang="de-DE" dirty="0" err="1" smtClean="0"/>
              <a:t>increased</a:t>
            </a:r>
            <a:r>
              <a:rPr lang="de-DE" dirty="0" smtClean="0"/>
              <a:t> </a:t>
            </a:r>
            <a:r>
              <a:rPr lang="de-DE" dirty="0" err="1" smtClean="0"/>
              <a:t>than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KR5</a:t>
            </a:r>
          </a:p>
          <a:p>
            <a:pPr marL="685800" lvl="2" indent="0">
              <a:buClr>
                <a:schemeClr val="accent1"/>
              </a:buClr>
              <a:buNone/>
            </a:pPr>
            <a:endParaRPr lang="de-DE" dirty="0" smtClean="0"/>
          </a:p>
          <a:p>
            <a:pPr eaLnBrk="1" hangingPunct="1"/>
            <a:r>
              <a:rPr lang="en-US" dirty="0" smtClean="0"/>
              <a:t>conclusion</a:t>
            </a:r>
            <a:endParaRPr lang="en-US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 err="1"/>
              <a:t>preliminary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indicates</a:t>
            </a:r>
            <a:r>
              <a:rPr lang="de-DE" dirty="0"/>
              <a:t> time </a:t>
            </a:r>
            <a:r>
              <a:rPr lang="de-DE" dirty="0" err="1"/>
              <a:t>dependant</a:t>
            </a:r>
            <a:r>
              <a:rPr lang="de-DE" dirty="0"/>
              <a:t> </a:t>
            </a:r>
            <a:r>
              <a:rPr lang="de-DE" dirty="0" err="1"/>
              <a:t>propagation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virus</a:t>
            </a:r>
            <a:r>
              <a:rPr lang="de-DE" dirty="0"/>
              <a:t> in </a:t>
            </a:r>
            <a:r>
              <a:rPr lang="de-DE" dirty="0" err="1"/>
              <a:t>epithelial</a:t>
            </a:r>
            <a:r>
              <a:rPr lang="de-DE" dirty="0"/>
              <a:t> </a:t>
            </a:r>
            <a:r>
              <a:rPr lang="de-DE" dirty="0" err="1"/>
              <a:t>cells</a:t>
            </a:r>
            <a:r>
              <a:rPr lang="de-DE" dirty="0"/>
              <a:t>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 err="1"/>
              <a:t>increased</a:t>
            </a:r>
            <a:r>
              <a:rPr lang="de-DE" dirty="0"/>
              <a:t> TLR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cytokine</a:t>
            </a:r>
            <a:r>
              <a:rPr lang="de-DE" dirty="0"/>
              <a:t> </a:t>
            </a:r>
            <a:r>
              <a:rPr lang="de-DE" dirty="0" err="1"/>
              <a:t>expression</a:t>
            </a:r>
            <a:r>
              <a:rPr lang="de-DE" dirty="0"/>
              <a:t> </a:t>
            </a:r>
            <a:r>
              <a:rPr lang="en-US" dirty="0"/>
              <a:t>induced by the virulent strain were apparently stronger than those observed in cells infected with attenuated </a:t>
            </a:r>
            <a:r>
              <a:rPr lang="en-US" dirty="0" smtClean="0"/>
              <a:t>strain</a:t>
            </a:r>
          </a:p>
          <a:p>
            <a:pPr marL="257175" lvl="1" indent="-257175" eaLnBrk="1" hangingPunct="1">
              <a:buClr>
                <a:srgbClr val="A0003C"/>
              </a:buClr>
              <a:buSzPct val="100000"/>
            </a:pPr>
            <a:r>
              <a:rPr lang="en-US" sz="1800" dirty="0"/>
              <a:t>outlook</a:t>
            </a:r>
            <a:endParaRPr lang="en-US" sz="1800" dirty="0">
              <a:ea typeface="+mn-ea"/>
            </a:endParaRP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remaining analysis</a:t>
            </a:r>
            <a:endParaRPr lang="en-US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quantification of infected epithelial </a:t>
            </a:r>
            <a:r>
              <a:rPr lang="en-US" dirty="0" smtClean="0"/>
              <a:t>cells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protein extraction for further proteomic experiments</a:t>
            </a:r>
          </a:p>
          <a:p>
            <a:pPr marL="685800" lvl="2" indent="0">
              <a:buClr>
                <a:schemeClr val="accent1"/>
              </a:buClr>
              <a:buNone/>
            </a:pPr>
            <a:endParaRPr lang="en-US" dirty="0" smtClean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29150" y="4125916"/>
            <a:ext cx="8353425" cy="49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080" y="6214276"/>
            <a:ext cx="1226821" cy="587531"/>
          </a:xfrm>
          <a:prstGeom prst="rect">
            <a:avLst/>
          </a:prstGeom>
        </p:spPr>
      </p:pic>
      <p:pic>
        <p:nvPicPr>
          <p:cNvPr id="10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09" y="6217920"/>
            <a:ext cx="881680" cy="607870"/>
          </a:xfrm>
          <a:prstGeom prst="rect">
            <a:avLst/>
          </a:prstGeom>
        </p:spPr>
      </p:pic>
      <p:sp>
        <p:nvSpPr>
          <p:cNvPr id="11" name="Rectangle 8"/>
          <p:cNvSpPr/>
          <p:nvPr/>
        </p:nvSpPr>
        <p:spPr>
          <a:xfrm>
            <a:off x="229150" y="5192711"/>
            <a:ext cx="8353425" cy="498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7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Acknowledgements</a:t>
            </a:r>
            <a:endParaRPr lang="en-GB" dirty="0"/>
          </a:p>
        </p:txBody>
      </p:sp>
      <p:pic>
        <p:nvPicPr>
          <p:cNvPr id="4" name="Inhaltsplatzhalter 8" descr="Klinikbild.jpg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lum/>
          </a:blip>
          <a:stretch>
            <a:fillRect/>
          </a:stretch>
        </p:blipFill>
        <p:spPr bwMode="auto">
          <a:xfrm>
            <a:off x="5213953" y="2226851"/>
            <a:ext cx="3119654" cy="2209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Inhaltsplatzhalter 4"/>
          <p:cNvSpPr>
            <a:spLocks noGrp="1"/>
          </p:cNvSpPr>
          <p:nvPr>
            <p:ph sz="half" idx="13"/>
          </p:nvPr>
        </p:nvSpPr>
        <p:spPr>
          <a:xfrm>
            <a:off x="4842504" y="1008604"/>
            <a:ext cx="4022096" cy="5040560"/>
          </a:xfrm>
        </p:spPr>
        <p:txBody>
          <a:bodyPr/>
          <a:lstStyle/>
          <a:p>
            <a:pPr marL="257175" lvl="1" indent="-257175">
              <a:lnSpc>
                <a:spcPct val="150000"/>
              </a:lnSpc>
              <a:buClr>
                <a:srgbClr val="A0003C"/>
              </a:buClr>
              <a:buSzPct val="100000"/>
            </a:pPr>
            <a:r>
              <a:rPr lang="nl-NL" sz="1800" kern="1200" dirty="0" smtClean="0">
                <a:ea typeface="+mn-ea"/>
              </a:rPr>
              <a:t>Vetcore Vetmeuni Vienna</a:t>
            </a:r>
            <a:endParaRPr lang="nl-NL" sz="1800" kern="1200" dirty="0">
              <a:ea typeface="+mn-ea"/>
            </a:endParaRPr>
          </a:p>
          <a:p>
            <a:pPr lvl="1" eaLnBrk="0" hangingPunct="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kern="1200" dirty="0">
                <a:ea typeface="+mn-ea"/>
              </a:rPr>
              <a:t>Ursula Reichart</a:t>
            </a:r>
          </a:p>
          <a:p>
            <a:pPr lvl="1" eaLnBrk="0" hangingPunct="0">
              <a:lnSpc>
                <a:spcPct val="150000"/>
              </a:lnSpc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kern="1200" dirty="0">
                <a:ea typeface="+mn-ea"/>
              </a:rPr>
              <a:t>Reinhard Ertl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585200" y="6343650"/>
            <a:ext cx="558800" cy="365125"/>
          </a:xfrm>
        </p:spPr>
        <p:txBody>
          <a:bodyPr/>
          <a:lstStyle/>
          <a:p>
            <a:fld id="{95DBEDA1-8661-4432-A6FC-46D059D68C69}" type="slidenum">
              <a:rPr lang="en-GB" smtClean="0"/>
              <a:t>22</a:t>
            </a:fld>
            <a:endParaRPr lang="en-GB"/>
          </a:p>
        </p:txBody>
      </p:sp>
      <p:sp>
        <p:nvSpPr>
          <p:cNvPr id="6" name="Textfeld 5"/>
          <p:cNvSpPr txBox="1"/>
          <p:nvPr/>
        </p:nvSpPr>
        <p:spPr>
          <a:xfrm>
            <a:off x="400133" y="1083421"/>
            <a:ext cx="4420059" cy="449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 fontAlgn="base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n"/>
            </a:pPr>
            <a:r>
              <a:rPr lang="de-DE" dirty="0" err="1">
                <a:solidFill>
                  <a:srgbClr val="333333"/>
                </a:solidFill>
              </a:rPr>
              <a:t>Clinic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for</a:t>
            </a:r>
            <a:r>
              <a:rPr lang="de-DE" dirty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Poultry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and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 smtClean="0">
                <a:solidFill>
                  <a:srgbClr val="333333"/>
                </a:solidFill>
              </a:rPr>
              <a:t>Fish</a:t>
            </a:r>
            <a:r>
              <a:rPr lang="de-DE" dirty="0" smtClean="0">
                <a:solidFill>
                  <a:srgbClr val="333333"/>
                </a:solidFill>
              </a:rPr>
              <a:t> </a:t>
            </a:r>
            <a:r>
              <a:rPr lang="de-DE" dirty="0" err="1">
                <a:solidFill>
                  <a:srgbClr val="333333"/>
                </a:solidFill>
              </a:rPr>
              <a:t>Medicine</a:t>
            </a:r>
            <a:endParaRPr lang="de-DE" dirty="0">
              <a:solidFill>
                <a:srgbClr val="333333"/>
              </a:solidFill>
            </a:endParaRP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1350" dirty="0">
                <a:solidFill>
                  <a:srgbClr val="333333"/>
                </a:solidFill>
              </a:rPr>
              <a:t>Dieter Liebhart</a:t>
            </a: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sz="1350" dirty="0">
                <a:solidFill>
                  <a:srgbClr val="333333"/>
                </a:solidFill>
              </a:rPr>
              <a:t>Michael Hess</a:t>
            </a: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sz="1350" dirty="0">
                <a:solidFill>
                  <a:srgbClr val="333333"/>
                </a:solidFill>
              </a:rPr>
              <a:t>Taniya Mitra</a:t>
            </a: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sz="1350" dirty="0">
                <a:solidFill>
                  <a:srgbClr val="333333"/>
                </a:solidFill>
              </a:rPr>
              <a:t>Beatrice Grafl</a:t>
            </a: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nl-NL" sz="1350" dirty="0">
                <a:solidFill>
                  <a:srgbClr val="333333"/>
                </a:solidFill>
              </a:rPr>
              <a:t>Patricia </a:t>
            </a:r>
            <a:r>
              <a:rPr lang="nl-NL" sz="1350" dirty="0" smtClean="0">
                <a:solidFill>
                  <a:srgbClr val="333333"/>
                </a:solidFill>
              </a:rPr>
              <a:t>Wernsdorfer</a:t>
            </a:r>
          </a:p>
          <a:p>
            <a:pPr marL="342900" lvl="1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</a:pPr>
            <a:endParaRPr lang="nl-NL" sz="1350" dirty="0" smtClean="0">
              <a:solidFill>
                <a:srgbClr val="333333"/>
              </a:solidFill>
            </a:endParaRPr>
          </a:p>
          <a:p>
            <a:pPr marL="257175" indent="-257175" defTabSz="3429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n"/>
            </a:pPr>
            <a:r>
              <a:rPr lang="en-GB" dirty="0">
                <a:solidFill>
                  <a:srgbClr val="333333"/>
                </a:solidFill>
              </a:rPr>
              <a:t>Veterinary Research Institute Brno</a:t>
            </a:r>
          </a:p>
          <a:p>
            <a:pPr marL="557213" lvl="1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sz="1350" dirty="0">
                <a:solidFill>
                  <a:srgbClr val="333333"/>
                </a:solidFill>
              </a:rPr>
              <a:t>Ivan </a:t>
            </a:r>
            <a:r>
              <a:rPr lang="de-DE" sz="1350" dirty="0" err="1">
                <a:solidFill>
                  <a:srgbClr val="333333"/>
                </a:solidFill>
              </a:rPr>
              <a:t>Rychlik</a:t>
            </a:r>
            <a:endParaRPr lang="de-DE" sz="1350" dirty="0">
              <a:solidFill>
                <a:srgbClr val="333333"/>
              </a:solidFill>
            </a:endParaRPr>
          </a:p>
          <a:p>
            <a:pPr marL="100013" indent="-214313" defTabSz="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nl-NL" sz="1350" dirty="0">
              <a:solidFill>
                <a:srgbClr val="333333"/>
              </a:solidFill>
            </a:endParaRPr>
          </a:p>
          <a:p>
            <a:pPr marL="671513" lvl="1" indent="-214313">
              <a:lnSpc>
                <a:spcPct val="150000"/>
              </a:lnSpc>
              <a:buClr>
                <a:srgbClr val="A0003C"/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333333"/>
              </a:solidFill>
            </a:endParaRPr>
          </a:p>
          <a:p>
            <a:pPr marL="214313" indent="-214313">
              <a:lnSpc>
                <a:spcPct val="150000"/>
              </a:lnSpc>
              <a:buClr>
                <a:srgbClr val="A0003C"/>
              </a:buClr>
              <a:buFont typeface="Wingdings" panose="05000000000000000000" pitchFamily="2" charset="2"/>
              <a:buChar char="§"/>
            </a:pPr>
            <a:endParaRPr lang="de-DE" dirty="0">
              <a:solidFill>
                <a:srgbClr val="333333"/>
              </a:solidFill>
            </a:endParaRPr>
          </a:p>
        </p:txBody>
      </p:sp>
      <p:pic>
        <p:nvPicPr>
          <p:cNvPr id="9" name="Picture 2" descr="Logo University of Veterinary Medicine, Vienn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3953" y="4436606"/>
            <a:ext cx="1829991" cy="546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4226" y="4983103"/>
            <a:ext cx="2021743" cy="968224"/>
          </a:xfrm>
          <a:prstGeom prst="rect">
            <a:avLst/>
          </a:prstGeom>
        </p:spPr>
      </p:pic>
      <p:pic>
        <p:nvPicPr>
          <p:cNvPr id="11" name="Kép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74" y="4791368"/>
            <a:ext cx="1791164" cy="123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17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Hypotheses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objectives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87339" y="1092200"/>
            <a:ext cx="8158161" cy="2199640"/>
          </a:xfrm>
        </p:spPr>
        <p:txBody>
          <a:bodyPr/>
          <a:lstStyle/>
          <a:p>
            <a:r>
              <a:rPr lang="en-US" sz="1850" dirty="0"/>
              <a:t>hypotheses</a:t>
            </a:r>
          </a:p>
          <a:p>
            <a:endParaRPr lang="en-US" b="1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GB" sz="1400" dirty="0" smtClean="0"/>
              <a:t>The infection of </a:t>
            </a:r>
            <a:r>
              <a:rPr lang="en-GB" sz="1400" dirty="0"/>
              <a:t>intestinal epithelial </a:t>
            </a:r>
            <a:r>
              <a:rPr lang="en-GB" sz="1400" dirty="0" smtClean="0"/>
              <a:t>cells with different virulent FAdV-C </a:t>
            </a:r>
            <a:r>
              <a:rPr lang="en-GB" sz="1400" dirty="0"/>
              <a:t>strains </a:t>
            </a:r>
            <a:r>
              <a:rPr lang="en-GB" sz="1400" dirty="0" smtClean="0"/>
              <a:t>can be investigated using an </a:t>
            </a:r>
            <a:r>
              <a:rPr lang="en-GB" sz="1400" i="1" dirty="0" smtClean="0"/>
              <a:t>in vitro </a:t>
            </a:r>
            <a:r>
              <a:rPr lang="en-GB" sz="1400" dirty="0" smtClean="0"/>
              <a:t>model</a:t>
            </a:r>
            <a:r>
              <a:rPr lang="en-GB" dirty="0" smtClean="0"/>
              <a:t>.</a:t>
            </a:r>
            <a:endParaRPr lang="en-GB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GB" dirty="0"/>
          </a:p>
          <a:p>
            <a:pPr lvl="1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GB" dirty="0" smtClean="0"/>
              <a:t>The innate </a:t>
            </a:r>
            <a:r>
              <a:rPr lang="en-GB" dirty="0"/>
              <a:t>immune </a:t>
            </a:r>
            <a:r>
              <a:rPr lang="en-GB" dirty="0" smtClean="0"/>
              <a:t>response of intestinal </a:t>
            </a:r>
            <a:r>
              <a:rPr lang="en-GB" dirty="0"/>
              <a:t>epithelial </a:t>
            </a:r>
            <a:r>
              <a:rPr lang="en-GB" dirty="0" smtClean="0"/>
              <a:t>against the FAdV </a:t>
            </a:r>
            <a:r>
              <a:rPr lang="en-GB" dirty="0"/>
              <a:t>strains cells </a:t>
            </a:r>
            <a:r>
              <a:rPr lang="en-GB" dirty="0" smtClean="0"/>
              <a:t>can be demonstrated by the expression or Toll-like receptors </a:t>
            </a:r>
            <a:r>
              <a:rPr lang="en-GB" dirty="0"/>
              <a:t>(</a:t>
            </a:r>
            <a:r>
              <a:rPr lang="en-GB" dirty="0" smtClean="0"/>
              <a:t>TLRs) and cytokines and is related to the virulence of the strains.</a:t>
            </a:r>
            <a:endParaRPr lang="en-GB" dirty="0"/>
          </a:p>
          <a:p>
            <a:pPr marL="342900" lvl="1" indent="0">
              <a:buClr>
                <a:schemeClr val="tx2"/>
              </a:buClr>
              <a:buNone/>
            </a:pPr>
            <a:endParaRPr lang="de-DE" sz="1575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411480" y="3552194"/>
            <a:ext cx="794766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0003C"/>
              </a:buClr>
              <a:buSzPct val="100000"/>
              <a:buFont typeface="Wingdings" pitchFamily="2" charset="2"/>
              <a:buChar char="n"/>
            </a:pPr>
            <a:r>
              <a:rPr lang="de-DE" sz="1850" dirty="0" err="1">
                <a:solidFill>
                  <a:srgbClr val="333333"/>
                </a:solidFill>
              </a:rPr>
              <a:t>objectives</a:t>
            </a:r>
            <a:endParaRPr lang="de-DE" sz="1850" dirty="0">
              <a:solidFill>
                <a:srgbClr val="333333"/>
              </a:solidFill>
            </a:endParaRPr>
          </a:p>
          <a:p>
            <a:pPr marL="342900" lvl="1">
              <a:buClr>
                <a:schemeClr val="tx2"/>
              </a:buClr>
            </a:pPr>
            <a:endParaRPr lang="de-DE" sz="1350" dirty="0">
              <a:solidFill>
                <a:srgbClr val="333333"/>
              </a:solidFill>
            </a:endParaRPr>
          </a:p>
          <a:p>
            <a:pPr marL="6286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350" dirty="0">
                <a:solidFill>
                  <a:srgbClr val="333333"/>
                </a:solidFill>
              </a:rPr>
              <a:t>E</a:t>
            </a:r>
            <a:r>
              <a:rPr lang="en-GB" sz="1350" dirty="0" err="1">
                <a:solidFill>
                  <a:srgbClr val="333333"/>
                </a:solidFill>
              </a:rPr>
              <a:t>stablishment</a:t>
            </a:r>
            <a:r>
              <a:rPr lang="en-GB" sz="1350" dirty="0">
                <a:solidFill>
                  <a:srgbClr val="333333"/>
                </a:solidFill>
              </a:rPr>
              <a:t> of a stable chicken intestinal tissue culture system that features extended passage conditions for </a:t>
            </a:r>
            <a:r>
              <a:rPr lang="en-GB" sz="1350" i="1" dirty="0">
                <a:solidFill>
                  <a:srgbClr val="333333"/>
                </a:solidFill>
              </a:rPr>
              <a:t>in vitro </a:t>
            </a:r>
            <a:r>
              <a:rPr lang="en-GB" sz="1350" dirty="0">
                <a:solidFill>
                  <a:srgbClr val="333333"/>
                </a:solidFill>
              </a:rPr>
              <a:t>infection studies.</a:t>
            </a:r>
          </a:p>
          <a:p>
            <a:pPr marL="642938" lvl="1" indent="-300038">
              <a:buClr>
                <a:schemeClr val="tx2"/>
              </a:buClr>
              <a:buFont typeface="Wingdings" panose="05000000000000000000" pitchFamily="2" charset="2"/>
              <a:buChar char="q"/>
            </a:pPr>
            <a:endParaRPr lang="en-GB" sz="1350" dirty="0">
              <a:solidFill>
                <a:srgbClr val="333333"/>
              </a:solidFill>
            </a:endParaRPr>
          </a:p>
          <a:p>
            <a:pPr marL="628650" lvl="1" indent="-285750"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en-GB" sz="1350" dirty="0">
                <a:solidFill>
                  <a:srgbClr val="333333"/>
                </a:solidFill>
              </a:rPr>
              <a:t>Investigation of epithelial toll-like receptor </a:t>
            </a:r>
            <a:r>
              <a:rPr lang="en-GB" sz="1350" dirty="0" smtClean="0">
                <a:solidFill>
                  <a:srgbClr val="333333"/>
                </a:solidFill>
              </a:rPr>
              <a:t>regulation and </a:t>
            </a:r>
            <a:r>
              <a:rPr lang="en-GB" sz="1350" dirty="0">
                <a:solidFill>
                  <a:srgbClr val="333333"/>
                </a:solidFill>
              </a:rPr>
              <a:t>cytokine expression </a:t>
            </a:r>
            <a:r>
              <a:rPr lang="en-GB" sz="1350" dirty="0" smtClean="0">
                <a:solidFill>
                  <a:srgbClr val="333333"/>
                </a:solidFill>
              </a:rPr>
              <a:t>in the </a:t>
            </a:r>
            <a:r>
              <a:rPr lang="en-GB" sz="1350" i="1" dirty="0" smtClean="0">
                <a:solidFill>
                  <a:srgbClr val="333333"/>
                </a:solidFill>
              </a:rPr>
              <a:t>in </a:t>
            </a:r>
            <a:r>
              <a:rPr lang="en-GB" sz="1350" i="1" dirty="0">
                <a:solidFill>
                  <a:srgbClr val="333333"/>
                </a:solidFill>
              </a:rPr>
              <a:t>vitro </a:t>
            </a:r>
            <a:r>
              <a:rPr lang="en-GB" sz="1350" dirty="0" smtClean="0">
                <a:solidFill>
                  <a:srgbClr val="333333"/>
                </a:solidFill>
              </a:rPr>
              <a:t>system </a:t>
            </a:r>
            <a:r>
              <a:rPr lang="en-GB" sz="1350" dirty="0">
                <a:solidFill>
                  <a:srgbClr val="333333"/>
                </a:solidFill>
              </a:rPr>
              <a:t>after infection with </a:t>
            </a:r>
            <a:r>
              <a:rPr lang="en-GB" sz="1350" dirty="0" smtClean="0">
                <a:solidFill>
                  <a:srgbClr val="333333"/>
                </a:solidFill>
              </a:rPr>
              <a:t>the model organism FAdV. </a:t>
            </a:r>
            <a:endParaRPr lang="en-GB" sz="1350" dirty="0">
              <a:solidFill>
                <a:srgbClr val="333333"/>
              </a:solidFill>
            </a:endParaRPr>
          </a:p>
          <a:p>
            <a:pPr marL="642938" lvl="1" indent="-300038">
              <a:buClr>
                <a:schemeClr val="tx2"/>
              </a:buClr>
              <a:buFont typeface="+mj-lt"/>
              <a:buAutoNum type="romanUcPeriod"/>
            </a:pPr>
            <a:endParaRPr lang="en-GB" sz="1350" dirty="0">
              <a:solidFill>
                <a:srgbClr val="333333"/>
              </a:solidFill>
            </a:endParaRPr>
          </a:p>
          <a:p>
            <a:endParaRPr lang="en-GB" sz="1350" dirty="0">
              <a:solidFill>
                <a:srgbClr val="333333"/>
              </a:solidFill>
            </a:endParaRPr>
          </a:p>
        </p:txBody>
      </p:sp>
      <p:pic>
        <p:nvPicPr>
          <p:cNvPr id="12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9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2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138286"/>
            <a:ext cx="7460123" cy="719137"/>
          </a:xfrm>
        </p:spPr>
        <p:txBody>
          <a:bodyPr/>
          <a:lstStyle/>
          <a:p>
            <a:r>
              <a:rPr lang="en-US" dirty="0" smtClean="0"/>
              <a:t>Setup of the experiment </a:t>
            </a:r>
            <a:r>
              <a:rPr lang="en-US" dirty="0"/>
              <a:t>-</a:t>
            </a:r>
            <a:br>
              <a:rPr lang="en-US" dirty="0"/>
            </a:br>
            <a:r>
              <a:rPr lang="en-US" dirty="0" smtClean="0"/>
              <a:t>Investigation </a:t>
            </a:r>
            <a:r>
              <a:rPr lang="en-US" dirty="0"/>
              <a:t>of the epithelial innate immune response </a:t>
            </a:r>
            <a:r>
              <a:rPr lang="en-US" i="1" dirty="0"/>
              <a:t>in vitro </a:t>
            </a:r>
            <a:r>
              <a:rPr lang="en-US" dirty="0"/>
              <a:t>using a statistical relevant sample size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40" y="1027659"/>
            <a:ext cx="4422812" cy="5080000"/>
          </a:xfrm>
        </p:spPr>
        <p:txBody>
          <a:bodyPr/>
          <a:lstStyle/>
          <a:p>
            <a:r>
              <a:rPr lang="en-US" dirty="0"/>
              <a:t>120 chicken embryos per trial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triplicate</a:t>
            </a:r>
            <a:endParaRPr lang="en-GB" dirty="0"/>
          </a:p>
          <a:p>
            <a:pPr marL="342900" lvl="1" indent="0">
              <a:buClr>
                <a:schemeClr val="accent1"/>
              </a:buClr>
              <a:buNone/>
            </a:pPr>
            <a:endParaRPr lang="en-US" dirty="0"/>
          </a:p>
          <a:p>
            <a:r>
              <a:rPr lang="en-US" dirty="0"/>
              <a:t>epithelial cell culture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24 hours post seeding infection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KR5 </a:t>
            </a:r>
            <a:r>
              <a:rPr lang="en-US" dirty="0" smtClean="0"/>
              <a:t>(attenuated)</a:t>
            </a:r>
            <a:endParaRPr lang="en-US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 smtClean="0"/>
              <a:t>AG234 (virulent)</a:t>
            </a:r>
            <a:endParaRPr lang="en-US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cell fixation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immunofluorescence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TUNEL assay</a:t>
            </a:r>
          </a:p>
          <a:p>
            <a:pPr marL="685800" lvl="2" indent="0">
              <a:buClr>
                <a:schemeClr val="accent1"/>
              </a:buClr>
              <a:buNone/>
            </a:pPr>
            <a:endParaRPr lang="en-US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dirty="0"/>
              <a:t>sample collection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RT-qPCR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proteomics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en-US" dirty="0"/>
              <a:t>mass spectrometry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dirty="0" err="1"/>
              <a:t>quantification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infected</a:t>
            </a:r>
            <a:r>
              <a:rPr lang="de-DE" dirty="0"/>
              <a:t> </a:t>
            </a:r>
            <a:r>
              <a:rPr lang="de-DE" dirty="0" err="1"/>
              <a:t>epithelial</a:t>
            </a:r>
            <a:r>
              <a:rPr lang="de-DE" dirty="0"/>
              <a:t> </a:t>
            </a:r>
            <a:r>
              <a:rPr lang="de-DE" dirty="0" err="1"/>
              <a:t>cells</a:t>
            </a:r>
            <a:endParaRPr lang="de-DE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de-DE" dirty="0" err="1"/>
              <a:t>expression</a:t>
            </a:r>
            <a:r>
              <a:rPr lang="de-DE" dirty="0"/>
              <a:t> </a:t>
            </a:r>
            <a:r>
              <a:rPr lang="de-DE" dirty="0" err="1"/>
              <a:t>analysis</a:t>
            </a:r>
            <a:endParaRPr lang="de-DE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/>
              <a:t>TLRs 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r>
              <a:rPr lang="de-DE" dirty="0" err="1"/>
              <a:t>cytokines</a:t>
            </a:r>
            <a:endParaRPr lang="de-DE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de-DE" dirty="0"/>
          </a:p>
          <a:p>
            <a:pPr marL="685800" lvl="2" indent="0">
              <a:buClr>
                <a:schemeClr val="accent1"/>
              </a:buClr>
              <a:buNone/>
            </a:pPr>
            <a:endParaRPr lang="en-US" dirty="0"/>
          </a:p>
          <a:p>
            <a:pPr marL="685800" lvl="2" indent="0">
              <a:buClr>
                <a:schemeClr val="accent1"/>
              </a:buClr>
              <a:buNone/>
            </a:pPr>
            <a:endParaRPr lang="en-US" dirty="0"/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ü"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4</a:t>
            </a:fld>
            <a:endParaRPr lang="en-GB"/>
          </a:p>
        </p:txBody>
      </p:sp>
      <p:grpSp>
        <p:nvGrpSpPr>
          <p:cNvPr id="47" name="Group 46"/>
          <p:cNvGrpSpPr/>
          <p:nvPr/>
        </p:nvGrpSpPr>
        <p:grpSpPr>
          <a:xfrm>
            <a:off x="4271844" y="1558832"/>
            <a:ext cx="3999319" cy="3802178"/>
            <a:chOff x="2823723" y="2626226"/>
            <a:chExt cx="3471866" cy="32605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23723" y="3117451"/>
              <a:ext cx="3411273" cy="2326163"/>
            </a:xfrm>
            <a:prstGeom prst="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3180156" y="3463056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Oval 6"/>
            <p:cNvSpPr/>
            <p:nvPr/>
          </p:nvSpPr>
          <p:spPr>
            <a:xfrm>
              <a:off x="3191088" y="3931205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/>
            <p:cNvSpPr/>
            <p:nvPr/>
          </p:nvSpPr>
          <p:spPr>
            <a:xfrm>
              <a:off x="3195620" y="4453335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Oval 8"/>
            <p:cNvSpPr/>
            <p:nvPr/>
          </p:nvSpPr>
          <p:spPr>
            <a:xfrm>
              <a:off x="3191088" y="4948474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Oval 9"/>
            <p:cNvSpPr/>
            <p:nvPr/>
          </p:nvSpPr>
          <p:spPr>
            <a:xfrm>
              <a:off x="3696780" y="4953620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/>
            <p:cNvSpPr/>
            <p:nvPr/>
          </p:nvSpPr>
          <p:spPr>
            <a:xfrm>
              <a:off x="4691178" y="4443478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Oval 11"/>
            <p:cNvSpPr/>
            <p:nvPr/>
          </p:nvSpPr>
          <p:spPr>
            <a:xfrm>
              <a:off x="3696780" y="4443479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4201809" y="4453335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3680457" y="3963726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/>
            <p:cNvSpPr/>
            <p:nvPr/>
          </p:nvSpPr>
          <p:spPr>
            <a:xfrm>
              <a:off x="4201809" y="3948022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/>
            <p:cNvSpPr/>
            <p:nvPr/>
          </p:nvSpPr>
          <p:spPr>
            <a:xfrm>
              <a:off x="3707000" y="3466579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/>
            <p:cNvSpPr/>
            <p:nvPr/>
          </p:nvSpPr>
          <p:spPr>
            <a:xfrm>
              <a:off x="4199744" y="3463056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/>
            <p:cNvSpPr/>
            <p:nvPr/>
          </p:nvSpPr>
          <p:spPr>
            <a:xfrm>
              <a:off x="4724626" y="3463055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4713042" y="3963726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Oval 19"/>
            <p:cNvSpPr/>
            <p:nvPr/>
          </p:nvSpPr>
          <p:spPr>
            <a:xfrm>
              <a:off x="5222333" y="4445664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/>
            <p:cNvSpPr/>
            <p:nvPr/>
          </p:nvSpPr>
          <p:spPr>
            <a:xfrm>
              <a:off x="5246603" y="3471509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/>
            <p:cNvSpPr/>
            <p:nvPr/>
          </p:nvSpPr>
          <p:spPr>
            <a:xfrm>
              <a:off x="5247531" y="3949543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5239521" y="4945897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5755389" y="3448872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/>
            <p:cNvSpPr/>
            <p:nvPr/>
          </p:nvSpPr>
          <p:spPr>
            <a:xfrm>
              <a:off x="5744932" y="4931111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/>
            <p:cNvSpPr/>
            <p:nvPr/>
          </p:nvSpPr>
          <p:spPr>
            <a:xfrm>
              <a:off x="5759338" y="3952337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/>
            <p:cNvSpPr/>
            <p:nvPr/>
          </p:nvSpPr>
          <p:spPr>
            <a:xfrm>
              <a:off x="5743294" y="4449645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Oval 27"/>
            <p:cNvSpPr/>
            <p:nvPr/>
          </p:nvSpPr>
          <p:spPr>
            <a:xfrm>
              <a:off x="4740248" y="4960521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Oval 28"/>
            <p:cNvSpPr/>
            <p:nvPr/>
          </p:nvSpPr>
          <p:spPr>
            <a:xfrm>
              <a:off x="4264471" y="4929253"/>
              <a:ext cx="340822" cy="33250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ight Brace 30"/>
            <p:cNvSpPr/>
            <p:nvPr/>
          </p:nvSpPr>
          <p:spPr>
            <a:xfrm rot="16200000">
              <a:off x="3512438" y="2541381"/>
              <a:ext cx="166255" cy="830819"/>
            </a:xfrm>
            <a:prstGeom prst="rightBrace">
              <a:avLst>
                <a:gd name="adj1" fmla="val 8333"/>
                <a:gd name="adj2" fmla="val 530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Right Brace 31"/>
            <p:cNvSpPr/>
            <p:nvPr/>
          </p:nvSpPr>
          <p:spPr>
            <a:xfrm rot="16200000">
              <a:off x="5597674" y="2541381"/>
              <a:ext cx="166255" cy="830819"/>
            </a:xfrm>
            <a:prstGeom prst="rightBrace">
              <a:avLst>
                <a:gd name="adj1" fmla="val 8333"/>
                <a:gd name="adj2" fmla="val 530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ight Brace 32"/>
            <p:cNvSpPr/>
            <p:nvPr/>
          </p:nvSpPr>
          <p:spPr>
            <a:xfrm rot="16200000">
              <a:off x="4533463" y="2541381"/>
              <a:ext cx="166255" cy="830819"/>
            </a:xfrm>
            <a:prstGeom prst="rightBrace">
              <a:avLst>
                <a:gd name="adj1" fmla="val 8333"/>
                <a:gd name="adj2" fmla="val 53002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3058873" y="2627442"/>
              <a:ext cx="10733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RT-qPCR</a:t>
              </a:r>
              <a:endParaRPr lang="en-GB" sz="10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222206" y="2626226"/>
              <a:ext cx="1073383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RT-qPCR</a:t>
              </a:r>
              <a:endParaRPr lang="en-GB" sz="10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132256" y="2633365"/>
              <a:ext cx="107338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/>
                <a:t>IF + TUNEL assay</a:t>
              </a:r>
              <a:endParaRPr lang="en-GB" sz="10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823723" y="5486715"/>
              <a:ext cx="3411273" cy="400110"/>
            </a:xfrm>
            <a:prstGeom prst="rect">
              <a:avLst/>
            </a:prstGeom>
            <a:noFill/>
            <a:ln w="12700"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000" b="1" dirty="0"/>
                <a:t>example for plate layout</a:t>
              </a:r>
            </a:p>
            <a:p>
              <a:r>
                <a:rPr lang="en-US" sz="1000" dirty="0"/>
                <a:t>“</a:t>
              </a:r>
              <a:r>
                <a:rPr lang="en-US" sz="1000" dirty="0" err="1"/>
                <a:t>timepoint</a:t>
              </a:r>
              <a:r>
                <a:rPr lang="en-US" sz="1000" dirty="0"/>
                <a:t> 4 </a:t>
              </a:r>
              <a:r>
                <a:rPr lang="en-US" sz="1000" dirty="0" err="1"/>
                <a:t>hpi</a:t>
              </a:r>
              <a:r>
                <a:rPr lang="en-US" sz="1000" dirty="0"/>
                <a:t>, infected with KR5”</a:t>
              </a:r>
              <a:endParaRPr lang="en-GB" sz="1000" dirty="0"/>
            </a:p>
          </p:txBody>
        </p:sp>
      </p:grpSp>
      <p:pic>
        <p:nvPicPr>
          <p:cNvPr id="45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48" name="Grafik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49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88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3" y="209337"/>
            <a:ext cx="9771063" cy="719137"/>
          </a:xfrm>
        </p:spPr>
        <p:txBody>
          <a:bodyPr/>
          <a:lstStyle/>
          <a:p>
            <a:r>
              <a:rPr lang="en-US" sz="1900" dirty="0"/>
              <a:t>I. Material and Methods</a:t>
            </a:r>
            <a:br>
              <a:rPr lang="en-US" sz="1900" dirty="0"/>
            </a:br>
            <a:r>
              <a:rPr lang="en-US" sz="1900" dirty="0"/>
              <a:t>Ia. Preparation of primary intestinal epithelial cell culture of chicken embryos</a:t>
            </a:r>
            <a:endParaRPr lang="en-GB" sz="19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522" y="1011110"/>
            <a:ext cx="5772639" cy="5073650"/>
          </a:xfrm>
        </p:spPr>
        <p:txBody>
          <a:bodyPr/>
          <a:lstStyle/>
          <a:p>
            <a:r>
              <a:rPr lang="en-US" sz="1600" dirty="0" err="1"/>
              <a:t>embryonated</a:t>
            </a:r>
            <a:r>
              <a:rPr lang="en-US" sz="1600" dirty="0"/>
              <a:t> chicken eggs day 14</a:t>
            </a:r>
          </a:p>
          <a:p>
            <a:pPr lvl="3"/>
            <a:endParaRPr lang="en-US" sz="850" dirty="0">
              <a:ea typeface="+mn-ea"/>
            </a:endParaRPr>
          </a:p>
          <a:p>
            <a:r>
              <a:rPr lang="en-US" sz="1600" dirty="0"/>
              <a:t>isolation of intestine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rinsing of organs until medium remained clear</a:t>
            </a: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1150" dirty="0">
              <a:ea typeface="+mn-ea"/>
            </a:endParaRPr>
          </a:p>
          <a:p>
            <a:r>
              <a:rPr lang="en-US" sz="1600" dirty="0"/>
              <a:t>digestion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collagenase II (50 minutes) at 37°C</a:t>
            </a: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kern="1200" dirty="0">
              <a:ea typeface="+mn-ea"/>
            </a:endParaRPr>
          </a:p>
          <a:p>
            <a:r>
              <a:rPr lang="en-US" sz="1600" dirty="0"/>
              <a:t>washing steps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/>
              <a:t>2% sorbitol </a:t>
            </a:r>
            <a:endParaRPr lang="en-US" kern="1200" dirty="0">
              <a:ea typeface="+mn-ea"/>
            </a:endParaRP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1150" dirty="0">
              <a:ea typeface="+mn-ea"/>
            </a:endParaRPr>
          </a:p>
          <a:p>
            <a:r>
              <a:rPr lang="en-US" sz="1600" dirty="0"/>
              <a:t> filtered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gauze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40 µm mesh width</a:t>
            </a:r>
          </a:p>
          <a:p>
            <a:pPr lvl="4">
              <a:buClr>
                <a:schemeClr val="accent1"/>
              </a:buClr>
              <a:buFont typeface="Wingdings" panose="05000000000000000000" pitchFamily="2" charset="2"/>
              <a:buChar char="q"/>
            </a:pPr>
            <a:endParaRPr lang="en-US" sz="700" dirty="0">
              <a:ea typeface="+mn-ea"/>
            </a:endParaRPr>
          </a:p>
          <a:p>
            <a:r>
              <a:rPr lang="en-US" sz="1600" dirty="0"/>
              <a:t>modifications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>
                <a:ea typeface="+mn-ea"/>
              </a:rPr>
              <a:t>media supplements 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US" kern="1200" dirty="0" smtClean="0">
                <a:ea typeface="+mn-ea"/>
              </a:rPr>
              <a:t>FBS-concentrations</a:t>
            </a:r>
            <a:endParaRPr lang="en-US" sz="1200" i="1" dirty="0"/>
          </a:p>
          <a:p>
            <a:pPr marL="0" indent="0">
              <a:buNone/>
            </a:pP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5</a:t>
            </a:fld>
            <a:endParaRPr lang="en-GB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339195"/>
              </p:ext>
            </p:extLst>
          </p:nvPr>
        </p:nvGraphicFramePr>
        <p:xfrm>
          <a:off x="4422369" y="1305098"/>
          <a:ext cx="4480564" cy="40399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0141">
                  <a:extLst>
                    <a:ext uri="{9D8B030D-6E8A-4147-A177-3AD203B41FA5}">
                      <a16:colId xmlns:a16="http://schemas.microsoft.com/office/drawing/2014/main" val="1068533644"/>
                    </a:ext>
                  </a:extLst>
                </a:gridCol>
                <a:gridCol w="1120141">
                  <a:extLst>
                    <a:ext uri="{9D8B030D-6E8A-4147-A177-3AD203B41FA5}">
                      <a16:colId xmlns:a16="http://schemas.microsoft.com/office/drawing/2014/main" val="3932900727"/>
                    </a:ext>
                  </a:extLst>
                </a:gridCol>
                <a:gridCol w="1120141">
                  <a:extLst>
                    <a:ext uri="{9D8B030D-6E8A-4147-A177-3AD203B41FA5}">
                      <a16:colId xmlns:a16="http://schemas.microsoft.com/office/drawing/2014/main" val="2364253972"/>
                    </a:ext>
                  </a:extLst>
                </a:gridCol>
                <a:gridCol w="1120141">
                  <a:extLst>
                    <a:ext uri="{9D8B030D-6E8A-4147-A177-3AD203B41FA5}">
                      <a16:colId xmlns:a16="http://schemas.microsoft.com/office/drawing/2014/main" val="3820918162"/>
                    </a:ext>
                  </a:extLst>
                </a:gridCol>
              </a:tblGrid>
              <a:tr h="4325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4092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digestion</a:t>
                      </a:r>
                      <a:r>
                        <a:rPr lang="de-DE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medium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092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kern="1200" dirty="0" err="1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washing</a:t>
                      </a:r>
                      <a:r>
                        <a:rPr lang="de-DE" sz="11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medium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092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kern="1200" dirty="0" err="1"/>
                        <a:t>growth</a:t>
                      </a:r>
                      <a:r>
                        <a:rPr lang="de-DE" sz="1100" kern="1200" dirty="0"/>
                        <a:t> medium </a:t>
                      </a:r>
                      <a:endParaRPr lang="de-DE" sz="11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409227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kern="1200" dirty="0"/>
                        <a:t>m</a:t>
                      </a:r>
                      <a:r>
                        <a:rPr lang="de-DE" sz="1100" kern="1200"/>
                        <a:t>aintenance</a:t>
                      </a:r>
                      <a:r>
                        <a:rPr lang="de-DE" sz="1100" kern="1200" dirty="0"/>
                        <a:t> medium</a:t>
                      </a:r>
                      <a:endParaRPr lang="de-DE" sz="1100" b="1" kern="1200" dirty="0">
                        <a:solidFill>
                          <a:schemeClr val="lt1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31201506"/>
                  </a:ext>
                </a:extLst>
              </a:tr>
              <a:tr h="4325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indent="0" algn="ctr">
                        <a:buFontTx/>
                        <a:buNone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DMEM/F12 medium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DMEM/F12 medium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DMEM/F12 medium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indent="0" algn="ctr">
                        <a:buFontTx/>
                        <a:buNone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DMEM/F12 medium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926198440"/>
                  </a:ext>
                </a:extLst>
              </a:tr>
              <a:tr h="432564"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0,2 mg/ml </a:t>
                      </a: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collagenase</a:t>
                      </a: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 II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sorbitol</a:t>
                      </a: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5 % FBS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2,5 % FBS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59093834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penicillin</a:t>
                      </a: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penicillin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penicillin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795327450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algn="ctr"/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streptomycin</a:t>
                      </a: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streptomycin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streptomycin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9712741"/>
                  </a:ext>
                </a:extLst>
              </a:tr>
              <a:tr h="432564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insulin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heparin</a:t>
                      </a: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sodium</a:t>
                      </a: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salt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66756634"/>
                  </a:ext>
                </a:extLst>
              </a:tr>
              <a:tr h="612119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human epidermal growth factor</a:t>
                      </a: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HEPES</a:t>
                      </a:r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156368486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fibronectin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097838806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transferrin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39156228"/>
                  </a:ext>
                </a:extLst>
              </a:tr>
              <a:tr h="432564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heparin</a:t>
                      </a: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sodium</a:t>
                      </a: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 </a:t>
                      </a:r>
                      <a:r>
                        <a:rPr lang="de-DE" sz="1100" dirty="0" err="1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salt</a:t>
                      </a: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>
                      <a:lvl1pPr marL="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3429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6858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0287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3716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17145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0574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24003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2743200" algn="l" defTabSz="685800" rtl="0" eaLnBrk="1" latinLnBrk="0" hangingPunct="1">
                        <a:defRPr sz="135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83718001"/>
                  </a:ext>
                </a:extLst>
              </a:tr>
              <a:tr h="253009">
                <a:tc>
                  <a:txBody>
                    <a:bodyPr/>
                    <a:lstStyle/>
                    <a:p>
                      <a:pPr algn="ctr"/>
                      <a:endParaRPr lang="en-GB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333333"/>
                          </a:solidFill>
                          <a:latin typeface="+mn-lt"/>
                          <a:cs typeface="+mn-cs"/>
                        </a:rPr>
                        <a:t>HEPES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de-DE" sz="1100" dirty="0">
                        <a:solidFill>
                          <a:srgbClr val="333333"/>
                        </a:solidFill>
                        <a:latin typeface="+mn-lt"/>
                        <a:cs typeface="+mn-cs"/>
                      </a:endParaRP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888589826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90932" y="5451117"/>
            <a:ext cx="3384276" cy="307777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sample collection after </a:t>
            </a:r>
            <a:r>
              <a:rPr lang="en-US" sz="1400" dirty="0" smtClean="0"/>
              <a:t>4h, 12h, </a:t>
            </a:r>
            <a:r>
              <a:rPr lang="en-US" sz="1400" dirty="0"/>
              <a:t>24h, </a:t>
            </a:r>
            <a:r>
              <a:rPr lang="en-US" sz="1400" dirty="0" smtClean="0"/>
              <a:t>48h</a:t>
            </a:r>
            <a:endParaRPr lang="en-GB" sz="1400" dirty="0"/>
          </a:p>
        </p:txBody>
      </p:sp>
      <p:sp>
        <p:nvSpPr>
          <p:cNvPr id="10" name="Rectangle 9"/>
          <p:cNvSpPr/>
          <p:nvPr/>
        </p:nvSpPr>
        <p:spPr>
          <a:xfrm>
            <a:off x="6622916" y="5310931"/>
            <a:ext cx="25210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/>
              <a:t>protocol according to Byrne et al. 2017, </a:t>
            </a:r>
            <a:r>
              <a:rPr lang="en-US" sz="1000" i="1" dirty="0" err="1"/>
              <a:t>Borrmann</a:t>
            </a:r>
            <a:r>
              <a:rPr lang="en-US" sz="1000" i="1" dirty="0"/>
              <a:t> et al. 2007, Kaiser et al., 2017</a:t>
            </a:r>
          </a:p>
          <a:p>
            <a:r>
              <a:rPr lang="en-US" sz="1000" i="1" dirty="0"/>
              <a:t>Yuan et al., 2015</a:t>
            </a:r>
          </a:p>
        </p:txBody>
      </p:sp>
      <p:pic>
        <p:nvPicPr>
          <p:cNvPr id="12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4706" y="6254692"/>
            <a:ext cx="1193570" cy="57160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4" name="Kép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3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04790"/>
            <a:ext cx="7858442" cy="719137"/>
          </a:xfrm>
        </p:spPr>
        <p:txBody>
          <a:bodyPr/>
          <a:lstStyle/>
          <a:p>
            <a:r>
              <a:rPr lang="en-US" dirty="0"/>
              <a:t>Ib. Infection protocol with </a:t>
            </a:r>
            <a:r>
              <a:rPr lang="en-US" dirty="0" err="1"/>
              <a:t>FAdV</a:t>
            </a:r>
            <a:r>
              <a:rPr lang="en-US" dirty="0"/>
              <a:t>-C 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565322"/>
              </p:ext>
            </p:extLst>
          </p:nvPr>
        </p:nvGraphicFramePr>
        <p:xfrm>
          <a:off x="5013702" y="1253744"/>
          <a:ext cx="3086792" cy="38274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6792">
                  <a:extLst>
                    <a:ext uri="{9D8B030D-6E8A-4147-A177-3AD203B41FA5}">
                      <a16:colId xmlns:a16="http://schemas.microsoft.com/office/drawing/2014/main" val="900620079"/>
                    </a:ext>
                  </a:extLst>
                </a:gridCol>
              </a:tblGrid>
              <a:tr h="59679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/>
                        <a:t>primary intestinal cells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86717960"/>
                  </a:ext>
                </a:extLst>
              </a:tr>
              <a:tr h="831904">
                <a:tc>
                  <a:txBody>
                    <a:bodyPr/>
                    <a:lstStyle/>
                    <a:p>
                      <a:pPr marL="0" indent="0" algn="l" defTabSz="685800" rtl="0" eaLnBrk="1" latinLnBrk="0" hangingPunct="1">
                        <a:buFont typeface="Wingdings" panose="05000000000000000000" pitchFamily="2" charset="2"/>
                        <a:buNone/>
                      </a:pPr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 µl of virus suspension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en-US" sz="1350" kern="1200" baseline="300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7,1</a:t>
                      </a:r>
                      <a:r>
                        <a:rPr lang="en-US" sz="1350" kern="1200" baseline="-250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ID50 </a:t>
                      </a: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/ml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35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2383063"/>
                  </a:ext>
                </a:extLst>
              </a:tr>
              <a:tr h="791101"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incubation 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4 hours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35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4863212"/>
                  </a:ext>
                </a:extLst>
              </a:tr>
              <a:tr h="1440691">
                <a:tc>
                  <a:txBody>
                    <a:bodyPr/>
                    <a:lstStyle/>
                    <a:p>
                      <a:pPr algn="l"/>
                      <a:r>
                        <a:rPr lang="en-US" sz="16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sample collection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4h,12h, 24h</a:t>
                      </a:r>
                      <a:r>
                        <a:rPr lang="en-US" sz="1350" kern="1200" baseline="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and</a:t>
                      </a: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48h 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methanol fixation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paraformaldehyde</a:t>
                      </a:r>
                      <a:r>
                        <a:rPr lang="en-US" sz="1350" kern="1200" baseline="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fixation</a:t>
                      </a:r>
                      <a:endParaRPr lang="en-US" sz="135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3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Trizol</a:t>
                      </a:r>
                      <a:r>
                        <a:rPr lang="en-US" sz="13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reagent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US" sz="135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7529730"/>
                  </a:ext>
                </a:extLst>
              </a:tr>
            </a:tbl>
          </a:graphicData>
        </a:graphic>
      </p:graphicFrame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7603" y="6274114"/>
            <a:ext cx="1446991" cy="5838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0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1293180" y="2217223"/>
            <a:ext cx="2133661" cy="1900520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lvl="0" defTabSz="685800">
              <a:defRPr/>
            </a:pPr>
            <a:r>
              <a:rPr lang="de-DE" sz="1600" b="1" dirty="0" err="1">
                <a:solidFill>
                  <a:schemeClr val="dk1"/>
                </a:solidFill>
              </a:rPr>
              <a:t>FAdV</a:t>
            </a:r>
            <a:r>
              <a:rPr lang="de-DE" sz="1600" b="1" dirty="0">
                <a:solidFill>
                  <a:schemeClr val="dk1"/>
                </a:solidFill>
              </a:rPr>
              <a:t>-C (</a:t>
            </a:r>
            <a:r>
              <a:rPr lang="de-DE" sz="1600" b="1" dirty="0" err="1">
                <a:solidFill>
                  <a:schemeClr val="dk1"/>
                </a:solidFill>
              </a:rPr>
              <a:t>serotype</a:t>
            </a:r>
            <a:r>
              <a:rPr lang="de-DE" sz="1600" b="1" dirty="0">
                <a:solidFill>
                  <a:schemeClr val="dk1"/>
                </a:solidFill>
              </a:rPr>
              <a:t> 4)</a:t>
            </a:r>
          </a:p>
          <a:p>
            <a:pPr lvl="0" defTabSz="685800">
              <a:defRPr/>
            </a:pPr>
            <a:endParaRPr lang="de-DE" sz="1350" dirty="0">
              <a:solidFill>
                <a:srgbClr val="333333"/>
              </a:solidFill>
            </a:endParaRPr>
          </a:p>
          <a:p>
            <a:pPr lvl="0" defTabSz="685800">
              <a:defRPr/>
            </a:pPr>
            <a:r>
              <a:rPr lang="de-DE" sz="1400" dirty="0" err="1">
                <a:solidFill>
                  <a:schemeClr val="dk1"/>
                </a:solidFill>
              </a:rPr>
              <a:t>attenuated</a:t>
            </a:r>
            <a:r>
              <a:rPr lang="de-DE" sz="1400" dirty="0">
                <a:solidFill>
                  <a:schemeClr val="dk1"/>
                </a:solidFill>
              </a:rPr>
              <a:t> </a:t>
            </a:r>
            <a:r>
              <a:rPr lang="de-DE" sz="1400" dirty="0" err="1">
                <a:solidFill>
                  <a:schemeClr val="dk1"/>
                </a:solidFill>
              </a:rPr>
              <a:t>strain</a:t>
            </a:r>
            <a:endParaRPr lang="de-DE" sz="1400" dirty="0">
              <a:solidFill>
                <a:schemeClr val="dk1"/>
              </a:solidFill>
            </a:endParaRPr>
          </a:p>
          <a:p>
            <a:pPr marL="628650" lvl="1" indent="-2857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de-DE" sz="1200" dirty="0">
                <a:solidFill>
                  <a:schemeClr val="dk1"/>
                </a:solidFill>
              </a:rPr>
              <a:t>KR5</a:t>
            </a:r>
          </a:p>
          <a:p>
            <a:pPr marL="342900" lvl="1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de-DE" sz="1200" dirty="0">
              <a:solidFill>
                <a:schemeClr val="dk1"/>
              </a:solidFill>
            </a:endParaRPr>
          </a:p>
          <a:p>
            <a:pPr lvl="0" defTabSz="685800">
              <a:defRPr/>
            </a:pPr>
            <a:r>
              <a:rPr lang="de-DE" sz="1400" dirty="0">
                <a:solidFill>
                  <a:schemeClr val="dk1"/>
                </a:solidFill>
              </a:rPr>
              <a:t>virulent </a:t>
            </a:r>
            <a:r>
              <a:rPr lang="de-DE" sz="1400" dirty="0" err="1">
                <a:solidFill>
                  <a:schemeClr val="dk1"/>
                </a:solidFill>
              </a:rPr>
              <a:t>strain</a:t>
            </a:r>
            <a:endParaRPr lang="en-GB" sz="1400" dirty="0">
              <a:solidFill>
                <a:schemeClr val="dk1"/>
              </a:solidFill>
            </a:endParaRPr>
          </a:p>
          <a:p>
            <a:pPr marL="628650" lvl="1" indent="-285750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ü"/>
              <a:defRPr/>
            </a:pPr>
            <a:r>
              <a:rPr lang="de-DE" sz="1200" dirty="0">
                <a:solidFill>
                  <a:srgbClr val="333333"/>
                </a:solidFill>
              </a:rPr>
              <a:t>AG234</a:t>
            </a:r>
            <a:endParaRPr lang="en-US" sz="1200" dirty="0">
              <a:solidFill>
                <a:srgbClr val="333333"/>
              </a:solidFill>
            </a:endParaRPr>
          </a:p>
          <a:p>
            <a:pPr marL="342900" lvl="1" defTabSz="3429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defRPr/>
            </a:pPr>
            <a:endParaRPr lang="de-DE" sz="1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47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Ic</a:t>
            </a:r>
            <a:r>
              <a:rPr lang="en-US" dirty="0"/>
              <a:t>. Detection of infected and/or apoptotic cells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7</a:t>
            </a:fld>
            <a:endParaRPr lang="en-GB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6" name="Kép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  <p:graphicFrame>
        <p:nvGraphicFramePr>
          <p:cNvPr id="13" name="Tabel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542720"/>
              </p:ext>
            </p:extLst>
          </p:nvPr>
        </p:nvGraphicFramePr>
        <p:xfrm>
          <a:off x="1064028" y="1237890"/>
          <a:ext cx="6650182" cy="4497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35712">
                  <a:extLst>
                    <a:ext uri="{9D8B030D-6E8A-4147-A177-3AD203B41FA5}">
                      <a16:colId xmlns:a16="http://schemas.microsoft.com/office/drawing/2014/main" val="3886251801"/>
                    </a:ext>
                  </a:extLst>
                </a:gridCol>
                <a:gridCol w="3114470">
                  <a:extLst>
                    <a:ext uri="{9D8B030D-6E8A-4147-A177-3AD203B41FA5}">
                      <a16:colId xmlns:a16="http://schemas.microsoft.com/office/drawing/2014/main" val="1033906400"/>
                    </a:ext>
                  </a:extLst>
                </a:gridCol>
              </a:tblGrid>
              <a:tr h="649130">
                <a:tc gridSpan="2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dirty="0" err="1"/>
                        <a:t>primary</a:t>
                      </a:r>
                      <a:r>
                        <a:rPr lang="de-DE" sz="1050" dirty="0"/>
                        <a:t> intestinal </a:t>
                      </a:r>
                      <a:r>
                        <a:rPr lang="de-DE" sz="1050" dirty="0" err="1"/>
                        <a:t>epithelial</a:t>
                      </a:r>
                      <a:r>
                        <a:rPr lang="de-DE" sz="1050" baseline="0" dirty="0"/>
                        <a:t> </a:t>
                      </a:r>
                      <a:r>
                        <a:rPr lang="de-DE" sz="1050" dirty="0" err="1"/>
                        <a:t>cells</a:t>
                      </a:r>
                      <a:r>
                        <a:rPr lang="de-DE" sz="1050" dirty="0"/>
                        <a:t>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1736256"/>
                  </a:ext>
                </a:extLst>
              </a:tr>
              <a:tr h="649130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050" b="1" dirty="0" err="1"/>
                        <a:t>immunofluorescence</a:t>
                      </a:r>
                      <a:endParaRPr lang="de-DE" sz="105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/>
                        <a:t>apoptotic cells - TUNEL assay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84915092"/>
                  </a:ext>
                </a:extLst>
              </a:tr>
              <a:tr h="1395154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1st </a:t>
                      </a:r>
                      <a:r>
                        <a:rPr lang="de-DE" sz="1100" b="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antibodies</a:t>
                      </a:r>
                      <a:endParaRPr lang="de-DE" sz="1100" b="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anti-</a:t>
                      </a:r>
                      <a:r>
                        <a:rPr lang="de-DE" sz="1050" b="1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E-</a:t>
                      </a:r>
                      <a:r>
                        <a:rPr lang="de-DE" sz="1050" b="1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Cadherin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1:4,5 (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monoclonal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mouse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anti-</a:t>
                      </a:r>
                      <a:r>
                        <a:rPr lang="de-DE" sz="1050" b="1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KR5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1:500 (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polyclonal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rabbit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 b="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detection of </a:t>
                      </a:r>
                      <a:r>
                        <a:rPr lang="en-US" sz="1100" b="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DNA fragments</a:t>
                      </a:r>
                    </a:p>
                    <a:p>
                      <a:pPr marL="285750" marR="0" lvl="0" indent="-28575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endParaRPr lang="en-GB" sz="105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285750" marR="0" lvl="0" indent="-28575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GB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labelling 3′- hydroxyl termini in double-strand DNA breaks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11727236"/>
                  </a:ext>
                </a:extLst>
              </a:tr>
              <a:tr h="1083839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2nd </a:t>
                      </a:r>
                      <a:r>
                        <a:rPr lang="de-DE" sz="1100" b="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antibodies</a:t>
                      </a:r>
                      <a:endParaRPr lang="de-DE" sz="1100" b="0" kern="1200" dirty="0">
                        <a:solidFill>
                          <a:srgbClr val="333333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goat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anti-mouse 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IgG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Alexa Fluor 488 (1:500)</a:t>
                      </a:r>
                    </a:p>
                    <a:p>
                      <a:pPr marL="628650" marR="0" lvl="1" indent="-285750" algn="l" defTabSz="3429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goat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anti-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rabbit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e-DE" sz="1050" kern="1200" dirty="0" err="1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IgG</a:t>
                      </a:r>
                      <a:r>
                        <a:rPr lang="de-DE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Alexa Fluor 568 (1:100)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fluorescein labeled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11919284"/>
                  </a:ext>
                </a:extLst>
              </a:tr>
              <a:tr h="720638"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="1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DAPI</a:t>
                      </a:r>
                      <a:r>
                        <a:rPr lang="de-DE" sz="1100" b="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 1:1000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simple two-step kit</a:t>
                      </a:r>
                    </a:p>
                    <a:p>
                      <a:pPr marL="285750" marR="0" lvl="0" indent="-28575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rgbClr val="333333"/>
                          </a:solidFill>
                          <a:latin typeface="+mn-lt"/>
                          <a:ea typeface="+mn-ea"/>
                          <a:cs typeface="+mn-cs"/>
                        </a:rPr>
                        <a:t>according to manufacturers protocol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74625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3579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04790"/>
            <a:ext cx="7160865" cy="719137"/>
          </a:xfrm>
        </p:spPr>
        <p:txBody>
          <a:bodyPr/>
          <a:lstStyle/>
          <a:p>
            <a:r>
              <a:rPr lang="en-US" dirty="0"/>
              <a:t>Id. Determination of total infected and/or apoptotic epithelial cell number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40" y="1092200"/>
            <a:ext cx="5314334" cy="5073650"/>
          </a:xfrm>
        </p:spPr>
        <p:txBody>
          <a:bodyPr/>
          <a:lstStyle/>
          <a:p>
            <a:r>
              <a:rPr lang="en-GB" dirty="0"/>
              <a:t>Nikon Eclipse Ti2-E/Yokogawa CSU-W1 Spinning Disk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inverted confocal spinning-disk microscope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live cell imaging 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high-speed multidimensional imaging</a:t>
            </a:r>
          </a:p>
          <a:p>
            <a:pPr lvl="2">
              <a:buClr>
                <a:schemeClr val="accent1"/>
              </a:buClr>
            </a:pPr>
            <a:endParaRPr lang="en-GB" sz="1300" dirty="0"/>
          </a:p>
          <a:p>
            <a:pPr>
              <a:buClr>
                <a:schemeClr val="accent1"/>
              </a:buClr>
            </a:pPr>
            <a:r>
              <a:rPr lang="en-GB" dirty="0"/>
              <a:t>dual camera system</a:t>
            </a:r>
          </a:p>
          <a:p>
            <a:pPr lvl="2">
              <a:buClr>
                <a:schemeClr val="accent1"/>
              </a:buClr>
            </a:pPr>
            <a:r>
              <a:rPr lang="en-US" altLang="en-US" sz="1300" dirty="0"/>
              <a:t>fast capture of images </a:t>
            </a:r>
          </a:p>
          <a:p>
            <a:pPr lvl="1">
              <a:buClr>
                <a:schemeClr val="accent1"/>
              </a:buClr>
            </a:pPr>
            <a:endParaRPr lang="en-GB" dirty="0"/>
          </a:p>
          <a:p>
            <a:pPr>
              <a:buClr>
                <a:schemeClr val="accent1"/>
              </a:buClr>
            </a:pPr>
            <a:r>
              <a:rPr lang="en-GB" dirty="0"/>
              <a:t>script edition “Fiji – </a:t>
            </a:r>
            <a:r>
              <a:rPr lang="en-GB" dirty="0" err="1"/>
              <a:t>ImageJ</a:t>
            </a:r>
            <a:r>
              <a:rPr lang="en-GB" dirty="0"/>
              <a:t>”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detection of epithelial surface area 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ROI region of interest </a:t>
            </a:r>
          </a:p>
          <a:p>
            <a:pPr lvl="2">
              <a:buClr>
                <a:schemeClr val="accent1"/>
              </a:buClr>
            </a:pPr>
            <a:r>
              <a:rPr lang="en-GB" sz="1300" dirty="0"/>
              <a:t>analysis according to virus signal intensity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0" t="8000" r="3909" b="6788"/>
          <a:stretch/>
        </p:blipFill>
        <p:spPr>
          <a:xfrm>
            <a:off x="5881073" y="1205345"/>
            <a:ext cx="2843828" cy="21613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106" y="4616529"/>
            <a:ext cx="2843828" cy="119285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073" y="3648072"/>
            <a:ext cx="2842260" cy="216130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9" name="Kép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08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04790"/>
            <a:ext cx="8249832" cy="719137"/>
          </a:xfrm>
        </p:spPr>
        <p:txBody>
          <a:bodyPr/>
          <a:lstStyle/>
          <a:p>
            <a:r>
              <a:rPr lang="en-US" dirty="0"/>
              <a:t>Quantification of infected epithelial cells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339" y="1324957"/>
            <a:ext cx="8249831" cy="503844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1900" dirty="0"/>
              <a:t>quantification of epithelial and/or infected cells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q"/>
            </a:pPr>
            <a:r>
              <a:rPr lang="en-GB" dirty="0"/>
              <a:t>Nikon Eclipse Ti2-E/Yokogawa CSU-W1 Spinning Disk</a:t>
            </a:r>
          </a:p>
          <a:p>
            <a:pPr>
              <a:buClr>
                <a:schemeClr val="accent1"/>
              </a:buClr>
            </a:pPr>
            <a:endParaRPr lang="en-US" sz="1900" dirty="0"/>
          </a:p>
          <a:p>
            <a:pPr marL="342900" lvl="1" indent="0">
              <a:buClr>
                <a:schemeClr val="accent1"/>
              </a:buClr>
              <a:buNone/>
            </a:pPr>
            <a:endParaRPr lang="en-US" sz="14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BEDA1-8661-4432-A6FC-46D059D68C69}" type="slidenum">
              <a:rPr lang="en-GB" smtClean="0"/>
              <a:t>9</a:t>
            </a:fld>
            <a:endParaRPr lang="en-GB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t="-400" r="53286"/>
          <a:stretch/>
        </p:blipFill>
        <p:spPr>
          <a:xfrm>
            <a:off x="287338" y="2321508"/>
            <a:ext cx="1824206" cy="238575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6" r="15908"/>
          <a:stretch/>
        </p:blipFill>
        <p:spPr>
          <a:xfrm>
            <a:off x="2213007" y="2321508"/>
            <a:ext cx="3428042" cy="238575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81" t="-68" r="22841" b="2788"/>
          <a:stretch/>
        </p:blipFill>
        <p:spPr>
          <a:xfrm>
            <a:off x="5742512" y="2321508"/>
            <a:ext cx="3019102" cy="238759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11" name="Textfeld 10"/>
          <p:cNvSpPr txBox="1"/>
          <p:nvPr/>
        </p:nvSpPr>
        <p:spPr>
          <a:xfrm>
            <a:off x="287338" y="4823647"/>
            <a:ext cx="1824206" cy="30008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 err="1"/>
              <a:t>overview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well</a:t>
            </a:r>
            <a:r>
              <a:rPr lang="de-DE" sz="1350" dirty="0"/>
              <a:t> </a:t>
            </a:r>
            <a:r>
              <a:rPr lang="de-DE" sz="1350" dirty="0" err="1"/>
              <a:t>plate</a:t>
            </a:r>
            <a:endParaRPr lang="en-GB" sz="1350" dirty="0"/>
          </a:p>
        </p:txBody>
      </p:sp>
      <p:sp>
        <p:nvSpPr>
          <p:cNvPr id="12" name="Textfeld 11"/>
          <p:cNvSpPr txBox="1"/>
          <p:nvPr/>
        </p:nvSpPr>
        <p:spPr>
          <a:xfrm>
            <a:off x="2213007" y="4823646"/>
            <a:ext cx="3428042" cy="30008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 err="1"/>
              <a:t>selection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well</a:t>
            </a:r>
            <a:endParaRPr lang="en-GB" sz="1350" dirty="0"/>
          </a:p>
        </p:txBody>
      </p:sp>
      <p:sp>
        <p:nvSpPr>
          <p:cNvPr id="13" name="Textfeld 12"/>
          <p:cNvSpPr txBox="1"/>
          <p:nvPr/>
        </p:nvSpPr>
        <p:spPr>
          <a:xfrm>
            <a:off x="5742513" y="4823646"/>
            <a:ext cx="3019101" cy="30008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 err="1"/>
              <a:t>determination</a:t>
            </a:r>
            <a:r>
              <a:rPr lang="de-DE" sz="1350" dirty="0"/>
              <a:t> </a:t>
            </a:r>
            <a:r>
              <a:rPr lang="de-DE" sz="1350" dirty="0" err="1"/>
              <a:t>region</a:t>
            </a:r>
            <a:r>
              <a:rPr lang="de-DE" sz="1350" dirty="0"/>
              <a:t> </a:t>
            </a:r>
            <a:r>
              <a:rPr lang="de-DE" sz="1350" dirty="0" err="1"/>
              <a:t>of</a:t>
            </a:r>
            <a:r>
              <a:rPr lang="de-DE" sz="1350" dirty="0"/>
              <a:t> </a:t>
            </a:r>
            <a:r>
              <a:rPr lang="de-DE" sz="1350" dirty="0" err="1"/>
              <a:t>interest</a:t>
            </a:r>
            <a:r>
              <a:rPr lang="de-DE" sz="1350" dirty="0"/>
              <a:t> (ROI)</a:t>
            </a:r>
            <a:endParaRPr lang="en-GB" sz="1350" dirty="0"/>
          </a:p>
        </p:txBody>
      </p:sp>
      <p:pic>
        <p:nvPicPr>
          <p:cNvPr id="14" name="Grafi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55" y="6221640"/>
            <a:ext cx="1211446" cy="580168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910" y="6108836"/>
            <a:ext cx="1446991" cy="692972"/>
          </a:xfrm>
          <a:prstGeom prst="rect">
            <a:avLst/>
          </a:prstGeom>
        </p:spPr>
      </p:pic>
      <p:pic>
        <p:nvPicPr>
          <p:cNvPr id="17" name="Kép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08" y="6023427"/>
            <a:ext cx="1163781" cy="80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96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1">
  <a:themeElements>
    <a:clrScheme name="Vetmeduni Vienna">
      <a:dk1>
        <a:srgbClr val="333333"/>
      </a:dk1>
      <a:lt1>
        <a:srgbClr val="FFFFFF"/>
      </a:lt1>
      <a:dk2>
        <a:srgbClr val="A0003C"/>
      </a:dk2>
      <a:lt2>
        <a:srgbClr val="919BA0"/>
      </a:lt2>
      <a:accent1>
        <a:srgbClr val="A0003C"/>
      </a:accent1>
      <a:accent2>
        <a:srgbClr val="919BA0"/>
      </a:accent2>
      <a:accent3>
        <a:srgbClr val="0076BD"/>
      </a:accent3>
      <a:accent4>
        <a:srgbClr val="007A61"/>
      </a:accent4>
      <a:accent5>
        <a:srgbClr val="F6A800"/>
      </a:accent5>
      <a:accent6>
        <a:srgbClr val="E75113"/>
      </a:accent6>
      <a:hlink>
        <a:srgbClr val="0076BD"/>
      </a:hlink>
      <a:folHlink>
        <a:srgbClr val="A0003C"/>
      </a:folHlink>
    </a:clrScheme>
    <a:fontScheme name="Office-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-Design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Design1" id="{F6AD1E63-12E0-494B-90FD-AB021DF475B8}" vid="{F1660045-76BE-4C8F-9219-C2771D8113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1094</Words>
  <Application>Microsoft Office PowerPoint</Application>
  <PresentationFormat>Bildschirmpräsentation (4:3)</PresentationFormat>
  <Paragraphs>318</Paragraphs>
  <Slides>22</Slides>
  <Notes>6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27" baseType="lpstr">
      <vt:lpstr>Arial</vt:lpstr>
      <vt:lpstr>Calibri</vt:lpstr>
      <vt:lpstr>Lucida Grande</vt:lpstr>
      <vt:lpstr>Wingdings</vt:lpstr>
      <vt:lpstr>Design1</vt:lpstr>
      <vt:lpstr> Infection dynamics of two different FAdV strains and evaluation of the innate intestinal immune response using a chicken primary epithelial cell culture model  INPOMED 2022 </vt:lpstr>
      <vt:lpstr>Introduction </vt:lpstr>
      <vt:lpstr>Hypotheses and objectives</vt:lpstr>
      <vt:lpstr>Setup of the experiment - Investigation of the epithelial innate immune response in vitro using a statistical relevant sample size</vt:lpstr>
      <vt:lpstr>I. Material and Methods Ia. Preparation of primary intestinal epithelial cell culture of chicken embryos</vt:lpstr>
      <vt:lpstr>Ib. Infection protocol with FAdV-C </vt:lpstr>
      <vt:lpstr>Ic. Detection of infected and/or apoptotic cells</vt:lpstr>
      <vt:lpstr>Id. Determination of total infected and/or apoptotic epithelial cell number</vt:lpstr>
      <vt:lpstr>Quantification of infected epithelial cells</vt:lpstr>
      <vt:lpstr>Quantification of infected epithelial cells</vt:lpstr>
      <vt:lpstr>Quantification of infected epithelial cells</vt:lpstr>
      <vt:lpstr>Quantification of infected epithelial cells</vt:lpstr>
      <vt:lpstr>Ie. Gene expression analysis of TLRs, cytokines and protein extraction</vt:lpstr>
      <vt:lpstr>II. Results IIa. Primary intestinal epithelial cell culture from embryos</vt:lpstr>
      <vt:lpstr>IIb. E-Cadherin staining and virus marker</vt:lpstr>
      <vt:lpstr>IIc. Overview of selected well</vt:lpstr>
      <vt:lpstr>Quantification of epithelial and/or infected cells</vt:lpstr>
      <vt:lpstr>TUNEL assay – apoptosis detection</vt:lpstr>
      <vt:lpstr>IIe. Detection of TLRs and cytokines</vt:lpstr>
      <vt:lpstr>IIe. Detection of TLRs and cytokines</vt:lpstr>
      <vt:lpstr>Summary/conclusion/outlook</vt:lpstr>
      <vt:lpstr>Acknowledgements</vt:lpstr>
    </vt:vector>
  </TitlesOfParts>
  <Company>Vetmeduni Vienna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Establishing an ex vivo system to evaluate the intestinal immune response of poultry against intracellular and extracellular pathogen</dc:title>
  <dc:creator>Strebinger Katharina</dc:creator>
  <cp:lastModifiedBy>Liebhart Dieter</cp:lastModifiedBy>
  <cp:revision>976</cp:revision>
  <cp:lastPrinted>2022-03-22T10:58:24Z</cp:lastPrinted>
  <dcterms:created xsi:type="dcterms:W3CDTF">2019-11-08T12:47:53Z</dcterms:created>
  <dcterms:modified xsi:type="dcterms:W3CDTF">2022-06-27T12:16:07Z</dcterms:modified>
</cp:coreProperties>
</file>