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87" r:id="rId2"/>
  </p:sldMasterIdLst>
  <p:notesMasterIdLst>
    <p:notesMasterId r:id="rId15"/>
  </p:notesMasterIdLst>
  <p:handoutMasterIdLst>
    <p:handoutMasterId r:id="rId16"/>
  </p:handoutMasterIdLst>
  <p:sldIdLst>
    <p:sldId id="420" r:id="rId3"/>
    <p:sldId id="477" r:id="rId4"/>
    <p:sldId id="476" r:id="rId5"/>
    <p:sldId id="448" r:id="rId6"/>
    <p:sldId id="462" r:id="rId7"/>
    <p:sldId id="471" r:id="rId8"/>
    <p:sldId id="475" r:id="rId9"/>
    <p:sldId id="456" r:id="rId10"/>
    <p:sldId id="473" r:id="rId11"/>
    <p:sldId id="472" r:id="rId12"/>
    <p:sldId id="474" r:id="rId13"/>
    <p:sldId id="468" r:id="rId1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ter" initials="D" lastIdx="1" clrIdx="0">
    <p:extLst>
      <p:ext uri="{19B8F6BF-5375-455C-9EA6-DF929625EA0E}">
        <p15:presenceInfo xmlns:p15="http://schemas.microsoft.com/office/powerpoint/2012/main" userId="794e67623c73fa1b" providerId="Windows Live"/>
      </p:ext>
    </p:extLst>
  </p:cmAuthor>
  <p:cmAuthor id="2" name="Liebhart Dieter" initials="LD" lastIdx="18" clrIdx="1">
    <p:extLst>
      <p:ext uri="{19B8F6BF-5375-455C-9EA6-DF929625EA0E}">
        <p15:presenceInfo xmlns:p15="http://schemas.microsoft.com/office/powerpoint/2012/main" userId="S-1-5-21-92820539-1866794092-1275988791-4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F1A3"/>
    <a:srgbClr val="3366FF"/>
    <a:srgbClr val="00133A"/>
    <a:srgbClr val="000E2A"/>
    <a:srgbClr val="003192"/>
    <a:srgbClr val="0066A4"/>
    <a:srgbClr val="E30B1A"/>
    <a:srgbClr val="80060F"/>
    <a:srgbClr val="90AAA8"/>
    <a:srgbClr val="DDD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4" autoAdjust="0"/>
    <p:restoredTop sz="94840" autoAdjust="0"/>
  </p:normalViewPr>
  <p:slideViewPr>
    <p:cSldViewPr showGuides="1">
      <p:cViewPr varScale="1">
        <p:scale>
          <a:sx n="109" d="100"/>
          <a:sy n="109" d="100"/>
        </p:scale>
        <p:origin x="97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notesViewPr>
    <p:cSldViewPr showGuides="1">
      <p:cViewPr varScale="1">
        <p:scale>
          <a:sx n="48" d="100"/>
          <a:sy n="48" d="100"/>
        </p:scale>
        <p:origin x="-2940" y="-114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129srv02\Gefl&#252;gelmedizin\Users-Shared%20files\Taniya%20Mitra\8.%20Other%20Projects%20&amp;%20Diploma%20student\Anna\tm_via_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129srv02\klinik\Benutzer\Taniya%20Mitra\Sarah\Book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EVIW!$B$13</c:f>
              <c:strCache>
                <c:ptCount val="1"/>
                <c:pt idx="0">
                  <c:v>2h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EVIW!$C$12:$K$12</c:f>
              <c:strCache>
                <c:ptCount val="9"/>
                <c:pt idx="0">
                  <c:v>TLR1a</c:v>
                </c:pt>
                <c:pt idx="1">
                  <c:v>TLR1b</c:v>
                </c:pt>
                <c:pt idx="2">
                  <c:v>TLR2a</c:v>
                </c:pt>
                <c:pt idx="3">
                  <c:v>TLR2b</c:v>
                </c:pt>
                <c:pt idx="4">
                  <c:v>TLR3</c:v>
                </c:pt>
                <c:pt idx="5">
                  <c:v>TLR4</c:v>
                </c:pt>
                <c:pt idx="6">
                  <c:v>TLR5</c:v>
                </c:pt>
                <c:pt idx="7">
                  <c:v>TLR7</c:v>
                </c:pt>
                <c:pt idx="8">
                  <c:v>TLR21</c:v>
                </c:pt>
              </c:strCache>
            </c:strRef>
          </c:cat>
          <c:val>
            <c:numRef>
              <c:f>EVIW!$C$13:$K$13</c:f>
              <c:numCache>
                <c:formatCode>General</c:formatCode>
                <c:ptCount val="9"/>
                <c:pt idx="0">
                  <c:v>-0.4931922284711997</c:v>
                </c:pt>
                <c:pt idx="1">
                  <c:v>0.16</c:v>
                </c:pt>
                <c:pt idx="3">
                  <c:v>-0.68634734481722048</c:v>
                </c:pt>
                <c:pt idx="5">
                  <c:v>0.507204849515559</c:v>
                </c:pt>
                <c:pt idx="8">
                  <c:v>0.25356810365952187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B-4DDD-A82F-9BA44840AC9E}"/>
            </c:ext>
          </c:extLst>
        </c:ser>
        <c:ser>
          <c:idx val="1"/>
          <c:order val="1"/>
          <c:tx>
            <c:strRef>
              <c:f>EVIW!$B$14</c:f>
              <c:strCache>
                <c:ptCount val="1"/>
                <c:pt idx="0">
                  <c:v>4h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EVIW!$C$12:$K$12</c:f>
              <c:strCache>
                <c:ptCount val="9"/>
                <c:pt idx="0">
                  <c:v>TLR1a</c:v>
                </c:pt>
                <c:pt idx="1">
                  <c:v>TLR1b</c:v>
                </c:pt>
                <c:pt idx="2">
                  <c:v>TLR2a</c:v>
                </c:pt>
                <c:pt idx="3">
                  <c:v>TLR2b</c:v>
                </c:pt>
                <c:pt idx="4">
                  <c:v>TLR3</c:v>
                </c:pt>
                <c:pt idx="5">
                  <c:v>TLR4</c:v>
                </c:pt>
                <c:pt idx="6">
                  <c:v>TLR5</c:v>
                </c:pt>
                <c:pt idx="7">
                  <c:v>TLR7</c:v>
                </c:pt>
                <c:pt idx="8">
                  <c:v>TLR21</c:v>
                </c:pt>
              </c:strCache>
            </c:strRef>
          </c:cat>
          <c:val>
            <c:numRef>
              <c:f>EVIW!$C$14:$K$14</c:f>
              <c:numCache>
                <c:formatCode>General</c:formatCode>
                <c:ptCount val="9"/>
                <c:pt idx="0">
                  <c:v>-0.26754043163132035</c:v>
                </c:pt>
                <c:pt idx="1">
                  <c:v>0.39</c:v>
                </c:pt>
                <c:pt idx="3">
                  <c:v>-0.26552955091386821</c:v>
                </c:pt>
                <c:pt idx="5">
                  <c:v>0.47387439008253202</c:v>
                </c:pt>
                <c:pt idx="8">
                  <c:v>0.61207011295730596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6B-4DDD-A82F-9BA44840AC9E}"/>
            </c:ext>
          </c:extLst>
        </c:ser>
        <c:ser>
          <c:idx val="2"/>
          <c:order val="2"/>
          <c:tx>
            <c:strRef>
              <c:f>EVIW!$B$15</c:f>
              <c:strCache>
                <c:ptCount val="1"/>
                <c:pt idx="0">
                  <c:v>6h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EVIW!$C$12:$K$12</c:f>
              <c:strCache>
                <c:ptCount val="9"/>
                <c:pt idx="0">
                  <c:v>TLR1a</c:v>
                </c:pt>
                <c:pt idx="1">
                  <c:v>TLR1b</c:v>
                </c:pt>
                <c:pt idx="2">
                  <c:v>TLR2a</c:v>
                </c:pt>
                <c:pt idx="3">
                  <c:v>TLR2b</c:v>
                </c:pt>
                <c:pt idx="4">
                  <c:v>TLR3</c:v>
                </c:pt>
                <c:pt idx="5">
                  <c:v>TLR4</c:v>
                </c:pt>
                <c:pt idx="6">
                  <c:v>TLR5</c:v>
                </c:pt>
                <c:pt idx="7">
                  <c:v>TLR7</c:v>
                </c:pt>
                <c:pt idx="8">
                  <c:v>TLR21</c:v>
                </c:pt>
              </c:strCache>
            </c:strRef>
          </c:cat>
          <c:val>
            <c:numRef>
              <c:f>EVIW!$C$15:$K$15</c:f>
              <c:numCache>
                <c:formatCode>General</c:formatCode>
                <c:ptCount val="9"/>
                <c:pt idx="0">
                  <c:v>0.46633171945993024</c:v>
                </c:pt>
                <c:pt idx="1">
                  <c:v>0.4</c:v>
                </c:pt>
                <c:pt idx="3">
                  <c:v>2.0771417908474743</c:v>
                </c:pt>
                <c:pt idx="5">
                  <c:v>1.4882899765085136</c:v>
                </c:pt>
                <c:pt idx="8">
                  <c:v>1.4651300191497514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6B-4DDD-A82F-9BA44840AC9E}"/>
            </c:ext>
          </c:extLst>
        </c:ser>
        <c:ser>
          <c:idx val="3"/>
          <c:order val="3"/>
          <c:tx>
            <c:strRef>
              <c:f>EVIW!$B$16</c:f>
              <c:strCache>
                <c:ptCount val="1"/>
                <c:pt idx="0">
                  <c:v>12h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EVIW!$C$12:$K$12</c:f>
              <c:strCache>
                <c:ptCount val="9"/>
                <c:pt idx="0">
                  <c:v>TLR1a</c:v>
                </c:pt>
                <c:pt idx="1">
                  <c:v>TLR1b</c:v>
                </c:pt>
                <c:pt idx="2">
                  <c:v>TLR2a</c:v>
                </c:pt>
                <c:pt idx="3">
                  <c:v>TLR2b</c:v>
                </c:pt>
                <c:pt idx="4">
                  <c:v>TLR3</c:v>
                </c:pt>
                <c:pt idx="5">
                  <c:v>TLR4</c:v>
                </c:pt>
                <c:pt idx="6">
                  <c:v>TLR5</c:v>
                </c:pt>
                <c:pt idx="7">
                  <c:v>TLR7</c:v>
                </c:pt>
                <c:pt idx="8">
                  <c:v>TLR21</c:v>
                </c:pt>
              </c:strCache>
            </c:strRef>
          </c:cat>
          <c:val>
            <c:numRef>
              <c:f>EVIW!$C$16:$K$16</c:f>
              <c:numCache>
                <c:formatCode>General</c:formatCode>
                <c:ptCount val="9"/>
                <c:pt idx="0">
                  <c:v>1.59450815480491</c:v>
                </c:pt>
                <c:pt idx="1">
                  <c:v>0.74</c:v>
                </c:pt>
                <c:pt idx="3">
                  <c:v>2.5628234977995756</c:v>
                </c:pt>
                <c:pt idx="5">
                  <c:v>1.9399615921760889</c:v>
                </c:pt>
                <c:pt idx="8">
                  <c:v>1.7714478555736117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6B-4DDD-A82F-9BA44840AC9E}"/>
            </c:ext>
          </c:extLst>
        </c:ser>
        <c:ser>
          <c:idx val="4"/>
          <c:order val="4"/>
          <c:tx>
            <c:strRef>
              <c:f>EVIW!$B$17</c:f>
              <c:strCache>
                <c:ptCount val="1"/>
                <c:pt idx="0">
                  <c:v>24h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EVIW!$C$12:$K$12</c:f>
              <c:strCache>
                <c:ptCount val="9"/>
                <c:pt idx="0">
                  <c:v>TLR1a</c:v>
                </c:pt>
                <c:pt idx="1">
                  <c:v>TLR1b</c:v>
                </c:pt>
                <c:pt idx="2">
                  <c:v>TLR2a</c:v>
                </c:pt>
                <c:pt idx="3">
                  <c:v>TLR2b</c:v>
                </c:pt>
                <c:pt idx="4">
                  <c:v>TLR3</c:v>
                </c:pt>
                <c:pt idx="5">
                  <c:v>TLR4</c:v>
                </c:pt>
                <c:pt idx="6">
                  <c:v>TLR5</c:v>
                </c:pt>
                <c:pt idx="7">
                  <c:v>TLR7</c:v>
                </c:pt>
                <c:pt idx="8">
                  <c:v>TLR21</c:v>
                </c:pt>
              </c:strCache>
            </c:strRef>
          </c:cat>
          <c:val>
            <c:numRef>
              <c:f>EVIW!$C$17:$K$17</c:f>
              <c:numCache>
                <c:formatCode>General</c:formatCode>
                <c:ptCount val="9"/>
                <c:pt idx="0">
                  <c:v>0.93198064714419881</c:v>
                </c:pt>
                <c:pt idx="1">
                  <c:v>0.64</c:v>
                </c:pt>
                <c:pt idx="3">
                  <c:v>2.12383590790835</c:v>
                </c:pt>
                <c:pt idx="5">
                  <c:v>2.6862793984615299</c:v>
                </c:pt>
                <c:pt idx="8">
                  <c:v>2.0129794467105318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6B-4DDD-A82F-9BA44840AC9E}"/>
            </c:ext>
          </c:extLst>
        </c:ser>
        <c:ser>
          <c:idx val="5"/>
          <c:order val="5"/>
          <c:tx>
            <c:strRef>
              <c:f>EVIW!$B$18</c:f>
              <c:strCache>
                <c:ptCount val="1"/>
                <c:pt idx="0">
                  <c:v>48h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EVIW!$C$12:$K$12</c:f>
              <c:strCache>
                <c:ptCount val="9"/>
                <c:pt idx="0">
                  <c:v>TLR1a</c:v>
                </c:pt>
                <c:pt idx="1">
                  <c:v>TLR1b</c:v>
                </c:pt>
                <c:pt idx="2">
                  <c:v>TLR2a</c:v>
                </c:pt>
                <c:pt idx="3">
                  <c:v>TLR2b</c:v>
                </c:pt>
                <c:pt idx="4">
                  <c:v>TLR3</c:v>
                </c:pt>
                <c:pt idx="5">
                  <c:v>TLR4</c:v>
                </c:pt>
                <c:pt idx="6">
                  <c:v>TLR5</c:v>
                </c:pt>
                <c:pt idx="7">
                  <c:v>TLR7</c:v>
                </c:pt>
                <c:pt idx="8">
                  <c:v>TLR21</c:v>
                </c:pt>
              </c:strCache>
            </c:strRef>
          </c:cat>
          <c:val>
            <c:numRef>
              <c:f>EVIW!$C$18:$K$18</c:f>
              <c:numCache>
                <c:formatCode>General</c:formatCode>
                <c:ptCount val="9"/>
                <c:pt idx="0">
                  <c:v>0.98</c:v>
                </c:pt>
                <c:pt idx="1">
                  <c:v>0.54</c:v>
                </c:pt>
                <c:pt idx="3">
                  <c:v>3.17</c:v>
                </c:pt>
                <c:pt idx="5">
                  <c:v>0.78</c:v>
                </c:pt>
                <c:pt idx="8">
                  <c:v>1.85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6B-4DDD-A82F-9BA44840AC9E}"/>
            </c:ext>
          </c:extLst>
        </c:ser>
        <c:ser>
          <c:idx val="6"/>
          <c:order val="6"/>
          <c:tx>
            <c:strRef>
              <c:f>EVIW!$B$19</c:f>
              <c:strCache>
                <c:ptCount val="1"/>
                <c:pt idx="0">
                  <c:v>72h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EVIW!$C$12:$K$12</c:f>
              <c:strCache>
                <c:ptCount val="9"/>
                <c:pt idx="0">
                  <c:v>TLR1a</c:v>
                </c:pt>
                <c:pt idx="1">
                  <c:v>TLR1b</c:v>
                </c:pt>
                <c:pt idx="2">
                  <c:v>TLR2a</c:v>
                </c:pt>
                <c:pt idx="3">
                  <c:v>TLR2b</c:v>
                </c:pt>
                <c:pt idx="4">
                  <c:v>TLR3</c:v>
                </c:pt>
                <c:pt idx="5">
                  <c:v>TLR4</c:v>
                </c:pt>
                <c:pt idx="6">
                  <c:v>TLR5</c:v>
                </c:pt>
                <c:pt idx="7">
                  <c:v>TLR7</c:v>
                </c:pt>
                <c:pt idx="8">
                  <c:v>TLR21</c:v>
                </c:pt>
              </c:strCache>
            </c:strRef>
          </c:cat>
          <c:val>
            <c:numRef>
              <c:f>EVIW!$C$19:$K$19</c:f>
              <c:numCache>
                <c:formatCode>General</c:formatCode>
                <c:ptCount val="9"/>
                <c:pt idx="0">
                  <c:v>1.04</c:v>
                </c:pt>
                <c:pt idx="1">
                  <c:v>0.74</c:v>
                </c:pt>
                <c:pt idx="3">
                  <c:v>3.45</c:v>
                </c:pt>
                <c:pt idx="5">
                  <c:v>0.54</c:v>
                </c:pt>
                <c:pt idx="8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6B-4DDD-A82F-9BA44840AC9E}"/>
            </c:ext>
          </c:extLst>
        </c:ser>
        <c:ser>
          <c:idx val="7"/>
          <c:order val="7"/>
          <c:tx>
            <c:strRef>
              <c:f>EVIW!$B$20</c:f>
              <c:strCache>
                <c:ptCount val="1"/>
                <c:pt idx="0">
                  <c:v>96h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EVIW!$C$12:$K$12</c:f>
              <c:strCache>
                <c:ptCount val="9"/>
                <c:pt idx="0">
                  <c:v>TLR1a</c:v>
                </c:pt>
                <c:pt idx="1">
                  <c:v>TLR1b</c:v>
                </c:pt>
                <c:pt idx="2">
                  <c:v>TLR2a</c:v>
                </c:pt>
                <c:pt idx="3">
                  <c:v>TLR2b</c:v>
                </c:pt>
                <c:pt idx="4">
                  <c:v>TLR3</c:v>
                </c:pt>
                <c:pt idx="5">
                  <c:v>TLR4</c:v>
                </c:pt>
                <c:pt idx="6">
                  <c:v>TLR5</c:v>
                </c:pt>
                <c:pt idx="7">
                  <c:v>TLR7</c:v>
                </c:pt>
                <c:pt idx="8">
                  <c:v>TLR21</c:v>
                </c:pt>
              </c:strCache>
            </c:strRef>
          </c:cat>
          <c:val>
            <c:numRef>
              <c:f>EVIW!$C$20:$K$20</c:f>
              <c:numCache>
                <c:formatCode>General</c:formatCode>
                <c:ptCount val="9"/>
                <c:pt idx="0">
                  <c:v>0.84</c:v>
                </c:pt>
                <c:pt idx="1">
                  <c:v>0.61</c:v>
                </c:pt>
                <c:pt idx="3">
                  <c:v>3.55</c:v>
                </c:pt>
                <c:pt idx="5">
                  <c:v>0.65</c:v>
                </c:pt>
                <c:pt idx="8">
                  <c:v>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6B-4DDD-A82F-9BA44840A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7070287"/>
        <c:axId val="1807071535"/>
      </c:barChart>
      <c:catAx>
        <c:axId val="1807070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071535"/>
        <c:crosses val="autoZero"/>
        <c:auto val="1"/>
        <c:lblAlgn val="ctr"/>
        <c:lblOffset val="100"/>
        <c:noMultiLvlLbl val="0"/>
      </c:catAx>
      <c:valAx>
        <c:axId val="1807071535"/>
        <c:scaling>
          <c:orientation val="minMax"/>
          <c:max val="3.5"/>
          <c:min val="-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fold change</a:t>
                </a:r>
                <a:endParaRPr lang="en-US" i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070287"/>
        <c:crosses val="autoZero"/>
        <c:crossBetween val="between"/>
        <c:majorUnit val="2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Sheet2!$A$12</c:f>
              <c:strCache>
                <c:ptCount val="1"/>
                <c:pt idx="0">
                  <c:v>2h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Sheet2!$B$11:$J$11</c:f>
              <c:strCache>
                <c:ptCount val="9"/>
                <c:pt idx="0">
                  <c:v>TLR1a</c:v>
                </c:pt>
                <c:pt idx="1">
                  <c:v>TLR1b</c:v>
                </c:pt>
                <c:pt idx="2">
                  <c:v>TLR2a</c:v>
                </c:pt>
                <c:pt idx="3">
                  <c:v>TLR2b</c:v>
                </c:pt>
                <c:pt idx="4">
                  <c:v>TLR3</c:v>
                </c:pt>
                <c:pt idx="5">
                  <c:v>TLR4</c:v>
                </c:pt>
                <c:pt idx="6">
                  <c:v>TLR5</c:v>
                </c:pt>
                <c:pt idx="7">
                  <c:v>TLR7</c:v>
                </c:pt>
                <c:pt idx="8">
                  <c:v>TLR21</c:v>
                </c:pt>
              </c:strCache>
            </c:strRef>
          </c:cat>
          <c:val>
            <c:numRef>
              <c:f>Sheet2!$B$12:$J$12</c:f>
              <c:numCache>
                <c:formatCode>General</c:formatCode>
                <c:ptCount val="9"/>
                <c:pt idx="1">
                  <c:v>6.3592480756418004E-2</c:v>
                </c:pt>
                <c:pt idx="3">
                  <c:v>0.15658305482801591</c:v>
                </c:pt>
                <c:pt idx="4">
                  <c:v>3.589682359365725E-2</c:v>
                </c:pt>
                <c:pt idx="7">
                  <c:v>0.32197040737745602</c:v>
                </c:pt>
                <c:pt idx="8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4-4192-A79F-30E173FE7ACF}"/>
            </c:ext>
          </c:extLst>
        </c:ser>
        <c:ser>
          <c:idx val="1"/>
          <c:order val="1"/>
          <c:tx>
            <c:strRef>
              <c:f>Sheet2!$A$13</c:f>
              <c:strCache>
                <c:ptCount val="1"/>
                <c:pt idx="0">
                  <c:v>4h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Sheet2!$B$11:$J$11</c:f>
              <c:strCache>
                <c:ptCount val="9"/>
                <c:pt idx="0">
                  <c:v>TLR1a</c:v>
                </c:pt>
                <c:pt idx="1">
                  <c:v>TLR1b</c:v>
                </c:pt>
                <c:pt idx="2">
                  <c:v>TLR2a</c:v>
                </c:pt>
                <c:pt idx="3">
                  <c:v>TLR2b</c:v>
                </c:pt>
                <c:pt idx="4">
                  <c:v>TLR3</c:v>
                </c:pt>
                <c:pt idx="5">
                  <c:v>TLR4</c:v>
                </c:pt>
                <c:pt idx="6">
                  <c:v>TLR5</c:v>
                </c:pt>
                <c:pt idx="7">
                  <c:v>TLR7</c:v>
                </c:pt>
                <c:pt idx="8">
                  <c:v>TLR21</c:v>
                </c:pt>
              </c:strCache>
            </c:strRef>
          </c:cat>
          <c:val>
            <c:numRef>
              <c:f>Sheet2!$B$13:$J$13</c:f>
              <c:numCache>
                <c:formatCode>General</c:formatCode>
                <c:ptCount val="9"/>
                <c:pt idx="1">
                  <c:v>0.44135149814532754</c:v>
                </c:pt>
                <c:pt idx="3">
                  <c:v>3.3960464453939423E-2</c:v>
                </c:pt>
                <c:pt idx="4">
                  <c:v>0.48129722155087573</c:v>
                </c:pt>
                <c:pt idx="7">
                  <c:v>6.8011762757509905E-3</c:v>
                </c:pt>
                <c:pt idx="8">
                  <c:v>0.52485834181153501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4-4192-A79F-30E173FE7ACF}"/>
            </c:ext>
          </c:extLst>
        </c:ser>
        <c:ser>
          <c:idx val="2"/>
          <c:order val="2"/>
          <c:tx>
            <c:strRef>
              <c:f>Sheet2!$A$14</c:f>
              <c:strCache>
                <c:ptCount val="1"/>
                <c:pt idx="0">
                  <c:v>6h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Sheet2!$B$11:$J$11</c:f>
              <c:strCache>
                <c:ptCount val="9"/>
                <c:pt idx="0">
                  <c:v>TLR1a</c:v>
                </c:pt>
                <c:pt idx="1">
                  <c:v>TLR1b</c:v>
                </c:pt>
                <c:pt idx="2">
                  <c:v>TLR2a</c:v>
                </c:pt>
                <c:pt idx="3">
                  <c:v>TLR2b</c:v>
                </c:pt>
                <c:pt idx="4">
                  <c:v>TLR3</c:v>
                </c:pt>
                <c:pt idx="5">
                  <c:v>TLR4</c:v>
                </c:pt>
                <c:pt idx="6">
                  <c:v>TLR5</c:v>
                </c:pt>
                <c:pt idx="7">
                  <c:v>TLR7</c:v>
                </c:pt>
                <c:pt idx="8">
                  <c:v>TLR21</c:v>
                </c:pt>
              </c:strCache>
            </c:strRef>
          </c:cat>
          <c:val>
            <c:numRef>
              <c:f>Sheet2!$B$14:$J$14</c:f>
              <c:numCache>
                <c:formatCode>General</c:formatCode>
                <c:ptCount val="9"/>
                <c:pt idx="1">
                  <c:v>0.45691572511469947</c:v>
                </c:pt>
                <c:pt idx="3">
                  <c:v>0.22531261565270724</c:v>
                </c:pt>
                <c:pt idx="4">
                  <c:v>0.68075060249950003</c:v>
                </c:pt>
                <c:pt idx="7">
                  <c:v>4.7038960856595737E-2</c:v>
                </c:pt>
                <c:pt idx="8">
                  <c:v>0.83798713466794916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34-4192-A79F-30E173FE7ACF}"/>
            </c:ext>
          </c:extLst>
        </c:ser>
        <c:ser>
          <c:idx val="3"/>
          <c:order val="3"/>
          <c:tx>
            <c:strRef>
              <c:f>Sheet2!$A$15</c:f>
              <c:strCache>
                <c:ptCount val="1"/>
                <c:pt idx="0">
                  <c:v>12h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Sheet2!$B$11:$J$11</c:f>
              <c:strCache>
                <c:ptCount val="9"/>
                <c:pt idx="0">
                  <c:v>TLR1a</c:v>
                </c:pt>
                <c:pt idx="1">
                  <c:v>TLR1b</c:v>
                </c:pt>
                <c:pt idx="2">
                  <c:v>TLR2a</c:v>
                </c:pt>
                <c:pt idx="3">
                  <c:v>TLR2b</c:v>
                </c:pt>
                <c:pt idx="4">
                  <c:v>TLR3</c:v>
                </c:pt>
                <c:pt idx="5">
                  <c:v>TLR4</c:v>
                </c:pt>
                <c:pt idx="6">
                  <c:v>TLR5</c:v>
                </c:pt>
                <c:pt idx="7">
                  <c:v>TLR7</c:v>
                </c:pt>
                <c:pt idx="8">
                  <c:v>TLR21</c:v>
                </c:pt>
              </c:strCache>
            </c:strRef>
          </c:cat>
          <c:val>
            <c:numRef>
              <c:f>Sheet2!$B$15:$J$15</c:f>
              <c:numCache>
                <c:formatCode>General</c:formatCode>
                <c:ptCount val="9"/>
                <c:pt idx="1">
                  <c:v>0.438207508677877</c:v>
                </c:pt>
                <c:pt idx="3">
                  <c:v>0.254</c:v>
                </c:pt>
                <c:pt idx="4">
                  <c:v>0.92559999999999998</c:v>
                </c:pt>
                <c:pt idx="7">
                  <c:v>5.3999999999999999E-2</c:v>
                </c:pt>
                <c:pt idx="8">
                  <c:v>0.84246576084112001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34-4192-A79F-30E173FE7ACF}"/>
            </c:ext>
          </c:extLst>
        </c:ser>
        <c:ser>
          <c:idx val="4"/>
          <c:order val="4"/>
          <c:tx>
            <c:strRef>
              <c:f>Sheet2!$A$16</c:f>
              <c:strCache>
                <c:ptCount val="1"/>
                <c:pt idx="0">
                  <c:v>24h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Sheet2!$B$11:$J$11</c:f>
              <c:strCache>
                <c:ptCount val="9"/>
                <c:pt idx="0">
                  <c:v>TLR1a</c:v>
                </c:pt>
                <c:pt idx="1">
                  <c:v>TLR1b</c:v>
                </c:pt>
                <c:pt idx="2">
                  <c:v>TLR2a</c:v>
                </c:pt>
                <c:pt idx="3">
                  <c:v>TLR2b</c:v>
                </c:pt>
                <c:pt idx="4">
                  <c:v>TLR3</c:v>
                </c:pt>
                <c:pt idx="5">
                  <c:v>TLR4</c:v>
                </c:pt>
                <c:pt idx="6">
                  <c:v>TLR5</c:v>
                </c:pt>
                <c:pt idx="7">
                  <c:v>TLR7</c:v>
                </c:pt>
                <c:pt idx="8">
                  <c:v>TLR21</c:v>
                </c:pt>
              </c:strCache>
            </c:strRef>
          </c:cat>
          <c:val>
            <c:numRef>
              <c:f>Sheet2!$B$16:$J$16</c:f>
              <c:numCache>
                <c:formatCode>General</c:formatCode>
                <c:ptCount val="9"/>
                <c:pt idx="1">
                  <c:v>1.4845235706290494</c:v>
                </c:pt>
                <c:pt idx="3">
                  <c:v>0.25881623096034451</c:v>
                </c:pt>
                <c:pt idx="4">
                  <c:v>3.0419553907118799</c:v>
                </c:pt>
                <c:pt idx="7">
                  <c:v>0.53588673126814712</c:v>
                </c:pt>
                <c:pt idx="8">
                  <c:v>1.4691686332783087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34-4192-A79F-30E173FE7ACF}"/>
            </c:ext>
          </c:extLst>
        </c:ser>
        <c:ser>
          <c:idx val="5"/>
          <c:order val="5"/>
          <c:tx>
            <c:strRef>
              <c:f>Sheet2!$A$17</c:f>
              <c:strCache>
                <c:ptCount val="1"/>
                <c:pt idx="0">
                  <c:v>48h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Sheet2!$B$11:$J$11</c:f>
              <c:strCache>
                <c:ptCount val="9"/>
                <c:pt idx="0">
                  <c:v>TLR1a</c:v>
                </c:pt>
                <c:pt idx="1">
                  <c:v>TLR1b</c:v>
                </c:pt>
                <c:pt idx="2">
                  <c:v>TLR2a</c:v>
                </c:pt>
                <c:pt idx="3">
                  <c:v>TLR2b</c:v>
                </c:pt>
                <c:pt idx="4">
                  <c:v>TLR3</c:v>
                </c:pt>
                <c:pt idx="5">
                  <c:v>TLR4</c:v>
                </c:pt>
                <c:pt idx="6">
                  <c:v>TLR5</c:v>
                </c:pt>
                <c:pt idx="7">
                  <c:v>TLR7</c:v>
                </c:pt>
                <c:pt idx="8">
                  <c:v>TLR21</c:v>
                </c:pt>
              </c:strCache>
            </c:strRef>
          </c:cat>
          <c:val>
            <c:numRef>
              <c:f>Sheet2!$B$17:$J$17</c:f>
              <c:numCache>
                <c:formatCode>General</c:formatCode>
                <c:ptCount val="9"/>
                <c:pt idx="1">
                  <c:v>3.5553707246662762</c:v>
                </c:pt>
                <c:pt idx="3">
                  <c:v>0.28029151950712777</c:v>
                </c:pt>
                <c:pt idx="4">
                  <c:v>10.77786861492552</c:v>
                </c:pt>
                <c:pt idx="7">
                  <c:v>0.25613920575820037</c:v>
                </c:pt>
                <c:pt idx="8">
                  <c:v>2.5140267490436536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34-4192-A79F-30E173FE7ACF}"/>
            </c:ext>
          </c:extLst>
        </c:ser>
        <c:ser>
          <c:idx val="6"/>
          <c:order val="6"/>
          <c:tx>
            <c:strRef>
              <c:f>Sheet2!$A$18</c:f>
              <c:strCache>
                <c:ptCount val="1"/>
                <c:pt idx="0">
                  <c:v>72h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Sheet2!$B$11:$J$11</c:f>
              <c:strCache>
                <c:ptCount val="9"/>
                <c:pt idx="0">
                  <c:v>TLR1a</c:v>
                </c:pt>
                <c:pt idx="1">
                  <c:v>TLR1b</c:v>
                </c:pt>
                <c:pt idx="2">
                  <c:v>TLR2a</c:v>
                </c:pt>
                <c:pt idx="3">
                  <c:v>TLR2b</c:v>
                </c:pt>
                <c:pt idx="4">
                  <c:v>TLR3</c:v>
                </c:pt>
                <c:pt idx="5">
                  <c:v>TLR4</c:v>
                </c:pt>
                <c:pt idx="6">
                  <c:v>TLR5</c:v>
                </c:pt>
                <c:pt idx="7">
                  <c:v>TLR7</c:v>
                </c:pt>
                <c:pt idx="8">
                  <c:v>TLR21</c:v>
                </c:pt>
              </c:strCache>
            </c:strRef>
          </c:cat>
          <c:val>
            <c:numRef>
              <c:f>Sheet2!$B$18:$J$18</c:f>
              <c:numCache>
                <c:formatCode>General</c:formatCode>
                <c:ptCount val="9"/>
                <c:pt idx="1">
                  <c:v>1.0270167884783701</c:v>
                </c:pt>
                <c:pt idx="3">
                  <c:v>1.6310310926335328E-3</c:v>
                </c:pt>
                <c:pt idx="4">
                  <c:v>7.5469999999999997</c:v>
                </c:pt>
                <c:pt idx="7">
                  <c:v>0.32</c:v>
                </c:pt>
                <c:pt idx="8">
                  <c:v>2.4966610978032118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34-4192-A79F-30E173FE7ACF}"/>
            </c:ext>
          </c:extLst>
        </c:ser>
        <c:ser>
          <c:idx val="7"/>
          <c:order val="7"/>
          <c:tx>
            <c:strRef>
              <c:f>Sheet2!$A$19</c:f>
              <c:strCache>
                <c:ptCount val="1"/>
                <c:pt idx="0">
                  <c:v>96h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Sheet2!$B$11:$J$11</c:f>
              <c:strCache>
                <c:ptCount val="9"/>
                <c:pt idx="0">
                  <c:v>TLR1a</c:v>
                </c:pt>
                <c:pt idx="1">
                  <c:v>TLR1b</c:v>
                </c:pt>
                <c:pt idx="2">
                  <c:v>TLR2a</c:v>
                </c:pt>
                <c:pt idx="3">
                  <c:v>TLR2b</c:v>
                </c:pt>
                <c:pt idx="4">
                  <c:v>TLR3</c:v>
                </c:pt>
                <c:pt idx="5">
                  <c:v>TLR4</c:v>
                </c:pt>
                <c:pt idx="6">
                  <c:v>TLR5</c:v>
                </c:pt>
                <c:pt idx="7">
                  <c:v>TLR7</c:v>
                </c:pt>
                <c:pt idx="8">
                  <c:v>TLR21</c:v>
                </c:pt>
              </c:strCache>
            </c:strRef>
          </c:cat>
          <c:val>
            <c:numRef>
              <c:f>Sheet2!$B$19:$J$19</c:f>
              <c:numCache>
                <c:formatCode>General</c:formatCode>
                <c:ptCount val="9"/>
                <c:pt idx="1">
                  <c:v>0.57434917749851722</c:v>
                </c:pt>
                <c:pt idx="3">
                  <c:v>6.0999999999999999E-2</c:v>
                </c:pt>
                <c:pt idx="4">
                  <c:v>5.5021672725589772</c:v>
                </c:pt>
                <c:pt idx="7">
                  <c:v>0.35</c:v>
                </c:pt>
                <c:pt idx="8">
                  <c:v>1.1647335864684549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E34-4192-A79F-30E173FE7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681071"/>
        <c:axId val="244659855"/>
      </c:barChart>
      <c:catAx>
        <c:axId val="24468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659855"/>
        <c:crossesAt val="1"/>
        <c:auto val="1"/>
        <c:lblAlgn val="ctr"/>
        <c:lblOffset val="100"/>
        <c:noMultiLvlLbl val="0"/>
      </c:catAx>
      <c:valAx>
        <c:axId val="244659855"/>
        <c:scaling>
          <c:orientation val="minMax"/>
          <c:max val="10.5"/>
          <c:min val="-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fold change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681071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0.08353</cdr:x>
      <cdr:y>0.31213</cdr:y>
    </cdr:from>
    <cdr:to>
      <cdr:x>0.17242</cdr:x>
      <cdr:y>0.87886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51763" y="898939"/>
          <a:ext cx="800010" cy="16321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prstDash val="sysDot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0.29055</cdr:x>
      <cdr:y>0.31213</cdr:y>
    </cdr:from>
    <cdr:to>
      <cdr:x>0.37944</cdr:x>
      <cdr:y>0.87886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614950" y="898934"/>
          <a:ext cx="800010" cy="1632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prstDash val="lgDash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0.58571</cdr:x>
      <cdr:y>0.31213</cdr:y>
    </cdr:from>
    <cdr:to>
      <cdr:x>0.67461</cdr:x>
      <cdr:y>0.87886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5271372" y="898939"/>
          <a:ext cx="800100" cy="16321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prstDash val="sysDot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0.68641</cdr:x>
      <cdr:y>0.31213</cdr:y>
    </cdr:from>
    <cdr:to>
      <cdr:x>0.77531</cdr:x>
      <cdr:y>0.87886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177690" y="898934"/>
          <a:ext cx="800100" cy="1632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prstDash val="sysDot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4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b="1"/>
            </a:lvl1pPr>
          </a:lstStyle>
          <a:p>
            <a:pPr>
              <a:defRPr/>
            </a:pPr>
            <a:r>
              <a:rPr lang="de-DE"/>
              <a:t>Veterinärmedizinische Universität Wien (</a:t>
            </a:r>
            <a:r>
              <a:rPr lang="de-DE" err="1"/>
              <a:t>Vetmeduni</a:t>
            </a:r>
            <a:r>
              <a:rPr lang="de-DE"/>
              <a:t> Vienna)</a:t>
            </a:r>
          </a:p>
        </p:txBody>
      </p:sp>
      <p:sp>
        <p:nvSpPr>
          <p:cNvPr id="8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398838" y="9429750"/>
            <a:ext cx="122413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pPr>
              <a:defRPr/>
            </a:pPr>
            <a:fld id="{029D8E17-7C02-4C8F-8BA7-4A1E178CCB99}" type="datetime1">
              <a:rPr lang="en-US" smtClean="0"/>
              <a:pPr>
                <a:defRPr/>
              </a:pPr>
              <a:t>3/22/2022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-1" y="9428165"/>
            <a:ext cx="325482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de-DE"/>
              <a:t>PaP symposium_2015</a:t>
            </a: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86426" y="9429750"/>
            <a:ext cx="928688" cy="496888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400" b="1"/>
            </a:lvl1pPr>
          </a:lstStyle>
          <a:p>
            <a:pPr>
              <a:defRPr/>
            </a:pPr>
            <a:fld id="{00C3AA32-001E-42AB-9768-113E1226E2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8198" name="Grafik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9" y="149225"/>
            <a:ext cx="1495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80096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7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3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b="1"/>
            </a:lvl1pPr>
          </a:lstStyle>
          <a:p>
            <a:pPr>
              <a:defRPr/>
            </a:pPr>
            <a:r>
              <a:rPr lang="de-DE"/>
              <a:t>Veterinärmedizinische Universität Wien (</a:t>
            </a:r>
            <a:r>
              <a:rPr lang="de-DE" err="1"/>
              <a:t>Vetmeduni</a:t>
            </a:r>
            <a:r>
              <a:rPr lang="de-DE"/>
              <a:t> Vienna)</a:t>
            </a:r>
          </a:p>
        </p:txBody>
      </p:sp>
      <p:sp>
        <p:nvSpPr>
          <p:cNvPr id="18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398838" y="9429750"/>
            <a:ext cx="122413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pPr>
              <a:defRPr/>
            </a:pPr>
            <a:fld id="{EA97D7F9-912E-44F6-BD06-E393CCBD2835}" type="datetime1">
              <a:rPr lang="en-US" smtClean="0"/>
              <a:pPr>
                <a:defRPr/>
              </a:pPr>
              <a:t>3/22/2022</a:t>
            </a:fld>
            <a:endParaRPr lang="de-DE" dirty="0"/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-1" y="9428165"/>
            <a:ext cx="325482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de-DE"/>
              <a:t>PaP symposium_2015</a:t>
            </a:r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686426" y="9429750"/>
            <a:ext cx="928688" cy="496888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400" b="1"/>
            </a:lvl1pPr>
          </a:lstStyle>
          <a:p>
            <a:pPr>
              <a:defRPr/>
            </a:pPr>
            <a:fld id="{00C3AA32-001E-42AB-9768-113E1226E2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21" name="Grafik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9" y="149225"/>
            <a:ext cx="1495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4449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285750" indent="-285750" algn="l" rtl="0" eaLnBrk="0" fontAlgn="base" hangingPunct="0">
      <a:spcBef>
        <a:spcPct val="30000"/>
      </a:spcBef>
      <a:spcAft>
        <a:spcPct val="0"/>
      </a:spcAft>
      <a:buClr>
        <a:srgbClr val="A0003C"/>
      </a:buClr>
      <a:buFont typeface="Wingdings" pitchFamily="2" charset="2"/>
      <a:buChar char="n"/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858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SzPct val="80000"/>
      <a:buFont typeface="Wingdings" pitchFamily="2" charset="2"/>
      <a:buChar char="o"/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43050" indent="-171450" algn="l" rtl="0" eaLnBrk="0" fontAlgn="base" hangingPunct="0">
      <a:spcBef>
        <a:spcPct val="30000"/>
      </a:spcBef>
      <a:spcAft>
        <a:spcPct val="0"/>
      </a:spcAft>
      <a:buClr>
        <a:srgbClr val="A0003C"/>
      </a:buClr>
      <a:buSzPct val="80000"/>
      <a:buFont typeface="Wingdings" pitchFamily="2" charset="2"/>
      <a:buChar char="o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002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SzPct val="80000"/>
      <a:buFont typeface="Wingdings" pitchFamily="2" charset="2"/>
      <a:buChar char="o"/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Veterinärmedizinische Universität Wien (Vetmeduni Vienna)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A97D7F9-912E-44F6-BD06-E393CCBD2835}" type="datetime1">
              <a:rPr lang="en-US" smtClean="0"/>
              <a:pPr>
                <a:defRPr/>
              </a:pPr>
              <a:t>3/22/2022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PaP symposium_2015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0C3AA32-001E-42AB-9768-113E1226E28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Veterinärmedizinische Universität Wien (Vetmeduni Vienna)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A97D7F9-912E-44F6-BD06-E393CCBD2835}" type="datetime1">
              <a:rPr lang="en-US" smtClean="0"/>
              <a:pPr>
                <a:defRPr/>
              </a:pPr>
              <a:t>3/22/2022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PaP symposium_2015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0C3AA32-001E-42AB-9768-113E1226E2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Veterinärmedizinische Universität Wien (Vetmeduni Vienna)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A97D7F9-912E-44F6-BD06-E393CCBD2835}" type="datetime1">
              <a:rPr lang="en-US" smtClean="0"/>
              <a:pPr>
                <a:defRPr/>
              </a:pPr>
              <a:t>3/22/2022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PaP symposium_2015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0C3AA32-001E-42AB-9768-113E1226E2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61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Veterinärmedizinische Universität Wien (Vetmeduni Vienna)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A97D7F9-912E-44F6-BD06-E393CCBD2835}" type="datetime1">
              <a:rPr lang="en-US" smtClean="0"/>
              <a:pPr>
                <a:defRPr/>
              </a:pPr>
              <a:t>3/22/2022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PaP symposium_2015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0C3AA32-001E-42AB-9768-113E1226E2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07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81072"/>
          </a:xfrm>
          <a:prstGeom prst="rect">
            <a:avLst/>
          </a:prstGeom>
        </p:spPr>
      </p:pic>
      <p:sp>
        <p:nvSpPr>
          <p:cNvPr id="5" name="Untertitel 2"/>
          <p:cNvSpPr txBox="1">
            <a:spLocks/>
          </p:cNvSpPr>
          <p:nvPr/>
        </p:nvSpPr>
        <p:spPr bwMode="auto">
          <a:xfrm>
            <a:off x="900113" y="6381750"/>
            <a:ext cx="4343400" cy="2587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33"/>
              </a:buClr>
              <a:buFont typeface="Lucida Grande"/>
              <a:buNone/>
              <a:defRPr/>
            </a:pPr>
            <a:r>
              <a:rPr lang="de-DE" sz="1600" dirty="0">
                <a:solidFill>
                  <a:srgbClr val="919BA0"/>
                </a:solidFill>
              </a:rPr>
              <a:t>University </a:t>
            </a:r>
            <a:r>
              <a:rPr lang="de-DE" sz="1600" dirty="0" err="1">
                <a:solidFill>
                  <a:srgbClr val="919BA0"/>
                </a:solidFill>
              </a:rPr>
              <a:t>of</a:t>
            </a:r>
            <a:r>
              <a:rPr lang="de-DE" sz="1600" dirty="0">
                <a:solidFill>
                  <a:srgbClr val="919BA0"/>
                </a:solidFill>
              </a:rPr>
              <a:t> </a:t>
            </a:r>
            <a:r>
              <a:rPr lang="de-DE" sz="1600" dirty="0" err="1">
                <a:solidFill>
                  <a:srgbClr val="919BA0"/>
                </a:solidFill>
              </a:rPr>
              <a:t>Veterinary</a:t>
            </a:r>
            <a:r>
              <a:rPr lang="de-DE" sz="1600" dirty="0">
                <a:solidFill>
                  <a:srgbClr val="919BA0"/>
                </a:solidFill>
              </a:rPr>
              <a:t> </a:t>
            </a:r>
            <a:r>
              <a:rPr lang="de-DE" sz="1600" dirty="0" err="1">
                <a:solidFill>
                  <a:srgbClr val="919BA0"/>
                </a:solidFill>
              </a:rPr>
              <a:t>Medicine</a:t>
            </a:r>
            <a:r>
              <a:rPr lang="de-DE" sz="1600" dirty="0">
                <a:solidFill>
                  <a:srgbClr val="919BA0"/>
                </a:solidFill>
              </a:rPr>
              <a:t> Vienna</a:t>
            </a:r>
          </a:p>
        </p:txBody>
      </p:sp>
      <p:pic>
        <p:nvPicPr>
          <p:cNvPr id="6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167438"/>
            <a:ext cx="22860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elplatzhalter 1"/>
          <p:cNvSpPr>
            <a:spLocks noGrp="1"/>
          </p:cNvSpPr>
          <p:nvPr>
            <p:ph type="ctrTitle"/>
          </p:nvPr>
        </p:nvSpPr>
        <p:spPr>
          <a:xfrm>
            <a:off x="900113" y="2852738"/>
            <a:ext cx="7488237" cy="1470025"/>
          </a:xfrm>
        </p:spPr>
        <p:txBody>
          <a:bodyPr/>
          <a:lstStyle>
            <a:lvl1pPr>
              <a:defRPr sz="4400">
                <a:solidFill>
                  <a:srgbClr val="A0003C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0484" name="Textplatzhalter 2"/>
          <p:cNvSpPr>
            <a:spLocks noGrp="1"/>
          </p:cNvSpPr>
          <p:nvPr>
            <p:ph type="subTitle" idx="1"/>
          </p:nvPr>
        </p:nvSpPr>
        <p:spPr>
          <a:xfrm>
            <a:off x="900113" y="4652963"/>
            <a:ext cx="7488237" cy="985837"/>
          </a:xfrm>
        </p:spPr>
        <p:txBody>
          <a:bodyPr anchor="ctr"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2144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n"/>
              <a:defRPr/>
            </a:lvl1pPr>
            <a:lvl2pPr>
              <a:buClr>
                <a:schemeClr val="bg2"/>
              </a:buClr>
              <a:defRPr/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defRPr/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0003C"/>
              </a:buClr>
              <a:buSzPct val="80000"/>
              <a:buFont typeface="Wingdings" pitchFamily="2" charset="2"/>
              <a:buChar char=""/>
              <a:defRPr/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4AB4-DFA5-4DA5-90A3-2D120AD198A7}" type="datetime5">
              <a:rPr lang="en-US" smtClean="0"/>
              <a:pPr>
                <a:defRPr/>
              </a:pPr>
              <a:t>22-Mar-22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2E059-0EBA-4248-AF13-241DC85AF9F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34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68345" y="1124744"/>
            <a:ext cx="720006" cy="504056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528" y="1124744"/>
            <a:ext cx="7272808" cy="5040560"/>
          </a:xfrm>
        </p:spPr>
        <p:txBody>
          <a:bodyPr vert="eaVer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0003C"/>
              </a:buClr>
              <a:buSzPct val="100000"/>
              <a:buFont typeface="Wingdings" pitchFamily="2" charset="2"/>
              <a:buChar char=""/>
              <a:defRPr/>
            </a:lvl1pPr>
            <a:lvl2pPr>
              <a:buClr>
                <a:schemeClr val="bg2"/>
              </a:buClr>
              <a:defRPr/>
            </a:lvl2pPr>
            <a:lvl3pPr marL="12001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o"/>
              <a:defRPr/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0003C"/>
              </a:buClr>
              <a:buSzPct val="80000"/>
              <a:buFont typeface="Wingdings" pitchFamily="2" charset="2"/>
              <a:buChar char=""/>
              <a:defRPr sz="1600"/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o"/>
              <a:defRPr sz="14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916FC-39F8-4783-8288-E207038A168E}" type="datetime5">
              <a:rPr lang="en-US" smtClean="0"/>
              <a:pPr>
                <a:defRPr/>
              </a:pPr>
              <a:t>22-Mar-22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94419-2A5C-4A51-9FE7-CDF80B69B34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516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2A3B-B643-45A0-8B21-D8EBC8A24A04}" type="datetime5">
              <a:rPr lang="en-US" smtClean="0"/>
              <a:pPr/>
              <a:t>22-Mar-22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C4D1-2A22-43B2-9C51-4018FA1714B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82EE-0860-45AB-9C9A-08F850CEE2F9}" type="datetime5">
              <a:rPr lang="en-US" smtClean="0"/>
              <a:pPr/>
              <a:t>22-Mar-22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C4D1-2A22-43B2-9C51-4018FA1714B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56B3-F8C9-4426-865D-10D44416A512}" type="datetime5">
              <a:rPr lang="en-US" smtClean="0"/>
              <a:pPr/>
              <a:t>22-Mar-22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C4D1-2A22-43B2-9C51-4018FA1714B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4C8A-3122-44A3-9227-85F1A8184907}" type="datetime5">
              <a:rPr lang="en-US" smtClean="0"/>
              <a:pPr/>
              <a:t>22-Mar-22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C4D1-2A22-43B2-9C51-4018FA1714B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56EB-B8D1-4B60-AFFC-EBC35D2CEA93}" type="datetime5">
              <a:rPr lang="en-US" smtClean="0"/>
              <a:pPr/>
              <a:t>22-Mar-22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C4D1-2A22-43B2-9C51-4018FA1714B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A1DA-48B2-4F6F-A93B-EEE3034E1139}" type="datetime5">
              <a:rPr lang="en-US" smtClean="0"/>
              <a:pPr/>
              <a:t>22-Mar-22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C4D1-2A22-43B2-9C51-4018FA1714B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4326-F399-4ECA-A424-E7E636030E51}" type="datetime5">
              <a:rPr lang="en-US" smtClean="0"/>
              <a:pPr/>
              <a:t>22-Mar-22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C4D1-2A22-43B2-9C51-4018FA1714B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E7FB-A762-4153-9CC1-BDE0789DC080}" type="datetime5">
              <a:rPr lang="en-US" smtClean="0"/>
              <a:pPr/>
              <a:t>22-Mar-22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C4D1-2A22-43B2-9C51-4018FA1714B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003C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0003C"/>
              </a:buClr>
              <a:buSzPct val="100000"/>
              <a:buFont typeface="Wingdings" pitchFamily="2" charset="2"/>
              <a:buChar char="n"/>
              <a:tabLst/>
              <a:defRPr sz="2400">
                <a:solidFill>
                  <a:srgbClr val="333333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19BA0"/>
              </a:buClr>
              <a:buSzTx/>
              <a:buFont typeface="Wingdings" pitchFamily="2" charset="2"/>
              <a:buChar char="n"/>
              <a:tabLst/>
              <a:defRPr sz="1800">
                <a:solidFill>
                  <a:srgbClr val="333333"/>
                </a:solidFill>
              </a:defRPr>
            </a:lvl2pPr>
            <a:lvl3pPr marL="12001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19BA0"/>
              </a:buClr>
              <a:buSzPct val="80000"/>
              <a:buFont typeface="Wingdings" pitchFamily="2" charset="2"/>
              <a:buChar char="o"/>
              <a:tabLst/>
              <a:defRPr sz="1600">
                <a:solidFill>
                  <a:srgbClr val="333333"/>
                </a:solidFill>
              </a:defRPr>
            </a:lvl3pPr>
            <a:lvl4pPr marL="16573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35"/>
              </a:buClr>
              <a:buSzPct val="80000"/>
              <a:buFont typeface="Wingdings" pitchFamily="2" charset="2"/>
              <a:buChar char="o"/>
              <a:tabLst/>
              <a:defRPr sz="1400">
                <a:solidFill>
                  <a:srgbClr val="333333"/>
                </a:solidFill>
              </a:defRPr>
            </a:lvl4pPr>
            <a:lvl5pPr marL="21145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19BA0"/>
              </a:buClr>
              <a:buSzPct val="80000"/>
              <a:buFont typeface="Wingdings" pitchFamily="2" charset="2"/>
              <a:buChar char="o"/>
              <a:tabLst/>
              <a:defRPr sz="1200">
                <a:solidFill>
                  <a:srgbClr val="33333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6CD0-01F3-46DA-A557-37A556FD34A1}" type="datetime5">
              <a:rPr lang="en-US" smtClean="0"/>
              <a:pPr>
                <a:defRPr/>
              </a:pPr>
              <a:t>22-Mar-22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253C-49A1-4CC2-8013-2E83A3F58D1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439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D46-9E2F-47E2-9623-E9A1DCADB903}" type="datetime5">
              <a:rPr lang="en-US" smtClean="0"/>
              <a:pPr/>
              <a:t>22-Mar-22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C4D1-2A22-43B2-9C51-4018FA1714B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5D67-D40E-47EC-984B-7ED34C31A1DD}" type="datetime5">
              <a:rPr lang="en-US" smtClean="0"/>
              <a:pPr/>
              <a:t>22-Mar-22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C4D1-2A22-43B2-9C51-4018FA1714B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08F4-F67F-40FE-B05B-5D94BD3363A8}" type="datetime5">
              <a:rPr lang="en-US" smtClean="0"/>
              <a:pPr/>
              <a:t>22-Mar-22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C4D1-2A22-43B2-9C51-4018FA1714B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EC96-1834-4B82-8F47-023B7DA6A349}" type="datetime5">
              <a:rPr lang="en-US" smtClean="0"/>
              <a:pPr>
                <a:defRPr/>
              </a:pPr>
              <a:t>22-Mar-22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2E929-978D-49C3-8F65-DFD45ED4F2F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57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000" y="1124744"/>
            <a:ext cx="4022096" cy="5040560"/>
          </a:xfrm>
        </p:spPr>
        <p:txBody>
          <a:bodyPr/>
          <a:lstStyle>
            <a:lvl1pPr marL="342900" indent="-342900">
              <a:buSzPct val="100000"/>
              <a:buFont typeface="Wingdings" pitchFamily="2" charset="2"/>
              <a:buChar char="n"/>
              <a:defRPr lang="de-DE" sz="24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lang="de-DE" sz="1800" dirty="0" smtClean="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>
              <a:buClr>
                <a:schemeClr val="bg2"/>
              </a:buClr>
              <a:buFont typeface="Wingdings" pitchFamily="2" charset="2"/>
              <a:buChar char="o"/>
              <a:defRPr lang="de-DE" sz="1600" dirty="0" smtClean="0">
                <a:solidFill>
                  <a:srgbClr val="333333"/>
                </a:solidFill>
                <a:latin typeface="+mn-lt"/>
                <a:cs typeface="+mn-cs"/>
              </a:defRPr>
            </a:lvl3pPr>
            <a:lvl4pPr marL="1657350" indent="-285750">
              <a:buSzPct val="80000"/>
              <a:buFont typeface="Wingdings" pitchFamily="2" charset="2"/>
              <a:buChar char="o"/>
              <a:defRPr lang="de-DE" sz="1400" b="0" dirty="0" smtClean="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>
              <a:buClr>
                <a:schemeClr val="bg2"/>
              </a:buClr>
              <a:buSzPct val="80000"/>
              <a:buFont typeface="Wingdings" pitchFamily="2" charset="2"/>
              <a:buChar char="o"/>
              <a:defRPr lang="de-DE" sz="1200" dirty="0">
                <a:solidFill>
                  <a:srgbClr val="333333"/>
                </a:solidFill>
                <a:latin typeface="+mn-lt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604D8-1355-47C6-B003-B1068188A971}" type="datetime5">
              <a:rPr lang="en-US" smtClean="0"/>
              <a:pPr>
                <a:defRPr/>
              </a:pPr>
              <a:t>22-Mar-22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B2E99-0F5F-4BE4-AF33-E36BA57CB01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3"/>
          </p:nvPr>
        </p:nvSpPr>
        <p:spPr>
          <a:xfrm>
            <a:off x="4366328" y="1126544"/>
            <a:ext cx="4022096" cy="5040560"/>
          </a:xfrm>
        </p:spPr>
        <p:txBody>
          <a:bodyPr/>
          <a:lstStyle>
            <a:lvl1pPr marL="342900" indent="-342900">
              <a:buSzPct val="100000"/>
              <a:buFont typeface="Wingdings" pitchFamily="2" charset="2"/>
              <a:buChar char="n"/>
              <a:defRPr lang="de-DE" sz="24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lang="de-DE" sz="1800" dirty="0" smtClean="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>
              <a:buClr>
                <a:schemeClr val="bg2"/>
              </a:buClr>
              <a:buFont typeface="Wingdings" pitchFamily="2" charset="2"/>
              <a:buChar char="o"/>
              <a:defRPr lang="de-DE" sz="1600" dirty="0" smtClean="0">
                <a:solidFill>
                  <a:srgbClr val="333333"/>
                </a:solidFill>
                <a:latin typeface="+mn-lt"/>
                <a:cs typeface="+mn-cs"/>
              </a:defRPr>
            </a:lvl3pPr>
            <a:lvl4pPr marL="1657350" indent="-285750">
              <a:buSzPct val="80000"/>
              <a:buFont typeface="Wingdings" pitchFamily="2" charset="2"/>
              <a:buChar char="o"/>
              <a:defRPr lang="de-DE" sz="1400" b="0" dirty="0" smtClean="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>
              <a:buClr>
                <a:schemeClr val="bg2"/>
              </a:buClr>
              <a:buSzPct val="80000"/>
              <a:buFont typeface="Wingdings" pitchFamily="2" charset="2"/>
              <a:buChar char="o"/>
              <a:defRPr lang="de-DE" sz="1200" dirty="0">
                <a:solidFill>
                  <a:srgbClr val="333333"/>
                </a:solidFill>
                <a:latin typeface="+mn-lt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01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334800"/>
            <a:ext cx="65628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90429"/>
          </a:xfr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0003C"/>
              </a:buClr>
              <a:buSzPct val="100000"/>
              <a:buFont typeface="Wingdings" pitchFamily="2" charset="2"/>
              <a:buChar char=""/>
              <a:tabLst/>
              <a:defRPr sz="2400"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Char char="n"/>
              <a:tabLst/>
              <a:defRPr sz="1800"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tabLst/>
              <a:defRPr sz="1600"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0003C"/>
              </a:buClr>
              <a:buSzPct val="80000"/>
              <a:buFont typeface="Wingdings" pitchFamily="2" charset="2"/>
              <a:buChar char=""/>
              <a:tabLst/>
              <a:defRPr sz="1400"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tabLst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90429"/>
          </a:xfr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0003C"/>
              </a:buClr>
              <a:buSzPct val="100000"/>
              <a:buFont typeface="Wingdings" pitchFamily="2" charset="2"/>
              <a:buChar char=""/>
              <a:tabLst/>
              <a:defRPr sz="2400"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Char char="n"/>
              <a:tabLst/>
              <a:defRPr sz="1800"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tabLst/>
              <a:defRPr sz="1600"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0003C"/>
              </a:buClr>
              <a:buSzPct val="80000"/>
              <a:buFont typeface="Wingdings" pitchFamily="2" charset="2"/>
              <a:buChar char=""/>
              <a:tabLst/>
              <a:defRPr sz="1400"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tabLst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2BF4F-9A7E-48D0-B955-813ADFA2F786}" type="datetime5">
              <a:rPr lang="en-US" smtClean="0"/>
              <a:pPr>
                <a:defRPr/>
              </a:pPr>
              <a:t>22-Mar-22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1778C-D391-4BE5-93A9-2F29522FDA2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03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DD14-42DE-44F0-9635-3EA1D2CC27E6}" type="datetime5">
              <a:rPr lang="en-US" smtClean="0"/>
              <a:pPr>
                <a:defRPr/>
              </a:pPr>
              <a:t>22-Mar-22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C7F0C-F194-49B7-BC1A-CDB95D107EC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512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B74B-A540-43D6-A48F-EE2CA1705282}" type="datetime5">
              <a:rPr lang="en-US" smtClean="0"/>
              <a:pPr>
                <a:defRPr/>
              </a:pPr>
              <a:t>22-Mar-22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405C2-EABD-4F79-A067-6F60425589D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649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00" y="188640"/>
            <a:ext cx="3008313" cy="72008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87788" y="1124746"/>
            <a:ext cx="5111750" cy="5040558"/>
          </a:xfr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0003C"/>
              </a:buClr>
              <a:buSzPct val="100000"/>
              <a:buFont typeface="Wingdings" pitchFamily="2" charset="2"/>
              <a:buChar char=""/>
              <a:defRPr sz="2800"/>
            </a:lvl1pPr>
            <a:lvl2pPr>
              <a:buClr>
                <a:schemeClr val="bg2"/>
              </a:buClr>
              <a:defRPr sz="2000"/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defRPr sz="1800"/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0003C"/>
              </a:buClr>
              <a:buSzPct val="80000"/>
              <a:buFont typeface="Wingdings" pitchFamily="2" charset="2"/>
              <a:buChar char=""/>
              <a:defRPr sz="1600"/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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00" y="1124744"/>
            <a:ext cx="3008313" cy="5040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703B-4D69-4846-897A-EE2C042380BE}" type="datetime5">
              <a:rPr lang="en-US" smtClean="0"/>
              <a:pPr>
                <a:defRPr/>
              </a:pPr>
              <a:t>22-Mar-22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57246-7327-4F3C-830F-97A05772787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10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556791"/>
            <a:ext cx="5486400" cy="31707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7BA50-A07D-40D2-AC47-2EA15FDCEAF6}" type="datetime5">
              <a:rPr lang="en-US" smtClean="0"/>
              <a:pPr>
                <a:defRPr/>
              </a:pPr>
              <a:t>22-Mar-22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CE70C-D4BB-466D-A8F2-061C7624A4A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58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3200"/>
            <a:ext cx="9144000" cy="554736"/>
          </a:xfrm>
          <a:prstGeom prst="rect">
            <a:avLst/>
          </a:prstGeom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288000" y="204682"/>
            <a:ext cx="6851104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88000" y="1092660"/>
            <a:ext cx="8352000" cy="507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868144" y="6343842"/>
            <a:ext cx="2520280" cy="365125"/>
          </a:xfrm>
          <a:prstGeom prst="rect">
            <a:avLst/>
          </a:prstGeom>
        </p:spPr>
        <p:txBody>
          <a:bodyPr vert="horz" wrap="square" lIns="90000" tIns="45720" rIns="9000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04000" y="6343842"/>
            <a:ext cx="827616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dirty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06897874-1FCB-4C97-89B8-B68C14CD0006}" type="datetime5">
              <a:rPr lang="en-US" smtClean="0"/>
              <a:pPr>
                <a:defRPr/>
              </a:pPr>
              <a:t>22-Mar-22</a:t>
            </a:fld>
            <a:endParaRPr lang="de-DE" dirty="0"/>
          </a:p>
        </p:txBody>
      </p:sp>
      <p:sp>
        <p:nvSpPr>
          <p:cNvPr id="1031" name="Rechteck 6"/>
          <p:cNvSpPr>
            <a:spLocks noChangeArrowheads="1"/>
          </p:cNvSpPr>
          <p:nvPr/>
        </p:nvSpPr>
        <p:spPr bwMode="auto">
          <a:xfrm>
            <a:off x="0" y="980728"/>
            <a:ext cx="9144000" cy="46037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45612" y="6343842"/>
            <a:ext cx="558800" cy="365125"/>
          </a:xfrm>
          <a:prstGeom prst="rect">
            <a:avLst/>
          </a:prstGeom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FC3F7AF9-0C4B-4162-9CDC-E5F6AAF224B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33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68" y="148535"/>
            <a:ext cx="1495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A0003C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A00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A0003C"/>
        </a:buClr>
        <a:buSzPct val="100000"/>
        <a:buFont typeface="Wingdings" pitchFamily="2" charset="2"/>
        <a:buChar char="n"/>
        <a:defRPr lang="de-DE" sz="2400" dirty="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lang="de-DE" sz="1800" dirty="0">
          <a:solidFill>
            <a:srgbClr val="333333"/>
          </a:solidFill>
          <a:latin typeface="+mn-lt"/>
          <a:cs typeface="+mn-cs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19BA0"/>
        </a:buClr>
        <a:buSzPct val="80000"/>
        <a:buFont typeface="Wingdings" pitchFamily="2" charset="2"/>
        <a:buChar char="o"/>
        <a:defRPr lang="de-DE" sz="1600" dirty="0">
          <a:solidFill>
            <a:srgbClr val="333333"/>
          </a:solidFill>
          <a:latin typeface="+mn-lt"/>
          <a:cs typeface="+mn-cs"/>
        </a:defRPr>
      </a:lvl3pPr>
      <a:lvl4pPr marL="16573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B1235"/>
        </a:buClr>
        <a:buSzPct val="80000"/>
        <a:buFont typeface="Wingdings" pitchFamily="2" charset="2"/>
        <a:buChar char="o"/>
        <a:defRPr lang="de-DE" sz="1400" dirty="0">
          <a:solidFill>
            <a:srgbClr val="333333"/>
          </a:solidFill>
          <a:latin typeface="+mn-lt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o"/>
        <a:defRPr lang="de-DE" sz="1200" dirty="0">
          <a:solidFill>
            <a:srgbClr val="333333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1235"/>
        </a:buClr>
        <a:buFont typeface="Arial" pitchFamily="34" charset="0"/>
        <a:buChar char="□"/>
        <a:defRPr sz="2000"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1235"/>
        </a:buClr>
        <a:buFont typeface="Arial" pitchFamily="34" charset="0"/>
        <a:buChar char="□"/>
        <a:defRPr sz="2000"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1235"/>
        </a:buClr>
        <a:buFont typeface="Arial" pitchFamily="34" charset="0"/>
        <a:buChar char="□"/>
        <a:defRPr sz="2000"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1235"/>
        </a:buClr>
        <a:buFont typeface="Arial" pitchFamily="34" charset="0"/>
        <a:buChar char="□"/>
        <a:defRPr sz="2000"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A879-71CE-4B5B-8F8D-11E8AD546417}" type="datetime5">
              <a:rPr lang="en-US" smtClean="0"/>
              <a:pPr/>
              <a:t>22-Mar-22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FC4D1-2A22-43B2-9C51-4018FA1714BC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751063"/>
            <a:ext cx="9144000" cy="1470025"/>
          </a:xfrm>
        </p:spPr>
        <p:txBody>
          <a:bodyPr/>
          <a:lstStyle/>
          <a:p>
            <a:pPr lvl="0" algn="ctr">
              <a:lnSpc>
                <a:spcPts val="3500"/>
              </a:lnSpc>
              <a:defRPr/>
            </a:pPr>
            <a:r>
              <a:rPr lang="en-GB" sz="2000" dirty="0" smtClean="0"/>
              <a:t>Differences </a:t>
            </a:r>
            <a:r>
              <a:rPr lang="en-GB" sz="2000" dirty="0"/>
              <a:t>in the innate immune response of a macrophage cell line against the extracellular parasite </a:t>
            </a:r>
            <a:r>
              <a:rPr lang="en-GB" sz="2000" i="1" dirty="0" err="1"/>
              <a:t>Histomonas</a:t>
            </a:r>
            <a:r>
              <a:rPr lang="en-GB" sz="2000" i="1" dirty="0"/>
              <a:t> </a:t>
            </a:r>
            <a:r>
              <a:rPr lang="en-GB" sz="2000" i="1" dirty="0" err="1"/>
              <a:t>meleagridis</a:t>
            </a:r>
            <a:r>
              <a:rPr lang="en-GB" sz="2000" i="1" dirty="0"/>
              <a:t> </a:t>
            </a:r>
            <a:r>
              <a:rPr lang="en-GB" sz="2000" dirty="0"/>
              <a:t>and intracellular fowl adenovirus</a:t>
            </a:r>
            <a:endParaRPr lang="en-US" sz="1100" i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180528" y="4322880"/>
            <a:ext cx="9505056" cy="1561901"/>
          </a:xfrm>
        </p:spPr>
        <p:txBody>
          <a:bodyPr/>
          <a:lstStyle/>
          <a:p>
            <a:pPr algn="ctr"/>
            <a:r>
              <a:rPr lang="de-AT" sz="1400" b="1" dirty="0">
                <a:latin typeface="Calibri" pitchFamily="34" charset="0"/>
              </a:rPr>
              <a:t>Taniya </a:t>
            </a:r>
            <a:r>
              <a:rPr lang="de-AT" sz="1400" b="1" dirty="0" smtClean="0">
                <a:latin typeface="Calibri" pitchFamily="34" charset="0"/>
              </a:rPr>
              <a:t>Mitra</a:t>
            </a:r>
            <a:r>
              <a:rPr lang="de-AT" sz="1400" b="1" baseline="30000" dirty="0" smtClean="0">
                <a:latin typeface="Calibri" pitchFamily="34" charset="0"/>
              </a:rPr>
              <a:t>1</a:t>
            </a:r>
            <a:r>
              <a:rPr lang="de-AT" sz="1400" b="1" dirty="0" smtClean="0">
                <a:latin typeface="Calibri" pitchFamily="34" charset="0"/>
              </a:rPr>
              <a:t>, Anna Weidinger</a:t>
            </a:r>
            <a:r>
              <a:rPr lang="de-AT" sz="1400" b="1" baseline="30000" dirty="0" smtClean="0">
                <a:latin typeface="Calibri" pitchFamily="34" charset="0"/>
              </a:rPr>
              <a:t>1</a:t>
            </a:r>
            <a:r>
              <a:rPr lang="de-AT" sz="1400" b="1" dirty="0" smtClean="0">
                <a:latin typeface="Calibri" pitchFamily="34" charset="0"/>
              </a:rPr>
              <a:t>, Sarah Heidl</a:t>
            </a:r>
            <a:r>
              <a:rPr lang="de-AT" sz="1400" b="1" baseline="30000" dirty="0" smtClean="0">
                <a:latin typeface="Calibri" pitchFamily="34" charset="0"/>
              </a:rPr>
              <a:t>1</a:t>
            </a:r>
            <a:r>
              <a:rPr lang="de-AT" sz="1400" b="1" dirty="0" smtClean="0">
                <a:latin typeface="Calibri" pitchFamily="34" charset="0"/>
              </a:rPr>
              <a:t>, Mozhgan </a:t>
            </a:r>
            <a:r>
              <a:rPr lang="de-AT" sz="1400" b="1" dirty="0">
                <a:latin typeface="Calibri" pitchFamily="34" charset="0"/>
              </a:rPr>
              <a:t>Rezaee </a:t>
            </a:r>
            <a:r>
              <a:rPr lang="de-AT" sz="1400" b="1" dirty="0" smtClean="0">
                <a:latin typeface="Calibri" pitchFamily="34" charset="0"/>
              </a:rPr>
              <a:t>Sharokhyan</a:t>
            </a:r>
            <a:r>
              <a:rPr lang="de-AT" sz="1400" b="1" baseline="30000" dirty="0" smtClean="0">
                <a:latin typeface="Calibri" pitchFamily="34" charset="0"/>
              </a:rPr>
              <a:t>2</a:t>
            </a:r>
            <a:r>
              <a:rPr lang="de-AT" sz="1400" b="1" dirty="0" smtClean="0">
                <a:latin typeface="Calibri" pitchFamily="34" charset="0"/>
              </a:rPr>
              <a:t>, </a:t>
            </a:r>
          </a:p>
          <a:p>
            <a:pPr algn="ctr"/>
            <a:r>
              <a:rPr lang="de-AT" sz="1400" b="1" dirty="0" smtClean="0">
                <a:latin typeface="Calibri" pitchFamily="34" charset="0"/>
              </a:rPr>
              <a:t>Tamas Hatfaludi</a:t>
            </a:r>
            <a:r>
              <a:rPr lang="de-AT" sz="1400" b="1" baseline="30000" dirty="0" smtClean="0">
                <a:latin typeface="Calibri" pitchFamily="34" charset="0"/>
              </a:rPr>
              <a:t>2</a:t>
            </a:r>
            <a:r>
              <a:rPr lang="de-AT" sz="1400" b="1" dirty="0" smtClean="0">
                <a:latin typeface="Calibri" pitchFamily="34" charset="0"/>
              </a:rPr>
              <a:t>, Anna Schachner</a:t>
            </a:r>
            <a:r>
              <a:rPr lang="de-AT" sz="1400" b="1" baseline="30000" dirty="0" smtClean="0">
                <a:latin typeface="Calibri" pitchFamily="34" charset="0"/>
              </a:rPr>
              <a:t>2</a:t>
            </a:r>
            <a:r>
              <a:rPr lang="de-AT" sz="1400" b="1" dirty="0" smtClean="0">
                <a:latin typeface="Calibri" pitchFamily="34" charset="0"/>
              </a:rPr>
              <a:t>, Michael Hess</a:t>
            </a:r>
            <a:r>
              <a:rPr lang="de-AT" sz="1400" b="1" baseline="30000" dirty="0" smtClean="0">
                <a:latin typeface="Calibri" pitchFamily="34" charset="0"/>
              </a:rPr>
              <a:t>1,2</a:t>
            </a:r>
            <a:r>
              <a:rPr lang="de-AT" sz="1400" b="1" dirty="0" smtClean="0">
                <a:latin typeface="Calibri" pitchFamily="34" charset="0"/>
              </a:rPr>
              <a:t>, Dieter </a:t>
            </a:r>
            <a:r>
              <a:rPr lang="de-AT" sz="1400" b="1" dirty="0">
                <a:latin typeface="Calibri" pitchFamily="34" charset="0"/>
              </a:rPr>
              <a:t>Liebhart</a:t>
            </a:r>
            <a:r>
              <a:rPr lang="de-AT" sz="1400" b="1" baseline="30000" dirty="0">
                <a:latin typeface="Calibri" pitchFamily="34" charset="0"/>
              </a:rPr>
              <a:t>1</a:t>
            </a:r>
          </a:p>
          <a:p>
            <a:pPr algn="ctr"/>
            <a:endParaRPr lang="de-AT" sz="1350" b="1" baseline="30000" dirty="0">
              <a:latin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e-AT" sz="1200" baseline="30000" dirty="0">
                <a:latin typeface="Calibri" pitchFamily="34" charset="0"/>
              </a:rPr>
              <a:t>1</a:t>
            </a:r>
            <a:r>
              <a:rPr lang="de-AT" sz="1200" dirty="0">
                <a:latin typeface="Calibri" pitchFamily="34" charset="0"/>
              </a:rPr>
              <a:t>Clinic </a:t>
            </a:r>
            <a:r>
              <a:rPr lang="de-AT" sz="1200" dirty="0" err="1">
                <a:latin typeface="Calibri" pitchFamily="34" charset="0"/>
              </a:rPr>
              <a:t>for</a:t>
            </a:r>
            <a:r>
              <a:rPr lang="de-AT" sz="1200" dirty="0">
                <a:latin typeface="Calibri" pitchFamily="34" charset="0"/>
              </a:rPr>
              <a:t> </a:t>
            </a:r>
            <a:r>
              <a:rPr lang="de-AT" sz="1200" dirty="0" err="1">
                <a:latin typeface="Calibri" pitchFamily="34" charset="0"/>
              </a:rPr>
              <a:t>Poultry</a:t>
            </a:r>
            <a:r>
              <a:rPr lang="de-AT" sz="1200" dirty="0">
                <a:latin typeface="Calibri" pitchFamily="34" charset="0"/>
              </a:rPr>
              <a:t> and Fish Medicine, Department </a:t>
            </a:r>
            <a:r>
              <a:rPr lang="de-AT" sz="1200" dirty="0" err="1">
                <a:latin typeface="Calibri" pitchFamily="34" charset="0"/>
              </a:rPr>
              <a:t>for</a:t>
            </a:r>
            <a:r>
              <a:rPr lang="de-AT" sz="1200" dirty="0">
                <a:latin typeface="Calibri" pitchFamily="34" charset="0"/>
              </a:rPr>
              <a:t> Farm Animals and </a:t>
            </a:r>
            <a:r>
              <a:rPr lang="de-AT" sz="1200" dirty="0" err="1">
                <a:latin typeface="Calibri" pitchFamily="34" charset="0"/>
              </a:rPr>
              <a:t>Veterinary</a:t>
            </a:r>
            <a:r>
              <a:rPr lang="de-AT" sz="1200" dirty="0">
                <a:latin typeface="Calibri" pitchFamily="34" charset="0"/>
              </a:rPr>
              <a:t> Public Health,</a:t>
            </a:r>
            <a:br>
              <a:rPr lang="de-AT" sz="1200" dirty="0">
                <a:latin typeface="Calibri" pitchFamily="34" charset="0"/>
              </a:rPr>
            </a:br>
            <a:r>
              <a:rPr lang="de-AT" sz="1200" dirty="0">
                <a:latin typeface="Calibri" pitchFamily="34" charset="0"/>
              </a:rPr>
              <a:t>University </a:t>
            </a:r>
            <a:r>
              <a:rPr lang="de-AT" sz="1200" dirty="0" err="1">
                <a:latin typeface="Calibri" pitchFamily="34" charset="0"/>
              </a:rPr>
              <a:t>of</a:t>
            </a:r>
            <a:r>
              <a:rPr lang="de-AT" sz="1200" dirty="0">
                <a:latin typeface="Calibri" pitchFamily="34" charset="0"/>
              </a:rPr>
              <a:t> </a:t>
            </a:r>
            <a:r>
              <a:rPr lang="de-AT" sz="1200" dirty="0" err="1">
                <a:latin typeface="Calibri" pitchFamily="34" charset="0"/>
              </a:rPr>
              <a:t>Veterinary</a:t>
            </a:r>
            <a:r>
              <a:rPr lang="de-AT" sz="1200" dirty="0">
                <a:latin typeface="Calibri" pitchFamily="34" charset="0"/>
              </a:rPr>
              <a:t> Medicine, Vienna, Austria</a:t>
            </a:r>
          </a:p>
          <a:p>
            <a:pPr algn="ctr"/>
            <a:r>
              <a:rPr lang="de-AT" sz="1200" baseline="30000" dirty="0">
                <a:latin typeface="Calibri" pitchFamily="34" charset="0"/>
              </a:rPr>
              <a:t>2</a:t>
            </a:r>
            <a:r>
              <a:rPr lang="de-AT" sz="1200" dirty="0">
                <a:latin typeface="Calibri" pitchFamily="34" charset="0"/>
              </a:rPr>
              <a:t>Christian Doppler Laboratory </a:t>
            </a:r>
            <a:r>
              <a:rPr lang="de-AT" sz="1200" dirty="0" err="1">
                <a:latin typeface="Calibri" pitchFamily="34" charset="0"/>
              </a:rPr>
              <a:t>for</a:t>
            </a:r>
            <a:r>
              <a:rPr lang="de-AT" sz="1200" dirty="0">
                <a:latin typeface="Calibri" pitchFamily="34" charset="0"/>
              </a:rPr>
              <a:t> Innovative </a:t>
            </a:r>
            <a:r>
              <a:rPr lang="de-AT" sz="1200" dirty="0" err="1">
                <a:latin typeface="Calibri" pitchFamily="34" charset="0"/>
              </a:rPr>
              <a:t>Poultry</a:t>
            </a:r>
            <a:r>
              <a:rPr lang="de-AT" sz="1200" dirty="0">
                <a:latin typeface="Calibri" pitchFamily="34" charset="0"/>
              </a:rPr>
              <a:t> Vaccines (IPOV),</a:t>
            </a:r>
            <a:br>
              <a:rPr lang="de-AT" sz="1200" dirty="0">
                <a:latin typeface="Calibri" pitchFamily="34" charset="0"/>
              </a:rPr>
            </a:br>
            <a:r>
              <a:rPr lang="de-AT" sz="1200" dirty="0">
                <a:latin typeface="Calibri" pitchFamily="34" charset="0"/>
              </a:rPr>
              <a:t>University </a:t>
            </a:r>
            <a:r>
              <a:rPr lang="de-AT" sz="1200" dirty="0" err="1">
                <a:latin typeface="Calibri" pitchFamily="34" charset="0"/>
              </a:rPr>
              <a:t>of</a:t>
            </a:r>
            <a:r>
              <a:rPr lang="de-AT" sz="1200" dirty="0">
                <a:latin typeface="Calibri" pitchFamily="34" charset="0"/>
              </a:rPr>
              <a:t> </a:t>
            </a:r>
            <a:r>
              <a:rPr lang="de-AT" sz="1200" dirty="0" err="1">
                <a:latin typeface="Calibri" pitchFamily="34" charset="0"/>
              </a:rPr>
              <a:t>Veterinary</a:t>
            </a:r>
            <a:r>
              <a:rPr lang="de-AT" sz="1200" dirty="0">
                <a:latin typeface="Calibri" pitchFamily="34" charset="0"/>
              </a:rPr>
              <a:t> Medicine, Vienna, Austria</a:t>
            </a:r>
          </a:p>
        </p:txBody>
      </p:sp>
      <p:pic>
        <p:nvPicPr>
          <p:cNvPr id="4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229200"/>
            <a:ext cx="1962512" cy="939858"/>
          </a:xfrm>
          <a:prstGeom prst="rect">
            <a:avLst/>
          </a:prstGeom>
        </p:spPr>
      </p:pic>
      <p:pic>
        <p:nvPicPr>
          <p:cNvPr id="5" name="Kép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29200"/>
            <a:ext cx="1440160" cy="992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405C2-EABD-4F79-A067-6F60425589D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6" name="Left-Right Arrow 5"/>
          <p:cNvSpPr/>
          <p:nvPr/>
        </p:nvSpPr>
        <p:spPr>
          <a:xfrm>
            <a:off x="3082386" y="2132856"/>
            <a:ext cx="273630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7504" y="2060848"/>
            <a:ext cx="2808312" cy="36004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 defTabSz="457200">
              <a:lnSpc>
                <a:spcPct val="150000"/>
              </a:lnSpc>
              <a:buClr>
                <a:srgbClr val="A0003C"/>
              </a:buClr>
              <a:defRPr/>
            </a:pPr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extracellular </a:t>
            </a:r>
            <a:r>
              <a:rPr lang="en-GB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pathogen </a:t>
            </a:r>
            <a:r>
              <a:rPr lang="en-GB" sz="12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H</a:t>
            </a:r>
            <a:r>
              <a:rPr lang="en-GB" sz="1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. </a:t>
            </a:r>
            <a:r>
              <a:rPr lang="en-GB" sz="12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meleagridis</a:t>
            </a:r>
            <a:endParaRPr lang="en-GB" sz="12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2160" y="2060848"/>
            <a:ext cx="2808312" cy="36004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 defTabSz="457200">
              <a:lnSpc>
                <a:spcPct val="150000"/>
              </a:lnSpc>
              <a:buClr>
                <a:srgbClr val="A0003C"/>
              </a:buClr>
              <a:defRPr/>
            </a:pPr>
            <a:r>
              <a:rPr lang="en-GB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intracellular </a:t>
            </a:r>
            <a:r>
              <a:rPr lang="en-GB" sz="1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pathogen FAdV-6</a:t>
            </a:r>
            <a:endParaRPr lang="en-GB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66462" y="2492896"/>
            <a:ext cx="136815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ey TLRs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1660" y="2708920"/>
            <a:ext cx="2160000" cy="36004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 defTabSz="457200">
              <a:lnSpc>
                <a:spcPct val="150000"/>
              </a:lnSpc>
              <a:buClr>
                <a:srgbClr val="A0003C"/>
              </a:buClr>
              <a:defRPr/>
            </a:pPr>
            <a:r>
              <a:rPr lang="en-GB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TLR1a</a:t>
            </a:r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, 2b, 4 and 21</a:t>
            </a:r>
            <a:endParaRPr lang="en-GB" sz="12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36316" y="2708920"/>
            <a:ext cx="2160000" cy="36004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 defTabSz="457200">
              <a:lnSpc>
                <a:spcPct val="150000"/>
              </a:lnSpc>
              <a:buClr>
                <a:srgbClr val="A0003C"/>
              </a:buClr>
              <a:defRPr/>
            </a:pPr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TLR1b, </a:t>
            </a:r>
            <a:r>
              <a:rPr lang="en-GB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3 </a:t>
            </a:r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and </a:t>
            </a:r>
            <a:r>
              <a:rPr lang="en-GB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21</a:t>
            </a:r>
            <a:endParaRPr lang="en-GB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66462" y="3356539"/>
            <a:ext cx="136815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1660" y="3501008"/>
            <a:ext cx="1800000" cy="36004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 defTabSz="457200">
              <a:lnSpc>
                <a:spcPct val="150000"/>
              </a:lnSpc>
              <a:buClr>
                <a:srgbClr val="A0003C"/>
              </a:buClr>
              <a:defRPr/>
            </a:pPr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e</a:t>
            </a:r>
            <a:r>
              <a:rPr lang="en-GB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arly innate: 2hpi</a:t>
            </a:r>
            <a:endParaRPr lang="en-GB" sz="12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16316" y="3501008"/>
            <a:ext cx="1800000" cy="36004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 defTabSz="457200">
              <a:lnSpc>
                <a:spcPct val="150000"/>
              </a:lnSpc>
              <a:buClr>
                <a:srgbClr val="A0003C"/>
              </a:buClr>
              <a:defRPr/>
            </a:pPr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l</a:t>
            </a:r>
            <a:r>
              <a:rPr lang="en-GB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ate innate: 24hpi</a:t>
            </a:r>
            <a:endParaRPr lang="en-GB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251520" y="332656"/>
            <a:ext cx="7200800" cy="71913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0003C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 dirty="0" smtClean="0"/>
              <a:t>Summary</a:t>
            </a:r>
            <a:endParaRPr lang="de-DE" sz="2400" dirty="0"/>
          </a:p>
        </p:txBody>
      </p:sp>
      <p:sp>
        <p:nvSpPr>
          <p:cNvPr id="18" name="Oval 17"/>
          <p:cNvSpPr/>
          <p:nvPr/>
        </p:nvSpPr>
        <p:spPr>
          <a:xfrm>
            <a:off x="3766462" y="4166027"/>
            <a:ext cx="1368152" cy="80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expression after infection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1660" y="4293096"/>
            <a:ext cx="1440000" cy="36004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500"/>
              </a:lnSpc>
            </a:pP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TLR3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, 5 and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96316" y="4293096"/>
            <a:ext cx="1440000" cy="36004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 defTabSz="457200">
              <a:lnSpc>
                <a:spcPct val="150000"/>
              </a:lnSpc>
              <a:buClr>
                <a:srgbClr val="A0003C"/>
              </a:buClr>
              <a:defRPr/>
            </a:pP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TLR1a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4 and 5</a:t>
            </a:r>
            <a:endParaRPr lang="en-GB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405C2-EABD-4F79-A067-6F60425589D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3" name="Striped Right Arrow 2"/>
          <p:cNvSpPr/>
          <p:nvPr/>
        </p:nvSpPr>
        <p:spPr>
          <a:xfrm>
            <a:off x="361605" y="3930773"/>
            <a:ext cx="8458867" cy="477313"/>
          </a:xfrm>
          <a:prstGeom prst="stripedRightArrow">
            <a:avLst>
              <a:gd name="adj1" fmla="val 64737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 research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40951" y="4402322"/>
            <a:ext cx="5062098" cy="1546958"/>
            <a:chOff x="3995936" y="4727376"/>
            <a:chExt cx="5062098" cy="1546958"/>
          </a:xfrm>
        </p:grpSpPr>
        <p:sp>
          <p:nvSpPr>
            <p:cNvPr id="5" name="Bent-Up Arrow 4"/>
            <p:cNvSpPr/>
            <p:nvPr/>
          </p:nvSpPr>
          <p:spPr>
            <a:xfrm rot="5400000">
              <a:off x="3973890" y="5225898"/>
              <a:ext cx="404131" cy="360040"/>
            </a:xfrm>
            <a:prstGeom prst="bentUpArrow">
              <a:avLst>
                <a:gd name="adj1" fmla="val 32840"/>
                <a:gd name="adj2" fmla="val 20384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3995936" y="4727376"/>
              <a:ext cx="1076343" cy="476476"/>
            </a:xfrm>
            <a:custGeom>
              <a:avLst/>
              <a:gdLst>
                <a:gd name="connsiteX0" fmla="*/ 0 w 680712"/>
                <a:gd name="connsiteY0" fmla="*/ 79429 h 476476"/>
                <a:gd name="connsiteX1" fmla="*/ 79429 w 680712"/>
                <a:gd name="connsiteY1" fmla="*/ 0 h 476476"/>
                <a:gd name="connsiteX2" fmla="*/ 601283 w 680712"/>
                <a:gd name="connsiteY2" fmla="*/ 0 h 476476"/>
                <a:gd name="connsiteX3" fmla="*/ 680712 w 680712"/>
                <a:gd name="connsiteY3" fmla="*/ 79429 h 476476"/>
                <a:gd name="connsiteX4" fmla="*/ 680712 w 680712"/>
                <a:gd name="connsiteY4" fmla="*/ 397047 h 476476"/>
                <a:gd name="connsiteX5" fmla="*/ 601283 w 680712"/>
                <a:gd name="connsiteY5" fmla="*/ 476476 h 476476"/>
                <a:gd name="connsiteX6" fmla="*/ 79429 w 680712"/>
                <a:gd name="connsiteY6" fmla="*/ 476476 h 476476"/>
                <a:gd name="connsiteX7" fmla="*/ 0 w 680712"/>
                <a:gd name="connsiteY7" fmla="*/ 397047 h 476476"/>
                <a:gd name="connsiteX8" fmla="*/ 0 w 680712"/>
                <a:gd name="connsiteY8" fmla="*/ 79429 h 47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712" h="476476">
                  <a:moveTo>
                    <a:pt x="0" y="79429"/>
                  </a:moveTo>
                  <a:cubicBezTo>
                    <a:pt x="0" y="35562"/>
                    <a:pt x="35562" y="0"/>
                    <a:pt x="79429" y="0"/>
                  </a:cubicBezTo>
                  <a:lnTo>
                    <a:pt x="601283" y="0"/>
                  </a:lnTo>
                  <a:cubicBezTo>
                    <a:pt x="645150" y="0"/>
                    <a:pt x="680712" y="35562"/>
                    <a:pt x="680712" y="79429"/>
                  </a:cubicBezTo>
                  <a:lnTo>
                    <a:pt x="680712" y="397047"/>
                  </a:lnTo>
                  <a:cubicBezTo>
                    <a:pt x="680712" y="440914"/>
                    <a:pt x="645150" y="476476"/>
                    <a:pt x="601283" y="476476"/>
                  </a:cubicBezTo>
                  <a:lnTo>
                    <a:pt x="79429" y="476476"/>
                  </a:lnTo>
                  <a:cubicBezTo>
                    <a:pt x="35562" y="476476"/>
                    <a:pt x="0" y="440914"/>
                    <a:pt x="0" y="397047"/>
                  </a:cubicBezTo>
                  <a:lnTo>
                    <a:pt x="0" y="794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224" tIns="84224" rIns="84224" bIns="842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functionality of TLRs</a:t>
              </a:r>
              <a:endParaRPr lang="en-US" sz="12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5068648" y="4767781"/>
              <a:ext cx="3683228" cy="385109"/>
            </a:xfrm>
            <a:custGeom>
              <a:avLst/>
              <a:gdLst>
                <a:gd name="connsiteX0" fmla="*/ 0 w 495085"/>
                <a:gd name="connsiteY0" fmla="*/ 0 h 385109"/>
                <a:gd name="connsiteX1" fmla="*/ 495085 w 495085"/>
                <a:gd name="connsiteY1" fmla="*/ 0 h 385109"/>
                <a:gd name="connsiteX2" fmla="*/ 495085 w 495085"/>
                <a:gd name="connsiteY2" fmla="*/ 385109 h 385109"/>
                <a:gd name="connsiteX3" fmla="*/ 0 w 495085"/>
                <a:gd name="connsiteY3" fmla="*/ 385109 h 385109"/>
                <a:gd name="connsiteX4" fmla="*/ 0 w 495085"/>
                <a:gd name="connsiteY4" fmla="*/ 0 h 38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085" h="385109">
                  <a:moveTo>
                    <a:pt x="0" y="0"/>
                  </a:moveTo>
                  <a:lnTo>
                    <a:pt x="495085" y="0"/>
                  </a:lnTo>
                  <a:lnTo>
                    <a:pt x="495085" y="385109"/>
                  </a:lnTo>
                  <a:lnTo>
                    <a:pt x="0" y="3851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dirty="0"/>
                <a:t>c</a:t>
              </a:r>
              <a:r>
                <a:rPr lang="en-US" sz="1200" kern="1200" dirty="0" smtClean="0"/>
                <a:t>ell pathogen interaction: infection vs. phagocytosis</a:t>
              </a:r>
              <a:endParaRPr lang="en-US" sz="12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70865" y="5262617"/>
              <a:ext cx="1076400" cy="476476"/>
            </a:xfrm>
            <a:custGeom>
              <a:avLst/>
              <a:gdLst>
                <a:gd name="connsiteX0" fmla="*/ 0 w 680712"/>
                <a:gd name="connsiteY0" fmla="*/ 79429 h 476476"/>
                <a:gd name="connsiteX1" fmla="*/ 79429 w 680712"/>
                <a:gd name="connsiteY1" fmla="*/ 0 h 476476"/>
                <a:gd name="connsiteX2" fmla="*/ 601283 w 680712"/>
                <a:gd name="connsiteY2" fmla="*/ 0 h 476476"/>
                <a:gd name="connsiteX3" fmla="*/ 680712 w 680712"/>
                <a:gd name="connsiteY3" fmla="*/ 79429 h 476476"/>
                <a:gd name="connsiteX4" fmla="*/ 680712 w 680712"/>
                <a:gd name="connsiteY4" fmla="*/ 397047 h 476476"/>
                <a:gd name="connsiteX5" fmla="*/ 601283 w 680712"/>
                <a:gd name="connsiteY5" fmla="*/ 476476 h 476476"/>
                <a:gd name="connsiteX6" fmla="*/ 79429 w 680712"/>
                <a:gd name="connsiteY6" fmla="*/ 476476 h 476476"/>
                <a:gd name="connsiteX7" fmla="*/ 0 w 680712"/>
                <a:gd name="connsiteY7" fmla="*/ 397047 h 476476"/>
                <a:gd name="connsiteX8" fmla="*/ 0 w 680712"/>
                <a:gd name="connsiteY8" fmla="*/ 79429 h 47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712" h="476476">
                  <a:moveTo>
                    <a:pt x="0" y="79429"/>
                  </a:moveTo>
                  <a:cubicBezTo>
                    <a:pt x="0" y="35562"/>
                    <a:pt x="35562" y="0"/>
                    <a:pt x="79429" y="0"/>
                  </a:cubicBezTo>
                  <a:lnTo>
                    <a:pt x="601283" y="0"/>
                  </a:lnTo>
                  <a:cubicBezTo>
                    <a:pt x="645150" y="0"/>
                    <a:pt x="680712" y="35562"/>
                    <a:pt x="680712" y="79429"/>
                  </a:cubicBezTo>
                  <a:lnTo>
                    <a:pt x="680712" y="397047"/>
                  </a:lnTo>
                  <a:cubicBezTo>
                    <a:pt x="680712" y="440914"/>
                    <a:pt x="645150" y="476476"/>
                    <a:pt x="601283" y="476476"/>
                  </a:cubicBezTo>
                  <a:lnTo>
                    <a:pt x="79429" y="476476"/>
                  </a:lnTo>
                  <a:cubicBezTo>
                    <a:pt x="35562" y="476476"/>
                    <a:pt x="0" y="440914"/>
                    <a:pt x="0" y="397047"/>
                  </a:cubicBezTo>
                  <a:lnTo>
                    <a:pt x="0" y="794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844" tIns="91844" rIns="91844" bIns="9184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m</a:t>
              </a:r>
              <a:r>
                <a:rPr lang="en-US" sz="1200" kern="1200" dirty="0" smtClean="0"/>
                <a:t>onoclonal antibody</a:t>
              </a:r>
              <a:endParaRPr lang="en-US" sz="12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431093" y="5278295"/>
              <a:ext cx="3626941" cy="385109"/>
            </a:xfrm>
            <a:custGeom>
              <a:avLst/>
              <a:gdLst>
                <a:gd name="connsiteX0" fmla="*/ 0 w 495085"/>
                <a:gd name="connsiteY0" fmla="*/ 0 h 385109"/>
                <a:gd name="connsiteX1" fmla="*/ 495085 w 495085"/>
                <a:gd name="connsiteY1" fmla="*/ 0 h 385109"/>
                <a:gd name="connsiteX2" fmla="*/ 495085 w 495085"/>
                <a:gd name="connsiteY2" fmla="*/ 385109 h 385109"/>
                <a:gd name="connsiteX3" fmla="*/ 0 w 495085"/>
                <a:gd name="connsiteY3" fmla="*/ 385109 h 385109"/>
                <a:gd name="connsiteX4" fmla="*/ 0 w 495085"/>
                <a:gd name="connsiteY4" fmla="*/ 0 h 38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085" h="385109">
                  <a:moveTo>
                    <a:pt x="0" y="0"/>
                  </a:moveTo>
                  <a:lnTo>
                    <a:pt x="495085" y="0"/>
                  </a:lnTo>
                  <a:lnTo>
                    <a:pt x="495085" y="385109"/>
                  </a:lnTo>
                  <a:lnTo>
                    <a:pt x="0" y="3851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dirty="0"/>
                <a:t>d</a:t>
              </a:r>
              <a:r>
                <a:rPr lang="en-US" sz="1200" kern="1200" dirty="0" smtClean="0"/>
                <a:t>evelopment of monoclonal antibodies for TLRs</a:t>
              </a:r>
              <a:endParaRPr lang="en-US" sz="12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724637" y="5797858"/>
              <a:ext cx="1076400" cy="476476"/>
            </a:xfrm>
            <a:custGeom>
              <a:avLst/>
              <a:gdLst>
                <a:gd name="connsiteX0" fmla="*/ 0 w 680712"/>
                <a:gd name="connsiteY0" fmla="*/ 79429 h 476476"/>
                <a:gd name="connsiteX1" fmla="*/ 79429 w 680712"/>
                <a:gd name="connsiteY1" fmla="*/ 0 h 476476"/>
                <a:gd name="connsiteX2" fmla="*/ 601283 w 680712"/>
                <a:gd name="connsiteY2" fmla="*/ 0 h 476476"/>
                <a:gd name="connsiteX3" fmla="*/ 680712 w 680712"/>
                <a:gd name="connsiteY3" fmla="*/ 79429 h 476476"/>
                <a:gd name="connsiteX4" fmla="*/ 680712 w 680712"/>
                <a:gd name="connsiteY4" fmla="*/ 397047 h 476476"/>
                <a:gd name="connsiteX5" fmla="*/ 601283 w 680712"/>
                <a:gd name="connsiteY5" fmla="*/ 476476 h 476476"/>
                <a:gd name="connsiteX6" fmla="*/ 79429 w 680712"/>
                <a:gd name="connsiteY6" fmla="*/ 476476 h 476476"/>
                <a:gd name="connsiteX7" fmla="*/ 0 w 680712"/>
                <a:gd name="connsiteY7" fmla="*/ 397047 h 476476"/>
                <a:gd name="connsiteX8" fmla="*/ 0 w 680712"/>
                <a:gd name="connsiteY8" fmla="*/ 79429 h 47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712" h="476476">
                  <a:moveTo>
                    <a:pt x="0" y="79429"/>
                  </a:moveTo>
                  <a:cubicBezTo>
                    <a:pt x="0" y="35562"/>
                    <a:pt x="35562" y="0"/>
                    <a:pt x="79429" y="0"/>
                  </a:cubicBezTo>
                  <a:lnTo>
                    <a:pt x="601283" y="0"/>
                  </a:lnTo>
                  <a:cubicBezTo>
                    <a:pt x="645150" y="0"/>
                    <a:pt x="680712" y="35562"/>
                    <a:pt x="680712" y="79429"/>
                  </a:cubicBezTo>
                  <a:lnTo>
                    <a:pt x="680712" y="397047"/>
                  </a:lnTo>
                  <a:cubicBezTo>
                    <a:pt x="680712" y="440914"/>
                    <a:pt x="645150" y="476476"/>
                    <a:pt x="601283" y="476476"/>
                  </a:cubicBezTo>
                  <a:lnTo>
                    <a:pt x="79429" y="476476"/>
                  </a:lnTo>
                  <a:cubicBezTo>
                    <a:pt x="35562" y="476476"/>
                    <a:pt x="0" y="440914"/>
                    <a:pt x="0" y="397047"/>
                  </a:cubicBezTo>
                  <a:lnTo>
                    <a:pt x="0" y="794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844" tIns="91844" rIns="91844" bIns="9184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dirty="0"/>
                <a:t>f</a:t>
              </a:r>
              <a:r>
                <a:rPr lang="en-US" sz="1050" kern="1200" dirty="0" smtClean="0"/>
                <a:t>low cytometry</a:t>
              </a:r>
              <a:endParaRPr lang="en-US" sz="105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801037" y="5848188"/>
              <a:ext cx="2878618" cy="385109"/>
            </a:xfrm>
            <a:custGeom>
              <a:avLst/>
              <a:gdLst>
                <a:gd name="connsiteX0" fmla="*/ 0 w 495085"/>
                <a:gd name="connsiteY0" fmla="*/ 0 h 385109"/>
                <a:gd name="connsiteX1" fmla="*/ 495085 w 495085"/>
                <a:gd name="connsiteY1" fmla="*/ 0 h 385109"/>
                <a:gd name="connsiteX2" fmla="*/ 495085 w 495085"/>
                <a:gd name="connsiteY2" fmla="*/ 385109 h 385109"/>
                <a:gd name="connsiteX3" fmla="*/ 0 w 495085"/>
                <a:gd name="connsiteY3" fmla="*/ 385109 h 385109"/>
                <a:gd name="connsiteX4" fmla="*/ 0 w 495085"/>
                <a:gd name="connsiteY4" fmla="*/ 0 h 38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085" h="385109">
                  <a:moveTo>
                    <a:pt x="0" y="0"/>
                  </a:moveTo>
                  <a:lnTo>
                    <a:pt x="495085" y="0"/>
                  </a:lnTo>
                  <a:lnTo>
                    <a:pt x="495085" y="385109"/>
                  </a:lnTo>
                  <a:lnTo>
                    <a:pt x="0" y="3851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1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kern="1200" dirty="0" smtClean="0"/>
                <a:t>measurement of TLRs at protein level</a:t>
              </a:r>
              <a:endParaRPr lang="en-US" sz="1200" kern="1200" dirty="0"/>
            </a:p>
          </p:txBody>
        </p:sp>
        <p:sp>
          <p:nvSpPr>
            <p:cNvPr id="12" name="Bent-Up Arrow 11"/>
            <p:cNvSpPr/>
            <p:nvPr/>
          </p:nvSpPr>
          <p:spPr>
            <a:xfrm rot="5400000">
              <a:off x="4346605" y="5761139"/>
              <a:ext cx="404131" cy="360040"/>
            </a:xfrm>
            <a:prstGeom prst="bentUpArrow">
              <a:avLst>
                <a:gd name="adj1" fmla="val 32840"/>
                <a:gd name="adj2" fmla="val 20384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/>
          <p:cNvGrpSpPr/>
          <p:nvPr/>
        </p:nvGrpSpPr>
        <p:grpSpPr>
          <a:xfrm>
            <a:off x="467544" y="1484784"/>
            <a:ext cx="7641650" cy="1311229"/>
            <a:chOff x="426400" y="4357539"/>
            <a:chExt cx="7641650" cy="670919"/>
          </a:xfrm>
        </p:grpSpPr>
        <p:sp>
          <p:nvSpPr>
            <p:cNvPr id="14" name="Freeform 13"/>
            <p:cNvSpPr/>
            <p:nvPr/>
          </p:nvSpPr>
          <p:spPr>
            <a:xfrm>
              <a:off x="4602863" y="4661167"/>
              <a:ext cx="3465187" cy="367291"/>
            </a:xfrm>
            <a:custGeom>
              <a:avLst/>
              <a:gdLst>
                <a:gd name="connsiteX0" fmla="*/ 0 w 3465187"/>
                <a:gd name="connsiteY0" fmla="*/ 0 h 367291"/>
                <a:gd name="connsiteX1" fmla="*/ 3465187 w 3465187"/>
                <a:gd name="connsiteY1" fmla="*/ 0 h 367291"/>
                <a:gd name="connsiteX2" fmla="*/ 3465187 w 3465187"/>
                <a:gd name="connsiteY2" fmla="*/ 367291 h 367291"/>
                <a:gd name="connsiteX3" fmla="*/ 0 w 3465187"/>
                <a:gd name="connsiteY3" fmla="*/ 367291 h 367291"/>
                <a:gd name="connsiteX4" fmla="*/ 0 w 3465187"/>
                <a:gd name="connsiteY4" fmla="*/ 0 h 36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5187" h="367291">
                  <a:moveTo>
                    <a:pt x="0" y="0"/>
                  </a:moveTo>
                  <a:lnTo>
                    <a:pt x="3465187" y="0"/>
                  </a:lnTo>
                  <a:lnTo>
                    <a:pt x="3465187" y="367291"/>
                  </a:lnTo>
                  <a:lnTo>
                    <a:pt x="0" y="367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285750" lvl="0" indent="-285750">
                <a:buFont typeface="Wingdings" panose="05000000000000000000" pitchFamily="2" charset="2"/>
                <a:buChar char="§"/>
              </a:pPr>
              <a:endParaRPr lang="en-US" sz="1200" dirty="0" smtClean="0"/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en-US" sz="1200" dirty="0" smtClean="0"/>
                <a:t>ligand</a:t>
              </a:r>
              <a:r>
                <a:rPr lang="en-US" sz="1200" dirty="0"/>
                <a:t>: </a:t>
              </a:r>
              <a:r>
                <a:rPr lang="en-US" sz="1200" dirty="0" smtClean="0"/>
                <a:t>endosomal mainly</a:t>
              </a:r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endParaRPr lang="en-US" sz="1200" dirty="0"/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en-US" sz="1200" dirty="0"/>
                <a:t>time requirement: </a:t>
              </a:r>
              <a:r>
                <a:rPr lang="en-US" sz="1200" dirty="0" smtClean="0"/>
                <a:t>longer interaction needed</a:t>
              </a:r>
              <a:endParaRPr lang="en-US" sz="1200" dirty="0"/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4602863" y="4661167"/>
              <a:ext cx="3465187" cy="0"/>
            </a:xfrm>
            <a:prstGeom prst="line">
              <a:avLst/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Straight Connector 15"/>
            <p:cNvSpPr/>
            <p:nvPr/>
          </p:nvSpPr>
          <p:spPr>
            <a:xfrm>
              <a:off x="426400" y="4661167"/>
              <a:ext cx="3465187" cy="0"/>
            </a:xfrm>
            <a:prstGeom prst="line">
              <a:avLst/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1327348" y="4477549"/>
              <a:ext cx="2564238" cy="183618"/>
            </a:xfrm>
            <a:custGeom>
              <a:avLst/>
              <a:gdLst>
                <a:gd name="connsiteX0" fmla="*/ 0 w 2564238"/>
                <a:gd name="connsiteY0" fmla="*/ 0 h 183618"/>
                <a:gd name="connsiteX1" fmla="*/ 2564238 w 2564238"/>
                <a:gd name="connsiteY1" fmla="*/ 0 h 183618"/>
                <a:gd name="connsiteX2" fmla="*/ 2564238 w 2564238"/>
                <a:gd name="connsiteY2" fmla="*/ 183618 h 183618"/>
                <a:gd name="connsiteX3" fmla="*/ 0 w 2564238"/>
                <a:gd name="connsiteY3" fmla="*/ 183618 h 183618"/>
                <a:gd name="connsiteX4" fmla="*/ 0 w 2564238"/>
                <a:gd name="connsiteY4" fmla="*/ 0 h 18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238" h="183618">
                  <a:moveTo>
                    <a:pt x="0" y="0"/>
                  </a:moveTo>
                  <a:lnTo>
                    <a:pt x="2564238" y="0"/>
                  </a:lnTo>
                  <a:lnTo>
                    <a:pt x="2564238" y="183618"/>
                  </a:lnTo>
                  <a:lnTo>
                    <a:pt x="0" y="1836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b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26400" y="4365103"/>
              <a:ext cx="900948" cy="302400"/>
            </a:xfrm>
            <a:custGeom>
              <a:avLst/>
              <a:gdLst>
                <a:gd name="connsiteX0" fmla="*/ 30609 w 900948"/>
                <a:gd name="connsiteY0" fmla="*/ 0 h 183618"/>
                <a:gd name="connsiteX1" fmla="*/ 870339 w 900948"/>
                <a:gd name="connsiteY1" fmla="*/ 0 h 183618"/>
                <a:gd name="connsiteX2" fmla="*/ 900948 w 900948"/>
                <a:gd name="connsiteY2" fmla="*/ 30609 h 183618"/>
                <a:gd name="connsiteX3" fmla="*/ 900948 w 900948"/>
                <a:gd name="connsiteY3" fmla="*/ 183618 h 183618"/>
                <a:gd name="connsiteX4" fmla="*/ 900948 w 900948"/>
                <a:gd name="connsiteY4" fmla="*/ 183618 h 183618"/>
                <a:gd name="connsiteX5" fmla="*/ 0 w 900948"/>
                <a:gd name="connsiteY5" fmla="*/ 183618 h 183618"/>
                <a:gd name="connsiteX6" fmla="*/ 0 w 900948"/>
                <a:gd name="connsiteY6" fmla="*/ 183618 h 183618"/>
                <a:gd name="connsiteX7" fmla="*/ 0 w 900948"/>
                <a:gd name="connsiteY7" fmla="*/ 30609 h 183618"/>
                <a:gd name="connsiteX8" fmla="*/ 30609 w 900948"/>
                <a:gd name="connsiteY8" fmla="*/ 0 h 18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0948" h="183618">
                  <a:moveTo>
                    <a:pt x="30609" y="0"/>
                  </a:moveTo>
                  <a:lnTo>
                    <a:pt x="870339" y="0"/>
                  </a:lnTo>
                  <a:cubicBezTo>
                    <a:pt x="887244" y="0"/>
                    <a:pt x="900948" y="13704"/>
                    <a:pt x="900948" y="30609"/>
                  </a:cubicBezTo>
                  <a:lnTo>
                    <a:pt x="900948" y="183618"/>
                  </a:lnTo>
                  <a:lnTo>
                    <a:pt x="900948" y="183618"/>
                  </a:lnTo>
                  <a:lnTo>
                    <a:pt x="0" y="183618"/>
                  </a:lnTo>
                  <a:lnTo>
                    <a:pt x="0" y="183618"/>
                  </a:lnTo>
                  <a:lnTo>
                    <a:pt x="0" y="30609"/>
                  </a:lnTo>
                  <a:cubicBezTo>
                    <a:pt x="0" y="13704"/>
                    <a:pt x="13704" y="0"/>
                    <a:pt x="30609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015" tIns="28015" rIns="28015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dirty="0"/>
                <a:t>e</a:t>
              </a:r>
              <a:r>
                <a:rPr lang="en-US" sz="1000" dirty="0" smtClean="0"/>
                <a:t>xtracellular pathogen</a:t>
              </a:r>
              <a:endParaRPr lang="en-US" sz="10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26400" y="4661167"/>
              <a:ext cx="3465187" cy="367291"/>
            </a:xfrm>
            <a:custGeom>
              <a:avLst/>
              <a:gdLst>
                <a:gd name="connsiteX0" fmla="*/ 0 w 3465187"/>
                <a:gd name="connsiteY0" fmla="*/ 0 h 367291"/>
                <a:gd name="connsiteX1" fmla="*/ 3465187 w 3465187"/>
                <a:gd name="connsiteY1" fmla="*/ 0 h 367291"/>
                <a:gd name="connsiteX2" fmla="*/ 3465187 w 3465187"/>
                <a:gd name="connsiteY2" fmla="*/ 367291 h 367291"/>
                <a:gd name="connsiteX3" fmla="*/ 0 w 3465187"/>
                <a:gd name="connsiteY3" fmla="*/ 367291 h 367291"/>
                <a:gd name="connsiteX4" fmla="*/ 0 w 3465187"/>
                <a:gd name="connsiteY4" fmla="*/ 0 h 36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5187" h="367291">
                  <a:moveTo>
                    <a:pt x="0" y="0"/>
                  </a:moveTo>
                  <a:lnTo>
                    <a:pt x="3465187" y="0"/>
                  </a:lnTo>
                  <a:lnTo>
                    <a:pt x="3465187" y="367291"/>
                  </a:lnTo>
                  <a:lnTo>
                    <a:pt x="0" y="3672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285750" lvl="0" indent="-285750">
                <a:buFont typeface="Wingdings" panose="05000000000000000000" pitchFamily="2" charset="2"/>
                <a:buChar char="§"/>
              </a:pPr>
              <a:endParaRPr lang="en-US" sz="1200" dirty="0" smtClean="0"/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en-US" sz="1200" dirty="0" smtClean="0"/>
                <a:t>ligand</a:t>
              </a:r>
              <a:r>
                <a:rPr lang="en-US" sz="1200" dirty="0"/>
                <a:t>: </a:t>
              </a:r>
              <a:r>
                <a:rPr lang="en-US" sz="1200" dirty="0" err="1" smtClean="0"/>
                <a:t>exosomal</a:t>
              </a:r>
              <a:endParaRPr lang="en-US" sz="1200" dirty="0" smtClean="0"/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endParaRPr lang="en-US" sz="1200" dirty="0" smtClean="0"/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en-US" sz="1200" dirty="0"/>
                <a:t>t</a:t>
              </a:r>
              <a:r>
                <a:rPr lang="en-US" sz="1200" dirty="0" smtClean="0"/>
                <a:t>ime requirement: faster host cell response</a:t>
              </a:r>
              <a:endParaRPr lang="en-US" sz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02863" y="4357539"/>
              <a:ext cx="900948" cy="303628"/>
            </a:xfrm>
            <a:custGeom>
              <a:avLst/>
              <a:gdLst>
                <a:gd name="connsiteX0" fmla="*/ 30609 w 900948"/>
                <a:gd name="connsiteY0" fmla="*/ 0 h 183618"/>
                <a:gd name="connsiteX1" fmla="*/ 870339 w 900948"/>
                <a:gd name="connsiteY1" fmla="*/ 0 h 183618"/>
                <a:gd name="connsiteX2" fmla="*/ 900948 w 900948"/>
                <a:gd name="connsiteY2" fmla="*/ 30609 h 183618"/>
                <a:gd name="connsiteX3" fmla="*/ 900948 w 900948"/>
                <a:gd name="connsiteY3" fmla="*/ 183618 h 183618"/>
                <a:gd name="connsiteX4" fmla="*/ 900948 w 900948"/>
                <a:gd name="connsiteY4" fmla="*/ 183618 h 183618"/>
                <a:gd name="connsiteX5" fmla="*/ 0 w 900948"/>
                <a:gd name="connsiteY5" fmla="*/ 183618 h 183618"/>
                <a:gd name="connsiteX6" fmla="*/ 0 w 900948"/>
                <a:gd name="connsiteY6" fmla="*/ 183618 h 183618"/>
                <a:gd name="connsiteX7" fmla="*/ 0 w 900948"/>
                <a:gd name="connsiteY7" fmla="*/ 30609 h 183618"/>
                <a:gd name="connsiteX8" fmla="*/ 30609 w 900948"/>
                <a:gd name="connsiteY8" fmla="*/ 0 h 18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0948" h="183618">
                  <a:moveTo>
                    <a:pt x="30609" y="0"/>
                  </a:moveTo>
                  <a:lnTo>
                    <a:pt x="870339" y="0"/>
                  </a:lnTo>
                  <a:cubicBezTo>
                    <a:pt x="887244" y="0"/>
                    <a:pt x="900948" y="13704"/>
                    <a:pt x="900948" y="30609"/>
                  </a:cubicBezTo>
                  <a:lnTo>
                    <a:pt x="900948" y="183618"/>
                  </a:lnTo>
                  <a:lnTo>
                    <a:pt x="900948" y="183618"/>
                  </a:lnTo>
                  <a:lnTo>
                    <a:pt x="0" y="183618"/>
                  </a:lnTo>
                  <a:lnTo>
                    <a:pt x="0" y="183618"/>
                  </a:lnTo>
                  <a:lnTo>
                    <a:pt x="0" y="30609"/>
                  </a:lnTo>
                  <a:cubicBezTo>
                    <a:pt x="0" y="13704"/>
                    <a:pt x="13704" y="0"/>
                    <a:pt x="30609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015" tIns="28015" rIns="28015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dirty="0"/>
                <a:t>i</a:t>
              </a:r>
              <a:r>
                <a:rPr lang="en-US" sz="1000" kern="1200" dirty="0" smtClean="0"/>
                <a:t>ntracellular pathogen</a:t>
              </a:r>
              <a:endParaRPr lang="en-US" sz="1000" kern="1200" dirty="0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323528" y="1268759"/>
            <a:ext cx="8496944" cy="2333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605" y="357705"/>
            <a:ext cx="180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solidFill>
                  <a:srgbClr val="A0003C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1299" y="3197975"/>
            <a:ext cx="73014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The current cell culture model can be used to observe the innate TLR response for other virus or parasite</a:t>
            </a:r>
          </a:p>
        </p:txBody>
      </p:sp>
    </p:spTree>
    <p:extLst>
      <p:ext uri="{BB962C8B-B14F-4D97-AF65-F5344CB8AC3E}">
        <p14:creationId xmlns:p14="http://schemas.microsoft.com/office/powerpoint/2010/main" val="16316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Clinic bil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2527300"/>
            <a:ext cx="48704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2844" y="5143512"/>
            <a:ext cx="4857783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Clinic for Poultry and Fish Medicine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Department for Farm Animals and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Veterinary Public Health 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002607" y="2993215"/>
            <a:ext cx="4176464" cy="504056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SzPct val="100000"/>
              <a:tabLst/>
              <a:defRPr/>
            </a:pPr>
            <a:r>
              <a:rPr lang="nl-NL" sz="1600" b="1" kern="0" dirty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Team of C</a:t>
            </a: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linical Unit of Poultry Medicine</a:t>
            </a:r>
          </a:p>
          <a:p>
            <a:pPr marL="342900" lvl="0" indent="-342900" defTabSz="4572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defRPr/>
            </a:pPr>
            <a:endParaRPr lang="en-US" sz="1600" b="1" dirty="0">
              <a:latin typeface="Calibri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25" y="5058943"/>
            <a:ext cx="4139952" cy="915566"/>
          </a:xfrm>
        </p:spPr>
        <p:txBody>
          <a:bodyPr/>
          <a:lstStyle/>
          <a:p>
            <a:pPr algn="ctr"/>
            <a:r>
              <a:rPr lang="en-GB" sz="2000" dirty="0">
                <a:solidFill>
                  <a:srgbClr val="960032"/>
                </a:solidFill>
              </a:rPr>
              <a:t>Thank you for your attention!</a:t>
            </a:r>
          </a:p>
        </p:txBody>
      </p:sp>
      <p:pic>
        <p:nvPicPr>
          <p:cNvPr id="13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87" y="3967205"/>
            <a:ext cx="1916244" cy="917700"/>
          </a:xfrm>
          <a:prstGeom prst="rect">
            <a:avLst/>
          </a:prstGeom>
        </p:spPr>
      </p:pic>
      <p:pic>
        <p:nvPicPr>
          <p:cNvPr id="14" name="Kép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969339"/>
            <a:ext cx="1327975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9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405C2-EABD-4F79-A067-6F60425589D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grpSp>
        <p:nvGrpSpPr>
          <p:cNvPr id="48" name="Group 47"/>
          <p:cNvGrpSpPr/>
          <p:nvPr/>
        </p:nvGrpSpPr>
        <p:grpSpPr>
          <a:xfrm>
            <a:off x="3275856" y="1988840"/>
            <a:ext cx="2592288" cy="2959896"/>
            <a:chOff x="230773" y="1988840"/>
            <a:chExt cx="2592288" cy="2959896"/>
          </a:xfrm>
        </p:grpSpPr>
        <p:grpSp>
          <p:nvGrpSpPr>
            <p:cNvPr id="8" name="Group 7"/>
            <p:cNvGrpSpPr/>
            <p:nvPr/>
          </p:nvGrpSpPr>
          <p:grpSpPr>
            <a:xfrm rot="16200000">
              <a:off x="897232" y="3013140"/>
              <a:ext cx="1255077" cy="1094366"/>
              <a:chOff x="2771800" y="2492896"/>
              <a:chExt cx="1255077" cy="1094366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2771800" y="2492896"/>
                <a:ext cx="1255077" cy="1094366"/>
              </a:xfrm>
              <a:custGeom>
                <a:avLst/>
                <a:gdLst>
                  <a:gd name="connsiteX0" fmla="*/ 184639 w 958362"/>
                  <a:gd name="connsiteY0" fmla="*/ 178141 h 811188"/>
                  <a:gd name="connsiteX1" fmla="*/ 211016 w 958362"/>
                  <a:gd name="connsiteY1" fmla="*/ 99011 h 811188"/>
                  <a:gd name="connsiteX2" fmla="*/ 237393 w 958362"/>
                  <a:gd name="connsiteY2" fmla="*/ 72634 h 811188"/>
                  <a:gd name="connsiteX3" fmla="*/ 290147 w 958362"/>
                  <a:gd name="connsiteY3" fmla="*/ 37464 h 811188"/>
                  <a:gd name="connsiteX4" fmla="*/ 606670 w 958362"/>
                  <a:gd name="connsiteY4" fmla="*/ 11088 h 811188"/>
                  <a:gd name="connsiteX5" fmla="*/ 861647 w 958362"/>
                  <a:gd name="connsiteY5" fmla="*/ 46257 h 811188"/>
                  <a:gd name="connsiteX6" fmla="*/ 888023 w 958362"/>
                  <a:gd name="connsiteY6" fmla="*/ 72634 h 811188"/>
                  <a:gd name="connsiteX7" fmla="*/ 896816 w 958362"/>
                  <a:gd name="connsiteY7" fmla="*/ 107803 h 811188"/>
                  <a:gd name="connsiteX8" fmla="*/ 879231 w 958362"/>
                  <a:gd name="connsiteY8" fmla="*/ 248480 h 811188"/>
                  <a:gd name="connsiteX9" fmla="*/ 888023 w 958362"/>
                  <a:gd name="connsiteY9" fmla="*/ 327611 h 811188"/>
                  <a:gd name="connsiteX10" fmla="*/ 923193 w 958362"/>
                  <a:gd name="connsiteY10" fmla="*/ 380364 h 811188"/>
                  <a:gd name="connsiteX11" fmla="*/ 949570 w 958362"/>
                  <a:gd name="connsiteY11" fmla="*/ 433118 h 811188"/>
                  <a:gd name="connsiteX12" fmla="*/ 958362 w 958362"/>
                  <a:gd name="connsiteY12" fmla="*/ 459495 h 811188"/>
                  <a:gd name="connsiteX13" fmla="*/ 949570 w 958362"/>
                  <a:gd name="connsiteY13" fmla="*/ 529834 h 811188"/>
                  <a:gd name="connsiteX14" fmla="*/ 905608 w 958362"/>
                  <a:gd name="connsiteY14" fmla="*/ 573795 h 811188"/>
                  <a:gd name="connsiteX15" fmla="*/ 879231 w 958362"/>
                  <a:gd name="connsiteY15" fmla="*/ 582588 h 811188"/>
                  <a:gd name="connsiteX16" fmla="*/ 861647 w 958362"/>
                  <a:gd name="connsiteY16" fmla="*/ 608964 h 811188"/>
                  <a:gd name="connsiteX17" fmla="*/ 808893 w 958362"/>
                  <a:gd name="connsiteY17" fmla="*/ 652926 h 811188"/>
                  <a:gd name="connsiteX18" fmla="*/ 800100 w 958362"/>
                  <a:gd name="connsiteY18" fmla="*/ 705680 h 811188"/>
                  <a:gd name="connsiteX19" fmla="*/ 738554 w 958362"/>
                  <a:gd name="connsiteY19" fmla="*/ 758434 h 811188"/>
                  <a:gd name="connsiteX20" fmla="*/ 703385 w 958362"/>
                  <a:gd name="connsiteY20" fmla="*/ 776018 h 811188"/>
                  <a:gd name="connsiteX21" fmla="*/ 677008 w 958362"/>
                  <a:gd name="connsiteY21" fmla="*/ 784811 h 811188"/>
                  <a:gd name="connsiteX22" fmla="*/ 562708 w 958362"/>
                  <a:gd name="connsiteY22" fmla="*/ 811188 h 811188"/>
                  <a:gd name="connsiteX23" fmla="*/ 465993 w 958362"/>
                  <a:gd name="connsiteY23" fmla="*/ 802395 h 811188"/>
                  <a:gd name="connsiteX24" fmla="*/ 439616 w 958362"/>
                  <a:gd name="connsiteY24" fmla="*/ 793603 h 811188"/>
                  <a:gd name="connsiteX25" fmla="*/ 413239 w 958362"/>
                  <a:gd name="connsiteY25" fmla="*/ 767226 h 811188"/>
                  <a:gd name="connsiteX26" fmla="*/ 386862 w 958362"/>
                  <a:gd name="connsiteY26" fmla="*/ 749641 h 811188"/>
                  <a:gd name="connsiteX27" fmla="*/ 342900 w 958362"/>
                  <a:gd name="connsiteY27" fmla="*/ 714472 h 811188"/>
                  <a:gd name="connsiteX28" fmla="*/ 52754 w 958362"/>
                  <a:gd name="connsiteY28" fmla="*/ 652926 h 811188"/>
                  <a:gd name="connsiteX29" fmla="*/ 17585 w 958362"/>
                  <a:gd name="connsiteY29" fmla="*/ 600172 h 811188"/>
                  <a:gd name="connsiteX30" fmla="*/ 0 w 958362"/>
                  <a:gd name="connsiteY30" fmla="*/ 538626 h 811188"/>
                  <a:gd name="connsiteX31" fmla="*/ 8793 w 958362"/>
                  <a:gd name="connsiteY31" fmla="*/ 397949 h 811188"/>
                  <a:gd name="connsiteX32" fmla="*/ 35170 w 958362"/>
                  <a:gd name="connsiteY32" fmla="*/ 380364 h 811188"/>
                  <a:gd name="connsiteX33" fmla="*/ 70339 w 958362"/>
                  <a:gd name="connsiteY33" fmla="*/ 327611 h 811188"/>
                  <a:gd name="connsiteX34" fmla="*/ 96716 w 958362"/>
                  <a:gd name="connsiteY34" fmla="*/ 292441 h 811188"/>
                  <a:gd name="connsiteX35" fmla="*/ 114300 w 958362"/>
                  <a:gd name="connsiteY35" fmla="*/ 266064 h 811188"/>
                  <a:gd name="connsiteX36" fmla="*/ 158262 w 958362"/>
                  <a:gd name="connsiteY36" fmla="*/ 213311 h 811188"/>
                  <a:gd name="connsiteX37" fmla="*/ 184639 w 958362"/>
                  <a:gd name="connsiteY37" fmla="*/ 178141 h 81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58362" h="811188">
                    <a:moveTo>
                      <a:pt x="184639" y="178141"/>
                    </a:moveTo>
                    <a:cubicBezTo>
                      <a:pt x="193431" y="159091"/>
                      <a:pt x="191356" y="118671"/>
                      <a:pt x="211016" y="99011"/>
                    </a:cubicBezTo>
                    <a:cubicBezTo>
                      <a:pt x="219808" y="90219"/>
                      <a:pt x="227578" y="80268"/>
                      <a:pt x="237393" y="72634"/>
                    </a:cubicBezTo>
                    <a:cubicBezTo>
                      <a:pt x="254075" y="59659"/>
                      <a:pt x="272562" y="49187"/>
                      <a:pt x="290147" y="37464"/>
                    </a:cubicBezTo>
                    <a:cubicBezTo>
                      <a:pt x="397031" y="-33793"/>
                      <a:pt x="305974" y="20200"/>
                      <a:pt x="606670" y="11088"/>
                    </a:cubicBezTo>
                    <a:cubicBezTo>
                      <a:pt x="648352" y="14422"/>
                      <a:pt x="794827" y="-1472"/>
                      <a:pt x="861647" y="46257"/>
                    </a:cubicBezTo>
                    <a:cubicBezTo>
                      <a:pt x="871765" y="53484"/>
                      <a:pt x="879231" y="63842"/>
                      <a:pt x="888023" y="72634"/>
                    </a:cubicBezTo>
                    <a:cubicBezTo>
                      <a:pt x="890954" y="84357"/>
                      <a:pt x="896816" y="95719"/>
                      <a:pt x="896816" y="107803"/>
                    </a:cubicBezTo>
                    <a:cubicBezTo>
                      <a:pt x="896816" y="202831"/>
                      <a:pt x="897801" y="192767"/>
                      <a:pt x="879231" y="248480"/>
                    </a:cubicBezTo>
                    <a:cubicBezTo>
                      <a:pt x="882162" y="274857"/>
                      <a:pt x="879630" y="302434"/>
                      <a:pt x="888023" y="327611"/>
                    </a:cubicBezTo>
                    <a:cubicBezTo>
                      <a:pt x="894706" y="347660"/>
                      <a:pt x="923193" y="380364"/>
                      <a:pt x="923193" y="380364"/>
                    </a:cubicBezTo>
                    <a:cubicBezTo>
                      <a:pt x="945292" y="446663"/>
                      <a:pt x="915482" y="364941"/>
                      <a:pt x="949570" y="433118"/>
                    </a:cubicBezTo>
                    <a:cubicBezTo>
                      <a:pt x="953715" y="441407"/>
                      <a:pt x="955431" y="450703"/>
                      <a:pt x="958362" y="459495"/>
                    </a:cubicBezTo>
                    <a:cubicBezTo>
                      <a:pt x="955431" y="482941"/>
                      <a:pt x="955787" y="507038"/>
                      <a:pt x="949570" y="529834"/>
                    </a:cubicBezTo>
                    <a:cubicBezTo>
                      <a:pt x="944017" y="550196"/>
                      <a:pt x="922884" y="565157"/>
                      <a:pt x="905608" y="573795"/>
                    </a:cubicBezTo>
                    <a:cubicBezTo>
                      <a:pt x="897318" y="577940"/>
                      <a:pt x="888023" y="579657"/>
                      <a:pt x="879231" y="582588"/>
                    </a:cubicBezTo>
                    <a:cubicBezTo>
                      <a:pt x="873370" y="591380"/>
                      <a:pt x="868412" y="600846"/>
                      <a:pt x="861647" y="608964"/>
                    </a:cubicBezTo>
                    <a:cubicBezTo>
                      <a:pt x="840491" y="634351"/>
                      <a:pt x="834828" y="635635"/>
                      <a:pt x="808893" y="652926"/>
                    </a:cubicBezTo>
                    <a:cubicBezTo>
                      <a:pt x="805962" y="670511"/>
                      <a:pt x="805737" y="688768"/>
                      <a:pt x="800100" y="705680"/>
                    </a:cubicBezTo>
                    <a:cubicBezTo>
                      <a:pt x="790239" y="735262"/>
                      <a:pt x="763757" y="744433"/>
                      <a:pt x="738554" y="758434"/>
                    </a:cubicBezTo>
                    <a:cubicBezTo>
                      <a:pt x="727097" y="764799"/>
                      <a:pt x="715432" y="770855"/>
                      <a:pt x="703385" y="776018"/>
                    </a:cubicBezTo>
                    <a:cubicBezTo>
                      <a:pt x="694866" y="779669"/>
                      <a:pt x="685949" y="782372"/>
                      <a:pt x="677008" y="784811"/>
                    </a:cubicBezTo>
                    <a:cubicBezTo>
                      <a:pt x="618698" y="800714"/>
                      <a:pt x="613966" y="800936"/>
                      <a:pt x="562708" y="811188"/>
                    </a:cubicBezTo>
                    <a:cubicBezTo>
                      <a:pt x="530470" y="808257"/>
                      <a:pt x="498039" y="806973"/>
                      <a:pt x="465993" y="802395"/>
                    </a:cubicBezTo>
                    <a:cubicBezTo>
                      <a:pt x="456818" y="801084"/>
                      <a:pt x="447327" y="798744"/>
                      <a:pt x="439616" y="793603"/>
                    </a:cubicBezTo>
                    <a:cubicBezTo>
                      <a:pt x="429270" y="786706"/>
                      <a:pt x="422791" y="775186"/>
                      <a:pt x="413239" y="767226"/>
                    </a:cubicBezTo>
                    <a:cubicBezTo>
                      <a:pt x="405121" y="760461"/>
                      <a:pt x="395654" y="755503"/>
                      <a:pt x="386862" y="749641"/>
                    </a:cubicBezTo>
                    <a:cubicBezTo>
                      <a:pt x="338592" y="677238"/>
                      <a:pt x="401705" y="760210"/>
                      <a:pt x="342900" y="714472"/>
                    </a:cubicBezTo>
                    <a:cubicBezTo>
                      <a:pt x="201530" y="604517"/>
                      <a:pt x="418883" y="666486"/>
                      <a:pt x="52754" y="652926"/>
                    </a:cubicBezTo>
                    <a:cubicBezTo>
                      <a:pt x="41031" y="635341"/>
                      <a:pt x="22711" y="620675"/>
                      <a:pt x="17585" y="600172"/>
                    </a:cubicBezTo>
                    <a:cubicBezTo>
                      <a:pt x="6545" y="556012"/>
                      <a:pt x="12614" y="576467"/>
                      <a:pt x="0" y="538626"/>
                    </a:cubicBezTo>
                    <a:cubicBezTo>
                      <a:pt x="2931" y="491734"/>
                      <a:pt x="-1399" y="443814"/>
                      <a:pt x="8793" y="397949"/>
                    </a:cubicBezTo>
                    <a:cubicBezTo>
                      <a:pt x="11085" y="387634"/>
                      <a:pt x="28211" y="388317"/>
                      <a:pt x="35170" y="380364"/>
                    </a:cubicBezTo>
                    <a:cubicBezTo>
                      <a:pt x="49087" y="364459"/>
                      <a:pt x="57659" y="344518"/>
                      <a:pt x="70339" y="327611"/>
                    </a:cubicBezTo>
                    <a:cubicBezTo>
                      <a:pt x="79131" y="315888"/>
                      <a:pt x="88199" y="304366"/>
                      <a:pt x="96716" y="292441"/>
                    </a:cubicBezTo>
                    <a:cubicBezTo>
                      <a:pt x="102858" y="283842"/>
                      <a:pt x="107535" y="274182"/>
                      <a:pt x="114300" y="266064"/>
                    </a:cubicBezTo>
                    <a:cubicBezTo>
                      <a:pt x="170721" y="198359"/>
                      <a:pt x="114597" y="278807"/>
                      <a:pt x="158262" y="213311"/>
                    </a:cubicBezTo>
                    <a:cubicBezTo>
                      <a:pt x="176774" y="157777"/>
                      <a:pt x="175847" y="197191"/>
                      <a:pt x="184639" y="178141"/>
                    </a:cubicBezTo>
                    <a:close/>
                  </a:path>
                </a:pathLst>
              </a:cu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APC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macrophage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lowchart: Connector 6"/>
              <p:cNvSpPr/>
              <p:nvPr/>
            </p:nvSpPr>
            <p:spPr>
              <a:xfrm>
                <a:off x="3355898" y="3299451"/>
                <a:ext cx="313184" cy="264929"/>
              </a:xfrm>
              <a:prstGeom prst="flowChartConnector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-600000" flipH="1">
              <a:off x="1057329" y="2527469"/>
              <a:ext cx="130859" cy="797383"/>
              <a:chOff x="7596335" y="4077071"/>
              <a:chExt cx="257241" cy="958649"/>
            </a:xfrm>
            <a:noFill/>
          </p:grpSpPr>
          <p:sp>
            <p:nvSpPr>
              <p:cNvPr id="18" name="Rectangle 17"/>
              <p:cNvSpPr/>
              <p:nvPr/>
            </p:nvSpPr>
            <p:spPr>
              <a:xfrm>
                <a:off x="7596335" y="4077071"/>
                <a:ext cx="257241" cy="562650"/>
              </a:xfrm>
              <a:prstGeom prst="rect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TLR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632340" y="4819316"/>
                <a:ext cx="144016" cy="216404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681489" y="4646186"/>
                <a:ext cx="45718" cy="216404"/>
              </a:xfrm>
              <a:prstGeom prst="rect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ounded Rectangle 50"/>
            <p:cNvSpPr/>
            <p:nvPr/>
          </p:nvSpPr>
          <p:spPr>
            <a:xfrm>
              <a:off x="230773" y="1988840"/>
              <a:ext cx="2592288" cy="509682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PAMP of extracellular pathogen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30773" y="4439054"/>
              <a:ext cx="2592288" cy="509682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PAMP of intracellular pathogen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 flipH="1">
              <a:off x="1784142" y="2524193"/>
              <a:ext cx="130859" cy="797383"/>
              <a:chOff x="7596335" y="4077071"/>
              <a:chExt cx="257241" cy="958649"/>
            </a:xfrm>
            <a:noFill/>
          </p:grpSpPr>
          <p:sp>
            <p:nvSpPr>
              <p:cNvPr id="49" name="Rectangle 48"/>
              <p:cNvSpPr/>
              <p:nvPr/>
            </p:nvSpPr>
            <p:spPr>
              <a:xfrm>
                <a:off x="7596335" y="4077071"/>
                <a:ext cx="257241" cy="562650"/>
              </a:xfrm>
              <a:prstGeom prst="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TLR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632340" y="4819316"/>
                <a:ext cx="144016" cy="216404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681489" y="4646186"/>
                <a:ext cx="45718" cy="216404"/>
              </a:xfrm>
              <a:prstGeom prst="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H="1" flipV="1">
              <a:off x="990754" y="3611270"/>
              <a:ext cx="130859" cy="797383"/>
              <a:chOff x="7596335" y="4077071"/>
              <a:chExt cx="257241" cy="958649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7596335" y="4077071"/>
                <a:ext cx="257241" cy="56265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TLR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632340" y="4819316"/>
                <a:ext cx="144016" cy="216404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681489" y="4646186"/>
                <a:ext cx="45718" cy="216404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 rot="-900000" flipH="1" flipV="1">
              <a:off x="1914342" y="3609097"/>
              <a:ext cx="130859" cy="797383"/>
              <a:chOff x="7596335" y="4077071"/>
              <a:chExt cx="257241" cy="958649"/>
            </a:xfrm>
            <a:noFill/>
          </p:grpSpPr>
          <p:sp>
            <p:nvSpPr>
              <p:cNvPr id="60" name="Rectangle 59"/>
              <p:cNvSpPr/>
              <p:nvPr/>
            </p:nvSpPr>
            <p:spPr>
              <a:xfrm>
                <a:off x="7596335" y="4077071"/>
                <a:ext cx="257241" cy="56265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TLR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7632340" y="4819316"/>
                <a:ext cx="144016" cy="216404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81489" y="4646186"/>
                <a:ext cx="45718" cy="216404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6" name="Titel 1"/>
          <p:cNvSpPr txBox="1">
            <a:spLocks/>
          </p:cNvSpPr>
          <p:nvPr/>
        </p:nvSpPr>
        <p:spPr>
          <a:xfrm>
            <a:off x="251520" y="332656"/>
            <a:ext cx="7200800" cy="71913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0003C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 dirty="0" smtClean="0"/>
              <a:t>Introduction</a:t>
            </a:r>
            <a:endParaRPr lang="de-DE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2043103" y="1163457"/>
            <a:ext cx="490390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athogen associated innate immune response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1865564" y="1533232"/>
            <a:ext cx="5256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395536" y="5540250"/>
            <a:ext cx="1800000" cy="360000"/>
          </a:xfrm>
          <a:custGeom>
            <a:avLst/>
            <a:gdLst>
              <a:gd name="connsiteX0" fmla="*/ 0 w 1207584"/>
              <a:gd name="connsiteY0" fmla="*/ 0 h 265014"/>
              <a:gd name="connsiteX1" fmla="*/ 1207584 w 1207584"/>
              <a:gd name="connsiteY1" fmla="*/ 0 h 265014"/>
              <a:gd name="connsiteX2" fmla="*/ 1207584 w 1207584"/>
              <a:gd name="connsiteY2" fmla="*/ 265014 h 265014"/>
              <a:gd name="connsiteX3" fmla="*/ 0 w 1207584"/>
              <a:gd name="connsiteY3" fmla="*/ 265014 h 265014"/>
              <a:gd name="connsiteX4" fmla="*/ 0 w 1207584"/>
              <a:gd name="connsiteY4" fmla="*/ 0 h 26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584" h="265014">
                <a:moveTo>
                  <a:pt x="0" y="0"/>
                </a:moveTo>
                <a:lnTo>
                  <a:pt x="1207584" y="0"/>
                </a:lnTo>
                <a:lnTo>
                  <a:pt x="1207584" y="265014"/>
                </a:lnTo>
                <a:lnTo>
                  <a:pt x="0" y="2650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 smtClean="0"/>
              <a:t>? key TLRs involved </a:t>
            </a:r>
            <a:endParaRPr lang="en-US" sz="1100" b="1" kern="1200" dirty="0"/>
          </a:p>
        </p:txBody>
      </p:sp>
      <p:sp>
        <p:nvSpPr>
          <p:cNvPr id="68" name="Freeform 67"/>
          <p:cNvSpPr/>
          <p:nvPr/>
        </p:nvSpPr>
        <p:spPr>
          <a:xfrm>
            <a:off x="3769017" y="5540250"/>
            <a:ext cx="1800000" cy="360000"/>
          </a:xfrm>
          <a:custGeom>
            <a:avLst/>
            <a:gdLst>
              <a:gd name="connsiteX0" fmla="*/ 0 w 913227"/>
              <a:gd name="connsiteY0" fmla="*/ 0 h 265014"/>
              <a:gd name="connsiteX1" fmla="*/ 913227 w 913227"/>
              <a:gd name="connsiteY1" fmla="*/ 0 h 265014"/>
              <a:gd name="connsiteX2" fmla="*/ 913227 w 913227"/>
              <a:gd name="connsiteY2" fmla="*/ 265014 h 265014"/>
              <a:gd name="connsiteX3" fmla="*/ 0 w 913227"/>
              <a:gd name="connsiteY3" fmla="*/ 265014 h 265014"/>
              <a:gd name="connsiteX4" fmla="*/ 0 w 913227"/>
              <a:gd name="connsiteY4" fmla="*/ 0 h 26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27" h="265014">
                <a:moveTo>
                  <a:pt x="0" y="0"/>
                </a:moveTo>
                <a:lnTo>
                  <a:pt x="913227" y="0"/>
                </a:lnTo>
                <a:lnTo>
                  <a:pt x="913227" y="265014"/>
                </a:lnTo>
                <a:lnTo>
                  <a:pt x="0" y="2650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 smtClean="0"/>
              <a:t>? interaction time</a:t>
            </a:r>
            <a:endParaRPr lang="en-US" sz="1100" b="1" kern="1200" dirty="0"/>
          </a:p>
        </p:txBody>
      </p:sp>
      <p:sp>
        <p:nvSpPr>
          <p:cNvPr id="69" name="Freeform 68"/>
          <p:cNvSpPr/>
          <p:nvPr/>
        </p:nvSpPr>
        <p:spPr>
          <a:xfrm>
            <a:off x="6956057" y="5540250"/>
            <a:ext cx="1800000" cy="360000"/>
          </a:xfrm>
          <a:custGeom>
            <a:avLst/>
            <a:gdLst>
              <a:gd name="connsiteX0" fmla="*/ 0 w 1207584"/>
              <a:gd name="connsiteY0" fmla="*/ 0 h 265014"/>
              <a:gd name="connsiteX1" fmla="*/ 1207584 w 1207584"/>
              <a:gd name="connsiteY1" fmla="*/ 0 h 265014"/>
              <a:gd name="connsiteX2" fmla="*/ 1207584 w 1207584"/>
              <a:gd name="connsiteY2" fmla="*/ 265014 h 265014"/>
              <a:gd name="connsiteX3" fmla="*/ 0 w 1207584"/>
              <a:gd name="connsiteY3" fmla="*/ 265014 h 265014"/>
              <a:gd name="connsiteX4" fmla="*/ 0 w 1207584"/>
              <a:gd name="connsiteY4" fmla="*/ 0 h 26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584" h="265014">
                <a:moveTo>
                  <a:pt x="0" y="0"/>
                </a:moveTo>
                <a:lnTo>
                  <a:pt x="1207584" y="0"/>
                </a:lnTo>
                <a:lnTo>
                  <a:pt x="1207584" y="265014"/>
                </a:lnTo>
                <a:lnTo>
                  <a:pt x="0" y="2650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 smtClean="0"/>
              <a:t>? up-regulation vs  down-regulation</a:t>
            </a:r>
            <a:endParaRPr lang="en-US" sz="1100" b="1" kern="1200" dirty="0"/>
          </a:p>
        </p:txBody>
      </p:sp>
    </p:spTree>
    <p:extLst>
      <p:ext uri="{BB962C8B-B14F-4D97-AF65-F5344CB8AC3E}">
        <p14:creationId xmlns:p14="http://schemas.microsoft.com/office/powerpoint/2010/main" val="13366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405C2-EABD-4F79-A067-6F60425589D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459398"/>
              </p:ext>
            </p:extLst>
          </p:nvPr>
        </p:nvGraphicFramePr>
        <p:xfrm>
          <a:off x="251520" y="2708920"/>
          <a:ext cx="8640960" cy="288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506">
                  <a:extLst>
                    <a:ext uri="{9D8B030D-6E8A-4147-A177-3AD203B41FA5}">
                      <a16:colId xmlns:a16="http://schemas.microsoft.com/office/drawing/2014/main" val="2567301304"/>
                    </a:ext>
                  </a:extLst>
                </a:gridCol>
                <a:gridCol w="3059227">
                  <a:extLst>
                    <a:ext uri="{9D8B030D-6E8A-4147-A177-3AD203B41FA5}">
                      <a16:colId xmlns:a16="http://schemas.microsoft.com/office/drawing/2014/main" val="2505676499"/>
                    </a:ext>
                  </a:extLst>
                </a:gridCol>
                <a:gridCol w="3059227">
                  <a:extLst>
                    <a:ext uri="{9D8B030D-6E8A-4147-A177-3AD203B41FA5}">
                      <a16:colId xmlns:a16="http://schemas.microsoft.com/office/drawing/2014/main" val="4241394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avian pathogen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involved TLRs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reference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36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bacteria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2, 4, 5, 15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Yilmaz </a:t>
                      </a:r>
                      <a:r>
                        <a:rPr lang="en-US" sz="1600" i="1" dirty="0" smtClean="0"/>
                        <a:t>et al., </a:t>
                      </a:r>
                      <a:r>
                        <a:rPr lang="en-US" sz="1600" dirty="0" smtClean="0"/>
                        <a:t>2005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76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fungus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2a, 2b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Higgs </a:t>
                      </a:r>
                      <a:r>
                        <a:rPr lang="en-US" sz="1600" i="1" dirty="0" smtClean="0"/>
                        <a:t>et</a:t>
                      </a:r>
                      <a:r>
                        <a:rPr lang="en-US" sz="1600" i="1" baseline="0" dirty="0" smtClean="0"/>
                        <a:t> al., </a:t>
                      </a:r>
                      <a:r>
                        <a:rPr lang="en-US" sz="1600" baseline="0" dirty="0" smtClean="0"/>
                        <a:t>2006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96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virus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1b, 3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Iqbal </a:t>
                      </a:r>
                      <a:r>
                        <a:rPr lang="en-US" sz="1600" i="1" dirty="0" smtClean="0"/>
                        <a:t>et al., </a:t>
                      </a:r>
                      <a:r>
                        <a:rPr lang="en-US" sz="1600" dirty="0" smtClean="0"/>
                        <a:t>2005; Roach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i="1" baseline="0" dirty="0" smtClean="0"/>
                        <a:t>et al.,</a:t>
                      </a:r>
                      <a:r>
                        <a:rPr lang="en-US" sz="1600" baseline="0" dirty="0" smtClean="0"/>
                        <a:t> 2005; Higgs </a:t>
                      </a:r>
                      <a:r>
                        <a:rPr lang="en-US" sz="1600" i="1" baseline="0" dirty="0" smtClean="0"/>
                        <a:t>et al., </a:t>
                      </a:r>
                      <a:r>
                        <a:rPr lang="en-US" sz="1600" baseline="0" dirty="0" smtClean="0"/>
                        <a:t>2006; </a:t>
                      </a:r>
                      <a:r>
                        <a:rPr lang="en-US" sz="1600" baseline="0" dirty="0" err="1" smtClean="0"/>
                        <a:t>Philbin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i="1" baseline="0" dirty="0" smtClean="0"/>
                        <a:t>et al., </a:t>
                      </a:r>
                      <a:r>
                        <a:rPr lang="en-US" sz="1600" baseline="0" dirty="0" smtClean="0"/>
                        <a:t>2005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589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intracellular parasite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3, 15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Summers </a:t>
                      </a:r>
                      <a:r>
                        <a:rPr lang="en-US" sz="1600" i="1" dirty="0" smtClean="0"/>
                        <a:t>et al., </a:t>
                      </a:r>
                      <a:r>
                        <a:rPr lang="en-US" sz="1600" dirty="0" smtClean="0"/>
                        <a:t>2011; Zhang </a:t>
                      </a:r>
                      <a:r>
                        <a:rPr lang="en-US" sz="1600" i="1" dirty="0" smtClean="0"/>
                        <a:t>et al., </a:t>
                      </a:r>
                      <a:r>
                        <a:rPr lang="en-US" sz="1600" dirty="0" smtClean="0"/>
                        <a:t>2013; Zhou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i="1" baseline="0" dirty="0" smtClean="0"/>
                        <a:t>et al., </a:t>
                      </a:r>
                      <a:r>
                        <a:rPr lang="en-US" sz="1600" baseline="0" dirty="0" smtClean="0"/>
                        <a:t>2014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505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extracellular parasite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1a, 2b, 4,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21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Mitra </a:t>
                      </a:r>
                      <a:r>
                        <a:rPr lang="en-US" sz="1600" i="1" dirty="0" smtClean="0"/>
                        <a:t>et al., </a:t>
                      </a:r>
                      <a:r>
                        <a:rPr lang="en-US" sz="1600" dirty="0" smtClean="0"/>
                        <a:t>2021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21091"/>
                  </a:ext>
                </a:extLst>
              </a:tr>
            </a:tbl>
          </a:graphicData>
        </a:graphic>
      </p:graphicFrame>
      <p:sp>
        <p:nvSpPr>
          <p:cNvPr id="4" name="Titel 1"/>
          <p:cNvSpPr txBox="1">
            <a:spLocks/>
          </p:cNvSpPr>
          <p:nvPr/>
        </p:nvSpPr>
        <p:spPr>
          <a:xfrm>
            <a:off x="251520" y="332656"/>
            <a:ext cx="7200800" cy="71913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0003C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 dirty="0" smtClean="0"/>
              <a:t>Toll-like receptors</a:t>
            </a:r>
            <a:endParaRPr lang="de-DE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731287" y="1097139"/>
            <a:ext cx="5681427" cy="15397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part </a:t>
            </a:r>
            <a:r>
              <a:rPr lang="en-US" sz="1600" dirty="0"/>
              <a:t>of innate immune response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key role in immune </a:t>
            </a:r>
            <a:r>
              <a:rPr lang="en-US" sz="1600" dirty="0" smtClean="0"/>
              <a:t>homeostasis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defense </a:t>
            </a:r>
            <a:r>
              <a:rPr lang="en-US" sz="1600" dirty="0"/>
              <a:t>against infections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</a:rPr>
              <a:t>interplay </a:t>
            </a:r>
            <a:r>
              <a:rPr lang="en-US" sz="1600" dirty="0">
                <a:ea typeface="Calibri" panose="020F0502020204030204" pitchFamily="34" charset="0"/>
              </a:rPr>
              <a:t>between cells of innate and adaptive immunity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5652537"/>
            <a:ext cx="762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to </a:t>
            </a:r>
            <a:r>
              <a:rPr lang="en-US" sz="1600" b="1" dirty="0" smtClean="0"/>
              <a:t>compare TLR response against the extracellular parasite </a:t>
            </a:r>
            <a:r>
              <a:rPr lang="en-US" sz="1600" b="1" i="1" dirty="0" err="1" smtClean="0"/>
              <a:t>Histomonas</a:t>
            </a:r>
            <a:r>
              <a:rPr lang="en-US" sz="1600" b="1" i="1" dirty="0" smtClean="0"/>
              <a:t> meleagridis </a:t>
            </a:r>
            <a:r>
              <a:rPr lang="en-US" sz="1600" b="1" dirty="0" smtClean="0"/>
              <a:t>and the intracellular Fowl adenovirus by using an </a:t>
            </a:r>
            <a:r>
              <a:rPr lang="en-US" sz="1600" b="1" i="1" dirty="0" smtClean="0"/>
              <a:t>in vitro </a:t>
            </a:r>
            <a:r>
              <a:rPr lang="en-US" sz="1600" b="1" dirty="0" smtClean="0"/>
              <a:t>model</a:t>
            </a:r>
            <a:endParaRPr lang="en-US" sz="1600" b="1" dirty="0"/>
          </a:p>
        </p:txBody>
      </p:sp>
      <p:sp>
        <p:nvSpPr>
          <p:cNvPr id="7" name="Pfeil: nach rechts 2">
            <a:extLst>
              <a:ext uri="{FF2B5EF4-FFF2-40B4-BE49-F238E27FC236}">
                <a16:creationId xmlns:a16="http://schemas.microsoft.com/office/drawing/2014/main" id="{E4F0FA68-3BAB-41E4-AD68-1EA82FB35EAE}"/>
              </a:ext>
            </a:extLst>
          </p:cNvPr>
          <p:cNvSpPr/>
          <p:nvPr/>
        </p:nvSpPr>
        <p:spPr>
          <a:xfrm>
            <a:off x="395536" y="5738709"/>
            <a:ext cx="1008112" cy="409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00" dirty="0" err="1" smtClean="0"/>
              <a:t>aim</a:t>
            </a:r>
            <a:endParaRPr lang="de-AT" sz="1300" dirty="0"/>
          </a:p>
        </p:txBody>
      </p:sp>
    </p:spTree>
    <p:extLst>
      <p:ext uri="{BB962C8B-B14F-4D97-AF65-F5344CB8AC3E}">
        <p14:creationId xmlns:p14="http://schemas.microsoft.com/office/powerpoint/2010/main" val="21110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512" y="3645024"/>
            <a:ext cx="3073922" cy="21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31" y="6233252"/>
            <a:ext cx="1167702" cy="55921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B253C-49A1-4CC2-8013-2E83A3F58D1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3" name="Rectangle 2"/>
          <p:cNvSpPr/>
          <p:nvPr/>
        </p:nvSpPr>
        <p:spPr>
          <a:xfrm>
            <a:off x="25823" y="1075600"/>
            <a:ext cx="91440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defTabSz="457200" eaLnBrk="0" hangingPunct="0">
              <a:lnSpc>
                <a:spcPts val="2300"/>
              </a:lnSpc>
              <a:spcBef>
                <a:spcPct val="20000"/>
              </a:spcBef>
              <a:buClr>
                <a:srgbClr val="A0003C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extracellular protozoan parasite</a:t>
            </a:r>
          </a:p>
          <a:p>
            <a:pPr marL="800100" lvl="3" indent="-342900" defTabSz="457200" eaLnBrk="0" hangingPunct="0">
              <a:lnSpc>
                <a:spcPts val="2300"/>
              </a:lnSpc>
              <a:spcBef>
                <a:spcPct val="20000"/>
              </a:spcBef>
              <a:buClr>
                <a:srgbClr val="A0003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333333"/>
                </a:solidFill>
                <a:cs typeface="Times New Roman" pitchFamily="18" charset="0"/>
              </a:rPr>
              <a:t>flagellated </a:t>
            </a:r>
            <a:r>
              <a:rPr lang="en-GB" sz="1600" dirty="0" err="1">
                <a:solidFill>
                  <a:srgbClr val="333333"/>
                </a:solidFill>
                <a:cs typeface="Times New Roman" pitchFamily="18" charset="0"/>
              </a:rPr>
              <a:t>trophozoites</a:t>
            </a:r>
            <a:r>
              <a:rPr lang="en-GB" sz="1600" dirty="0">
                <a:solidFill>
                  <a:srgbClr val="333333"/>
                </a:solidFill>
                <a:cs typeface="Times New Roman" pitchFamily="18" charset="0"/>
              </a:rPr>
              <a:t> (6-20µm), invasive form</a:t>
            </a:r>
          </a:p>
          <a:p>
            <a:pPr marL="342900" lvl="2" indent="-342900" defTabSz="457200" eaLnBrk="0" hangingPunct="0">
              <a:lnSpc>
                <a:spcPts val="2300"/>
              </a:lnSpc>
              <a:spcBef>
                <a:spcPct val="20000"/>
              </a:spcBef>
              <a:buClr>
                <a:srgbClr val="A0003C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causes </a:t>
            </a:r>
            <a:r>
              <a:rPr lang="en-US" sz="160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severe losses in poultry flocks</a:t>
            </a:r>
          </a:p>
          <a:p>
            <a:pPr marL="342900" lvl="2" indent="-342900" defTabSz="457200" eaLnBrk="0" hangingPunct="0">
              <a:lnSpc>
                <a:spcPts val="2300"/>
              </a:lnSpc>
              <a:spcBef>
                <a:spcPct val="20000"/>
              </a:spcBef>
              <a:buClr>
                <a:srgbClr val="A0003C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caeca and liver are 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most </a:t>
            </a:r>
            <a:r>
              <a:rPr lang="en-US" sz="160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affected organs</a:t>
            </a:r>
          </a:p>
          <a:p>
            <a:pPr marL="342900" lvl="2" indent="-342900" defTabSz="457200" eaLnBrk="0" hangingPunct="0">
              <a:lnSpc>
                <a:spcPts val="2300"/>
              </a:lnSpc>
              <a:spcBef>
                <a:spcPct val="20000"/>
              </a:spcBef>
              <a:buClr>
                <a:srgbClr val="A0003C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in </a:t>
            </a:r>
            <a:r>
              <a:rPr lang="en-US" sz="160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chickens mainly decrease in weight gain / drop in egg 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production          economic losses</a:t>
            </a:r>
          </a:p>
          <a:p>
            <a:pPr marL="342900" lvl="2" indent="-342900" defTabSz="457200" eaLnBrk="0" hangingPunct="0">
              <a:lnSpc>
                <a:spcPts val="2300"/>
              </a:lnSpc>
              <a:spcBef>
                <a:spcPct val="20000"/>
              </a:spcBef>
              <a:buClr>
                <a:srgbClr val="A0003C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l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imited knowledge on innate immune response</a:t>
            </a:r>
            <a:endParaRPr lang="en-US" sz="1600" dirty="0">
              <a:solidFill>
                <a:srgbClr val="333333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51520" y="332656"/>
            <a:ext cx="7200800" cy="71913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0003C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 i="1" dirty="0"/>
              <a:t>Histomonas meleagridis</a:t>
            </a:r>
            <a:endParaRPr lang="de-DE" sz="2400" i="1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3869" y="5813193"/>
            <a:ext cx="3528392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200" i="1" dirty="0">
                <a:latin typeface="+mn-lt"/>
              </a:rPr>
              <a:t>H. meleagridis </a:t>
            </a:r>
            <a:r>
              <a:rPr lang="en-US" sz="1200" dirty="0">
                <a:latin typeface="+mn-lt"/>
              </a:rPr>
              <a:t>in the tissue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(liver of a chicken, PAS stain)</a:t>
            </a:r>
          </a:p>
        </p:txBody>
      </p:sp>
      <p:pic>
        <p:nvPicPr>
          <p:cNvPr id="13" name="Picture 5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803" y="3645024"/>
            <a:ext cx="324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Gerade Verbindung mit Pfeil 14"/>
          <p:cNvCxnSpPr/>
          <p:nvPr/>
        </p:nvCxnSpPr>
        <p:spPr>
          <a:xfrm>
            <a:off x="952876" y="3865532"/>
            <a:ext cx="221984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2570392" y="4861918"/>
            <a:ext cx="221984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762583" y="4275808"/>
            <a:ext cx="221984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904341" y="3982754"/>
            <a:ext cx="221984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1936081" y="4686085"/>
            <a:ext cx="221984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1492064" y="5037751"/>
            <a:ext cx="221984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Kép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57" y="6189113"/>
            <a:ext cx="939155" cy="647496"/>
          </a:xfrm>
          <a:prstGeom prst="rect">
            <a:avLst/>
          </a:prstGeom>
        </p:spPr>
      </p:pic>
      <p:cxnSp>
        <p:nvCxnSpPr>
          <p:cNvPr id="26" name="Gerade Verbindung mit Pfeil 14"/>
          <p:cNvCxnSpPr/>
          <p:nvPr/>
        </p:nvCxnSpPr>
        <p:spPr>
          <a:xfrm>
            <a:off x="7023650" y="4245709"/>
            <a:ext cx="222191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15"/>
          <p:cNvCxnSpPr/>
          <p:nvPr/>
        </p:nvCxnSpPr>
        <p:spPr>
          <a:xfrm>
            <a:off x="5285822" y="5172726"/>
            <a:ext cx="222191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9"/>
          <p:cNvCxnSpPr/>
          <p:nvPr/>
        </p:nvCxnSpPr>
        <p:spPr>
          <a:xfrm rot="21180000">
            <a:off x="7662436" y="4441584"/>
            <a:ext cx="39113" cy="81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32"/>
          <p:cNvCxnSpPr/>
          <p:nvPr/>
        </p:nvCxnSpPr>
        <p:spPr>
          <a:xfrm rot="21120000">
            <a:off x="5862262" y="5377359"/>
            <a:ext cx="39113" cy="81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917106" y="5813193"/>
            <a:ext cx="3528392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200" dirty="0">
                <a:latin typeface="+mn-lt"/>
              </a:rPr>
              <a:t>s</a:t>
            </a:r>
            <a:r>
              <a:rPr lang="en-US" sz="1200" dirty="0" smtClean="0">
                <a:latin typeface="+mn-lt"/>
              </a:rPr>
              <a:t>mears of </a:t>
            </a:r>
            <a:r>
              <a:rPr lang="en-US" sz="1200" i="1" dirty="0" smtClean="0">
                <a:latin typeface="+mn-lt"/>
              </a:rPr>
              <a:t>H</a:t>
            </a:r>
            <a:r>
              <a:rPr lang="en-US" sz="1200" i="1" dirty="0">
                <a:latin typeface="+mn-lt"/>
              </a:rPr>
              <a:t>. </a:t>
            </a:r>
            <a:r>
              <a:rPr lang="en-US" sz="1200" i="1" dirty="0" err="1">
                <a:latin typeface="+mn-lt"/>
              </a:rPr>
              <a:t>meleagridis</a:t>
            </a:r>
            <a:r>
              <a:rPr lang="en-US" sz="1200" i="1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from culture</a:t>
            </a:r>
            <a:br>
              <a:rPr lang="en-US" sz="1200" dirty="0" smtClean="0">
                <a:latin typeface="+mn-lt"/>
              </a:rPr>
            </a:br>
            <a:r>
              <a:rPr lang="en-US" sz="1200" dirty="0" smtClean="0">
                <a:latin typeface="+mn-lt"/>
              </a:rPr>
              <a:t>(Giemsa </a:t>
            </a:r>
            <a:r>
              <a:rPr lang="en-US" sz="1200" dirty="0">
                <a:latin typeface="+mn-lt"/>
              </a:rPr>
              <a:t>stain)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516216" y="2636912"/>
            <a:ext cx="5074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405C2-EABD-4F79-A067-6F60425589D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1026" name="Picture 2" descr="An external file that holds a picture, illustration, etc.&#10;Object name is viruses-11-01094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5970185"/>
            <a:ext cx="1912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Schachner </a:t>
            </a:r>
            <a:r>
              <a:rPr lang="en-US" sz="1000" i="1" dirty="0" smtClean="0"/>
              <a:t>et al., </a:t>
            </a:r>
            <a:r>
              <a:rPr lang="en-US" sz="1000" dirty="0" smtClean="0"/>
              <a:t>2019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25823" y="980728"/>
            <a:ext cx="4690193" cy="343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defTabSz="457200" eaLnBrk="0" hangingPunct="0">
              <a:lnSpc>
                <a:spcPts val="2300"/>
              </a:lnSpc>
              <a:spcBef>
                <a:spcPct val="20000"/>
              </a:spcBef>
              <a:buClr>
                <a:srgbClr val="A0003C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intracellular virus</a:t>
            </a:r>
            <a:endParaRPr lang="en-US" sz="1600" dirty="0">
              <a:solidFill>
                <a:srgbClr val="333333"/>
              </a:solidFill>
              <a:latin typeface="+mn-lt"/>
              <a:cs typeface="Times New Roman" pitchFamily="18" charset="0"/>
            </a:endParaRPr>
          </a:p>
          <a:p>
            <a:pPr marL="800100" lvl="3" indent="-342900" defTabSz="457200" eaLnBrk="0" hangingPunct="0">
              <a:lnSpc>
                <a:spcPts val="2300"/>
              </a:lnSpc>
              <a:spcBef>
                <a:spcPct val="20000"/>
              </a:spcBef>
              <a:buClr>
                <a:srgbClr val="A0003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double-stranded DNA</a:t>
            </a:r>
          </a:p>
          <a:p>
            <a:pPr marL="800100" lvl="3" indent="-342900" defTabSz="457200" eaLnBrk="0" hangingPunct="0">
              <a:lnSpc>
                <a:spcPts val="2300"/>
              </a:lnSpc>
              <a:spcBef>
                <a:spcPct val="20000"/>
              </a:spcBef>
              <a:buClr>
                <a:srgbClr val="A0003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genome </a:t>
            </a:r>
            <a:r>
              <a:rPr lang="en-GB" sz="160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size:~45 </a:t>
            </a:r>
            <a:r>
              <a:rPr lang="en-GB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kb</a:t>
            </a:r>
          </a:p>
          <a:p>
            <a:pPr marL="800100" lvl="3" indent="-342900" defTabSz="457200" eaLnBrk="0" hangingPunct="0">
              <a:lnSpc>
                <a:spcPts val="2300"/>
              </a:lnSpc>
              <a:spcBef>
                <a:spcPct val="20000"/>
              </a:spcBef>
              <a:buClr>
                <a:srgbClr val="A0003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particle</a:t>
            </a:r>
            <a:r>
              <a:rPr lang="en-GB" sz="160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: non-enveloped, 70-90 nm</a:t>
            </a:r>
          </a:p>
          <a:p>
            <a:pPr marL="342900" lvl="2" indent="-342900" defTabSz="457200" eaLnBrk="0" hangingPunct="0">
              <a:lnSpc>
                <a:spcPts val="2300"/>
              </a:lnSpc>
              <a:spcBef>
                <a:spcPct val="20000"/>
              </a:spcBef>
              <a:buClr>
                <a:srgbClr val="A0003C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severe </a:t>
            </a:r>
            <a:r>
              <a:rPr lang="en-US" sz="160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losses in poultry 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industry worldwide</a:t>
            </a:r>
            <a:endParaRPr lang="en-US" sz="1600" dirty="0">
              <a:solidFill>
                <a:srgbClr val="333333"/>
              </a:solidFill>
              <a:latin typeface="+mn-lt"/>
              <a:cs typeface="Times New Roman" pitchFamily="18" charset="0"/>
            </a:endParaRPr>
          </a:p>
          <a:p>
            <a:pPr marL="342900" lvl="2" indent="-342900" defTabSz="457200" eaLnBrk="0" hangingPunct="0">
              <a:lnSpc>
                <a:spcPts val="2300"/>
              </a:lnSpc>
              <a:spcBef>
                <a:spcPct val="20000"/>
              </a:spcBef>
              <a:buClr>
                <a:srgbClr val="A0003C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metabolic disease</a:t>
            </a:r>
          </a:p>
          <a:p>
            <a:pPr marL="342900" lvl="2" indent="-342900" defTabSz="457200" eaLnBrk="0" hangingPunct="0">
              <a:lnSpc>
                <a:spcPts val="2300"/>
              </a:lnSpc>
              <a:spcBef>
                <a:spcPct val="20000"/>
              </a:spcBef>
              <a:buClr>
                <a:srgbClr val="A0003C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disease </a:t>
            </a:r>
            <a:r>
              <a:rPr lang="en-US" sz="160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affects 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gastro- intestinal </a:t>
            </a:r>
            <a:r>
              <a:rPr lang="en-US" sz="160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tract and internal organs 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sz="160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e.g. 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liver</a:t>
            </a:r>
            <a:r>
              <a:rPr lang="en-US" sz="160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, bursa of </a:t>
            </a:r>
            <a:r>
              <a:rPr lang="en-US" sz="1600" dirty="0" err="1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Fabricius</a:t>
            </a:r>
            <a:r>
              <a:rPr lang="en-US" sz="160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)</a:t>
            </a:r>
            <a:endParaRPr lang="en-US" sz="1600" dirty="0" smtClean="0">
              <a:solidFill>
                <a:srgbClr val="333333"/>
              </a:solidFill>
              <a:latin typeface="+mn-lt"/>
              <a:cs typeface="Times New Roman" pitchFamily="18" charset="0"/>
            </a:endParaRPr>
          </a:p>
          <a:p>
            <a:pPr marL="342900" lvl="2" indent="-342900" defTabSz="457200" eaLnBrk="0" hangingPunct="0">
              <a:lnSpc>
                <a:spcPts val="2300"/>
              </a:lnSpc>
              <a:spcBef>
                <a:spcPct val="20000"/>
              </a:spcBef>
              <a:buClr>
                <a:srgbClr val="A0003C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selected strain CR119</a:t>
            </a:r>
          </a:p>
          <a:p>
            <a:pPr marL="742950" lvl="3" indent="-285750" defTabSz="457200" eaLnBrk="0" hangingPunct="0">
              <a:lnSpc>
                <a:spcPts val="2300"/>
              </a:lnSpc>
              <a:spcBef>
                <a:spcPct val="20000"/>
              </a:spcBef>
              <a:buClr>
                <a:srgbClr val="A0003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apathogenic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 FAdV-6 strain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91080" y="5042010"/>
            <a:ext cx="152146" cy="10081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596052" y="5042009"/>
            <a:ext cx="144016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66682" y="5238640"/>
            <a:ext cx="3824398" cy="492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450064">
            <a:off x="3029783" y="5430274"/>
            <a:ext cx="1316756" cy="215444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selected reference strain </a:t>
            </a:r>
            <a:endParaRPr lang="en-US" sz="8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51520" y="332656"/>
            <a:ext cx="7200800" cy="71913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0003C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 dirty="0" smtClean="0"/>
              <a:t>Fowl </a:t>
            </a:r>
            <a:r>
              <a:rPr lang="en-GB" sz="2400" dirty="0" err="1" smtClean="0"/>
              <a:t>aviadenovirus</a:t>
            </a:r>
            <a:endParaRPr lang="de-DE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62" y="4416540"/>
            <a:ext cx="2114947" cy="17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B253C-49A1-4CC2-8013-2E83A3F58D1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51520" y="332656"/>
            <a:ext cx="7200800" cy="71913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0003C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2400" kern="0" dirty="0"/>
              <a:t>Experimental layout</a:t>
            </a:r>
          </a:p>
        </p:txBody>
      </p:sp>
      <p:pic>
        <p:nvPicPr>
          <p:cNvPr id="22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31" y="6233252"/>
            <a:ext cx="1167702" cy="559219"/>
          </a:xfrm>
          <a:prstGeom prst="rect">
            <a:avLst/>
          </a:prstGeom>
        </p:spPr>
      </p:pic>
      <p:pic>
        <p:nvPicPr>
          <p:cNvPr id="23" name="Kép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57" y="6189113"/>
            <a:ext cx="939155" cy="64749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38732" y="1853706"/>
            <a:ext cx="1866537" cy="1369077"/>
            <a:chOff x="257191" y="2632321"/>
            <a:chExt cx="2160000" cy="14346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91" y="2632321"/>
              <a:ext cx="2160000" cy="143462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0156" y="3075498"/>
              <a:ext cx="1686948" cy="548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HD11</a:t>
              </a:r>
            </a:p>
            <a:p>
              <a:pPr algn="ctr"/>
              <a:r>
                <a:rPr lang="en-US" sz="1000" dirty="0" smtClean="0"/>
                <a:t>(chicken macrophage)</a:t>
              </a:r>
              <a:endParaRPr lang="en-US" sz="1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5956" y="3667992"/>
            <a:ext cx="2874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i="1" dirty="0" smtClean="0"/>
              <a:t>H. </a:t>
            </a:r>
            <a:r>
              <a:rPr lang="en-US" sz="1400" i="1" dirty="0" err="1" smtClean="0"/>
              <a:t>meleagridis</a:t>
            </a:r>
            <a:r>
              <a:rPr lang="en-US" sz="1400" i="1" dirty="0" smtClean="0"/>
              <a:t> </a:t>
            </a:r>
            <a:r>
              <a:rPr lang="en-US" sz="1400" dirty="0" smtClean="0"/>
              <a:t>with</a:t>
            </a:r>
            <a:r>
              <a:rPr lang="en-US" sz="1400" i="1" dirty="0" smtClean="0"/>
              <a:t> E. coli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only </a:t>
            </a:r>
            <a:r>
              <a:rPr lang="en-US" sz="1400" i="1" dirty="0" smtClean="0"/>
              <a:t>E. coli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</a:t>
            </a:r>
            <a:r>
              <a:rPr lang="en-US" sz="1400" dirty="0" smtClean="0"/>
              <a:t>ositive control: LPS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negative </a:t>
            </a:r>
            <a:r>
              <a:rPr lang="en-US" sz="1400" dirty="0" smtClean="0"/>
              <a:t>control: only media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912887" y="3745982"/>
            <a:ext cx="3151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FAdV-6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positive control: LPS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negative </a:t>
            </a:r>
            <a:r>
              <a:rPr lang="en-US" sz="1400" dirty="0"/>
              <a:t>control: only media</a:t>
            </a:r>
          </a:p>
        </p:txBody>
      </p:sp>
      <p:sp>
        <p:nvSpPr>
          <p:cNvPr id="2" name="Down Arrow Callout 1"/>
          <p:cNvSpPr/>
          <p:nvPr/>
        </p:nvSpPr>
        <p:spPr>
          <a:xfrm rot="5400000">
            <a:off x="2879920" y="3661702"/>
            <a:ext cx="1486643" cy="78425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45749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extracellular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Down Arrow Callout 79"/>
          <p:cNvSpPr/>
          <p:nvPr/>
        </p:nvSpPr>
        <p:spPr>
          <a:xfrm rot="16200000">
            <a:off x="4756470" y="3661702"/>
            <a:ext cx="1486643" cy="78425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45749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ntracellular</a:t>
            </a:r>
          </a:p>
        </p:txBody>
      </p:sp>
      <p:sp>
        <p:nvSpPr>
          <p:cNvPr id="6" name="Left-Up Arrow 5"/>
          <p:cNvSpPr/>
          <p:nvPr/>
        </p:nvSpPr>
        <p:spPr>
          <a:xfrm rot="13496195">
            <a:off x="4146804" y="3220515"/>
            <a:ext cx="850392" cy="850392"/>
          </a:xfrm>
          <a:prstGeom prst="leftUpArrow">
            <a:avLst>
              <a:gd name="adj1" fmla="val 10525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405C2-EABD-4F79-A067-6F60425589D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3" name="Rectangle 2"/>
          <p:cNvSpPr/>
          <p:nvPr/>
        </p:nvSpPr>
        <p:spPr>
          <a:xfrm>
            <a:off x="123723" y="5617698"/>
            <a:ext cx="17508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aseline="30000" dirty="0" smtClean="0"/>
              <a:t>1</a:t>
            </a:r>
            <a:r>
              <a:rPr lang="en-US" sz="1100" dirty="0" smtClean="0"/>
              <a:t>hpi: hours post infection</a:t>
            </a:r>
            <a:endParaRPr lang="en-US" sz="1100" dirty="0"/>
          </a:p>
        </p:txBody>
      </p:sp>
      <p:grpSp>
        <p:nvGrpSpPr>
          <p:cNvPr id="4" name="Group 3"/>
          <p:cNvGrpSpPr/>
          <p:nvPr/>
        </p:nvGrpSpPr>
        <p:grpSpPr>
          <a:xfrm>
            <a:off x="283424" y="2204864"/>
            <a:ext cx="8765721" cy="1601214"/>
            <a:chOff x="198767" y="1228651"/>
            <a:chExt cx="8765721" cy="1601214"/>
          </a:xfrm>
        </p:grpSpPr>
        <p:grpSp>
          <p:nvGrpSpPr>
            <p:cNvPr id="5" name="Group 4"/>
            <p:cNvGrpSpPr/>
            <p:nvPr/>
          </p:nvGrpSpPr>
          <p:grpSpPr>
            <a:xfrm>
              <a:off x="198767" y="1340768"/>
              <a:ext cx="7613593" cy="1489097"/>
              <a:chOff x="270775" y="1196752"/>
              <a:chExt cx="7613593" cy="1489097"/>
            </a:xfrm>
          </p:grpSpPr>
          <p:sp>
            <p:nvSpPr>
              <p:cNvPr id="7" name="Right Arrow 6"/>
              <p:cNvSpPr/>
              <p:nvPr/>
            </p:nvSpPr>
            <p:spPr>
              <a:xfrm>
                <a:off x="323528" y="1196752"/>
                <a:ext cx="7560840" cy="851463"/>
              </a:xfrm>
              <a:prstGeom prst="rightArrow">
                <a:avLst/>
              </a:prstGeom>
              <a:noFill/>
              <a:ln w="25400" cap="flat" cmpd="sng" algn="ctr">
                <a:solidFill>
                  <a:srgbClr val="A0003C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475332" y="1506850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sampling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54233" y="1414517"/>
                <a:ext cx="1080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nucleic acid isolation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244173" y="1414517"/>
                <a:ext cx="13421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0" dirty="0">
                    <a:solidFill>
                      <a:srgbClr val="333333"/>
                    </a:solidFill>
                  </a:rPr>
                  <a:t>d</a:t>
                </a: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esign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primers and probes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506103" y="1414517"/>
                <a:ext cx="1260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establishment of RT-qPCR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94351" y="1414517"/>
                <a:ext cx="1080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calculation of fold change</a:t>
                </a:r>
                <a:endParaRPr kumimoji="0" lang="en-US" sz="12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589274" y="1414517"/>
                <a:ext cx="1080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statistical test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5226" y="1501563"/>
                <a:ext cx="9492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interaction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70775" y="2224184"/>
                <a:ext cx="1049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microscopic analysis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7884368" y="1228651"/>
              <a:ext cx="1080120" cy="1152128"/>
            </a:xfrm>
            <a:prstGeom prst="rect">
              <a:avLst/>
            </a:prstGeom>
            <a:noFill/>
            <a:ln w="25400" cap="flat" cmpd="sng" algn="ctr">
              <a:solidFill>
                <a:srgbClr val="A0003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comparing different TLRs expression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72045" y="3041219"/>
            <a:ext cx="550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1050" b="1" i="0" u="none" strike="noStrike" kern="0" cap="none" spc="0" normalizeH="0" baseline="3000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r>
              <a:rPr kumimoji="0" lang="en-AT" sz="1050" b="1" i="0" u="none" strike="noStrike" kern="0" cap="none" spc="0" normalizeH="0" baseline="3000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∆∆</a:t>
            </a:r>
            <a:r>
              <a:rPr kumimoji="0" lang="en-US" sz="1050" b="1" i="0" u="none" strike="noStrike" kern="0" cap="none" spc="0" normalizeH="0" baseline="3000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CT</a:t>
            </a:r>
            <a:endParaRPr kumimoji="0" lang="en-US" sz="1050" b="1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2701" y="2964947"/>
            <a:ext cx="8854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srgbClr val="333333"/>
                </a:solidFill>
              </a:rPr>
              <a:t>c</a:t>
            </a:r>
            <a:r>
              <a:rPr kumimoji="0" lang="en-US" sz="105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orrected</a:t>
            </a:r>
            <a:r>
              <a:rPr kumimoji="0" lang="en-US" sz="105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to </a:t>
            </a:r>
            <a:r>
              <a:rPr kumimoji="0" lang="en-US" sz="1050" i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E. coli </a:t>
            </a:r>
            <a:r>
              <a:rPr kumimoji="0" lang="en-US" sz="105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expression influence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srgbClr val="333333"/>
                </a:solidFill>
              </a:rPr>
              <a:t> </a:t>
            </a:r>
            <a:r>
              <a:rPr lang="en-US" sz="1050" kern="0" dirty="0" smtClean="0">
                <a:solidFill>
                  <a:srgbClr val="333333"/>
                </a:solidFill>
              </a:rPr>
              <a:t>and </a:t>
            </a:r>
            <a:endParaRPr kumimoji="0" lang="en-US" sz="105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t-test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127941" y="2926996"/>
            <a:ext cx="4426513" cy="1546577"/>
            <a:chOff x="107180" y="4782166"/>
            <a:chExt cx="4426513" cy="1546577"/>
          </a:xfrm>
        </p:grpSpPr>
        <p:sp>
          <p:nvSpPr>
            <p:cNvPr id="19" name="TextBox 18"/>
            <p:cNvSpPr txBox="1"/>
            <p:nvPr/>
          </p:nvSpPr>
          <p:spPr>
            <a:xfrm>
              <a:off x="2373586" y="4782166"/>
              <a:ext cx="848019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TLR1A</a:t>
              </a:r>
            </a:p>
            <a:p>
              <a:pPr marL="171450" marR="0" lvl="0" indent="-17145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TLR1B</a:t>
              </a:r>
            </a:p>
            <a:p>
              <a:pPr marL="171450" marR="0" lvl="0" indent="-17145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TLR2A</a:t>
              </a:r>
            </a:p>
            <a:p>
              <a:pPr marL="171450" marR="0" lvl="0" indent="-17145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TLR2B</a:t>
              </a:r>
            </a:p>
            <a:p>
              <a:pPr marL="171450" marR="0" lvl="0" indent="-17145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TLR3</a:t>
              </a:r>
            </a:p>
            <a:p>
              <a:pPr marL="171450" marR="0" lvl="0" indent="-17145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TLR4</a:t>
              </a:r>
            </a:p>
            <a:p>
              <a:pPr marL="171450" marR="0" lvl="0" indent="-17145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TLR5</a:t>
              </a:r>
            </a:p>
            <a:p>
              <a:pPr marL="171450" marR="0" lvl="0" indent="-17145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TLR7</a:t>
              </a:r>
            </a:p>
            <a:p>
              <a:pPr marL="171450" marR="0" lvl="0" indent="-17145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TLR21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67154" y="4855391"/>
              <a:ext cx="8665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singleplex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07180" y="4932992"/>
              <a:ext cx="4368517" cy="1308628"/>
              <a:chOff x="107180" y="4932992"/>
              <a:chExt cx="4368517" cy="130862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505546" y="5120054"/>
                <a:ext cx="475924" cy="806683"/>
                <a:chOff x="1505546" y="5120054"/>
                <a:chExt cx="475924" cy="806683"/>
              </a:xfrm>
            </p:grpSpPr>
            <p:sp>
              <p:nvSpPr>
                <p:cNvPr id="36" name="Pentagon 35"/>
                <p:cNvSpPr/>
                <p:nvPr/>
              </p:nvSpPr>
              <p:spPr>
                <a:xfrm rot="5400000">
                  <a:off x="1562430" y="5593830"/>
                  <a:ext cx="364636" cy="288000"/>
                </a:xfrm>
                <a:prstGeom prst="homePlat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1505546" y="5125693"/>
                  <a:ext cx="47592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RNA</a:t>
                  </a:r>
                </a:p>
              </p:txBody>
            </p:sp>
            <p:sp>
              <p:nvSpPr>
                <p:cNvPr id="38" name="Pentagon 37"/>
                <p:cNvSpPr/>
                <p:nvPr/>
              </p:nvSpPr>
              <p:spPr>
                <a:xfrm rot="5400000">
                  <a:off x="1334738" y="5379670"/>
                  <a:ext cx="806683" cy="287452"/>
                </a:xfrm>
                <a:prstGeom prst="homePlate">
                  <a:avLst/>
                </a:prstGeom>
                <a:noFill/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1654220" y="5669751"/>
                  <a:ext cx="72891" cy="108000"/>
                </a:xfrm>
                <a:custGeom>
                  <a:avLst/>
                  <a:gdLst>
                    <a:gd name="connsiteX0" fmla="*/ 28605 w 72891"/>
                    <a:gd name="connsiteY0" fmla="*/ 0 h 194255"/>
                    <a:gd name="connsiteX1" fmla="*/ 11020 w 72891"/>
                    <a:gd name="connsiteY1" fmla="*/ 87923 h 194255"/>
                    <a:gd name="connsiteX2" fmla="*/ 37397 w 72891"/>
                    <a:gd name="connsiteY2" fmla="*/ 96716 h 194255"/>
                    <a:gd name="connsiteX3" fmla="*/ 72566 w 72891"/>
                    <a:gd name="connsiteY3" fmla="*/ 149470 h 194255"/>
                    <a:gd name="connsiteX4" fmla="*/ 19812 w 72891"/>
                    <a:gd name="connsiteY4" fmla="*/ 193431 h 194255"/>
                    <a:gd name="connsiteX5" fmla="*/ 2228 w 72891"/>
                    <a:gd name="connsiteY5" fmla="*/ 193431 h 1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891" h="194255">
                      <a:moveTo>
                        <a:pt x="28605" y="0"/>
                      </a:moveTo>
                      <a:cubicBezTo>
                        <a:pt x="9888" y="31195"/>
                        <a:pt x="-14545" y="49575"/>
                        <a:pt x="11020" y="87923"/>
                      </a:cubicBezTo>
                      <a:cubicBezTo>
                        <a:pt x="16161" y="95634"/>
                        <a:pt x="28605" y="93785"/>
                        <a:pt x="37397" y="96716"/>
                      </a:cubicBezTo>
                      <a:cubicBezTo>
                        <a:pt x="48378" y="107697"/>
                        <a:pt x="76202" y="127657"/>
                        <a:pt x="72566" y="149470"/>
                      </a:cubicBezTo>
                      <a:cubicBezTo>
                        <a:pt x="68507" y="173823"/>
                        <a:pt x="38637" y="187156"/>
                        <a:pt x="19812" y="193431"/>
                      </a:cubicBezTo>
                      <a:cubicBezTo>
                        <a:pt x="14251" y="195285"/>
                        <a:pt x="8089" y="193431"/>
                        <a:pt x="2228" y="193431"/>
                      </a:cubicBezTo>
                    </a:path>
                  </a:pathLst>
                </a:custGeom>
                <a:noFill/>
                <a:ln w="95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1742439" y="5661444"/>
                  <a:ext cx="72891" cy="108000"/>
                </a:xfrm>
                <a:custGeom>
                  <a:avLst/>
                  <a:gdLst>
                    <a:gd name="connsiteX0" fmla="*/ 28605 w 72891"/>
                    <a:gd name="connsiteY0" fmla="*/ 0 h 194255"/>
                    <a:gd name="connsiteX1" fmla="*/ 11020 w 72891"/>
                    <a:gd name="connsiteY1" fmla="*/ 87923 h 194255"/>
                    <a:gd name="connsiteX2" fmla="*/ 37397 w 72891"/>
                    <a:gd name="connsiteY2" fmla="*/ 96716 h 194255"/>
                    <a:gd name="connsiteX3" fmla="*/ 72566 w 72891"/>
                    <a:gd name="connsiteY3" fmla="*/ 149470 h 194255"/>
                    <a:gd name="connsiteX4" fmla="*/ 19812 w 72891"/>
                    <a:gd name="connsiteY4" fmla="*/ 193431 h 194255"/>
                    <a:gd name="connsiteX5" fmla="*/ 2228 w 72891"/>
                    <a:gd name="connsiteY5" fmla="*/ 193431 h 1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891" h="194255">
                      <a:moveTo>
                        <a:pt x="28605" y="0"/>
                      </a:moveTo>
                      <a:cubicBezTo>
                        <a:pt x="9888" y="31195"/>
                        <a:pt x="-14545" y="49575"/>
                        <a:pt x="11020" y="87923"/>
                      </a:cubicBezTo>
                      <a:cubicBezTo>
                        <a:pt x="16161" y="95634"/>
                        <a:pt x="28605" y="93785"/>
                        <a:pt x="37397" y="96716"/>
                      </a:cubicBezTo>
                      <a:cubicBezTo>
                        <a:pt x="48378" y="107697"/>
                        <a:pt x="76202" y="127657"/>
                        <a:pt x="72566" y="149470"/>
                      </a:cubicBezTo>
                      <a:cubicBezTo>
                        <a:pt x="68507" y="173823"/>
                        <a:pt x="38637" y="187156"/>
                        <a:pt x="19812" y="193431"/>
                      </a:cubicBezTo>
                      <a:cubicBezTo>
                        <a:pt x="14251" y="195285"/>
                        <a:pt x="8089" y="193431"/>
                        <a:pt x="2228" y="193431"/>
                      </a:cubicBezTo>
                    </a:path>
                  </a:pathLst>
                </a:custGeom>
                <a:noFill/>
                <a:ln w="95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1707305" y="5767091"/>
                  <a:ext cx="72891" cy="108000"/>
                </a:xfrm>
                <a:custGeom>
                  <a:avLst/>
                  <a:gdLst>
                    <a:gd name="connsiteX0" fmla="*/ 28605 w 72891"/>
                    <a:gd name="connsiteY0" fmla="*/ 0 h 194255"/>
                    <a:gd name="connsiteX1" fmla="*/ 11020 w 72891"/>
                    <a:gd name="connsiteY1" fmla="*/ 87923 h 194255"/>
                    <a:gd name="connsiteX2" fmla="*/ 37397 w 72891"/>
                    <a:gd name="connsiteY2" fmla="*/ 96716 h 194255"/>
                    <a:gd name="connsiteX3" fmla="*/ 72566 w 72891"/>
                    <a:gd name="connsiteY3" fmla="*/ 149470 h 194255"/>
                    <a:gd name="connsiteX4" fmla="*/ 19812 w 72891"/>
                    <a:gd name="connsiteY4" fmla="*/ 193431 h 194255"/>
                    <a:gd name="connsiteX5" fmla="*/ 2228 w 72891"/>
                    <a:gd name="connsiteY5" fmla="*/ 193431 h 1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891" h="194255">
                      <a:moveTo>
                        <a:pt x="28605" y="0"/>
                      </a:moveTo>
                      <a:cubicBezTo>
                        <a:pt x="9888" y="31195"/>
                        <a:pt x="-14545" y="49575"/>
                        <a:pt x="11020" y="87923"/>
                      </a:cubicBezTo>
                      <a:cubicBezTo>
                        <a:pt x="16161" y="95634"/>
                        <a:pt x="28605" y="93785"/>
                        <a:pt x="37397" y="96716"/>
                      </a:cubicBezTo>
                      <a:cubicBezTo>
                        <a:pt x="48378" y="107697"/>
                        <a:pt x="76202" y="127657"/>
                        <a:pt x="72566" y="149470"/>
                      </a:cubicBezTo>
                      <a:cubicBezTo>
                        <a:pt x="68507" y="173823"/>
                        <a:pt x="38637" y="187156"/>
                        <a:pt x="19812" y="193431"/>
                      </a:cubicBezTo>
                      <a:cubicBezTo>
                        <a:pt x="14251" y="195285"/>
                        <a:pt x="8089" y="193431"/>
                        <a:pt x="2228" y="193431"/>
                      </a:cubicBezTo>
                    </a:path>
                  </a:pathLst>
                </a:custGeom>
                <a:noFill/>
                <a:ln w="95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1744315" y="5713091"/>
                  <a:ext cx="72891" cy="108000"/>
                </a:xfrm>
                <a:custGeom>
                  <a:avLst/>
                  <a:gdLst>
                    <a:gd name="connsiteX0" fmla="*/ 28605 w 72891"/>
                    <a:gd name="connsiteY0" fmla="*/ 0 h 194255"/>
                    <a:gd name="connsiteX1" fmla="*/ 11020 w 72891"/>
                    <a:gd name="connsiteY1" fmla="*/ 87923 h 194255"/>
                    <a:gd name="connsiteX2" fmla="*/ 37397 w 72891"/>
                    <a:gd name="connsiteY2" fmla="*/ 96716 h 194255"/>
                    <a:gd name="connsiteX3" fmla="*/ 72566 w 72891"/>
                    <a:gd name="connsiteY3" fmla="*/ 149470 h 194255"/>
                    <a:gd name="connsiteX4" fmla="*/ 19812 w 72891"/>
                    <a:gd name="connsiteY4" fmla="*/ 193431 h 194255"/>
                    <a:gd name="connsiteX5" fmla="*/ 2228 w 72891"/>
                    <a:gd name="connsiteY5" fmla="*/ 193431 h 1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891" h="194255">
                      <a:moveTo>
                        <a:pt x="28605" y="0"/>
                      </a:moveTo>
                      <a:cubicBezTo>
                        <a:pt x="9888" y="31195"/>
                        <a:pt x="-14545" y="49575"/>
                        <a:pt x="11020" y="87923"/>
                      </a:cubicBezTo>
                      <a:cubicBezTo>
                        <a:pt x="16161" y="95634"/>
                        <a:pt x="28605" y="93785"/>
                        <a:pt x="37397" y="96716"/>
                      </a:cubicBezTo>
                      <a:cubicBezTo>
                        <a:pt x="48378" y="107697"/>
                        <a:pt x="76202" y="127657"/>
                        <a:pt x="72566" y="149470"/>
                      </a:cubicBezTo>
                      <a:cubicBezTo>
                        <a:pt x="68507" y="173823"/>
                        <a:pt x="38637" y="187156"/>
                        <a:pt x="19812" y="193431"/>
                      </a:cubicBezTo>
                      <a:cubicBezTo>
                        <a:pt x="14251" y="195285"/>
                        <a:pt x="8089" y="193431"/>
                        <a:pt x="2228" y="193431"/>
                      </a:cubicBezTo>
                    </a:path>
                  </a:pathLst>
                </a:custGeom>
                <a:noFill/>
                <a:ln w="95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1697900" y="5695370"/>
                  <a:ext cx="72891" cy="108000"/>
                </a:xfrm>
                <a:custGeom>
                  <a:avLst/>
                  <a:gdLst>
                    <a:gd name="connsiteX0" fmla="*/ 28605 w 72891"/>
                    <a:gd name="connsiteY0" fmla="*/ 0 h 194255"/>
                    <a:gd name="connsiteX1" fmla="*/ 11020 w 72891"/>
                    <a:gd name="connsiteY1" fmla="*/ 87923 h 194255"/>
                    <a:gd name="connsiteX2" fmla="*/ 37397 w 72891"/>
                    <a:gd name="connsiteY2" fmla="*/ 96716 h 194255"/>
                    <a:gd name="connsiteX3" fmla="*/ 72566 w 72891"/>
                    <a:gd name="connsiteY3" fmla="*/ 149470 h 194255"/>
                    <a:gd name="connsiteX4" fmla="*/ 19812 w 72891"/>
                    <a:gd name="connsiteY4" fmla="*/ 193431 h 194255"/>
                    <a:gd name="connsiteX5" fmla="*/ 2228 w 72891"/>
                    <a:gd name="connsiteY5" fmla="*/ 193431 h 1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891" h="194255">
                      <a:moveTo>
                        <a:pt x="28605" y="0"/>
                      </a:moveTo>
                      <a:cubicBezTo>
                        <a:pt x="9888" y="31195"/>
                        <a:pt x="-14545" y="49575"/>
                        <a:pt x="11020" y="87923"/>
                      </a:cubicBezTo>
                      <a:cubicBezTo>
                        <a:pt x="16161" y="95634"/>
                        <a:pt x="28605" y="93785"/>
                        <a:pt x="37397" y="96716"/>
                      </a:cubicBezTo>
                      <a:cubicBezTo>
                        <a:pt x="48378" y="107697"/>
                        <a:pt x="76202" y="127657"/>
                        <a:pt x="72566" y="149470"/>
                      </a:cubicBezTo>
                      <a:cubicBezTo>
                        <a:pt x="68507" y="173823"/>
                        <a:pt x="38637" y="187156"/>
                        <a:pt x="19812" y="193431"/>
                      </a:cubicBezTo>
                      <a:cubicBezTo>
                        <a:pt x="14251" y="195285"/>
                        <a:pt x="8089" y="193431"/>
                        <a:pt x="2228" y="193431"/>
                      </a:cubicBezTo>
                    </a:path>
                  </a:pathLst>
                </a:custGeom>
                <a:noFill/>
                <a:ln w="95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1672118" y="5671906"/>
                  <a:ext cx="72891" cy="108000"/>
                </a:xfrm>
                <a:custGeom>
                  <a:avLst/>
                  <a:gdLst>
                    <a:gd name="connsiteX0" fmla="*/ 28605 w 72891"/>
                    <a:gd name="connsiteY0" fmla="*/ 0 h 194255"/>
                    <a:gd name="connsiteX1" fmla="*/ 11020 w 72891"/>
                    <a:gd name="connsiteY1" fmla="*/ 87923 h 194255"/>
                    <a:gd name="connsiteX2" fmla="*/ 37397 w 72891"/>
                    <a:gd name="connsiteY2" fmla="*/ 96716 h 194255"/>
                    <a:gd name="connsiteX3" fmla="*/ 72566 w 72891"/>
                    <a:gd name="connsiteY3" fmla="*/ 149470 h 194255"/>
                    <a:gd name="connsiteX4" fmla="*/ 19812 w 72891"/>
                    <a:gd name="connsiteY4" fmla="*/ 193431 h 194255"/>
                    <a:gd name="connsiteX5" fmla="*/ 2228 w 72891"/>
                    <a:gd name="connsiteY5" fmla="*/ 193431 h 1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891" h="194255">
                      <a:moveTo>
                        <a:pt x="28605" y="0"/>
                      </a:moveTo>
                      <a:cubicBezTo>
                        <a:pt x="9888" y="31195"/>
                        <a:pt x="-14545" y="49575"/>
                        <a:pt x="11020" y="87923"/>
                      </a:cubicBezTo>
                      <a:cubicBezTo>
                        <a:pt x="16161" y="95634"/>
                        <a:pt x="28605" y="93785"/>
                        <a:pt x="37397" y="96716"/>
                      </a:cubicBezTo>
                      <a:cubicBezTo>
                        <a:pt x="48378" y="107697"/>
                        <a:pt x="76202" y="127657"/>
                        <a:pt x="72566" y="149470"/>
                      </a:cubicBezTo>
                      <a:cubicBezTo>
                        <a:pt x="68507" y="173823"/>
                        <a:pt x="38637" y="187156"/>
                        <a:pt x="19812" y="193431"/>
                      </a:cubicBezTo>
                      <a:cubicBezTo>
                        <a:pt x="14251" y="195285"/>
                        <a:pt x="8089" y="193431"/>
                        <a:pt x="2228" y="193431"/>
                      </a:cubicBezTo>
                    </a:path>
                  </a:pathLst>
                </a:custGeom>
                <a:noFill/>
                <a:ln w="95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07180" y="4932992"/>
                <a:ext cx="4368517" cy="1308628"/>
                <a:chOff x="107180" y="4932992"/>
                <a:chExt cx="4368517" cy="130862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331602" y="5663239"/>
                  <a:ext cx="40614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48h</a:t>
                  </a:r>
                  <a:endParaRPr lang="en-US" sz="1000" b="1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07180" y="5332743"/>
                  <a:ext cx="43334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72h</a:t>
                  </a:r>
                  <a:endParaRPr lang="en-US" sz="1000" b="1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34273" y="5051894"/>
                  <a:ext cx="49568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96h</a:t>
                  </a:r>
                  <a:endParaRPr lang="en-US" sz="1000" b="1" dirty="0"/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457008" y="4932992"/>
                  <a:ext cx="4018689" cy="1308628"/>
                  <a:chOff x="457008" y="4932992"/>
                  <a:chExt cx="4018689" cy="1308628"/>
                </a:xfrm>
              </p:grpSpPr>
              <p:sp>
                <p:nvSpPr>
                  <p:cNvPr id="28" name="8-Point Star 27"/>
                  <p:cNvSpPr/>
                  <p:nvPr/>
                </p:nvSpPr>
                <p:spPr>
                  <a:xfrm>
                    <a:off x="457008" y="5141612"/>
                    <a:ext cx="756881" cy="628484"/>
                  </a:xfrm>
                  <a:prstGeom prst="star8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ysClr val="windowText" lastClr="000000"/>
                        </a:solidFill>
                      </a:rPr>
                      <a:t>hpi</a:t>
                    </a:r>
                    <a:r>
                      <a:rPr lang="en-US" sz="1400" baseline="30000" dirty="0" smtClean="0">
                        <a:solidFill>
                          <a:sysClr val="windowText" lastClr="000000"/>
                        </a:solidFill>
                      </a:rPr>
                      <a:t>1</a:t>
                    </a:r>
                    <a:endParaRPr lang="en-US" sz="1400" baseline="30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671387" y="4932992"/>
                    <a:ext cx="36475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1" dirty="0" smtClean="0"/>
                      <a:t>2h</a:t>
                    </a:r>
                    <a:endParaRPr lang="en-US" sz="1000" b="1" dirty="0"/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1173170" y="5313537"/>
                    <a:ext cx="39540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1" dirty="0"/>
                      <a:t>6</a:t>
                    </a:r>
                    <a:r>
                      <a:rPr lang="en-US" sz="1000" b="1" dirty="0" smtClean="0"/>
                      <a:t>h</a:t>
                    </a:r>
                    <a:endParaRPr lang="en-US" sz="1000" b="1" dirty="0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003963" y="5638679"/>
                    <a:ext cx="41511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1" dirty="0" smtClean="0"/>
                      <a:t>12h</a:t>
                    </a:r>
                    <a:endParaRPr lang="en-US" sz="1000" b="1" dirty="0"/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668424" y="5725906"/>
                    <a:ext cx="45107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1" dirty="0" smtClean="0"/>
                      <a:t>24h</a:t>
                    </a:r>
                    <a:endParaRPr lang="en-US" sz="1000" b="1" dirty="0"/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072384" y="5057762"/>
                    <a:ext cx="356265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1" dirty="0" smtClean="0"/>
                      <a:t>4h</a:t>
                    </a:r>
                    <a:endParaRPr lang="en-US" sz="1000" b="1" dirty="0"/>
                  </a:p>
                </p:txBody>
              </p:sp>
              <p:sp>
                <p:nvSpPr>
                  <p:cNvPr id="34" name="Left-Right Arrow Callout 33"/>
                  <p:cNvSpPr/>
                  <p:nvPr/>
                </p:nvSpPr>
                <p:spPr>
                  <a:xfrm rot="5400000">
                    <a:off x="3653043" y="5420456"/>
                    <a:ext cx="892368" cy="242127"/>
                  </a:xfrm>
                  <a:prstGeom prst="leftRightArrowCallo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3701126" y="5987704"/>
                    <a:ext cx="774571" cy="25391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50" b="1" dirty="0"/>
                      <a:t>multiplex</a:t>
                    </a:r>
                  </a:p>
                </p:txBody>
              </p:sp>
            </p:grpSp>
          </p:grpSp>
        </p:grpSp>
      </p:grpSp>
      <p:sp>
        <p:nvSpPr>
          <p:cNvPr id="45" name="Titel 1"/>
          <p:cNvSpPr txBox="1">
            <a:spLocks/>
          </p:cNvSpPr>
          <p:nvPr/>
        </p:nvSpPr>
        <p:spPr>
          <a:xfrm>
            <a:off x="251520" y="332656"/>
            <a:ext cx="7200800" cy="71913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0003C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2400" kern="0" dirty="0"/>
              <a:t>Experimental layout</a:t>
            </a:r>
          </a:p>
        </p:txBody>
      </p:sp>
    </p:spTree>
    <p:extLst>
      <p:ext uri="{BB962C8B-B14F-4D97-AF65-F5344CB8AC3E}">
        <p14:creationId xmlns:p14="http://schemas.microsoft.com/office/powerpoint/2010/main" val="223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59975"/>
              </p:ext>
            </p:extLst>
          </p:nvPr>
        </p:nvGraphicFramePr>
        <p:xfrm>
          <a:off x="143999" y="1036877"/>
          <a:ext cx="90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B253C-49A1-4CC2-8013-2E83A3F58D1C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51520" y="332656"/>
            <a:ext cx="7200800" cy="71913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0003C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en-US" sz="2400" kern="0" dirty="0" smtClean="0"/>
              <a:t>HD11+histomonads: </a:t>
            </a:r>
            <a:r>
              <a:rPr lang="en-US" sz="2400" kern="0" dirty="0"/>
              <a:t>TLR gene expression </a:t>
            </a:r>
          </a:p>
        </p:txBody>
      </p:sp>
      <p:pic>
        <p:nvPicPr>
          <p:cNvPr id="22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31" y="6233252"/>
            <a:ext cx="1167702" cy="559219"/>
          </a:xfrm>
          <a:prstGeom prst="rect">
            <a:avLst/>
          </a:prstGeom>
        </p:spPr>
      </p:pic>
      <p:pic>
        <p:nvPicPr>
          <p:cNvPr id="23" name="Kép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57" y="6189113"/>
            <a:ext cx="939155" cy="647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99" y="4267825"/>
            <a:ext cx="9000001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</a:t>
            </a:r>
            <a:r>
              <a:rPr lang="en-US" sz="1600" dirty="0" smtClean="0"/>
              <a:t>o </a:t>
            </a:r>
            <a:r>
              <a:rPr lang="en-US" sz="1600" dirty="0"/>
              <a:t>expression of </a:t>
            </a:r>
            <a:r>
              <a:rPr lang="en-US" sz="1600" dirty="0" smtClean="0"/>
              <a:t>TLR2a in HD11 cells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absence </a:t>
            </a:r>
            <a:r>
              <a:rPr lang="en-US" sz="1600" dirty="0"/>
              <a:t>of signal after infection with </a:t>
            </a:r>
            <a:r>
              <a:rPr lang="en-US" sz="1600" dirty="0" err="1"/>
              <a:t>histomonads</a:t>
            </a:r>
            <a:r>
              <a:rPr lang="en-US" sz="1600" dirty="0"/>
              <a:t> for </a:t>
            </a:r>
            <a:r>
              <a:rPr lang="en-US" sz="1600" dirty="0" smtClean="0"/>
              <a:t>TLR3</a:t>
            </a:r>
            <a:r>
              <a:rPr lang="en-US" sz="1600" dirty="0"/>
              <a:t>, 5 and 7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down-regulation of TLR1a </a:t>
            </a:r>
            <a:r>
              <a:rPr lang="en-US" sz="1600" dirty="0"/>
              <a:t>and 2b </a:t>
            </a:r>
            <a:r>
              <a:rPr lang="en-US" sz="1600" dirty="0" smtClean="0"/>
              <a:t>until </a:t>
            </a:r>
            <a:r>
              <a:rPr lang="en-US" sz="1600" dirty="0"/>
              <a:t>4 </a:t>
            </a:r>
            <a:r>
              <a:rPr lang="en-US" sz="1600" dirty="0" err="1" smtClean="0"/>
              <a:t>hpi</a:t>
            </a:r>
            <a:r>
              <a:rPr lang="en-US" sz="1600" dirty="0" smtClean="0"/>
              <a:t> before significant up-regulation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</a:t>
            </a:r>
            <a:r>
              <a:rPr lang="en-US" sz="1600" dirty="0" smtClean="0"/>
              <a:t>p-regulation of TLR1b, TLR4 and TLR21 significantly increases at several time points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499992" y="1955377"/>
            <a:ext cx="800010" cy="163218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9792" y="1955377"/>
            <a:ext cx="800010" cy="1632183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56630" y="3673919"/>
            <a:ext cx="1287370" cy="461665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not expressed in non-infected and infected cells</a:t>
            </a:r>
            <a:endParaRPr lang="en-US" sz="800" dirty="0"/>
          </a:p>
        </p:txBody>
      </p:sp>
      <p:sp>
        <p:nvSpPr>
          <p:cNvPr id="16" name="Rectangle 15"/>
          <p:cNvSpPr/>
          <p:nvPr/>
        </p:nvSpPr>
        <p:spPr>
          <a:xfrm>
            <a:off x="6228184" y="3683646"/>
            <a:ext cx="1556438" cy="461665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expressed </a:t>
            </a:r>
            <a:r>
              <a:rPr lang="en-US" sz="800" dirty="0"/>
              <a:t>in non-infected cells but not expressed in infected cells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00192" y="1955377"/>
            <a:ext cx="800010" cy="163218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36296" y="1955377"/>
            <a:ext cx="800010" cy="163218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4706" y="203459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652844" y="201255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64278" y="265451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49129" y="238698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48349" y="236750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33200" y="244347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68804" y="250325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68365" y="25553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167585" y="262197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53309" y="249897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699181" y="176375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792698" y="150455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92354" y="175000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085839" y="102964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76360" y="99154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36876" y="263746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427304" y="26506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19646" y="210033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618866" y="185520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718179" y="14324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819491" y="2487435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172494" y="257801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263628" y="210846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363976" y="194509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463196" y="181055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405C2-EABD-4F79-A067-6F60425589D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28487"/>
              </p:ext>
            </p:extLst>
          </p:nvPr>
        </p:nvGraphicFramePr>
        <p:xfrm>
          <a:off x="251520" y="1051794"/>
          <a:ext cx="90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5" y="4005064"/>
            <a:ext cx="903649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no expression of </a:t>
            </a:r>
            <a:r>
              <a:rPr lang="en-US" sz="1600" dirty="0" smtClean="0"/>
              <a:t>TLR2a in HD11 cells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absence </a:t>
            </a:r>
            <a:r>
              <a:rPr lang="en-US" sz="1600" dirty="0"/>
              <a:t>of signal after infection with </a:t>
            </a:r>
            <a:r>
              <a:rPr lang="en-US" sz="1600" dirty="0" smtClean="0"/>
              <a:t>FAdV-6</a:t>
            </a:r>
            <a:r>
              <a:rPr lang="en-US" sz="1600" i="1" dirty="0" smtClean="0"/>
              <a:t> </a:t>
            </a:r>
            <a:r>
              <a:rPr lang="en-US" sz="1600" dirty="0"/>
              <a:t>for </a:t>
            </a:r>
            <a:r>
              <a:rPr lang="en-US" sz="1600" dirty="0" smtClean="0"/>
              <a:t>TLR1a</a:t>
            </a:r>
            <a:r>
              <a:rPr lang="en-US" sz="1600" dirty="0"/>
              <a:t>, </a:t>
            </a:r>
            <a:r>
              <a:rPr lang="en-US" sz="1600" dirty="0" smtClean="0"/>
              <a:t>4 and 5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down-regulation of TLR2b </a:t>
            </a:r>
            <a:r>
              <a:rPr lang="en-US" sz="1600" dirty="0"/>
              <a:t>and </a:t>
            </a:r>
            <a:r>
              <a:rPr lang="en-US" sz="1600" dirty="0" smtClean="0"/>
              <a:t>7 at all measured time points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TLR1b down-regulated up to 12hpi and up-regulated until 72hpi with partly significant up-regulation, afterwards again down-regulated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TLR3 </a:t>
            </a:r>
            <a:r>
              <a:rPr lang="en-US" sz="1600" dirty="0"/>
              <a:t>and 21 were down-regulated up to 12hpi before a continuous and partly significant up-regulation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94120" y="239257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248586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8257" y="100994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18400" y="199209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21688" y="15952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70668" y="258871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62012" y="258871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51520" y="332656"/>
            <a:ext cx="7200800" cy="71913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0003C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0003C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en-US" sz="2400" kern="0" dirty="0" smtClean="0"/>
              <a:t>HD11+FAdV-6: </a:t>
            </a:r>
            <a:r>
              <a:rPr lang="en-US" sz="2400" kern="0" dirty="0"/>
              <a:t>TLR gene expression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56630" y="3673919"/>
            <a:ext cx="1287370" cy="461665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not expressed in non-infected and infected cells</a:t>
            </a:r>
            <a:endParaRPr lang="en-US" sz="800" dirty="0"/>
          </a:p>
        </p:txBody>
      </p:sp>
      <p:sp>
        <p:nvSpPr>
          <p:cNvPr id="17" name="Rectangle 16"/>
          <p:cNvSpPr/>
          <p:nvPr/>
        </p:nvSpPr>
        <p:spPr>
          <a:xfrm>
            <a:off x="6228184" y="3683646"/>
            <a:ext cx="1556438" cy="461665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expressed </a:t>
            </a:r>
            <a:r>
              <a:rPr lang="en-US" sz="800" dirty="0"/>
              <a:t>in non-infected cells but not expressed in infected cells</a:t>
            </a:r>
          </a:p>
        </p:txBody>
      </p:sp>
    </p:spTree>
    <p:extLst>
      <p:ext uri="{BB962C8B-B14F-4D97-AF65-F5344CB8AC3E}">
        <p14:creationId xmlns:p14="http://schemas.microsoft.com/office/powerpoint/2010/main" val="15666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Gefluegelmedizin">
  <a:themeElements>
    <a:clrScheme name="Vetmeduni Vienna">
      <a:dk1>
        <a:srgbClr val="333333"/>
      </a:dk1>
      <a:lt1>
        <a:srgbClr val="FFFFFF"/>
      </a:lt1>
      <a:dk2>
        <a:srgbClr val="A0003C"/>
      </a:dk2>
      <a:lt2>
        <a:srgbClr val="919BA0"/>
      </a:lt2>
      <a:accent1>
        <a:srgbClr val="A0003C"/>
      </a:accent1>
      <a:accent2>
        <a:srgbClr val="919BA0"/>
      </a:accent2>
      <a:accent3>
        <a:srgbClr val="0076BD"/>
      </a:accent3>
      <a:accent4>
        <a:srgbClr val="007A61"/>
      </a:accent4>
      <a:accent5>
        <a:srgbClr val="F6A800"/>
      </a:accent5>
      <a:accent6>
        <a:srgbClr val="E75113"/>
      </a:accent6>
      <a:hlink>
        <a:srgbClr val="0076BD"/>
      </a:hlink>
      <a:folHlink>
        <a:srgbClr val="A0003C"/>
      </a:folHlink>
    </a:clrScheme>
    <a:fontScheme name="Office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Vetmeduni Vienna">
      <a:dk1>
        <a:srgbClr val="333333"/>
      </a:dk1>
      <a:lt1>
        <a:srgbClr val="FFFFFF"/>
      </a:lt1>
      <a:dk2>
        <a:srgbClr val="A0003C"/>
      </a:dk2>
      <a:lt2>
        <a:srgbClr val="9196A0"/>
      </a:lt2>
      <a:accent1>
        <a:srgbClr val="A0003C"/>
      </a:accent1>
      <a:accent2>
        <a:srgbClr val="9196A0"/>
      </a:accent2>
      <a:accent3>
        <a:srgbClr val="0076BD"/>
      </a:accent3>
      <a:accent4>
        <a:srgbClr val="007A61"/>
      </a:accent4>
      <a:accent5>
        <a:srgbClr val="F6A800"/>
      </a:accent5>
      <a:accent6>
        <a:srgbClr val="E7511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Vetmeduni Vienna">
      <a:dk1>
        <a:srgbClr val="333333"/>
      </a:dk1>
      <a:lt1>
        <a:srgbClr val="FFFFFF"/>
      </a:lt1>
      <a:dk2>
        <a:srgbClr val="A0003C"/>
      </a:dk2>
      <a:lt2>
        <a:srgbClr val="9196A0"/>
      </a:lt2>
      <a:accent1>
        <a:srgbClr val="A0003C"/>
      </a:accent1>
      <a:accent2>
        <a:srgbClr val="9196A0"/>
      </a:accent2>
      <a:accent3>
        <a:srgbClr val="0076BD"/>
      </a:accent3>
      <a:accent4>
        <a:srgbClr val="007A61"/>
      </a:accent4>
      <a:accent5>
        <a:srgbClr val="F6A800"/>
      </a:accent5>
      <a:accent6>
        <a:srgbClr val="E7511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PowerPoint_Gefluegelmedizin</Template>
  <TotalTime>0</TotalTime>
  <Words>877</Words>
  <Application>Microsoft Office PowerPoint</Application>
  <PresentationFormat>On-screen Show (4:3)</PresentationFormat>
  <Paragraphs>224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Lucida Grande</vt:lpstr>
      <vt:lpstr>Times New Roman</vt:lpstr>
      <vt:lpstr>Wingdings</vt:lpstr>
      <vt:lpstr>PowerPoint_Gefluegelmedizin</vt:lpstr>
      <vt:lpstr>Benutzerdefiniertes Design</vt:lpstr>
      <vt:lpstr>Differences in the innate immune response of a macrophage cell line against the extracellular parasite Histomonas meleagridis and intracellular fowl adenovirus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Company>Veterinärmedizinische Universität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paudels</dc:creator>
  <cp:lastModifiedBy>Mitra Taniya</cp:lastModifiedBy>
  <cp:revision>2340</cp:revision>
  <cp:lastPrinted>2011-04-12T05:52:45Z</cp:lastPrinted>
  <dcterms:created xsi:type="dcterms:W3CDTF">2012-07-12T06:40:21Z</dcterms:created>
  <dcterms:modified xsi:type="dcterms:W3CDTF">2022-03-22T08:45:18Z</dcterms:modified>
</cp:coreProperties>
</file>