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41"/>
  </p:notesMasterIdLst>
  <p:handoutMasterIdLst>
    <p:handoutMasterId r:id="rId42"/>
  </p:handoutMasterIdLst>
  <p:sldIdLst>
    <p:sldId id="256" r:id="rId2"/>
    <p:sldId id="437" r:id="rId3"/>
    <p:sldId id="449" r:id="rId4"/>
    <p:sldId id="439" r:id="rId5"/>
    <p:sldId id="448" r:id="rId6"/>
    <p:sldId id="440" r:id="rId7"/>
    <p:sldId id="441" r:id="rId8"/>
    <p:sldId id="442" r:id="rId9"/>
    <p:sldId id="443" r:id="rId10"/>
    <p:sldId id="444" r:id="rId11"/>
    <p:sldId id="445" r:id="rId12"/>
    <p:sldId id="446" r:id="rId13"/>
    <p:sldId id="500" r:id="rId14"/>
    <p:sldId id="479" r:id="rId15"/>
    <p:sldId id="501" r:id="rId16"/>
    <p:sldId id="502" r:id="rId17"/>
    <p:sldId id="481" r:id="rId18"/>
    <p:sldId id="485" r:id="rId19"/>
    <p:sldId id="494" r:id="rId20"/>
    <p:sldId id="497" r:id="rId21"/>
    <p:sldId id="496" r:id="rId22"/>
    <p:sldId id="514" r:id="rId23"/>
    <p:sldId id="505" r:id="rId24"/>
    <p:sldId id="513" r:id="rId25"/>
    <p:sldId id="507" r:id="rId26"/>
    <p:sldId id="508" r:id="rId27"/>
    <p:sldId id="509" r:id="rId28"/>
    <p:sldId id="510" r:id="rId29"/>
    <p:sldId id="511" r:id="rId30"/>
    <p:sldId id="515" r:id="rId31"/>
    <p:sldId id="453" r:id="rId32"/>
    <p:sldId id="455" r:id="rId33"/>
    <p:sldId id="457" r:id="rId34"/>
    <p:sldId id="458" r:id="rId35"/>
    <p:sldId id="459" r:id="rId36"/>
    <p:sldId id="461" r:id="rId37"/>
    <p:sldId id="463" r:id="rId38"/>
    <p:sldId id="464" r:id="rId39"/>
    <p:sldId id="431" r:id="rId40"/>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bhart Dieter" initials="L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A0003C"/>
    <a:srgbClr val="9196A0"/>
    <a:srgbClr val="7F7F7F"/>
    <a:srgbClr val="828282"/>
    <a:srgbClr val="808080"/>
    <a:srgbClr val="5F5F5F"/>
    <a:srgbClr val="A511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1" d="100"/>
          <a:sy n="91" d="100"/>
        </p:scale>
        <p:origin x="964" y="44"/>
      </p:cViewPr>
      <p:guideLst>
        <p:guide orient="horz" pos="2160"/>
        <p:guide pos="2880"/>
      </p:guideLst>
    </p:cSldViewPr>
  </p:slideViewPr>
  <p:notesTextViewPr>
    <p:cViewPr>
      <p:scale>
        <a:sx n="100" d="100"/>
        <a:sy n="100" d="100"/>
      </p:scale>
      <p:origin x="0" y="0"/>
    </p:cViewPr>
  </p:notesTextViewPr>
  <p:sorterViewPr>
    <p:cViewPr>
      <p:scale>
        <a:sx n="33" d="100"/>
        <a:sy n="33" d="100"/>
      </p:scale>
      <p:origin x="0" y="0"/>
    </p:cViewPr>
  </p:sorterViewPr>
  <p:notesViewPr>
    <p:cSldViewPr>
      <p:cViewPr varScale="1">
        <p:scale>
          <a:sx n="80" d="100"/>
          <a:sy n="80" d="100"/>
        </p:scale>
        <p:origin x="397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i129srv02\Gefl&#252;gelmedizin\Users-Shared%20files\Taniya%20Mitra\8.%20Other%20Projects%20&amp;%20Diploma%20student\Anna\tm_via_fina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i129srv02\Gefl&#252;gelmedizin\Users-Shared%20files\Taniya%20Mitra\8.%20Other%20Projects%20&amp;%20Diploma%20student\Anna\tm_via_final.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Sheet5!$B$13</c:f>
              <c:strCache>
                <c:ptCount val="1"/>
                <c:pt idx="0">
                  <c:v>30m</c:v>
                </c:pt>
              </c:strCache>
            </c:strRef>
          </c:tx>
          <c:spPr>
            <a:solidFill>
              <a:schemeClr val="accent1"/>
            </a:solidFill>
            <a:ln>
              <a:noFill/>
            </a:ln>
            <a:effectLst/>
          </c:spPr>
          <c:invertIfNegative val="0"/>
          <c:cat>
            <c:strRef>
              <c:f>Sheet5!$C$12:$K$12</c:f>
              <c:strCache>
                <c:ptCount val="9"/>
                <c:pt idx="0">
                  <c:v>TLR1a</c:v>
                </c:pt>
                <c:pt idx="1">
                  <c:v>TLR1b</c:v>
                </c:pt>
                <c:pt idx="2">
                  <c:v>TLR2a</c:v>
                </c:pt>
                <c:pt idx="3">
                  <c:v>TLR2b</c:v>
                </c:pt>
                <c:pt idx="4">
                  <c:v>TLR3</c:v>
                </c:pt>
                <c:pt idx="5">
                  <c:v>TLR4</c:v>
                </c:pt>
                <c:pt idx="6">
                  <c:v>TLR5</c:v>
                </c:pt>
                <c:pt idx="7">
                  <c:v>TLR7</c:v>
                </c:pt>
                <c:pt idx="8">
                  <c:v>TLR21</c:v>
                </c:pt>
              </c:strCache>
            </c:strRef>
          </c:cat>
          <c:val>
            <c:numRef>
              <c:f>Sheet5!$C$13:$K$13</c:f>
              <c:numCache>
                <c:formatCode>General</c:formatCode>
                <c:ptCount val="9"/>
                <c:pt idx="0">
                  <c:v>-2.9433663334925253E-2</c:v>
                </c:pt>
                <c:pt idx="1">
                  <c:v>0.47</c:v>
                </c:pt>
                <c:pt idx="3">
                  <c:v>-0.10558712280561977</c:v>
                </c:pt>
                <c:pt idx="5">
                  <c:v>7.1084581860345164E-2</c:v>
                </c:pt>
                <c:pt idx="8">
                  <c:v>-0.29242806953327205</c:v>
                </c:pt>
              </c:numCache>
            </c:numRef>
          </c:val>
          <c:extLst>
            <c:ext xmlns:c16="http://schemas.microsoft.com/office/drawing/2014/chart" uri="{C3380CC4-5D6E-409C-BE32-E72D297353CC}">
              <c16:uniqueId val="{00000000-9476-4069-84D6-97E9374146CB}"/>
            </c:ext>
          </c:extLst>
        </c:ser>
        <c:ser>
          <c:idx val="1"/>
          <c:order val="1"/>
          <c:tx>
            <c:strRef>
              <c:f>Sheet5!$B$14</c:f>
              <c:strCache>
                <c:ptCount val="1"/>
                <c:pt idx="0">
                  <c:v>2h</c:v>
                </c:pt>
              </c:strCache>
            </c:strRef>
          </c:tx>
          <c:spPr>
            <a:solidFill>
              <a:schemeClr val="accent2"/>
            </a:solidFill>
            <a:ln>
              <a:noFill/>
            </a:ln>
            <a:effectLst/>
          </c:spPr>
          <c:invertIfNegative val="0"/>
          <c:cat>
            <c:strRef>
              <c:f>Sheet5!$C$12:$K$12</c:f>
              <c:strCache>
                <c:ptCount val="9"/>
                <c:pt idx="0">
                  <c:v>TLR1a</c:v>
                </c:pt>
                <c:pt idx="1">
                  <c:v>TLR1b</c:v>
                </c:pt>
                <c:pt idx="2">
                  <c:v>TLR2a</c:v>
                </c:pt>
                <c:pt idx="3">
                  <c:v>TLR2b</c:v>
                </c:pt>
                <c:pt idx="4">
                  <c:v>TLR3</c:v>
                </c:pt>
                <c:pt idx="5">
                  <c:v>TLR4</c:v>
                </c:pt>
                <c:pt idx="6">
                  <c:v>TLR5</c:v>
                </c:pt>
                <c:pt idx="7">
                  <c:v>TLR7</c:v>
                </c:pt>
                <c:pt idx="8">
                  <c:v>TLR21</c:v>
                </c:pt>
              </c:strCache>
            </c:strRef>
          </c:cat>
          <c:val>
            <c:numRef>
              <c:f>Sheet5!$C$14:$K$14</c:f>
              <c:numCache>
                <c:formatCode>General</c:formatCode>
                <c:ptCount val="9"/>
                <c:pt idx="0">
                  <c:v>-0.4931922284711997</c:v>
                </c:pt>
                <c:pt idx="1">
                  <c:v>0.16</c:v>
                </c:pt>
                <c:pt idx="3">
                  <c:v>-0.68634734481722048</c:v>
                </c:pt>
                <c:pt idx="5">
                  <c:v>0.507204849515559</c:v>
                </c:pt>
                <c:pt idx="8">
                  <c:v>0.25356810365952187</c:v>
                </c:pt>
              </c:numCache>
            </c:numRef>
          </c:val>
          <c:extLst>
            <c:ext xmlns:c16="http://schemas.microsoft.com/office/drawing/2014/chart" uri="{C3380CC4-5D6E-409C-BE32-E72D297353CC}">
              <c16:uniqueId val="{00000001-9476-4069-84D6-97E9374146CB}"/>
            </c:ext>
          </c:extLst>
        </c:ser>
        <c:ser>
          <c:idx val="2"/>
          <c:order val="2"/>
          <c:tx>
            <c:strRef>
              <c:f>Sheet5!$B$15</c:f>
              <c:strCache>
                <c:ptCount val="1"/>
                <c:pt idx="0">
                  <c:v>4h</c:v>
                </c:pt>
              </c:strCache>
            </c:strRef>
          </c:tx>
          <c:spPr>
            <a:solidFill>
              <a:schemeClr val="accent3"/>
            </a:solidFill>
            <a:ln>
              <a:noFill/>
            </a:ln>
            <a:effectLst/>
          </c:spPr>
          <c:invertIfNegative val="0"/>
          <c:cat>
            <c:strRef>
              <c:f>Sheet5!$C$12:$K$12</c:f>
              <c:strCache>
                <c:ptCount val="9"/>
                <c:pt idx="0">
                  <c:v>TLR1a</c:v>
                </c:pt>
                <c:pt idx="1">
                  <c:v>TLR1b</c:v>
                </c:pt>
                <c:pt idx="2">
                  <c:v>TLR2a</c:v>
                </c:pt>
                <c:pt idx="3">
                  <c:v>TLR2b</c:v>
                </c:pt>
                <c:pt idx="4">
                  <c:v>TLR3</c:v>
                </c:pt>
                <c:pt idx="5">
                  <c:v>TLR4</c:v>
                </c:pt>
                <c:pt idx="6">
                  <c:v>TLR5</c:v>
                </c:pt>
                <c:pt idx="7">
                  <c:v>TLR7</c:v>
                </c:pt>
                <c:pt idx="8">
                  <c:v>TLR21</c:v>
                </c:pt>
              </c:strCache>
            </c:strRef>
          </c:cat>
          <c:val>
            <c:numRef>
              <c:f>Sheet5!$C$15:$K$15</c:f>
              <c:numCache>
                <c:formatCode>General</c:formatCode>
                <c:ptCount val="9"/>
                <c:pt idx="0">
                  <c:v>-0.26754043163132035</c:v>
                </c:pt>
                <c:pt idx="1">
                  <c:v>0.39</c:v>
                </c:pt>
                <c:pt idx="3">
                  <c:v>-0.26552955091386821</c:v>
                </c:pt>
                <c:pt idx="5">
                  <c:v>0.47387439008253202</c:v>
                </c:pt>
                <c:pt idx="8">
                  <c:v>0.61207011295730596</c:v>
                </c:pt>
              </c:numCache>
            </c:numRef>
          </c:val>
          <c:extLst>
            <c:ext xmlns:c16="http://schemas.microsoft.com/office/drawing/2014/chart" uri="{C3380CC4-5D6E-409C-BE32-E72D297353CC}">
              <c16:uniqueId val="{00000002-9476-4069-84D6-97E9374146CB}"/>
            </c:ext>
          </c:extLst>
        </c:ser>
        <c:ser>
          <c:idx val="3"/>
          <c:order val="3"/>
          <c:tx>
            <c:strRef>
              <c:f>Sheet5!$B$16</c:f>
              <c:strCache>
                <c:ptCount val="1"/>
                <c:pt idx="0">
                  <c:v>6h</c:v>
                </c:pt>
              </c:strCache>
            </c:strRef>
          </c:tx>
          <c:spPr>
            <a:solidFill>
              <a:schemeClr val="accent4"/>
            </a:solidFill>
            <a:ln>
              <a:noFill/>
            </a:ln>
            <a:effectLst/>
          </c:spPr>
          <c:invertIfNegative val="0"/>
          <c:cat>
            <c:strRef>
              <c:f>Sheet5!$C$12:$K$12</c:f>
              <c:strCache>
                <c:ptCount val="9"/>
                <c:pt idx="0">
                  <c:v>TLR1a</c:v>
                </c:pt>
                <c:pt idx="1">
                  <c:v>TLR1b</c:v>
                </c:pt>
                <c:pt idx="2">
                  <c:v>TLR2a</c:v>
                </c:pt>
                <c:pt idx="3">
                  <c:v>TLR2b</c:v>
                </c:pt>
                <c:pt idx="4">
                  <c:v>TLR3</c:v>
                </c:pt>
                <c:pt idx="5">
                  <c:v>TLR4</c:v>
                </c:pt>
                <c:pt idx="6">
                  <c:v>TLR5</c:v>
                </c:pt>
                <c:pt idx="7">
                  <c:v>TLR7</c:v>
                </c:pt>
                <c:pt idx="8">
                  <c:v>TLR21</c:v>
                </c:pt>
              </c:strCache>
            </c:strRef>
          </c:cat>
          <c:val>
            <c:numRef>
              <c:f>Sheet5!$C$16:$K$16</c:f>
              <c:numCache>
                <c:formatCode>General</c:formatCode>
                <c:ptCount val="9"/>
                <c:pt idx="0">
                  <c:v>0.46633171945993024</c:v>
                </c:pt>
                <c:pt idx="1">
                  <c:v>0.4</c:v>
                </c:pt>
                <c:pt idx="3">
                  <c:v>2.0771417908474743</c:v>
                </c:pt>
                <c:pt idx="5">
                  <c:v>1.4882899765085136</c:v>
                </c:pt>
                <c:pt idx="8">
                  <c:v>1.4651300191497514</c:v>
                </c:pt>
              </c:numCache>
            </c:numRef>
          </c:val>
          <c:extLst>
            <c:ext xmlns:c16="http://schemas.microsoft.com/office/drawing/2014/chart" uri="{C3380CC4-5D6E-409C-BE32-E72D297353CC}">
              <c16:uniqueId val="{00000003-9476-4069-84D6-97E9374146CB}"/>
            </c:ext>
          </c:extLst>
        </c:ser>
        <c:ser>
          <c:idx val="4"/>
          <c:order val="4"/>
          <c:tx>
            <c:strRef>
              <c:f>Sheet5!$B$17</c:f>
              <c:strCache>
                <c:ptCount val="1"/>
                <c:pt idx="0">
                  <c:v>12h</c:v>
                </c:pt>
              </c:strCache>
            </c:strRef>
          </c:tx>
          <c:spPr>
            <a:solidFill>
              <a:schemeClr val="accent5"/>
            </a:solidFill>
            <a:ln>
              <a:noFill/>
            </a:ln>
            <a:effectLst/>
          </c:spPr>
          <c:invertIfNegative val="0"/>
          <c:cat>
            <c:strRef>
              <c:f>Sheet5!$C$12:$K$12</c:f>
              <c:strCache>
                <c:ptCount val="9"/>
                <c:pt idx="0">
                  <c:v>TLR1a</c:v>
                </c:pt>
                <c:pt idx="1">
                  <c:v>TLR1b</c:v>
                </c:pt>
                <c:pt idx="2">
                  <c:v>TLR2a</c:v>
                </c:pt>
                <c:pt idx="3">
                  <c:v>TLR2b</c:v>
                </c:pt>
                <c:pt idx="4">
                  <c:v>TLR3</c:v>
                </c:pt>
                <c:pt idx="5">
                  <c:v>TLR4</c:v>
                </c:pt>
                <c:pt idx="6">
                  <c:v>TLR5</c:v>
                </c:pt>
                <c:pt idx="7">
                  <c:v>TLR7</c:v>
                </c:pt>
                <c:pt idx="8">
                  <c:v>TLR21</c:v>
                </c:pt>
              </c:strCache>
            </c:strRef>
          </c:cat>
          <c:val>
            <c:numRef>
              <c:f>Sheet5!$C$17:$K$17</c:f>
              <c:numCache>
                <c:formatCode>General</c:formatCode>
                <c:ptCount val="9"/>
                <c:pt idx="0">
                  <c:v>1.59450815480491</c:v>
                </c:pt>
                <c:pt idx="1">
                  <c:v>0.74</c:v>
                </c:pt>
                <c:pt idx="3">
                  <c:v>2.5628234977995756</c:v>
                </c:pt>
                <c:pt idx="5">
                  <c:v>1.9399615921760889</c:v>
                </c:pt>
                <c:pt idx="8">
                  <c:v>1.7714478555736117</c:v>
                </c:pt>
              </c:numCache>
            </c:numRef>
          </c:val>
          <c:extLst>
            <c:ext xmlns:c16="http://schemas.microsoft.com/office/drawing/2014/chart" uri="{C3380CC4-5D6E-409C-BE32-E72D297353CC}">
              <c16:uniqueId val="{00000004-9476-4069-84D6-97E9374146CB}"/>
            </c:ext>
          </c:extLst>
        </c:ser>
        <c:ser>
          <c:idx val="5"/>
          <c:order val="5"/>
          <c:tx>
            <c:strRef>
              <c:f>Sheet5!$B$18</c:f>
              <c:strCache>
                <c:ptCount val="1"/>
                <c:pt idx="0">
                  <c:v>24h</c:v>
                </c:pt>
              </c:strCache>
            </c:strRef>
          </c:tx>
          <c:spPr>
            <a:solidFill>
              <a:schemeClr val="accent6"/>
            </a:solidFill>
            <a:ln>
              <a:noFill/>
            </a:ln>
            <a:effectLst/>
          </c:spPr>
          <c:invertIfNegative val="0"/>
          <c:cat>
            <c:strRef>
              <c:f>Sheet5!$C$12:$K$12</c:f>
              <c:strCache>
                <c:ptCount val="9"/>
                <c:pt idx="0">
                  <c:v>TLR1a</c:v>
                </c:pt>
                <c:pt idx="1">
                  <c:v>TLR1b</c:v>
                </c:pt>
                <c:pt idx="2">
                  <c:v>TLR2a</c:v>
                </c:pt>
                <c:pt idx="3">
                  <c:v>TLR2b</c:v>
                </c:pt>
                <c:pt idx="4">
                  <c:v>TLR3</c:v>
                </c:pt>
                <c:pt idx="5">
                  <c:v>TLR4</c:v>
                </c:pt>
                <c:pt idx="6">
                  <c:v>TLR5</c:v>
                </c:pt>
                <c:pt idx="7">
                  <c:v>TLR7</c:v>
                </c:pt>
                <c:pt idx="8">
                  <c:v>TLR21</c:v>
                </c:pt>
              </c:strCache>
            </c:strRef>
          </c:cat>
          <c:val>
            <c:numRef>
              <c:f>Sheet5!$C$18:$K$18</c:f>
              <c:numCache>
                <c:formatCode>General</c:formatCode>
                <c:ptCount val="9"/>
                <c:pt idx="0">
                  <c:v>0.93198064714419881</c:v>
                </c:pt>
                <c:pt idx="1">
                  <c:v>0.64</c:v>
                </c:pt>
                <c:pt idx="3">
                  <c:v>2.12383590790835</c:v>
                </c:pt>
                <c:pt idx="5">
                  <c:v>2.6862793984615299</c:v>
                </c:pt>
                <c:pt idx="8">
                  <c:v>2.0129794467105318</c:v>
                </c:pt>
              </c:numCache>
            </c:numRef>
          </c:val>
          <c:extLst>
            <c:ext xmlns:c16="http://schemas.microsoft.com/office/drawing/2014/chart" uri="{C3380CC4-5D6E-409C-BE32-E72D297353CC}">
              <c16:uniqueId val="{00000005-9476-4069-84D6-97E9374146CB}"/>
            </c:ext>
          </c:extLst>
        </c:ser>
        <c:dLbls>
          <c:showLegendKey val="0"/>
          <c:showVal val="0"/>
          <c:showCatName val="0"/>
          <c:showSerName val="0"/>
          <c:showPercent val="0"/>
          <c:showBubbleSize val="0"/>
        </c:dLbls>
        <c:gapWidth val="219"/>
        <c:overlap val="-27"/>
        <c:axId val="1359725664"/>
        <c:axId val="1359727744"/>
      </c:barChart>
      <c:catAx>
        <c:axId val="1359725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59727744"/>
        <c:crosses val="autoZero"/>
        <c:auto val="1"/>
        <c:lblAlgn val="ctr"/>
        <c:lblOffset val="100"/>
        <c:noMultiLvlLbl val="0"/>
      </c:catAx>
      <c:valAx>
        <c:axId val="13597277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fold change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59725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Sheet8!$B$22</c:f>
              <c:strCache>
                <c:ptCount val="1"/>
                <c:pt idx="0">
                  <c:v>IL1b</c:v>
                </c:pt>
              </c:strCache>
            </c:strRef>
          </c:tx>
          <c:spPr>
            <a:solidFill>
              <a:schemeClr val="accent1"/>
            </a:solidFill>
            <a:ln>
              <a:noFill/>
            </a:ln>
            <a:effectLst/>
          </c:spPr>
          <c:invertIfNegative val="0"/>
          <c:cat>
            <c:strRef>
              <c:f>Sheet8!$A$23:$A$28</c:f>
              <c:strCache>
                <c:ptCount val="6"/>
                <c:pt idx="0">
                  <c:v>30m</c:v>
                </c:pt>
                <c:pt idx="1">
                  <c:v>2h</c:v>
                </c:pt>
                <c:pt idx="2">
                  <c:v>4h</c:v>
                </c:pt>
                <c:pt idx="3">
                  <c:v>6h</c:v>
                </c:pt>
                <c:pt idx="4">
                  <c:v>12h</c:v>
                </c:pt>
                <c:pt idx="5">
                  <c:v>24h</c:v>
                </c:pt>
              </c:strCache>
            </c:strRef>
          </c:cat>
          <c:val>
            <c:numRef>
              <c:f>Sheet8!$B$23:$B$28</c:f>
              <c:numCache>
                <c:formatCode>General</c:formatCode>
                <c:ptCount val="6"/>
                <c:pt idx="0">
                  <c:v>-0.79616069597128003</c:v>
                </c:pt>
                <c:pt idx="1">
                  <c:v>-0.42401422116889664</c:v>
                </c:pt>
                <c:pt idx="2">
                  <c:v>1.37712226092301</c:v>
                </c:pt>
                <c:pt idx="3">
                  <c:v>1.0102849819142945</c:v>
                </c:pt>
                <c:pt idx="4">
                  <c:v>3.8650785617034908</c:v>
                </c:pt>
                <c:pt idx="5">
                  <c:v>2.7780161728186936</c:v>
                </c:pt>
              </c:numCache>
            </c:numRef>
          </c:val>
          <c:extLst>
            <c:ext xmlns:c16="http://schemas.microsoft.com/office/drawing/2014/chart" uri="{C3380CC4-5D6E-409C-BE32-E72D297353CC}">
              <c16:uniqueId val="{00000000-307B-49E7-A91D-35CBE41B7439}"/>
            </c:ext>
          </c:extLst>
        </c:ser>
        <c:ser>
          <c:idx val="1"/>
          <c:order val="1"/>
          <c:tx>
            <c:strRef>
              <c:f>Sheet8!$C$22</c:f>
              <c:strCache>
                <c:ptCount val="1"/>
                <c:pt idx="0">
                  <c:v>IFNg</c:v>
                </c:pt>
              </c:strCache>
            </c:strRef>
          </c:tx>
          <c:spPr>
            <a:solidFill>
              <a:schemeClr val="accent2"/>
            </a:solidFill>
            <a:ln>
              <a:noFill/>
            </a:ln>
            <a:effectLst/>
          </c:spPr>
          <c:invertIfNegative val="0"/>
          <c:cat>
            <c:strRef>
              <c:f>Sheet8!$A$23:$A$28</c:f>
              <c:strCache>
                <c:ptCount val="6"/>
                <c:pt idx="0">
                  <c:v>30m</c:v>
                </c:pt>
                <c:pt idx="1">
                  <c:v>2h</c:v>
                </c:pt>
                <c:pt idx="2">
                  <c:v>4h</c:v>
                </c:pt>
                <c:pt idx="3">
                  <c:v>6h</c:v>
                </c:pt>
                <c:pt idx="4">
                  <c:v>12h</c:v>
                </c:pt>
                <c:pt idx="5">
                  <c:v>24h</c:v>
                </c:pt>
              </c:strCache>
            </c:strRef>
          </c:cat>
          <c:val>
            <c:numRef>
              <c:f>Sheet8!$C$23:$C$28</c:f>
              <c:numCache>
                <c:formatCode>General</c:formatCode>
                <c:ptCount val="6"/>
                <c:pt idx="0">
                  <c:v>-0.62355039969265635</c:v>
                </c:pt>
                <c:pt idx="1">
                  <c:v>-0.18740548171155</c:v>
                </c:pt>
                <c:pt idx="2">
                  <c:v>-0.73728339889681005</c:v>
                </c:pt>
                <c:pt idx="3">
                  <c:v>-0.54177726701541995</c:v>
                </c:pt>
                <c:pt idx="4">
                  <c:v>2.9086782223268663</c:v>
                </c:pt>
                <c:pt idx="5">
                  <c:v>12.773056211844738</c:v>
                </c:pt>
              </c:numCache>
            </c:numRef>
          </c:val>
          <c:extLst>
            <c:ext xmlns:c16="http://schemas.microsoft.com/office/drawing/2014/chart" uri="{C3380CC4-5D6E-409C-BE32-E72D297353CC}">
              <c16:uniqueId val="{00000001-307B-49E7-A91D-35CBE41B7439}"/>
            </c:ext>
          </c:extLst>
        </c:ser>
        <c:dLbls>
          <c:showLegendKey val="0"/>
          <c:showVal val="0"/>
          <c:showCatName val="0"/>
          <c:showSerName val="0"/>
          <c:showPercent val="0"/>
          <c:showBubbleSize val="0"/>
        </c:dLbls>
        <c:gapWidth val="219"/>
        <c:overlap val="-27"/>
        <c:axId val="133758368"/>
        <c:axId val="133824928"/>
      </c:barChart>
      <c:catAx>
        <c:axId val="13375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3824928"/>
        <c:crosses val="autoZero"/>
        <c:auto val="1"/>
        <c:lblAlgn val="ctr"/>
        <c:lblOffset val="100"/>
        <c:noMultiLvlLbl val="0"/>
      </c:catAx>
      <c:valAx>
        <c:axId val="13382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fold change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33758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031836560970419"/>
          <c:y val="9.4146160417473215E-2"/>
          <c:w val="0.73522121959498155"/>
          <c:h val="0.72881246343305828"/>
        </c:manualLayout>
      </c:layout>
      <c:barChart>
        <c:barDir val="col"/>
        <c:grouping val="clustered"/>
        <c:varyColors val="0"/>
        <c:ser>
          <c:idx val="0"/>
          <c:order val="0"/>
          <c:tx>
            <c:strRef>
              <c:f>Sheet2!$H$4</c:f>
              <c:strCache>
                <c:ptCount val="1"/>
                <c:pt idx="0">
                  <c:v>mean log</c:v>
                </c:pt>
              </c:strCache>
            </c:strRef>
          </c:tx>
          <c:spPr>
            <a:pattFill prst="pct5">
              <a:fgClr>
                <a:schemeClr val="accent1"/>
              </a:fgClr>
              <a:bgClr>
                <a:schemeClr val="bg1"/>
              </a:bgClr>
            </a:pattFill>
            <a:ln>
              <a:solidFill>
                <a:srgbClr val="333333"/>
              </a:solidFill>
            </a:ln>
            <a:effectLst/>
          </c:spPr>
          <c:invertIfNegative val="0"/>
          <c:dPt>
            <c:idx val="0"/>
            <c:invertIfNegative val="0"/>
            <c:bubble3D val="0"/>
            <c:spPr>
              <a:solidFill>
                <a:srgbClr val="0076BD"/>
              </a:solidFill>
              <a:ln>
                <a:solidFill>
                  <a:srgbClr val="333333"/>
                </a:solidFill>
              </a:ln>
              <a:effectLst/>
            </c:spPr>
            <c:extLst>
              <c:ext xmlns:c16="http://schemas.microsoft.com/office/drawing/2014/chart" uri="{C3380CC4-5D6E-409C-BE32-E72D297353CC}">
                <c16:uniqueId val="{00000001-DC6E-4243-BF59-E79ECA84C720}"/>
              </c:ext>
            </c:extLst>
          </c:dPt>
          <c:dPt>
            <c:idx val="1"/>
            <c:invertIfNegative val="0"/>
            <c:bubble3D val="0"/>
            <c:spPr>
              <a:solidFill>
                <a:srgbClr val="F6A800"/>
              </a:solidFill>
              <a:ln>
                <a:solidFill>
                  <a:srgbClr val="333333"/>
                </a:solidFill>
              </a:ln>
              <a:effectLst/>
            </c:spPr>
            <c:extLst>
              <c:ext xmlns:c16="http://schemas.microsoft.com/office/drawing/2014/chart" uri="{C3380CC4-5D6E-409C-BE32-E72D297353CC}">
                <c16:uniqueId val="{00000003-DC6E-4243-BF59-E79ECA84C720}"/>
              </c:ext>
            </c:extLst>
          </c:dPt>
          <c:dPt>
            <c:idx val="2"/>
            <c:invertIfNegative val="0"/>
            <c:bubble3D val="0"/>
            <c:spPr>
              <a:solidFill>
                <a:srgbClr val="007A61"/>
              </a:solidFill>
              <a:ln>
                <a:solidFill>
                  <a:srgbClr val="333333"/>
                </a:solidFill>
              </a:ln>
              <a:effectLst/>
            </c:spPr>
            <c:extLst>
              <c:ext xmlns:c16="http://schemas.microsoft.com/office/drawing/2014/chart" uri="{C3380CC4-5D6E-409C-BE32-E72D297353CC}">
                <c16:uniqueId val="{00000005-DC6E-4243-BF59-E79ECA84C720}"/>
              </c:ext>
            </c:extLst>
          </c:dPt>
          <c:dPt>
            <c:idx val="3"/>
            <c:invertIfNegative val="0"/>
            <c:bubble3D val="0"/>
            <c:spPr>
              <a:solidFill>
                <a:srgbClr val="C00000"/>
              </a:solidFill>
              <a:ln>
                <a:solidFill>
                  <a:srgbClr val="333333"/>
                </a:solidFill>
              </a:ln>
              <a:effectLst/>
            </c:spPr>
            <c:extLst>
              <c:ext xmlns:c16="http://schemas.microsoft.com/office/drawing/2014/chart" uri="{C3380CC4-5D6E-409C-BE32-E72D297353CC}">
                <c16:uniqueId val="{00000007-DC6E-4243-BF59-E79ECA84C720}"/>
              </c:ext>
            </c:extLst>
          </c:dPt>
          <c:errBars>
            <c:errBarType val="plus"/>
            <c:errValType val="cust"/>
            <c:noEndCap val="0"/>
            <c:plus>
              <c:numRef>
                <c:f>Sheet2!$I$6:$L$6</c:f>
                <c:numCache>
                  <c:formatCode>General</c:formatCode>
                  <c:ptCount val="4"/>
                  <c:pt idx="0">
                    <c:v>0.21416795749054873</c:v>
                  </c:pt>
                  <c:pt idx="1">
                    <c:v>0.1674783327892897</c:v>
                  </c:pt>
                  <c:pt idx="2">
                    <c:v>0.37269482848416785</c:v>
                  </c:pt>
                  <c:pt idx="3">
                    <c:v>0.55473182031274515</c:v>
                  </c:pt>
                </c:numCache>
              </c:numRef>
            </c:plus>
            <c:minus>
              <c:numRef>
                <c:f>Sheet2!$I$6:$L$6</c:f>
                <c:numCache>
                  <c:formatCode>General</c:formatCode>
                  <c:ptCount val="4"/>
                  <c:pt idx="0">
                    <c:v>0.21416795749054873</c:v>
                  </c:pt>
                  <c:pt idx="1">
                    <c:v>0.1674783327892897</c:v>
                  </c:pt>
                  <c:pt idx="2">
                    <c:v>0.37269482848416785</c:v>
                  </c:pt>
                  <c:pt idx="3">
                    <c:v>0.55473182031274515</c:v>
                  </c:pt>
                </c:numCache>
              </c:numRef>
            </c:minus>
            <c:spPr>
              <a:noFill/>
              <a:ln w="9525" cap="flat" cmpd="sng" algn="ctr">
                <a:solidFill>
                  <a:srgbClr val="333333"/>
                </a:solidFill>
                <a:round/>
              </a:ln>
              <a:effectLst/>
            </c:spPr>
          </c:errBars>
          <c:cat>
            <c:strRef>
              <c:f>Sheet2!$I$3:$L$3</c:f>
              <c:strCache>
                <c:ptCount val="4"/>
                <c:pt idx="0">
                  <c:v>negative control</c:v>
                </c:pt>
                <c:pt idx="1">
                  <c:v>no lesion</c:v>
                </c:pt>
                <c:pt idx="2">
                  <c:v>mild lesion</c:v>
                </c:pt>
                <c:pt idx="3">
                  <c:v>severe lesion</c:v>
                </c:pt>
              </c:strCache>
            </c:strRef>
          </c:cat>
          <c:val>
            <c:numRef>
              <c:f>Sheet2!$I$4:$L$4</c:f>
              <c:numCache>
                <c:formatCode>General</c:formatCode>
                <c:ptCount val="4"/>
                <c:pt idx="0">
                  <c:v>9.2286658622748732</c:v>
                </c:pt>
                <c:pt idx="1">
                  <c:v>8.9921586683646506</c:v>
                </c:pt>
                <c:pt idx="2">
                  <c:v>9.1774048636844707</c:v>
                </c:pt>
                <c:pt idx="3">
                  <c:v>9.3300510763724862</c:v>
                </c:pt>
              </c:numCache>
            </c:numRef>
          </c:val>
          <c:extLst>
            <c:ext xmlns:c16="http://schemas.microsoft.com/office/drawing/2014/chart" uri="{C3380CC4-5D6E-409C-BE32-E72D297353CC}">
              <c16:uniqueId val="{00000008-DC6E-4243-BF59-E79ECA84C720}"/>
            </c:ext>
          </c:extLst>
        </c:ser>
        <c:dLbls>
          <c:showLegendKey val="0"/>
          <c:showVal val="0"/>
          <c:showCatName val="0"/>
          <c:showSerName val="0"/>
          <c:showPercent val="0"/>
          <c:showBubbleSize val="0"/>
        </c:dLbls>
        <c:gapWidth val="15"/>
        <c:overlap val="82"/>
        <c:axId val="479429752"/>
        <c:axId val="479416304"/>
      </c:barChart>
      <c:catAx>
        <c:axId val="479429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lgn="just">
              <a:defRPr sz="12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de-DE"/>
          </a:p>
        </c:txPr>
        <c:crossAx val="479416304"/>
        <c:crosses val="autoZero"/>
        <c:auto val="1"/>
        <c:lblAlgn val="ctr"/>
        <c:lblOffset val="100"/>
        <c:noMultiLvlLbl val="0"/>
      </c:catAx>
      <c:valAx>
        <c:axId val="479416304"/>
        <c:scaling>
          <c:orientation val="minMax"/>
          <c:max val="10"/>
          <c:min val="0"/>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r>
                  <a:rPr lang="en-US"/>
                  <a:t>mean log CFU/g caecum</a:t>
                </a:r>
              </a:p>
            </c:rich>
          </c:tx>
          <c:layout>
            <c:manualLayout>
              <c:xMode val="edge"/>
              <c:yMode val="edge"/>
              <c:x val="2.4772307171732989E-2"/>
              <c:y val="0.22074179441769659"/>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de-DE"/>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de-DE"/>
          </a:p>
        </c:txPr>
        <c:crossAx val="479429752"/>
        <c:crosses val="autoZero"/>
        <c:crossBetween val="between"/>
        <c:majorUnit val="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latin typeface="Cambria" panose="02040503050406030204" pitchFamily="18" charset="0"/>
          <a:ea typeface="Cambria" panose="02040503050406030204" pitchFamily="18" charset="0"/>
          <a:cs typeface="Times New Roman" panose="02020603050405020304" pitchFamily="18" charset="0"/>
        </a:defRPr>
      </a:pPr>
      <a:endParaRPr lang="de-DE"/>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67614985014369"/>
          <c:y val="8.2922141886802164E-2"/>
          <c:w val="0.79226083750435616"/>
          <c:h val="0.75397025757667835"/>
        </c:manualLayout>
      </c:layout>
      <c:scatterChart>
        <c:scatterStyle val="lineMarker"/>
        <c:varyColors val="0"/>
        <c:ser>
          <c:idx val="0"/>
          <c:order val="0"/>
          <c:spPr>
            <a:ln w="28575" cap="rnd">
              <a:noFill/>
              <a:round/>
            </a:ln>
            <a:effectLst/>
          </c:spPr>
          <c:marker>
            <c:symbol val="circle"/>
            <c:size val="5"/>
            <c:spPr>
              <a:solidFill>
                <a:schemeClr val="tx1"/>
              </a:solidFill>
              <a:ln w="9525">
                <a:solidFill>
                  <a:schemeClr val="tx1"/>
                </a:solidFill>
              </a:ln>
              <a:effectLst/>
            </c:spPr>
          </c:marker>
          <c:trendline>
            <c:spPr>
              <a:ln w="19050" cap="rnd">
                <a:solidFill>
                  <a:schemeClr val="accent1"/>
                </a:solidFill>
                <a:prstDash val="sysDot"/>
              </a:ln>
              <a:effectLst/>
            </c:spPr>
            <c:trendlineType val="log"/>
            <c:dispRSqr val="0"/>
            <c:dispEq val="0"/>
          </c:trendline>
          <c:trendline>
            <c:spPr>
              <a:ln w="19050" cap="rnd">
                <a:solidFill>
                  <a:schemeClr val="tx1"/>
                </a:solidFill>
                <a:prstDash val="sysDot"/>
              </a:ln>
              <a:effectLst/>
            </c:spPr>
            <c:trendlineType val="linear"/>
            <c:forward val="2"/>
            <c:dispRSqr val="0"/>
            <c:dispEq val="0"/>
          </c:trendline>
          <c:xVal>
            <c:numRef>
              <c:f>Sheet2!$D$2:$D$33</c:f>
              <c:numCache>
                <c:formatCode>General</c:formatCode>
                <c:ptCount val="3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1</c:v>
                </c:pt>
                <c:pt idx="20">
                  <c:v>1</c:v>
                </c:pt>
                <c:pt idx="21">
                  <c:v>0</c:v>
                </c:pt>
                <c:pt idx="22">
                  <c:v>4</c:v>
                </c:pt>
                <c:pt idx="23">
                  <c:v>1</c:v>
                </c:pt>
                <c:pt idx="24">
                  <c:v>4</c:v>
                </c:pt>
                <c:pt idx="25">
                  <c:v>3</c:v>
                </c:pt>
                <c:pt idx="26">
                  <c:v>1</c:v>
                </c:pt>
                <c:pt idx="27">
                  <c:v>1</c:v>
                </c:pt>
                <c:pt idx="28">
                  <c:v>1</c:v>
                </c:pt>
                <c:pt idx="29">
                  <c:v>4</c:v>
                </c:pt>
                <c:pt idx="30">
                  <c:v>4</c:v>
                </c:pt>
                <c:pt idx="31">
                  <c:v>4</c:v>
                </c:pt>
              </c:numCache>
            </c:numRef>
          </c:xVal>
          <c:yVal>
            <c:numRef>
              <c:f>Sheet2!$F$2:$F$33</c:f>
              <c:numCache>
                <c:formatCode>General</c:formatCode>
                <c:ptCount val="32"/>
                <c:pt idx="0">
                  <c:v>8.6294095991027184</c:v>
                </c:pt>
                <c:pt idx="1">
                  <c:v>10.214843848047698</c:v>
                </c:pt>
                <c:pt idx="2">
                  <c:v>8.5943925503754262</c:v>
                </c:pt>
                <c:pt idx="3">
                  <c:v>9.0293837776852097</c:v>
                </c:pt>
                <c:pt idx="4">
                  <c:v>10.487138375477187</c:v>
                </c:pt>
                <c:pt idx="5">
                  <c:v>8.5910646070264995</c:v>
                </c:pt>
                <c:pt idx="6">
                  <c:v>8.7355988996981804</c:v>
                </c:pt>
                <c:pt idx="7">
                  <c:v>9.4865721505183558</c:v>
                </c:pt>
                <c:pt idx="8">
                  <c:v>9.2895889525425961</c:v>
                </c:pt>
                <c:pt idx="9">
                  <c:v>8.478566495593844</c:v>
                </c:pt>
                <c:pt idx="10">
                  <c:v>10.385606273598313</c:v>
                </c:pt>
                <c:pt idx="11">
                  <c:v>8.7395723444500923</c:v>
                </c:pt>
                <c:pt idx="12">
                  <c:v>9.3053513694466243</c:v>
                </c:pt>
                <c:pt idx="13">
                  <c:v>8.6211762817750355</c:v>
                </c:pt>
                <c:pt idx="14">
                  <c:v>8.5888317255942077</c:v>
                </c:pt>
                <c:pt idx="15">
                  <c:v>8.8932067530598484</c:v>
                </c:pt>
                <c:pt idx="16">
                  <c:v>9.1964525417033887</c:v>
                </c:pt>
                <c:pt idx="17">
                  <c:v>9.3783979009481371</c:v>
                </c:pt>
                <c:pt idx="18">
                  <c:v>8.6821450763738319</c:v>
                </c:pt>
                <c:pt idx="19">
                  <c:v>8.3636119798921449</c:v>
                </c:pt>
                <c:pt idx="20">
                  <c:v>8.7573960287930248</c:v>
                </c:pt>
                <c:pt idx="21">
                  <c:v>8.6444385894678391</c:v>
                </c:pt>
                <c:pt idx="22">
                  <c:v>8.7403626894942441</c:v>
                </c:pt>
                <c:pt idx="23">
                  <c:v>8.5658478186735181</c:v>
                </c:pt>
                <c:pt idx="24">
                  <c:v>9.6151079874431939</c:v>
                </c:pt>
                <c:pt idx="25">
                  <c:v>9.4345689040341991</c:v>
                </c:pt>
                <c:pt idx="26">
                  <c:v>9.9633155113861118</c:v>
                </c:pt>
                <c:pt idx="27">
                  <c:v>8.7649229846498891</c:v>
                </c:pt>
                <c:pt idx="28">
                  <c:v>10.649334858712141</c:v>
                </c:pt>
                <c:pt idx="29">
                  <c:v>11.571592383361308</c:v>
                </c:pt>
                <c:pt idx="30">
                  <c:v>9.2268575702887237</c:v>
                </c:pt>
                <c:pt idx="31">
                  <c:v>7.3918169236132485</c:v>
                </c:pt>
              </c:numCache>
            </c:numRef>
          </c:yVal>
          <c:smooth val="0"/>
          <c:extLst>
            <c:ext xmlns:c16="http://schemas.microsoft.com/office/drawing/2014/chart" uri="{C3380CC4-5D6E-409C-BE32-E72D297353CC}">
              <c16:uniqueId val="{00000000-DF8E-42EC-A4FA-DA9B6CC33C50}"/>
            </c:ext>
          </c:extLst>
        </c:ser>
        <c:dLbls>
          <c:showLegendKey val="0"/>
          <c:showVal val="0"/>
          <c:showCatName val="0"/>
          <c:showSerName val="0"/>
          <c:showPercent val="0"/>
          <c:showBubbleSize val="0"/>
        </c:dLbls>
        <c:axId val="448519336"/>
        <c:axId val="448517040"/>
      </c:scatterChart>
      <c:valAx>
        <c:axId val="448519336"/>
        <c:scaling>
          <c:orientation val="minMax"/>
          <c:max val="4"/>
        </c:scaling>
        <c:delete val="0"/>
        <c:axPos val="b"/>
        <c:title>
          <c:tx>
            <c:rich>
              <a:bodyPr rot="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r>
                  <a:rPr lang="en-US" dirty="0">
                    <a:solidFill>
                      <a:schemeClr val="tx1"/>
                    </a:solidFill>
                  </a:rPr>
                  <a:t>caecal lesion score</a:t>
                </a:r>
              </a:p>
            </c:rich>
          </c:tx>
          <c:layout>
            <c:manualLayout>
              <c:xMode val="edge"/>
              <c:yMode val="edge"/>
              <c:x val="0.42940105830557923"/>
              <c:y val="0.9267722973712506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de-DE"/>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de-DE"/>
          </a:p>
        </c:txPr>
        <c:crossAx val="448517040"/>
        <c:crosses val="autoZero"/>
        <c:crossBetween val="midCat"/>
        <c:majorUnit val="1"/>
      </c:valAx>
      <c:valAx>
        <c:axId val="448517040"/>
        <c:scaling>
          <c:orientation val="minMax"/>
          <c:max val="12"/>
        </c:scaling>
        <c:delete val="0"/>
        <c:axPos val="l"/>
        <c:title>
          <c:tx>
            <c:rich>
              <a:bodyPr rot="-54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r>
                  <a:rPr lang="en-US"/>
                  <a:t>log CFU/g of caecum</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de-DE"/>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Cambria" panose="02040503050406030204" pitchFamily="18" charset="0"/>
                <a:ea typeface="Cambria" panose="02040503050406030204" pitchFamily="18" charset="0"/>
                <a:cs typeface="+mn-cs"/>
              </a:defRPr>
            </a:pPr>
            <a:endParaRPr lang="de-DE"/>
          </a:p>
        </c:txPr>
        <c:crossAx val="448519336"/>
        <c:crosses val="autoZero"/>
        <c:crossBetween val="midCat"/>
      </c:valAx>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latin typeface="Cambria" panose="02040503050406030204" pitchFamily="18" charset="0"/>
          <a:ea typeface="Cambria" panose="02040503050406030204" pitchFamily="18" charset="0"/>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0.42221</cdr:x>
      <cdr:y>0.53339</cdr:y>
    </cdr:from>
    <cdr:to>
      <cdr:x>0.45555</cdr:x>
      <cdr:y>0.70008</cdr:y>
    </cdr:to>
    <cdr:sp macro="" textlink="">
      <cdr:nvSpPr>
        <cdr:cNvPr id="3" name="TextBox 2"/>
        <cdr:cNvSpPr txBox="1"/>
      </cdr:nvSpPr>
      <cdr:spPr>
        <a:xfrm xmlns:a="http://schemas.openxmlformats.org/drawingml/2006/main">
          <a:off x="2735944" y="1152128"/>
          <a:ext cx="21602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t>
          </a:r>
        </a:p>
      </cdr:txBody>
    </cdr:sp>
  </cdr:relSizeAnchor>
  <cdr:relSizeAnchor xmlns:cdr="http://schemas.openxmlformats.org/drawingml/2006/chartDrawing">
    <cdr:from>
      <cdr:x>0.56667</cdr:x>
      <cdr:y>0.56673</cdr:y>
    </cdr:from>
    <cdr:to>
      <cdr:x>0.60001</cdr:x>
      <cdr:y>0.73341</cdr:y>
    </cdr:to>
    <cdr:sp macro="" textlink="">
      <cdr:nvSpPr>
        <cdr:cNvPr id="4" name="TextBox 3"/>
        <cdr:cNvSpPr txBox="1"/>
      </cdr:nvSpPr>
      <cdr:spPr>
        <a:xfrm xmlns:a="http://schemas.openxmlformats.org/drawingml/2006/main">
          <a:off x="3672048" y="1224136"/>
          <a:ext cx="21602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t>
          </a:r>
        </a:p>
      </cdr:txBody>
    </cdr:sp>
  </cdr:relSizeAnchor>
  <cdr:relSizeAnchor xmlns:cdr="http://schemas.openxmlformats.org/drawingml/2006/chartDrawing">
    <cdr:from>
      <cdr:x>0.71113</cdr:x>
      <cdr:y>0.45518</cdr:y>
    </cdr:from>
    <cdr:to>
      <cdr:x>0.74447</cdr:x>
      <cdr:y>0.62187</cdr:y>
    </cdr:to>
    <cdr:sp macro="" textlink="">
      <cdr:nvSpPr>
        <cdr:cNvPr id="5" name="TextBox 4"/>
        <cdr:cNvSpPr txBox="1"/>
      </cdr:nvSpPr>
      <cdr:spPr>
        <a:xfrm xmlns:a="http://schemas.openxmlformats.org/drawingml/2006/main">
          <a:off x="4608152" y="983190"/>
          <a:ext cx="21602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t>
          </a:r>
        </a:p>
      </cdr:txBody>
    </cdr:sp>
  </cdr:relSizeAnchor>
  <cdr:relSizeAnchor xmlns:cdr="http://schemas.openxmlformats.org/drawingml/2006/chartDrawing">
    <cdr:from>
      <cdr:x>0.75703</cdr:x>
      <cdr:y>0.46596</cdr:y>
    </cdr:from>
    <cdr:to>
      <cdr:x>0.79036</cdr:x>
      <cdr:y>0.63265</cdr:y>
    </cdr:to>
    <cdr:sp macro="" textlink="">
      <cdr:nvSpPr>
        <cdr:cNvPr id="6" name="TextBox 5"/>
        <cdr:cNvSpPr txBox="1"/>
      </cdr:nvSpPr>
      <cdr:spPr>
        <a:xfrm xmlns:a="http://schemas.openxmlformats.org/drawingml/2006/main">
          <a:off x="4905531" y="1006474"/>
          <a:ext cx="21602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t>
          </a:r>
        </a:p>
      </cdr:txBody>
    </cdr:sp>
  </cdr:relSizeAnchor>
  <cdr:relSizeAnchor xmlns:cdr="http://schemas.openxmlformats.org/drawingml/2006/chartDrawing">
    <cdr:from>
      <cdr:x>0.9038</cdr:x>
      <cdr:y>0</cdr:y>
    </cdr:from>
    <cdr:to>
      <cdr:x>0.93714</cdr:x>
      <cdr:y>0.16669</cdr:y>
    </cdr:to>
    <cdr:sp macro="" textlink="">
      <cdr:nvSpPr>
        <cdr:cNvPr id="7" name="TextBox 6"/>
        <cdr:cNvSpPr txBox="1"/>
      </cdr:nvSpPr>
      <cdr:spPr>
        <a:xfrm xmlns:a="http://schemas.openxmlformats.org/drawingml/2006/main">
          <a:off x="5856655" y="0"/>
          <a:ext cx="216024" cy="3600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a:t>*</a:t>
          </a:r>
        </a:p>
      </cdr:txBody>
    </cdr:sp>
  </cdr:relSizeAnchor>
</c:userShapes>
</file>

<file path=ppt/drawings/drawing2.xml><?xml version="1.0" encoding="utf-8"?>
<c:userShapes xmlns:c="http://schemas.openxmlformats.org/drawingml/2006/chart">
  <cdr:relSizeAnchor xmlns:cdr="http://schemas.openxmlformats.org/drawingml/2006/chartDrawing">
    <cdr:from>
      <cdr:x>0.54569</cdr:x>
      <cdr:y>0.02983</cdr:y>
    </cdr:from>
    <cdr:to>
      <cdr:x>0.66575</cdr:x>
      <cdr:y>0.1402</cdr:y>
    </cdr:to>
    <cdr:sp macro="" textlink="">
      <cdr:nvSpPr>
        <cdr:cNvPr id="2" name="Rectangle 1"/>
        <cdr:cNvSpPr/>
      </cdr:nvSpPr>
      <cdr:spPr>
        <a:xfrm xmlns:a="http://schemas.openxmlformats.org/drawingml/2006/main">
          <a:off x="2758245" y="94593"/>
          <a:ext cx="606855" cy="349919"/>
        </a:xfrm>
        <a:prstGeom xmlns:a="http://schemas.openxmlformats.org/drawingml/2006/main" prst="rect">
          <a:avLst/>
        </a:prstGeom>
        <a:noFill xmlns:a="http://schemas.openxmlformats.org/drawingml/2006/main"/>
        <a:ln xmlns:a="http://schemas.openxmlformats.org/drawingml/2006/main" w="12700" cap="flat" cmpd="sng" algn="ctr">
          <a:noFill/>
          <a:prstDash val="solid"/>
          <a:miter lim="800000"/>
        </a:ln>
        <a:effectLst xmlns:a="http://schemas.openxmlformats.org/drawingml/2006/main"/>
      </cdr:spPr>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p xmlns:a="http://schemas.openxmlformats.org/drawingml/2006/main">
          <a:pPr algn="ctr">
            <a:lnSpc>
              <a:spcPct val="106000"/>
            </a:lnSpc>
            <a:spcAft>
              <a:spcPts val="800"/>
            </a:spcAft>
          </a:pPr>
          <a:r>
            <a:rPr lang="en-US" sz="1200">
              <a:solidFill>
                <a:srgbClr val="000000"/>
              </a:solidFill>
              <a:effectLst/>
              <a:latin typeface="Cambria" panose="02040503050406030204" pitchFamily="18" charset="0"/>
              <a:ea typeface="Cambria" panose="02040503050406030204" pitchFamily="18" charset="0"/>
              <a:cs typeface="Arial" panose="020B0604020202020204" pitchFamily="34" charset="0"/>
            </a:rPr>
            <a:t>9.17</a:t>
          </a:r>
          <a:r>
            <a:rPr lang="en-US" sz="1200" baseline="30000">
              <a:solidFill>
                <a:srgbClr val="000000"/>
              </a:solidFill>
              <a:effectLst/>
              <a:latin typeface="Cambria" panose="02040503050406030204" pitchFamily="18" charset="0"/>
              <a:ea typeface="Cambria" panose="02040503050406030204" pitchFamily="18" charset="0"/>
              <a:cs typeface="Arial" panose="020B0604020202020204" pitchFamily="34" charset="0"/>
            </a:rPr>
            <a:t>a</a:t>
          </a:r>
          <a:endParaRPr lang="de-DE" sz="1200" baseline="30000">
            <a:effectLst/>
            <a:latin typeface="Cambria" panose="02040503050406030204" pitchFamily="18" charset="0"/>
            <a:ea typeface="Cambria" panose="02040503050406030204" pitchFamily="18" charset="0"/>
            <a:cs typeface="Arial" panose="020B0604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E78F2A7-A171-4D2E-BBC2-838467AD7FF6}" type="datetimeFigureOut">
              <a:rPr lang="de-AT" smtClean="0"/>
              <a:t>23.05.2022</a:t>
            </a:fld>
            <a:endParaRPr lang="de-AT"/>
          </a:p>
        </p:txBody>
      </p:sp>
      <p:sp>
        <p:nvSpPr>
          <p:cNvPr id="4" name="Fußzeilenplatzhalt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ACA2C8D-A170-4385-BE81-C213C5AA01CC}" type="slidenum">
              <a:rPr lang="de-AT" smtClean="0"/>
              <a:t>‹Nr.›</a:t>
            </a:fld>
            <a:endParaRPr lang="de-AT"/>
          </a:p>
        </p:txBody>
      </p:sp>
    </p:spTree>
    <p:extLst>
      <p:ext uri="{BB962C8B-B14F-4D97-AF65-F5344CB8AC3E}">
        <p14:creationId xmlns:p14="http://schemas.microsoft.com/office/powerpoint/2010/main" val="431605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de-DE"/>
          </a:p>
        </p:txBody>
      </p:sp>
      <p:sp>
        <p:nvSpPr>
          <p:cNvPr id="26627" name="Rectangle 3"/>
          <p:cNvSpPr>
            <a:spLocks noGrp="1" noChangeArrowheads="1"/>
          </p:cNvSpPr>
          <p:nvPr>
            <p:ph type="dt" idx="1"/>
          </p:nvPr>
        </p:nvSpPr>
        <p:spPr bwMode="auto">
          <a:xfrm>
            <a:off x="3849688" y="0"/>
            <a:ext cx="2946400" cy="496888"/>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de-DE"/>
          </a:p>
        </p:txBody>
      </p:sp>
      <p:sp>
        <p:nvSpPr>
          <p:cNvPr id="5124" name="Rectangle 4"/>
          <p:cNvSpPr>
            <a:spLocks noGrp="1" noRot="1" noChangeAspect="1" noChangeArrowheads="1" noTextEdit="1"/>
          </p:cNvSpPr>
          <p:nvPr>
            <p:ph type="sldImg" idx="2"/>
          </p:nvPr>
        </p:nvSpPr>
        <p:spPr bwMode="auto">
          <a:xfrm>
            <a:off x="915988" y="744538"/>
            <a:ext cx="4965700" cy="3722687"/>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679450" y="4714875"/>
            <a:ext cx="5438775" cy="44672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26630" name="Rectangle 6"/>
          <p:cNvSpPr>
            <a:spLocks noGrp="1" noChangeArrowheads="1"/>
          </p:cNvSpPr>
          <p:nvPr>
            <p:ph type="ftr" sz="quarter" idx="4"/>
          </p:nvPr>
        </p:nvSpPr>
        <p:spPr bwMode="auto">
          <a:xfrm>
            <a:off x="0"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de-DE"/>
          </a:p>
        </p:txBody>
      </p:sp>
      <p:sp>
        <p:nvSpPr>
          <p:cNvPr id="26631" name="Rectangle 7"/>
          <p:cNvSpPr>
            <a:spLocks noGrp="1" noChangeArrowheads="1"/>
          </p:cNvSpPr>
          <p:nvPr>
            <p:ph type="sldNum" sz="quarter" idx="5"/>
          </p:nvPr>
        </p:nvSpPr>
        <p:spPr bwMode="auto">
          <a:xfrm>
            <a:off x="3849688" y="9428163"/>
            <a:ext cx="2946400" cy="496887"/>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3F8508F-D4A6-43EA-84B8-9BD1F374CCAC}" type="slidenum">
              <a:rPr lang="de-DE"/>
              <a:pPr>
                <a:defRPr/>
              </a:pPr>
              <a:t>‹Nr.›</a:t>
            </a:fld>
            <a:endParaRPr lang="de-DE"/>
          </a:p>
        </p:txBody>
      </p:sp>
    </p:spTree>
    <p:extLst>
      <p:ext uri="{BB962C8B-B14F-4D97-AF65-F5344CB8AC3E}">
        <p14:creationId xmlns:p14="http://schemas.microsoft.com/office/powerpoint/2010/main" val="37981665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pPr>
              <a:defRPr/>
            </a:pPr>
            <a:fld id="{63F8508F-D4A6-43EA-84B8-9BD1F374CCAC}" type="slidenum">
              <a:rPr lang="de-DE" smtClean="0"/>
              <a:pPr>
                <a:defRPr/>
              </a:pPr>
              <a:t>2</a:t>
            </a:fld>
            <a:endParaRPr lang="de-DE"/>
          </a:p>
        </p:txBody>
      </p:sp>
    </p:spTree>
    <p:extLst>
      <p:ext uri="{BB962C8B-B14F-4D97-AF65-F5344CB8AC3E}">
        <p14:creationId xmlns:p14="http://schemas.microsoft.com/office/powerpoint/2010/main" val="585478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normAutofit/>
          </a:bodyPr>
          <a:lstStyle/>
          <a:p>
            <a:r>
              <a:rPr lang="en-US" sz="1200" kern="1200" baseline="0" dirty="0" err="1">
                <a:solidFill>
                  <a:schemeClr val="tx1"/>
                </a:solidFill>
                <a:effectLst/>
                <a:latin typeface="Arial" pitchFamily="34" charset="0"/>
                <a:ea typeface="+mn-ea"/>
                <a:cs typeface="+mn-cs"/>
              </a:rPr>
              <a:t>A</a:t>
            </a:r>
            <a:r>
              <a:rPr lang="en-US" sz="1200" kern="1200" dirty="0" err="1">
                <a:solidFill>
                  <a:schemeClr val="tx1"/>
                </a:solidFill>
                <a:effectLst/>
                <a:latin typeface="Arial" pitchFamily="34" charset="0"/>
                <a:ea typeface="+mn-ea"/>
                <a:cs typeface="+mn-cs"/>
              </a:rPr>
              <a:t>lois</a:t>
            </a:r>
            <a:r>
              <a:rPr lang="en-US" sz="1200" kern="1200" dirty="0">
                <a:solidFill>
                  <a:schemeClr val="tx1"/>
                </a:solidFill>
                <a:effectLst/>
                <a:latin typeface="Arial" pitchFamily="34" charset="0"/>
                <a:ea typeface="+mn-ea"/>
                <a:cs typeface="+mn-cs"/>
              </a:rPr>
              <a:t> </a:t>
            </a:r>
            <a:r>
              <a:rPr lang="en-US" sz="1200" kern="1200" dirty="0" err="1">
                <a:solidFill>
                  <a:schemeClr val="tx1"/>
                </a:solidFill>
                <a:effectLst/>
                <a:latin typeface="Arial" pitchFamily="34" charset="0"/>
                <a:ea typeface="+mn-ea"/>
                <a:cs typeface="+mn-cs"/>
              </a:rPr>
              <a:t>Cizek</a:t>
            </a:r>
            <a:r>
              <a:rPr lang="en-US" sz="1200" kern="1200" dirty="0">
                <a:solidFill>
                  <a:schemeClr val="tx1"/>
                </a:solidFill>
                <a:effectLst/>
                <a:latin typeface="Arial" pitchFamily="34" charset="0"/>
                <a:ea typeface="+mn-ea"/>
                <a:cs typeface="+mn-cs"/>
              </a:rPr>
              <a:t> and Jiri Bures, Harald</a:t>
            </a:r>
            <a:r>
              <a:rPr lang="en-US" sz="1200" kern="1200" baseline="0" dirty="0">
                <a:solidFill>
                  <a:schemeClr val="tx1"/>
                </a:solidFill>
                <a:effectLst/>
                <a:latin typeface="Arial" pitchFamily="34" charset="0"/>
                <a:ea typeface="+mn-ea"/>
                <a:cs typeface="+mn-cs"/>
              </a:rPr>
              <a:t> </a:t>
            </a:r>
            <a:r>
              <a:rPr lang="en-US" sz="1200" kern="1200" baseline="0" dirty="0" err="1">
                <a:solidFill>
                  <a:schemeClr val="tx1"/>
                </a:solidFill>
                <a:effectLst/>
                <a:latin typeface="Arial" pitchFamily="34" charset="0"/>
                <a:ea typeface="+mn-ea"/>
                <a:cs typeface="+mn-cs"/>
              </a:rPr>
              <a:t>Schliessnig</a:t>
            </a:r>
            <a:r>
              <a:rPr lang="en-US" sz="1200" kern="1200" baseline="0" dirty="0">
                <a:solidFill>
                  <a:schemeClr val="tx1"/>
                </a:solidFill>
                <a:effectLst/>
                <a:latin typeface="Arial" pitchFamily="34" charset="0"/>
                <a:ea typeface="+mn-ea"/>
                <a:cs typeface="+mn-cs"/>
              </a:rPr>
              <a:t>, Michael Hess</a:t>
            </a:r>
            <a:endParaRPr lang="de-AT" dirty="0"/>
          </a:p>
        </p:txBody>
      </p:sp>
      <p:sp>
        <p:nvSpPr>
          <p:cNvPr id="4" name="Foliennummernplatzhalter 3"/>
          <p:cNvSpPr>
            <a:spLocks noGrp="1"/>
          </p:cNvSpPr>
          <p:nvPr>
            <p:ph type="sldNum" sz="quarter" idx="10"/>
          </p:nvPr>
        </p:nvSpPr>
        <p:spPr/>
        <p:txBody>
          <a:bodyPr/>
          <a:lstStyle/>
          <a:p>
            <a:pPr>
              <a:defRPr/>
            </a:pPr>
            <a:fld id="{770FE3B5-DB17-4BBB-8219-EFFE9909AC67}" type="slidenum">
              <a:rPr lang="de-DE" smtClean="0"/>
              <a:pPr>
                <a:defRPr/>
              </a:pPr>
              <a:t>39</a:t>
            </a:fld>
            <a:endParaRPr lang="de-DE"/>
          </a:p>
        </p:txBody>
      </p:sp>
    </p:spTree>
    <p:extLst>
      <p:ext uri="{BB962C8B-B14F-4D97-AF65-F5344CB8AC3E}">
        <p14:creationId xmlns:p14="http://schemas.microsoft.com/office/powerpoint/2010/main" val="265057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AT" dirty="0" err="1"/>
              <a:t>south</a:t>
            </a:r>
            <a:r>
              <a:rPr lang="de-AT" dirty="0"/>
              <a:t> </a:t>
            </a:r>
            <a:r>
              <a:rPr lang="de-AT" dirty="0" err="1"/>
              <a:t>bohemia</a:t>
            </a:r>
            <a:r>
              <a:rPr lang="de-AT" dirty="0"/>
              <a:t>, </a:t>
            </a:r>
            <a:r>
              <a:rPr lang="de-AT" dirty="0" err="1"/>
              <a:t>vysocina</a:t>
            </a:r>
            <a:r>
              <a:rPr lang="de-AT" dirty="0"/>
              <a:t> </a:t>
            </a:r>
            <a:r>
              <a:rPr lang="de-AT" dirty="0" err="1"/>
              <a:t>region</a:t>
            </a:r>
            <a:r>
              <a:rPr lang="de-AT" dirty="0"/>
              <a:t>, </a:t>
            </a:r>
            <a:r>
              <a:rPr lang="de-AT" dirty="0" err="1"/>
              <a:t>south</a:t>
            </a:r>
            <a:r>
              <a:rPr lang="de-AT" dirty="0"/>
              <a:t> </a:t>
            </a:r>
            <a:r>
              <a:rPr lang="de-AT" dirty="0" err="1"/>
              <a:t>moravian</a:t>
            </a:r>
            <a:r>
              <a:rPr lang="de-AT" dirty="0"/>
              <a:t> </a:t>
            </a:r>
            <a:r>
              <a:rPr lang="de-AT" dirty="0" err="1"/>
              <a:t>region</a:t>
            </a:r>
            <a:endParaRPr lang="de-AT" dirty="0"/>
          </a:p>
        </p:txBody>
      </p:sp>
      <p:sp>
        <p:nvSpPr>
          <p:cNvPr id="4" name="Foliennummernplatzhalter 3"/>
          <p:cNvSpPr>
            <a:spLocks noGrp="1"/>
          </p:cNvSpPr>
          <p:nvPr>
            <p:ph type="sldNum" sz="quarter" idx="10"/>
          </p:nvPr>
        </p:nvSpPr>
        <p:spPr/>
        <p:txBody>
          <a:bodyPr/>
          <a:lstStyle/>
          <a:p>
            <a:pPr>
              <a:defRPr/>
            </a:pPr>
            <a:fld id="{63F8508F-D4A6-43EA-84B8-9BD1F374CCAC}" type="slidenum">
              <a:rPr lang="de-DE" smtClean="0"/>
              <a:pPr>
                <a:defRPr/>
              </a:pPr>
              <a:t>3</a:t>
            </a:fld>
            <a:endParaRPr lang="de-DE"/>
          </a:p>
        </p:txBody>
      </p:sp>
    </p:spTree>
    <p:extLst>
      <p:ext uri="{BB962C8B-B14F-4D97-AF65-F5344CB8AC3E}">
        <p14:creationId xmlns:p14="http://schemas.microsoft.com/office/powerpoint/2010/main" val="2037828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7FD2CB7-505D-414B-98FB-68D7C23A2EA6}" type="slidenum">
              <a:rPr lang="en-GB" smtClean="0"/>
              <a:t>15</a:t>
            </a:fld>
            <a:endParaRPr lang="en-GB"/>
          </a:p>
        </p:txBody>
      </p:sp>
    </p:spTree>
    <p:extLst>
      <p:ext uri="{BB962C8B-B14F-4D97-AF65-F5344CB8AC3E}">
        <p14:creationId xmlns:p14="http://schemas.microsoft.com/office/powerpoint/2010/main" val="2925195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de-DE"/>
              <a:t>Veterinärmedizinische Universität Wien (Vetmeduni Vienna)</a:t>
            </a:r>
          </a:p>
        </p:txBody>
      </p:sp>
      <p:sp>
        <p:nvSpPr>
          <p:cNvPr id="5" name="Date Placeholder 4"/>
          <p:cNvSpPr>
            <a:spLocks noGrp="1"/>
          </p:cNvSpPr>
          <p:nvPr>
            <p:ph type="dt" sz="quarter" idx="11"/>
          </p:nvPr>
        </p:nvSpPr>
        <p:spPr/>
        <p:txBody>
          <a:bodyPr/>
          <a:lstStyle/>
          <a:p>
            <a:pPr>
              <a:defRPr/>
            </a:pPr>
            <a:fld id="{EA97D7F9-912E-44F6-BD06-E393CCBD2835}" type="datetime1">
              <a:rPr lang="en-US" smtClean="0"/>
              <a:pPr>
                <a:defRPr/>
              </a:pPr>
              <a:t>5/23/2022</a:t>
            </a:fld>
            <a:endParaRPr lang="de-DE" dirty="0"/>
          </a:p>
        </p:txBody>
      </p:sp>
      <p:sp>
        <p:nvSpPr>
          <p:cNvPr id="6" name="Footer Placeholder 5"/>
          <p:cNvSpPr>
            <a:spLocks noGrp="1"/>
          </p:cNvSpPr>
          <p:nvPr>
            <p:ph type="ftr" sz="quarter" idx="12"/>
          </p:nvPr>
        </p:nvSpPr>
        <p:spPr/>
        <p:txBody>
          <a:bodyPr/>
          <a:lstStyle/>
          <a:p>
            <a:pPr>
              <a:defRPr/>
            </a:pPr>
            <a:r>
              <a:rPr lang="de-DE"/>
              <a:t>PaP symposium_2015</a:t>
            </a:r>
          </a:p>
        </p:txBody>
      </p:sp>
      <p:sp>
        <p:nvSpPr>
          <p:cNvPr id="7" name="Slide Number Placeholder 6"/>
          <p:cNvSpPr>
            <a:spLocks noGrp="1"/>
          </p:cNvSpPr>
          <p:nvPr>
            <p:ph type="sldNum" sz="quarter" idx="13"/>
          </p:nvPr>
        </p:nvSpPr>
        <p:spPr/>
        <p:txBody>
          <a:bodyPr/>
          <a:lstStyle/>
          <a:p>
            <a:pPr>
              <a:defRPr/>
            </a:pPr>
            <a:fld id="{00C3AA32-001E-42AB-9768-113E1226E287}" type="slidenum">
              <a:rPr lang="de-DE" smtClean="0"/>
              <a:pPr>
                <a:defRPr/>
              </a:pPr>
              <a:t>23</a:t>
            </a:fld>
            <a:endParaRPr lang="de-DE"/>
          </a:p>
        </p:txBody>
      </p:sp>
    </p:spTree>
    <p:extLst>
      <p:ext uri="{BB962C8B-B14F-4D97-AF65-F5344CB8AC3E}">
        <p14:creationId xmlns:p14="http://schemas.microsoft.com/office/powerpoint/2010/main" val="599644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1813"/>
            <a:ext cx="3551237" cy="2663825"/>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de-DE"/>
              <a:t>Veterinärmedizinische Universität Wien (Vetmeduni Vienna)</a:t>
            </a:r>
          </a:p>
        </p:txBody>
      </p:sp>
      <p:sp>
        <p:nvSpPr>
          <p:cNvPr id="5" name="Date Placeholder 4"/>
          <p:cNvSpPr>
            <a:spLocks noGrp="1"/>
          </p:cNvSpPr>
          <p:nvPr>
            <p:ph type="dt" sz="quarter" idx="11"/>
          </p:nvPr>
        </p:nvSpPr>
        <p:spPr/>
        <p:txBody>
          <a:bodyPr/>
          <a:lstStyle/>
          <a:p>
            <a:pPr>
              <a:defRPr/>
            </a:pPr>
            <a:fld id="{EA97D7F9-912E-44F6-BD06-E393CCBD2835}" type="datetime1">
              <a:rPr lang="en-US" smtClean="0"/>
              <a:pPr>
                <a:defRPr/>
              </a:pPr>
              <a:t>5/23/2022</a:t>
            </a:fld>
            <a:endParaRPr lang="de-DE" dirty="0"/>
          </a:p>
        </p:txBody>
      </p:sp>
      <p:sp>
        <p:nvSpPr>
          <p:cNvPr id="6" name="Footer Placeholder 5"/>
          <p:cNvSpPr>
            <a:spLocks noGrp="1"/>
          </p:cNvSpPr>
          <p:nvPr>
            <p:ph type="ftr" sz="quarter" idx="12"/>
          </p:nvPr>
        </p:nvSpPr>
        <p:spPr/>
        <p:txBody>
          <a:bodyPr/>
          <a:lstStyle/>
          <a:p>
            <a:pPr>
              <a:defRPr/>
            </a:pPr>
            <a:r>
              <a:rPr lang="de-DE"/>
              <a:t>PaP symposium_2015</a:t>
            </a:r>
          </a:p>
        </p:txBody>
      </p:sp>
      <p:sp>
        <p:nvSpPr>
          <p:cNvPr id="7" name="Slide Number Placeholder 6"/>
          <p:cNvSpPr>
            <a:spLocks noGrp="1"/>
          </p:cNvSpPr>
          <p:nvPr>
            <p:ph type="sldNum" sz="quarter" idx="13"/>
          </p:nvPr>
        </p:nvSpPr>
        <p:spPr/>
        <p:txBody>
          <a:bodyPr/>
          <a:lstStyle/>
          <a:p>
            <a:pPr>
              <a:defRPr/>
            </a:pPr>
            <a:fld id="{00C3AA32-001E-42AB-9768-113E1226E287}" type="slidenum">
              <a:rPr lang="de-DE" smtClean="0"/>
              <a:pPr>
                <a:defRPr/>
              </a:pPr>
              <a:t>24</a:t>
            </a:fld>
            <a:endParaRPr lang="de-DE"/>
          </a:p>
        </p:txBody>
      </p:sp>
    </p:spTree>
    <p:extLst>
      <p:ext uri="{BB962C8B-B14F-4D97-AF65-F5344CB8AC3E}">
        <p14:creationId xmlns:p14="http://schemas.microsoft.com/office/powerpoint/2010/main" val="787791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de-DE"/>
              <a:t>Veterinärmedizinische Universität Wien (Vetmeduni Vienna)</a:t>
            </a:r>
          </a:p>
        </p:txBody>
      </p:sp>
      <p:sp>
        <p:nvSpPr>
          <p:cNvPr id="5" name="Date Placeholder 4"/>
          <p:cNvSpPr>
            <a:spLocks noGrp="1"/>
          </p:cNvSpPr>
          <p:nvPr>
            <p:ph type="dt" sz="quarter" idx="11"/>
          </p:nvPr>
        </p:nvSpPr>
        <p:spPr/>
        <p:txBody>
          <a:bodyPr/>
          <a:lstStyle/>
          <a:p>
            <a:pPr>
              <a:defRPr/>
            </a:pPr>
            <a:fld id="{EA97D7F9-912E-44F6-BD06-E393CCBD2835}" type="datetime1">
              <a:rPr lang="en-US" smtClean="0"/>
              <a:pPr>
                <a:defRPr/>
              </a:pPr>
              <a:t>5/23/2022</a:t>
            </a:fld>
            <a:endParaRPr lang="de-DE" dirty="0"/>
          </a:p>
        </p:txBody>
      </p:sp>
      <p:sp>
        <p:nvSpPr>
          <p:cNvPr id="6" name="Footer Placeholder 5"/>
          <p:cNvSpPr>
            <a:spLocks noGrp="1"/>
          </p:cNvSpPr>
          <p:nvPr>
            <p:ph type="ftr" sz="quarter" idx="12"/>
          </p:nvPr>
        </p:nvSpPr>
        <p:spPr/>
        <p:txBody>
          <a:bodyPr/>
          <a:lstStyle/>
          <a:p>
            <a:pPr>
              <a:defRPr/>
            </a:pPr>
            <a:r>
              <a:rPr lang="de-DE"/>
              <a:t>PaP symposium_2015</a:t>
            </a:r>
          </a:p>
        </p:txBody>
      </p:sp>
      <p:sp>
        <p:nvSpPr>
          <p:cNvPr id="7" name="Slide Number Placeholder 6"/>
          <p:cNvSpPr>
            <a:spLocks noGrp="1"/>
          </p:cNvSpPr>
          <p:nvPr>
            <p:ph type="sldNum" sz="quarter" idx="13"/>
          </p:nvPr>
        </p:nvSpPr>
        <p:spPr/>
        <p:txBody>
          <a:bodyPr/>
          <a:lstStyle/>
          <a:p>
            <a:pPr>
              <a:defRPr/>
            </a:pPr>
            <a:fld id="{00C3AA32-001E-42AB-9768-113E1226E287}" type="slidenum">
              <a:rPr lang="de-DE" smtClean="0"/>
              <a:pPr>
                <a:defRPr/>
              </a:pPr>
              <a:t>26</a:t>
            </a:fld>
            <a:endParaRPr lang="de-DE"/>
          </a:p>
        </p:txBody>
      </p:sp>
    </p:spTree>
    <p:extLst>
      <p:ext uri="{BB962C8B-B14F-4D97-AF65-F5344CB8AC3E}">
        <p14:creationId xmlns:p14="http://schemas.microsoft.com/office/powerpoint/2010/main" val="2653283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de-DE"/>
              <a:t>Veterinärmedizinische Universität Wien (Vetmeduni Vienna)</a:t>
            </a:r>
          </a:p>
        </p:txBody>
      </p:sp>
      <p:sp>
        <p:nvSpPr>
          <p:cNvPr id="5" name="Date Placeholder 4"/>
          <p:cNvSpPr>
            <a:spLocks noGrp="1"/>
          </p:cNvSpPr>
          <p:nvPr>
            <p:ph type="dt" sz="quarter" idx="11"/>
          </p:nvPr>
        </p:nvSpPr>
        <p:spPr/>
        <p:txBody>
          <a:bodyPr/>
          <a:lstStyle/>
          <a:p>
            <a:pPr>
              <a:defRPr/>
            </a:pPr>
            <a:fld id="{EA97D7F9-912E-44F6-BD06-E393CCBD2835}" type="datetime1">
              <a:rPr lang="en-US" smtClean="0"/>
              <a:pPr>
                <a:defRPr/>
              </a:pPr>
              <a:t>5/23/2022</a:t>
            </a:fld>
            <a:endParaRPr lang="de-DE" dirty="0"/>
          </a:p>
        </p:txBody>
      </p:sp>
      <p:sp>
        <p:nvSpPr>
          <p:cNvPr id="6" name="Footer Placeholder 5"/>
          <p:cNvSpPr>
            <a:spLocks noGrp="1"/>
          </p:cNvSpPr>
          <p:nvPr>
            <p:ph type="ftr" sz="quarter" idx="12"/>
          </p:nvPr>
        </p:nvSpPr>
        <p:spPr/>
        <p:txBody>
          <a:bodyPr/>
          <a:lstStyle/>
          <a:p>
            <a:pPr>
              <a:defRPr/>
            </a:pPr>
            <a:r>
              <a:rPr lang="de-DE"/>
              <a:t>PaP symposium_2015</a:t>
            </a:r>
          </a:p>
        </p:txBody>
      </p:sp>
      <p:sp>
        <p:nvSpPr>
          <p:cNvPr id="7" name="Slide Number Placeholder 6"/>
          <p:cNvSpPr>
            <a:spLocks noGrp="1"/>
          </p:cNvSpPr>
          <p:nvPr>
            <p:ph type="sldNum" sz="quarter" idx="13"/>
          </p:nvPr>
        </p:nvSpPr>
        <p:spPr/>
        <p:txBody>
          <a:bodyPr/>
          <a:lstStyle/>
          <a:p>
            <a:pPr>
              <a:defRPr/>
            </a:pPr>
            <a:fld id="{00C3AA32-001E-42AB-9768-113E1226E287}" type="slidenum">
              <a:rPr lang="de-DE" smtClean="0"/>
              <a:pPr>
                <a:defRPr/>
              </a:pPr>
              <a:t>27</a:t>
            </a:fld>
            <a:endParaRPr lang="de-DE"/>
          </a:p>
        </p:txBody>
      </p:sp>
    </p:spTree>
    <p:extLst>
      <p:ext uri="{BB962C8B-B14F-4D97-AF65-F5344CB8AC3E}">
        <p14:creationId xmlns:p14="http://schemas.microsoft.com/office/powerpoint/2010/main" val="24244782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de-DE"/>
              <a:t>Veterinärmedizinische Universität Wien (Vetmeduni Vienna)</a:t>
            </a:r>
          </a:p>
        </p:txBody>
      </p:sp>
      <p:sp>
        <p:nvSpPr>
          <p:cNvPr id="5" name="Date Placeholder 4"/>
          <p:cNvSpPr>
            <a:spLocks noGrp="1"/>
          </p:cNvSpPr>
          <p:nvPr>
            <p:ph type="dt" sz="quarter" idx="11"/>
          </p:nvPr>
        </p:nvSpPr>
        <p:spPr/>
        <p:txBody>
          <a:bodyPr/>
          <a:lstStyle/>
          <a:p>
            <a:pPr>
              <a:defRPr/>
            </a:pPr>
            <a:fld id="{EA97D7F9-912E-44F6-BD06-E393CCBD2835}" type="datetime1">
              <a:rPr lang="en-US" smtClean="0"/>
              <a:pPr>
                <a:defRPr/>
              </a:pPr>
              <a:t>5/23/2022</a:t>
            </a:fld>
            <a:endParaRPr lang="de-DE" dirty="0"/>
          </a:p>
        </p:txBody>
      </p:sp>
      <p:sp>
        <p:nvSpPr>
          <p:cNvPr id="6" name="Footer Placeholder 5"/>
          <p:cNvSpPr>
            <a:spLocks noGrp="1"/>
          </p:cNvSpPr>
          <p:nvPr>
            <p:ph type="ftr" sz="quarter" idx="12"/>
          </p:nvPr>
        </p:nvSpPr>
        <p:spPr/>
        <p:txBody>
          <a:bodyPr/>
          <a:lstStyle/>
          <a:p>
            <a:pPr>
              <a:defRPr/>
            </a:pPr>
            <a:r>
              <a:rPr lang="de-DE"/>
              <a:t>PaP symposium_2015</a:t>
            </a:r>
          </a:p>
        </p:txBody>
      </p:sp>
      <p:sp>
        <p:nvSpPr>
          <p:cNvPr id="7" name="Slide Number Placeholder 6"/>
          <p:cNvSpPr>
            <a:spLocks noGrp="1"/>
          </p:cNvSpPr>
          <p:nvPr>
            <p:ph type="sldNum" sz="quarter" idx="13"/>
          </p:nvPr>
        </p:nvSpPr>
        <p:spPr/>
        <p:txBody>
          <a:bodyPr/>
          <a:lstStyle/>
          <a:p>
            <a:pPr>
              <a:defRPr/>
            </a:pPr>
            <a:fld id="{00C3AA32-001E-42AB-9768-113E1226E287}" type="slidenum">
              <a:rPr lang="de-DE" smtClean="0"/>
              <a:pPr>
                <a:defRPr/>
              </a:pPr>
              <a:t>28</a:t>
            </a:fld>
            <a:endParaRPr lang="de-DE"/>
          </a:p>
        </p:txBody>
      </p:sp>
    </p:spTree>
    <p:extLst>
      <p:ext uri="{BB962C8B-B14F-4D97-AF65-F5344CB8AC3E}">
        <p14:creationId xmlns:p14="http://schemas.microsoft.com/office/powerpoint/2010/main" val="75305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pPr>
              <a:defRPr/>
            </a:pPr>
            <a:r>
              <a:rPr lang="de-DE"/>
              <a:t>Veterinärmedizinische Universität Wien (Vetmeduni Vienna)</a:t>
            </a:r>
          </a:p>
        </p:txBody>
      </p:sp>
      <p:sp>
        <p:nvSpPr>
          <p:cNvPr id="5" name="Date Placeholder 4"/>
          <p:cNvSpPr>
            <a:spLocks noGrp="1"/>
          </p:cNvSpPr>
          <p:nvPr>
            <p:ph type="dt" sz="quarter" idx="11"/>
          </p:nvPr>
        </p:nvSpPr>
        <p:spPr/>
        <p:txBody>
          <a:bodyPr/>
          <a:lstStyle/>
          <a:p>
            <a:pPr>
              <a:defRPr/>
            </a:pPr>
            <a:fld id="{EA97D7F9-912E-44F6-BD06-E393CCBD2835}" type="datetime1">
              <a:rPr lang="en-US" smtClean="0"/>
              <a:pPr>
                <a:defRPr/>
              </a:pPr>
              <a:t>5/23/2022</a:t>
            </a:fld>
            <a:endParaRPr lang="de-DE" dirty="0"/>
          </a:p>
        </p:txBody>
      </p:sp>
      <p:sp>
        <p:nvSpPr>
          <p:cNvPr id="6" name="Footer Placeholder 5"/>
          <p:cNvSpPr>
            <a:spLocks noGrp="1"/>
          </p:cNvSpPr>
          <p:nvPr>
            <p:ph type="ftr" sz="quarter" idx="12"/>
          </p:nvPr>
        </p:nvSpPr>
        <p:spPr/>
        <p:txBody>
          <a:bodyPr/>
          <a:lstStyle/>
          <a:p>
            <a:pPr>
              <a:defRPr/>
            </a:pPr>
            <a:r>
              <a:rPr lang="de-DE"/>
              <a:t>PaP symposium_2015</a:t>
            </a:r>
          </a:p>
        </p:txBody>
      </p:sp>
      <p:sp>
        <p:nvSpPr>
          <p:cNvPr id="7" name="Slide Number Placeholder 6"/>
          <p:cNvSpPr>
            <a:spLocks noGrp="1"/>
          </p:cNvSpPr>
          <p:nvPr>
            <p:ph type="sldNum" sz="quarter" idx="13"/>
          </p:nvPr>
        </p:nvSpPr>
        <p:spPr/>
        <p:txBody>
          <a:bodyPr/>
          <a:lstStyle/>
          <a:p>
            <a:pPr>
              <a:defRPr/>
            </a:pPr>
            <a:fld id="{00C3AA32-001E-42AB-9768-113E1226E287}" type="slidenum">
              <a:rPr lang="de-DE" smtClean="0"/>
              <a:pPr>
                <a:defRPr/>
              </a:pPr>
              <a:t>29</a:t>
            </a:fld>
            <a:endParaRPr lang="de-DE"/>
          </a:p>
        </p:txBody>
      </p:sp>
    </p:spTree>
    <p:extLst>
      <p:ext uri="{BB962C8B-B14F-4D97-AF65-F5344CB8AC3E}">
        <p14:creationId xmlns:p14="http://schemas.microsoft.com/office/powerpoint/2010/main" val="302000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4" name="Grafik 9"/>
          <p:cNvPicPr>
            <a:picLocks noChangeAspect="1"/>
          </p:cNvPicPr>
          <p:nvPr/>
        </p:nvPicPr>
        <p:blipFill>
          <a:blip r:embed="rId2" cstate="print"/>
          <a:srcRect/>
          <a:stretch>
            <a:fillRect/>
          </a:stretch>
        </p:blipFill>
        <p:spPr bwMode="auto">
          <a:xfrm>
            <a:off x="0" y="0"/>
            <a:ext cx="9144000" cy="2481263"/>
          </a:xfrm>
          <a:prstGeom prst="rect">
            <a:avLst/>
          </a:prstGeom>
          <a:noFill/>
          <a:ln w="9525">
            <a:noFill/>
            <a:miter lim="800000"/>
            <a:headEnd/>
            <a:tailEnd/>
          </a:ln>
        </p:spPr>
      </p:pic>
      <p:sp>
        <p:nvSpPr>
          <p:cNvPr id="5" name="Untertitel 2"/>
          <p:cNvSpPr txBox="1">
            <a:spLocks/>
          </p:cNvSpPr>
          <p:nvPr/>
        </p:nvSpPr>
        <p:spPr bwMode="auto">
          <a:xfrm>
            <a:off x="900113" y="6381750"/>
            <a:ext cx="4343400" cy="258763"/>
          </a:xfrm>
          <a:prstGeom prst="rect">
            <a:avLst/>
          </a:prstGeom>
          <a:noFill/>
          <a:ln>
            <a:noFill/>
          </a:ln>
        </p:spPr>
        <p:txBody>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
                <a:srgbClr val="990033"/>
              </a:buClr>
              <a:buFont typeface="Lucida Grande"/>
              <a:buNone/>
              <a:defRPr/>
            </a:pPr>
            <a:r>
              <a:rPr lang="de-DE" sz="1600" dirty="0">
                <a:solidFill>
                  <a:srgbClr val="595959"/>
                </a:solidFill>
              </a:rPr>
              <a:t>University </a:t>
            </a:r>
            <a:r>
              <a:rPr lang="de-DE" sz="1600" dirty="0" err="1">
                <a:solidFill>
                  <a:srgbClr val="595959"/>
                </a:solidFill>
              </a:rPr>
              <a:t>of</a:t>
            </a:r>
            <a:r>
              <a:rPr lang="de-DE" sz="1600" dirty="0">
                <a:solidFill>
                  <a:srgbClr val="595959"/>
                </a:solidFill>
              </a:rPr>
              <a:t> </a:t>
            </a:r>
            <a:r>
              <a:rPr lang="de-DE" sz="1600" dirty="0" err="1">
                <a:solidFill>
                  <a:srgbClr val="595959"/>
                </a:solidFill>
              </a:rPr>
              <a:t>Veterinary</a:t>
            </a:r>
            <a:r>
              <a:rPr lang="de-DE" sz="1600" dirty="0">
                <a:solidFill>
                  <a:srgbClr val="595959"/>
                </a:solidFill>
              </a:rPr>
              <a:t> </a:t>
            </a:r>
            <a:r>
              <a:rPr lang="de-DE" sz="1600" dirty="0" err="1">
                <a:solidFill>
                  <a:srgbClr val="595959"/>
                </a:solidFill>
              </a:rPr>
              <a:t>Medicine</a:t>
            </a:r>
            <a:r>
              <a:rPr lang="de-DE" sz="1600" dirty="0">
                <a:solidFill>
                  <a:srgbClr val="595959"/>
                </a:solidFill>
              </a:rPr>
              <a:t> Vienna</a:t>
            </a:r>
          </a:p>
        </p:txBody>
      </p:sp>
      <p:pic>
        <p:nvPicPr>
          <p:cNvPr id="6" name="Grafik 11"/>
          <p:cNvPicPr>
            <a:picLocks noChangeAspect="1"/>
          </p:cNvPicPr>
          <p:nvPr/>
        </p:nvPicPr>
        <p:blipFill>
          <a:blip r:embed="rId3" cstate="print">
            <a:clrChange>
              <a:clrFrom>
                <a:srgbClr val="FDFDFD"/>
              </a:clrFrom>
              <a:clrTo>
                <a:srgbClr val="FDFDFD">
                  <a:alpha val="0"/>
                </a:srgbClr>
              </a:clrTo>
            </a:clrChange>
          </a:blip>
          <a:srcRect/>
          <a:stretch>
            <a:fillRect/>
          </a:stretch>
        </p:blipFill>
        <p:spPr bwMode="auto">
          <a:xfrm>
            <a:off x="6659563" y="6167438"/>
            <a:ext cx="2286000" cy="531812"/>
          </a:xfrm>
          <a:prstGeom prst="rect">
            <a:avLst/>
          </a:prstGeom>
          <a:noFill/>
          <a:ln w="9525">
            <a:noFill/>
            <a:miter lim="800000"/>
            <a:headEnd/>
            <a:tailEnd/>
          </a:ln>
        </p:spPr>
      </p:pic>
      <p:sp>
        <p:nvSpPr>
          <p:cNvPr id="20483" name="Titelplatzhalter 1"/>
          <p:cNvSpPr>
            <a:spLocks noGrp="1"/>
          </p:cNvSpPr>
          <p:nvPr>
            <p:ph type="ctrTitle" hasCustomPrompt="1"/>
          </p:nvPr>
        </p:nvSpPr>
        <p:spPr>
          <a:xfrm>
            <a:off x="900113" y="2852738"/>
            <a:ext cx="7488237" cy="1470025"/>
          </a:xfrm>
        </p:spPr>
        <p:txBody>
          <a:bodyPr/>
          <a:lstStyle>
            <a:lvl1pPr>
              <a:defRPr sz="4400" baseline="0">
                <a:solidFill>
                  <a:srgbClr val="A0003C"/>
                </a:solidFill>
              </a:defRPr>
            </a:lvl1pPr>
          </a:lstStyle>
          <a:p>
            <a:pPr lvl="0"/>
            <a:r>
              <a:rPr lang="de-DE" noProof="0" dirty="0"/>
              <a:t>Herzlich willkommen!!!!!</a:t>
            </a:r>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Vertikaler Textplatzhalter 2"/>
          <p:cNvSpPr>
            <a:spLocks noGrp="1"/>
          </p:cNvSpPr>
          <p:nvPr>
            <p:ph type="body" orient="vert" idx="1"/>
          </p:nvPr>
        </p:nvSpPr>
        <p:spPr/>
        <p:txBody>
          <a:bodyPr vert="eaVert"/>
          <a:lstStyle>
            <a:lvl1pPr marL="0" indent="0" algn="l" defTabSz="457200" rtl="0" eaLnBrk="1" fontAlgn="base" hangingPunct="1">
              <a:spcBef>
                <a:spcPct val="20000"/>
              </a:spcBef>
              <a:spcAft>
                <a:spcPct val="0"/>
              </a:spcAft>
              <a:buClr>
                <a:srgbClr val="A0003C"/>
              </a:buClr>
              <a:buSzPct val="100000"/>
              <a:buFont typeface="Wingdings" pitchFamily="2" charset="2"/>
              <a:buNone/>
              <a:defRPr/>
            </a:lvl1pPr>
            <a:lvl3pPr marL="1143000" indent="-228600" algn="l" defTabSz="457200" rtl="0" eaLnBrk="1" fontAlgn="base" hangingPunct="1">
              <a:spcBef>
                <a:spcPct val="20000"/>
              </a:spcBef>
              <a:spcAft>
                <a:spcPct val="0"/>
              </a:spcAft>
              <a:buClr>
                <a:srgbClr val="595959"/>
              </a:buClr>
              <a:buSzPct val="80000"/>
              <a:buFont typeface="Wingdings" pitchFamily="2" charset="2"/>
              <a:buChar char=""/>
              <a:defRPr/>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a:lvl4pPr>
            <a:lvl5pPr marL="2057400" indent="-228600" algn="l" defTabSz="457200" rtl="0" eaLnBrk="1" fontAlgn="base" hangingPunct="1">
              <a:spcBef>
                <a:spcPct val="20000"/>
              </a:spcBef>
              <a:spcAft>
                <a:spcPct val="0"/>
              </a:spcAft>
              <a:buClr>
                <a:srgbClr val="595959"/>
              </a:buClr>
              <a:buSzPct val="80000"/>
              <a:buFont typeface="Wingdings" pitchFamily="2" charset="2"/>
              <a:buChar char=""/>
              <a:defRPr/>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405563" y="1602000"/>
            <a:ext cx="1982787" cy="4060800"/>
          </a:xfrm>
        </p:spPr>
        <p:txBody>
          <a:bodyPr vert="eaVert"/>
          <a:lstStyle/>
          <a:p>
            <a:r>
              <a:rPr lang="de-DE"/>
              <a:t>Titelmasterformat durch Klicken bearbeiten</a:t>
            </a:r>
            <a:endParaRPr lang="de-DE" dirty="0"/>
          </a:p>
        </p:txBody>
      </p:sp>
      <p:sp>
        <p:nvSpPr>
          <p:cNvPr id="3" name="Vertikaler Textplatzhalter 2"/>
          <p:cNvSpPr>
            <a:spLocks noGrp="1"/>
          </p:cNvSpPr>
          <p:nvPr>
            <p:ph type="body" orient="vert" idx="1"/>
          </p:nvPr>
        </p:nvSpPr>
        <p:spPr>
          <a:xfrm>
            <a:off x="457200" y="1602000"/>
            <a:ext cx="5795963" cy="4060800"/>
          </a:xfrm>
        </p:spPr>
        <p:txBody>
          <a:bodyPr vert="eaVert"/>
          <a:lstStyle>
            <a:lvl1pPr marL="342900" indent="-342900" algn="l" defTabSz="457200" rtl="0" eaLnBrk="1" fontAlgn="base" hangingPunct="1">
              <a:spcBef>
                <a:spcPct val="20000"/>
              </a:spcBef>
              <a:spcAft>
                <a:spcPct val="0"/>
              </a:spcAft>
              <a:buClr>
                <a:srgbClr val="A0003C"/>
              </a:buClr>
              <a:buSzPct val="100000"/>
              <a:buFont typeface="Wingdings" pitchFamily="2" charset="2"/>
              <a:buChar char=""/>
              <a:defRPr/>
            </a:lvl1pPr>
            <a:lvl3pPr marL="1143000" indent="-228600" algn="l" defTabSz="457200" rtl="0" eaLnBrk="1" fontAlgn="base" hangingPunct="1">
              <a:spcBef>
                <a:spcPct val="20000"/>
              </a:spcBef>
              <a:spcAft>
                <a:spcPct val="0"/>
              </a:spcAft>
              <a:buClr>
                <a:srgbClr val="595959"/>
              </a:buClr>
              <a:buSzPct val="80000"/>
              <a:buFont typeface="Wingdings" pitchFamily="2" charset="2"/>
              <a:buChar char=""/>
              <a:defRPr/>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sz="1600"/>
            </a:lvl4pPr>
            <a:lvl5pPr marL="2057400" indent="-228600" algn="l" defTabSz="457200" rtl="0" eaLnBrk="1" fontAlgn="base" hangingPunct="1">
              <a:spcBef>
                <a:spcPct val="20000"/>
              </a:spcBef>
              <a:spcAft>
                <a:spcPct val="0"/>
              </a:spcAft>
              <a:buClr>
                <a:srgbClr val="595959"/>
              </a:buClr>
              <a:buSzPct val="80000"/>
              <a:buFont typeface="Wingdings" pitchFamily="2" charset="2"/>
              <a:buChar char=""/>
              <a:defRPr sz="14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elfolie">
    <p:spTree>
      <p:nvGrpSpPr>
        <p:cNvPr id="1" name=""/>
        <p:cNvGrpSpPr/>
        <p:nvPr/>
      </p:nvGrpSpPr>
      <p:grpSpPr>
        <a:xfrm>
          <a:off x="0" y="0"/>
          <a:ext cx="0" cy="0"/>
          <a:chOff x="0" y="0"/>
          <a:chExt cx="0" cy="0"/>
        </a:xfrm>
      </p:grpSpPr>
      <p:pic>
        <p:nvPicPr>
          <p:cNvPr id="3" name="Grafik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2481072"/>
          </a:xfrm>
          <a:prstGeom prst="rect">
            <a:avLst/>
          </a:prstGeom>
        </p:spPr>
      </p:pic>
      <p:sp>
        <p:nvSpPr>
          <p:cNvPr id="5" name="Untertitel 2"/>
          <p:cNvSpPr txBox="1">
            <a:spLocks/>
          </p:cNvSpPr>
          <p:nvPr/>
        </p:nvSpPr>
        <p:spPr bwMode="auto">
          <a:xfrm>
            <a:off x="900113" y="6381752"/>
            <a:ext cx="4343400" cy="258763"/>
          </a:xfrm>
          <a:prstGeom prst="rect">
            <a:avLst/>
          </a:prstGeom>
          <a:noFill/>
          <a:ln>
            <a:noFill/>
          </a:ln>
        </p:spPr>
        <p:txBody>
          <a:bodyP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20000"/>
              </a:spcBef>
              <a:buClr>
                <a:srgbClr val="990033"/>
              </a:buClr>
              <a:buFont typeface="Lucida Grande"/>
              <a:buNone/>
              <a:defRPr/>
            </a:pPr>
            <a:r>
              <a:rPr lang="de-DE" sz="1600" dirty="0">
                <a:solidFill>
                  <a:srgbClr val="919BA0"/>
                </a:solidFill>
              </a:rPr>
              <a:t>University</a:t>
            </a:r>
            <a:r>
              <a:rPr lang="de-DE" sz="1600" baseline="0" dirty="0">
                <a:solidFill>
                  <a:srgbClr val="919BA0"/>
                </a:solidFill>
              </a:rPr>
              <a:t> </a:t>
            </a:r>
            <a:r>
              <a:rPr lang="de-DE" sz="1600" baseline="0" dirty="0" err="1">
                <a:solidFill>
                  <a:srgbClr val="919BA0"/>
                </a:solidFill>
              </a:rPr>
              <a:t>of</a:t>
            </a:r>
            <a:r>
              <a:rPr lang="de-DE" sz="1600" baseline="0" dirty="0">
                <a:solidFill>
                  <a:srgbClr val="919BA0"/>
                </a:solidFill>
              </a:rPr>
              <a:t> </a:t>
            </a:r>
            <a:r>
              <a:rPr lang="de-DE" sz="1600" baseline="0" dirty="0" err="1">
                <a:solidFill>
                  <a:srgbClr val="919BA0"/>
                </a:solidFill>
              </a:rPr>
              <a:t>Veterinary</a:t>
            </a:r>
            <a:r>
              <a:rPr lang="de-DE" sz="1600" baseline="0" dirty="0">
                <a:solidFill>
                  <a:srgbClr val="919BA0"/>
                </a:solidFill>
              </a:rPr>
              <a:t> </a:t>
            </a:r>
            <a:r>
              <a:rPr lang="de-DE" sz="1600" baseline="0" dirty="0" err="1">
                <a:solidFill>
                  <a:srgbClr val="919BA0"/>
                </a:solidFill>
              </a:rPr>
              <a:t>Medicine</a:t>
            </a:r>
            <a:r>
              <a:rPr lang="de-DE" sz="1600" baseline="0" dirty="0">
                <a:solidFill>
                  <a:srgbClr val="919BA0"/>
                </a:solidFill>
              </a:rPr>
              <a:t>, Vienna</a:t>
            </a:r>
            <a:endParaRPr lang="de-DE" sz="1600" dirty="0">
              <a:solidFill>
                <a:srgbClr val="919BA0"/>
              </a:solidFill>
            </a:endParaRPr>
          </a:p>
        </p:txBody>
      </p:sp>
      <p:pic>
        <p:nvPicPr>
          <p:cNvPr id="6" name="Grafik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563" y="6167439"/>
            <a:ext cx="2286000" cy="53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itelplatzhalter 1"/>
          <p:cNvSpPr>
            <a:spLocks noGrp="1"/>
          </p:cNvSpPr>
          <p:nvPr>
            <p:ph type="ctrTitle"/>
          </p:nvPr>
        </p:nvSpPr>
        <p:spPr>
          <a:xfrm>
            <a:off x="900114" y="2852741"/>
            <a:ext cx="7488237" cy="1470025"/>
          </a:xfrm>
        </p:spPr>
        <p:txBody>
          <a:bodyPr/>
          <a:lstStyle>
            <a:lvl1pPr>
              <a:defRPr sz="4400">
                <a:solidFill>
                  <a:srgbClr val="A0003C"/>
                </a:solidFill>
              </a:defRPr>
            </a:lvl1pPr>
          </a:lstStyle>
          <a:p>
            <a:pPr lvl="0"/>
            <a:r>
              <a:rPr lang="de-DE" noProof="0"/>
              <a:t>Titelmasterformat durch Klicken bearbeiten</a:t>
            </a:r>
            <a:endParaRPr lang="de-DE" noProof="0" dirty="0"/>
          </a:p>
        </p:txBody>
      </p:sp>
      <p:sp>
        <p:nvSpPr>
          <p:cNvPr id="20484" name="Textplatzhalter 2"/>
          <p:cNvSpPr>
            <a:spLocks noGrp="1"/>
          </p:cNvSpPr>
          <p:nvPr>
            <p:ph type="subTitle" idx="1"/>
          </p:nvPr>
        </p:nvSpPr>
        <p:spPr>
          <a:xfrm>
            <a:off x="900114" y="4652964"/>
            <a:ext cx="7488237" cy="985837"/>
          </a:xfrm>
        </p:spPr>
        <p:txBody>
          <a:bodyPr anchor="ctr"/>
          <a:lstStyle>
            <a:lvl1pPr marL="0" indent="0" algn="l">
              <a:buFont typeface="Wingdings" pitchFamily="2" charset="2"/>
              <a:buNone/>
              <a:defRPr/>
            </a:lvl1pPr>
          </a:lstStyle>
          <a:p>
            <a:pPr lvl="0"/>
            <a:r>
              <a:rPr lang="de-DE" noProof="0"/>
              <a:t>Formatvorlage des Untertitelmasters durch Klicken bearbeiten</a:t>
            </a:r>
            <a:endParaRPr lang="de-DE" noProof="0" dirty="0"/>
          </a:p>
        </p:txBody>
      </p:sp>
    </p:spTree>
    <p:extLst>
      <p:ext uri="{BB962C8B-B14F-4D97-AF65-F5344CB8AC3E}">
        <p14:creationId xmlns:p14="http://schemas.microsoft.com/office/powerpoint/2010/main" val="1021445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sz="3200">
                <a:solidFill>
                  <a:srgbClr val="A0003C"/>
                </a:solidFill>
              </a:defRPr>
            </a:lvl1pPr>
          </a:lstStyle>
          <a:p>
            <a:r>
              <a:rPr lang="de-DE" dirty="0"/>
              <a:t>Titelmasterformat durch Klicken bearbeiten</a:t>
            </a:r>
          </a:p>
        </p:txBody>
      </p:sp>
      <p:sp>
        <p:nvSpPr>
          <p:cNvPr id="3" name="Inhaltsplatzhalter 2"/>
          <p:cNvSpPr>
            <a:spLocks noGrp="1"/>
          </p:cNvSpPr>
          <p:nvPr>
            <p:ph idx="1"/>
          </p:nvPr>
        </p:nvSpPr>
        <p:spPr/>
        <p:txBody>
          <a:bodyPr/>
          <a:lstStyle>
            <a:lvl1pPr marL="342900" indent="-342900">
              <a:buClr>
                <a:srgbClr val="A0003C"/>
              </a:buClr>
              <a:buSzPct val="100000"/>
              <a:buFont typeface="Wingdings" pitchFamily="2" charset="2"/>
              <a:buChar char=""/>
              <a:defRPr sz="2800"/>
            </a:lvl1pPr>
            <a:lvl2pPr>
              <a:defRPr sz="2000">
                <a:solidFill>
                  <a:srgbClr val="595959"/>
                </a:solidFill>
              </a:defRPr>
            </a:lvl2pPr>
            <a:lvl3pPr marL="1143000" indent="-228600">
              <a:buClr>
                <a:srgbClr val="595959"/>
              </a:buClr>
              <a:buSzPct val="80000"/>
              <a:buFont typeface="Wingdings" pitchFamily="2" charset="2"/>
              <a:buChar char=""/>
              <a:defRPr sz="1800">
                <a:solidFill>
                  <a:srgbClr val="595959"/>
                </a:solidFill>
              </a:defRPr>
            </a:lvl3pPr>
            <a:lvl4pPr marL="1600200" indent="-228600">
              <a:buClr>
                <a:srgbClr val="A0003C"/>
              </a:buClr>
              <a:buSzPct val="80000"/>
              <a:buFont typeface="Wingdings" pitchFamily="2" charset="2"/>
              <a:buChar char=""/>
              <a:defRPr sz="1600"/>
            </a:lvl4pPr>
            <a:lvl5pPr marL="2057400" indent="-228600">
              <a:buClr>
                <a:srgbClr val="595959"/>
              </a:buClr>
              <a:buSzPct val="80000"/>
              <a:buFont typeface="Wingdings" pitchFamily="2" charset="2"/>
              <a:buChar char=""/>
              <a:defRPr sz="1400"/>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none" baseline="0"/>
            </a:lvl1pPr>
          </a:lstStyle>
          <a:p>
            <a:r>
              <a:rPr lang="de-DE"/>
              <a:t>Titelmasterformat durch Klicken bearbeiten</a:t>
            </a:r>
            <a:endParaRPr lang="de-DE" dirty="0"/>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a:defRPr/>
            </a:lvl1pPr>
          </a:lstStyle>
          <a:p>
            <a:pPr>
              <a:defRPr/>
            </a:pPr>
            <a:endParaRPr lang="de-DE"/>
          </a:p>
        </p:txBody>
      </p:sp>
      <p:sp>
        <p:nvSpPr>
          <p:cNvPr id="5" name="Fußzeilenplatzhalter 4"/>
          <p:cNvSpPr>
            <a:spLocks noGrp="1"/>
          </p:cNvSpPr>
          <p:nvPr>
            <p:ph type="ftr" sz="quarter" idx="11"/>
          </p:nvPr>
        </p:nvSpPr>
        <p:spPr/>
        <p:txBody>
          <a:bodyPr/>
          <a:lstStyle>
            <a:lvl1pPr>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3" name="Inhaltsplatzhalter 2"/>
          <p:cNvSpPr>
            <a:spLocks noGrp="1"/>
          </p:cNvSpPr>
          <p:nvPr>
            <p:ph sz="half" idx="1"/>
          </p:nvPr>
        </p:nvSpPr>
        <p:spPr>
          <a:xfrm>
            <a:off x="457200" y="1600200"/>
            <a:ext cx="3889375" cy="4060825"/>
          </a:xfrm>
        </p:spPr>
        <p:txBody>
          <a:bodyPr/>
          <a:lstStyle>
            <a:lvl1pPr marL="342900" indent="-342900">
              <a:defRPr lang="de-DE" sz="2400" dirty="0" smtClean="0">
                <a:solidFill>
                  <a:srgbClr val="595959"/>
                </a:solidFill>
                <a:latin typeface="+mn-lt"/>
                <a:ea typeface="+mn-ea"/>
                <a:cs typeface="+mn-cs"/>
              </a:defRPr>
            </a:lvl1pPr>
            <a:lvl2pPr>
              <a:defRPr lang="de-DE" sz="1800" dirty="0" smtClean="0">
                <a:solidFill>
                  <a:srgbClr val="595959"/>
                </a:solidFill>
                <a:latin typeface="+mn-lt"/>
                <a:cs typeface="+mn-cs"/>
              </a:defRPr>
            </a:lvl2pPr>
            <a:lvl3pPr marL="1143000" indent="-228600">
              <a:defRPr lang="de-DE" sz="1600" dirty="0" smtClean="0">
                <a:solidFill>
                  <a:srgbClr val="595959"/>
                </a:solidFill>
                <a:latin typeface="+mn-lt"/>
                <a:cs typeface="+mn-cs"/>
              </a:defRPr>
            </a:lvl3pPr>
            <a:lvl4pPr marL="1600200" indent="-228600">
              <a:defRPr lang="de-DE" sz="1400" dirty="0" smtClean="0">
                <a:solidFill>
                  <a:srgbClr val="7F7F7F"/>
                </a:solidFill>
                <a:latin typeface="+mn-lt"/>
                <a:cs typeface="+mn-cs"/>
              </a:defRPr>
            </a:lvl4pPr>
            <a:lvl5pPr marL="2057400" indent="-228600">
              <a:defRPr lang="de-DE" sz="1200" dirty="0">
                <a:solidFill>
                  <a:srgbClr val="7F7F7F"/>
                </a:solidFill>
                <a:latin typeface="+mn-lt"/>
                <a:cs typeface="+mn-cs"/>
              </a:defRPr>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498975" y="1600200"/>
            <a:ext cx="3889375" cy="4060825"/>
          </a:xfrm>
        </p:spPr>
        <p:txBody>
          <a:bodyPr/>
          <a:lstStyle>
            <a:lvl1pPr marL="342900" indent="-342900" algn="l" defTabSz="457200" rtl="0" eaLnBrk="1" fontAlgn="base" hangingPunct="1">
              <a:spcBef>
                <a:spcPct val="20000"/>
              </a:spcBef>
              <a:spcAft>
                <a:spcPct val="0"/>
              </a:spcAft>
              <a:buClr>
                <a:srgbClr val="A0003C"/>
              </a:buClr>
              <a:buSzPct val="100000"/>
              <a:buFont typeface="Wingdings" pitchFamily="2" charset="2"/>
              <a:buChar char=""/>
              <a:defRPr sz="2400"/>
            </a:lvl1pPr>
            <a:lvl2pPr>
              <a:defRPr sz="2000"/>
            </a:lvl2pPr>
            <a:lvl3pPr marL="1143000" indent="-228600" algn="l" defTabSz="457200" rtl="0" eaLnBrk="1" fontAlgn="base" hangingPunct="1">
              <a:spcBef>
                <a:spcPct val="20000"/>
              </a:spcBef>
              <a:spcAft>
                <a:spcPct val="0"/>
              </a:spcAft>
              <a:buClr>
                <a:srgbClr val="595959"/>
              </a:buClr>
              <a:buSzPct val="80000"/>
              <a:buFont typeface="Wingdings" pitchFamily="2" charset="2"/>
              <a:buChar char=""/>
              <a:defRPr sz="1800"/>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sz="1600"/>
            </a:lvl4pPr>
            <a:lvl5pPr marL="2057400" indent="-228600" algn="l" defTabSz="457200" rtl="0" eaLnBrk="1" fontAlgn="base" hangingPunct="1">
              <a:spcBef>
                <a:spcPct val="20000"/>
              </a:spcBef>
              <a:spcAft>
                <a:spcPct val="0"/>
              </a:spcAft>
              <a:buClr>
                <a:srgbClr val="595959"/>
              </a:buClr>
              <a:buSzPct val="80000"/>
              <a:buFont typeface="Wingdings" pitchFamily="2" charset="2"/>
              <a:buChar char=""/>
              <a:defRPr sz="16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334800"/>
            <a:ext cx="5915025" cy="7200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774405"/>
          </a:xfrm>
        </p:spPr>
        <p:txBody>
          <a:bodyPr/>
          <a:lstStyle>
            <a:lvl1pPr marL="342900" marR="0" indent="-342900" algn="l" defTabSz="457200" rtl="0" eaLnBrk="1" fontAlgn="base" latinLnBrk="0" hangingPunct="1">
              <a:lnSpc>
                <a:spcPct val="100000"/>
              </a:lnSpc>
              <a:spcBef>
                <a:spcPct val="20000"/>
              </a:spcBef>
              <a:spcAft>
                <a:spcPct val="0"/>
              </a:spcAft>
              <a:buClr>
                <a:srgbClr val="A0003C"/>
              </a:buClr>
              <a:buSzPct val="100000"/>
              <a:buFont typeface="Wingdings" pitchFamily="2" charset="2"/>
              <a:buChar char=""/>
              <a:tabLst/>
              <a:defRPr sz="2400"/>
            </a:lvl1pPr>
            <a:lvl2pPr marL="742950" marR="0" indent="-285750" algn="l" defTabSz="457200" rtl="0" eaLnBrk="1" fontAlgn="base" latinLnBrk="0" hangingPunct="1">
              <a:lnSpc>
                <a:spcPct val="100000"/>
              </a:lnSpc>
              <a:spcBef>
                <a:spcPct val="20000"/>
              </a:spcBef>
              <a:spcAft>
                <a:spcPct val="0"/>
              </a:spcAft>
              <a:buClr>
                <a:srgbClr val="595959"/>
              </a:buClr>
              <a:buSzTx/>
              <a:buFont typeface="Wingdings" pitchFamily="2" charset="2"/>
              <a:buChar char="n"/>
              <a:tabLst/>
              <a:defRPr sz="1800"/>
            </a:lvl2pPr>
            <a:lvl3pPr marL="1143000" marR="0" indent="-228600" algn="l" defTabSz="457200" rtl="0" eaLnBrk="1" fontAlgn="base" latinLnBrk="0" hangingPunct="1">
              <a:lnSpc>
                <a:spcPct val="100000"/>
              </a:lnSpc>
              <a:spcBef>
                <a:spcPct val="20000"/>
              </a:spcBef>
              <a:spcAft>
                <a:spcPct val="0"/>
              </a:spcAft>
              <a:buClr>
                <a:srgbClr val="595959"/>
              </a:buClr>
              <a:buSzPct val="80000"/>
              <a:buFont typeface="Wingdings" pitchFamily="2" charset="2"/>
              <a:buChar char=""/>
              <a:tabLst/>
              <a:defRPr sz="1600"/>
            </a:lvl3pPr>
            <a:lvl4pPr marL="1600200" marR="0" indent="-228600" algn="l" defTabSz="457200" rtl="0" eaLnBrk="1" fontAlgn="base" latinLnBrk="0" hangingPunct="1">
              <a:lnSpc>
                <a:spcPct val="100000"/>
              </a:lnSpc>
              <a:spcBef>
                <a:spcPct val="20000"/>
              </a:spcBef>
              <a:spcAft>
                <a:spcPct val="0"/>
              </a:spcAft>
              <a:buClr>
                <a:srgbClr val="A0003C"/>
              </a:buClr>
              <a:buSzPct val="80000"/>
              <a:buFont typeface="Wingdings" pitchFamily="2" charset="2"/>
              <a:buChar char=""/>
              <a:tabLst/>
              <a:defRPr sz="1400"/>
            </a:lvl4pPr>
            <a:lvl5pPr marL="2057400" marR="0" indent="-228600" algn="l" defTabSz="457200" rtl="0" eaLnBrk="1" fontAlgn="base" latinLnBrk="0" hangingPunct="1">
              <a:lnSpc>
                <a:spcPct val="100000"/>
              </a:lnSpc>
              <a:spcBef>
                <a:spcPct val="20000"/>
              </a:spcBef>
              <a:spcAft>
                <a:spcPct val="0"/>
              </a:spcAft>
              <a:buClr>
                <a:srgbClr val="595959"/>
              </a:buClr>
              <a:buSzPct val="80000"/>
              <a:buFont typeface="Wingdings" pitchFamily="2" charset="2"/>
              <a:buChar char=""/>
              <a:tabLst/>
              <a:defRPr sz="12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774405"/>
          </a:xfrm>
        </p:spPr>
        <p:txBody>
          <a:bodyPr/>
          <a:lstStyle>
            <a:lvl1pPr marL="342900" marR="0" indent="-342900" algn="l" defTabSz="457200" rtl="0" eaLnBrk="1" fontAlgn="base" latinLnBrk="0" hangingPunct="1">
              <a:lnSpc>
                <a:spcPct val="100000"/>
              </a:lnSpc>
              <a:spcBef>
                <a:spcPct val="20000"/>
              </a:spcBef>
              <a:spcAft>
                <a:spcPct val="0"/>
              </a:spcAft>
              <a:buClr>
                <a:srgbClr val="A0003C"/>
              </a:buClr>
              <a:buSzPct val="100000"/>
              <a:buFont typeface="Wingdings" pitchFamily="2" charset="2"/>
              <a:buChar char=""/>
              <a:tabLst/>
              <a:defRPr sz="2400"/>
            </a:lvl1pPr>
            <a:lvl2pPr marL="742950" marR="0" indent="-285750" algn="l" defTabSz="457200" rtl="0" eaLnBrk="1" fontAlgn="base" latinLnBrk="0" hangingPunct="1">
              <a:lnSpc>
                <a:spcPct val="100000"/>
              </a:lnSpc>
              <a:spcBef>
                <a:spcPct val="20000"/>
              </a:spcBef>
              <a:spcAft>
                <a:spcPct val="0"/>
              </a:spcAft>
              <a:buClr>
                <a:srgbClr val="595959"/>
              </a:buClr>
              <a:buSzTx/>
              <a:buFont typeface="Wingdings" pitchFamily="2" charset="2"/>
              <a:buChar char="n"/>
              <a:tabLst/>
              <a:defRPr sz="1800"/>
            </a:lvl2pPr>
            <a:lvl3pPr marL="1143000" marR="0" indent="-228600" algn="l" defTabSz="457200" rtl="0" eaLnBrk="1" fontAlgn="base" latinLnBrk="0" hangingPunct="1">
              <a:lnSpc>
                <a:spcPct val="100000"/>
              </a:lnSpc>
              <a:spcBef>
                <a:spcPct val="20000"/>
              </a:spcBef>
              <a:spcAft>
                <a:spcPct val="0"/>
              </a:spcAft>
              <a:buClr>
                <a:srgbClr val="595959"/>
              </a:buClr>
              <a:buSzPct val="80000"/>
              <a:buFont typeface="Wingdings" pitchFamily="2" charset="2"/>
              <a:buChar char=""/>
              <a:tabLst/>
              <a:defRPr sz="1600"/>
            </a:lvl3pPr>
            <a:lvl4pPr marL="1600200" marR="0" indent="-228600" algn="l" defTabSz="457200" rtl="0" eaLnBrk="1" fontAlgn="base" latinLnBrk="0" hangingPunct="1">
              <a:lnSpc>
                <a:spcPct val="100000"/>
              </a:lnSpc>
              <a:spcBef>
                <a:spcPct val="20000"/>
              </a:spcBef>
              <a:spcAft>
                <a:spcPct val="0"/>
              </a:spcAft>
              <a:buClr>
                <a:srgbClr val="A0003C"/>
              </a:buClr>
              <a:buSzPct val="80000"/>
              <a:buFont typeface="Wingdings" pitchFamily="2" charset="2"/>
              <a:buChar char=""/>
              <a:tabLst/>
              <a:defRPr sz="1400"/>
            </a:lvl4pPr>
            <a:lvl5pPr marL="2057400" marR="0" indent="-228600" algn="l" defTabSz="457200" rtl="0" eaLnBrk="1" fontAlgn="base" latinLnBrk="0" hangingPunct="1">
              <a:lnSpc>
                <a:spcPct val="100000"/>
              </a:lnSpc>
              <a:spcBef>
                <a:spcPct val="20000"/>
              </a:spcBef>
              <a:spcAft>
                <a:spcPct val="0"/>
              </a:spcAft>
              <a:buClr>
                <a:srgbClr val="595959"/>
              </a:buClr>
              <a:buSzPct val="80000"/>
              <a:buFont typeface="Wingdings" pitchFamily="2" charset="2"/>
              <a:buChar char=""/>
              <a:tabLst/>
              <a:defRPr sz="12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3"/>
          <p:cNvSpPr>
            <a:spLocks noGrp="1"/>
          </p:cNvSpPr>
          <p:nvPr>
            <p:ph type="dt" sz="half" idx="10"/>
          </p:nvPr>
        </p:nvSpPr>
        <p:spPr/>
        <p:txBody>
          <a:bodyPr/>
          <a:lstStyle>
            <a:lvl1pPr>
              <a:defRPr/>
            </a:lvl1pPr>
          </a:lstStyle>
          <a:p>
            <a:pPr>
              <a:defRPr/>
            </a:pPr>
            <a:endParaRPr lang="de-DE"/>
          </a:p>
        </p:txBody>
      </p:sp>
      <p:sp>
        <p:nvSpPr>
          <p:cNvPr id="8" name="Fußzeilenplatzhalter 4"/>
          <p:cNvSpPr>
            <a:spLocks noGrp="1"/>
          </p:cNvSpPr>
          <p:nvPr>
            <p:ph type="ftr" sz="quarter" idx="11"/>
          </p:nvPr>
        </p:nvSpPr>
        <p:spPr/>
        <p:txBody>
          <a:bodyPr/>
          <a:lstStyle>
            <a:lvl1pPr>
              <a:defRPr/>
            </a:lvl1pPr>
          </a:lstStyle>
          <a:p>
            <a:pPr>
              <a:defRPr/>
            </a:pPr>
            <a:endParaRPr lang="de-DE"/>
          </a:p>
        </p:txBody>
      </p:sp>
      <p:sp>
        <p:nvSpPr>
          <p:cNvPr id="9"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Datumsplatzhalter 3"/>
          <p:cNvSpPr>
            <a:spLocks noGrp="1"/>
          </p:cNvSpPr>
          <p:nvPr>
            <p:ph type="dt" sz="half" idx="10"/>
          </p:nvPr>
        </p:nvSpPr>
        <p:spPr/>
        <p:txBody>
          <a:bodyPr/>
          <a:lstStyle>
            <a:lvl1pPr>
              <a:defRPr/>
            </a:lvl1pPr>
          </a:lstStyle>
          <a:p>
            <a:pPr>
              <a:defRPr/>
            </a:pPr>
            <a:endParaRPr lang="de-DE"/>
          </a:p>
        </p:txBody>
      </p:sp>
      <p:sp>
        <p:nvSpPr>
          <p:cNvPr id="4" name="Fußzeilenplatzhalter 4"/>
          <p:cNvSpPr>
            <a:spLocks noGrp="1"/>
          </p:cNvSpPr>
          <p:nvPr>
            <p:ph type="ftr" sz="quarter" idx="11"/>
          </p:nvPr>
        </p:nvSpPr>
        <p:spPr/>
        <p:txBody>
          <a:bodyPr/>
          <a:lstStyle>
            <a:lvl1pPr>
              <a:defRPr/>
            </a:lvl1pPr>
          </a:lstStyle>
          <a:p>
            <a:pPr>
              <a:defRPr/>
            </a:pPr>
            <a:endParaRPr lang="de-DE"/>
          </a:p>
        </p:txBody>
      </p:sp>
      <p:sp>
        <p:nvSpPr>
          <p:cNvPr id="5"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3"/>
          <p:cNvSpPr>
            <a:spLocks noGrp="1"/>
          </p:cNvSpPr>
          <p:nvPr>
            <p:ph type="dt" sz="half" idx="10"/>
          </p:nvPr>
        </p:nvSpPr>
        <p:spPr/>
        <p:txBody>
          <a:bodyPr/>
          <a:lstStyle>
            <a:lvl1pPr>
              <a:defRPr/>
            </a:lvl1pPr>
          </a:lstStyle>
          <a:p>
            <a:pPr>
              <a:defRPr/>
            </a:pPr>
            <a:endParaRPr lang="de-DE"/>
          </a:p>
        </p:txBody>
      </p:sp>
      <p:sp>
        <p:nvSpPr>
          <p:cNvPr id="3" name="Fußzeilenplatzhalter 4"/>
          <p:cNvSpPr>
            <a:spLocks noGrp="1"/>
          </p:cNvSpPr>
          <p:nvPr>
            <p:ph type="ftr" sz="quarter" idx="11"/>
          </p:nvPr>
        </p:nvSpPr>
        <p:spPr/>
        <p:txBody>
          <a:bodyPr/>
          <a:lstStyle>
            <a:lvl1pPr>
              <a:defRPr/>
            </a:lvl1pPr>
          </a:lstStyle>
          <a:p>
            <a:pPr>
              <a:defRPr/>
            </a:pPr>
            <a:endParaRPr lang="de-DE"/>
          </a:p>
        </p:txBody>
      </p:sp>
      <p:sp>
        <p:nvSpPr>
          <p:cNvPr id="4"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334800"/>
            <a:ext cx="3008313" cy="933960"/>
          </a:xfrm>
        </p:spPr>
        <p:txBody>
          <a:bodyPr anchor="b"/>
          <a:lstStyle>
            <a:lvl1pPr algn="l">
              <a:defRPr sz="2400" b="1"/>
            </a:lvl1pPr>
          </a:lstStyle>
          <a:p>
            <a:r>
              <a:rPr lang="de-DE"/>
              <a:t>Titelmasterformat durch Klicken bearbeiten</a:t>
            </a:r>
            <a:endParaRPr lang="de-DE" dirty="0"/>
          </a:p>
        </p:txBody>
      </p:sp>
      <p:sp>
        <p:nvSpPr>
          <p:cNvPr id="3" name="Inhaltsplatzhalter 2"/>
          <p:cNvSpPr>
            <a:spLocks noGrp="1"/>
          </p:cNvSpPr>
          <p:nvPr>
            <p:ph idx="1"/>
          </p:nvPr>
        </p:nvSpPr>
        <p:spPr>
          <a:xfrm>
            <a:off x="3575050" y="1556793"/>
            <a:ext cx="5111750" cy="4392488"/>
          </a:xfrm>
        </p:spPr>
        <p:txBody>
          <a:bodyPr/>
          <a:lstStyle>
            <a:lvl1pPr marL="342900" indent="-342900" algn="l" defTabSz="457200" rtl="0" eaLnBrk="1" fontAlgn="base" hangingPunct="1">
              <a:spcBef>
                <a:spcPct val="20000"/>
              </a:spcBef>
              <a:spcAft>
                <a:spcPct val="0"/>
              </a:spcAft>
              <a:buClr>
                <a:srgbClr val="A0003C"/>
              </a:buClr>
              <a:buSzPct val="100000"/>
              <a:buFont typeface="Wingdings" pitchFamily="2" charset="2"/>
              <a:buChar char=""/>
              <a:defRPr sz="2800"/>
            </a:lvl1pPr>
            <a:lvl2pPr>
              <a:defRPr sz="2000"/>
            </a:lvl2pPr>
            <a:lvl3pPr marL="1143000" indent="-228600" algn="l" defTabSz="457200" rtl="0" eaLnBrk="1" fontAlgn="base" hangingPunct="1">
              <a:spcBef>
                <a:spcPct val="20000"/>
              </a:spcBef>
              <a:spcAft>
                <a:spcPct val="0"/>
              </a:spcAft>
              <a:buClr>
                <a:srgbClr val="595959"/>
              </a:buClr>
              <a:buSzPct val="80000"/>
              <a:buFont typeface="Wingdings" pitchFamily="2" charset="2"/>
              <a:buChar char=""/>
              <a:defRPr sz="1800"/>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sz="1600"/>
            </a:lvl4pPr>
            <a:lvl5pPr marL="2057400" indent="-228600" algn="l" defTabSz="457200" rtl="0" eaLnBrk="1" fontAlgn="base" hangingPunct="1">
              <a:spcBef>
                <a:spcPct val="20000"/>
              </a:spcBef>
              <a:spcAft>
                <a:spcPct val="0"/>
              </a:spcAft>
              <a:buClr>
                <a:srgbClr val="595959"/>
              </a:buClr>
              <a:buSzPct val="80000"/>
              <a:buFont typeface="Wingdings" pitchFamily="2" charset="2"/>
              <a:buChar char=""/>
              <a:defRPr sz="14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556791"/>
            <a:ext cx="3008313" cy="439248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DE" dirty="0"/>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p>
        </p:txBody>
      </p:sp>
      <p:sp>
        <p:nvSpPr>
          <p:cNvPr id="4" name="Textplatzhalter 3"/>
          <p:cNvSpPr>
            <a:spLocks noGrp="1"/>
          </p:cNvSpPr>
          <p:nvPr>
            <p:ph type="body" sz="half" idx="2"/>
          </p:nvPr>
        </p:nvSpPr>
        <p:spPr>
          <a:xfrm>
            <a:off x="1792288" y="5367338"/>
            <a:ext cx="5486400" cy="58194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3"/>
          <p:cNvSpPr>
            <a:spLocks noGrp="1"/>
          </p:cNvSpPr>
          <p:nvPr>
            <p:ph type="dt" sz="half" idx="10"/>
          </p:nvPr>
        </p:nvSpPr>
        <p:spPr/>
        <p:txBody>
          <a:bodyPr/>
          <a:lstStyle>
            <a:lvl1pPr>
              <a:defRPr/>
            </a:lvl1pPr>
          </a:lstStyle>
          <a:p>
            <a:pPr>
              <a:defRPr/>
            </a:pPr>
            <a:endParaRPr lang="de-DE"/>
          </a:p>
        </p:txBody>
      </p:sp>
      <p:sp>
        <p:nvSpPr>
          <p:cNvPr id="6" name="Fußzeilenplatzhalter 4"/>
          <p:cNvSpPr>
            <a:spLocks noGrp="1"/>
          </p:cNvSpPr>
          <p:nvPr>
            <p:ph type="ftr" sz="quarter" idx="11"/>
          </p:nvPr>
        </p:nvSpPr>
        <p:spPr/>
        <p:txBody>
          <a:bodyPr/>
          <a:lstStyle>
            <a:lvl1pPr>
              <a:defRPr/>
            </a:lvl1pPr>
          </a:lstStyle>
          <a:p>
            <a:pPr>
              <a:defRPr/>
            </a:pPr>
            <a:endParaRPr lang="de-DE"/>
          </a:p>
        </p:txBody>
      </p:sp>
      <p:sp>
        <p:nvSpPr>
          <p:cNvPr id="7" name="Foliennummernplatzhalter 5"/>
          <p:cNvSpPr>
            <a:spLocks noGrp="1"/>
          </p:cNvSpPr>
          <p:nvPr>
            <p:ph type="sldNum" sz="quarter" idx="12"/>
          </p:nvPr>
        </p:nvSpPr>
        <p:spPr/>
        <p:txBody>
          <a:bodyPr/>
          <a:lstStyle>
            <a:lvl1pPr>
              <a:defRPr/>
            </a:lvl1pPr>
          </a:lstStyle>
          <a:p>
            <a:pPr>
              <a:defRPr/>
            </a:pPr>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Grafik 6"/>
          <p:cNvPicPr>
            <a:picLocks noChangeAspect="1"/>
          </p:cNvPicPr>
          <p:nvPr/>
        </p:nvPicPr>
        <p:blipFill>
          <a:blip r:embed="rId14" cstate="print"/>
          <a:srcRect/>
          <a:stretch>
            <a:fillRect/>
          </a:stretch>
        </p:blipFill>
        <p:spPr bwMode="auto">
          <a:xfrm>
            <a:off x="0" y="6022975"/>
            <a:ext cx="9144000" cy="554038"/>
          </a:xfrm>
          <a:prstGeom prst="rect">
            <a:avLst/>
          </a:prstGeom>
          <a:noFill/>
          <a:ln w="9525">
            <a:noFill/>
            <a:miter lim="800000"/>
            <a:headEnd/>
            <a:tailEnd/>
          </a:ln>
        </p:spPr>
      </p:pic>
      <p:sp>
        <p:nvSpPr>
          <p:cNvPr id="1027" name="Titelplatzhalter 1"/>
          <p:cNvSpPr>
            <a:spLocks noGrp="1"/>
          </p:cNvSpPr>
          <p:nvPr>
            <p:ph type="title"/>
          </p:nvPr>
        </p:nvSpPr>
        <p:spPr bwMode="auto">
          <a:xfrm>
            <a:off x="457200" y="333375"/>
            <a:ext cx="5915025"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Mastertitelformat bearbeiten</a:t>
            </a:r>
          </a:p>
        </p:txBody>
      </p:sp>
      <p:sp>
        <p:nvSpPr>
          <p:cNvPr id="1028" name="Textplatzhalter 2"/>
          <p:cNvSpPr>
            <a:spLocks noGrp="1"/>
          </p:cNvSpPr>
          <p:nvPr>
            <p:ph type="body" idx="1"/>
          </p:nvPr>
        </p:nvSpPr>
        <p:spPr bwMode="auto">
          <a:xfrm>
            <a:off x="457200" y="1600200"/>
            <a:ext cx="7931150" cy="4060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5003800" y="6113463"/>
            <a:ext cx="94615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595959"/>
                </a:solidFill>
                <a:cs typeface="+mn-cs"/>
              </a:defRPr>
            </a:lvl1pPr>
          </a:lstStyle>
          <a:p>
            <a:pPr>
              <a:defRPr/>
            </a:pPr>
            <a:endParaRPr lang="de-DE"/>
          </a:p>
        </p:txBody>
      </p:sp>
      <p:sp>
        <p:nvSpPr>
          <p:cNvPr id="5" name="Fußzeilenplatzhalter 4"/>
          <p:cNvSpPr>
            <a:spLocks noGrp="1"/>
          </p:cNvSpPr>
          <p:nvPr>
            <p:ph type="ftr" sz="quarter" idx="3"/>
          </p:nvPr>
        </p:nvSpPr>
        <p:spPr>
          <a:xfrm>
            <a:off x="6030913" y="6113463"/>
            <a:ext cx="21590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595959"/>
                </a:solidFill>
                <a:cs typeface="+mn-cs"/>
              </a:defRPr>
            </a:lvl1pPr>
          </a:lstStyle>
          <a:p>
            <a:pPr>
              <a:defRPr/>
            </a:pPr>
            <a:endParaRPr lang="de-DE"/>
          </a:p>
        </p:txBody>
      </p:sp>
      <p:sp>
        <p:nvSpPr>
          <p:cNvPr id="1031" name="Rechteck 6"/>
          <p:cNvSpPr>
            <a:spLocks noChangeArrowheads="1"/>
          </p:cNvSpPr>
          <p:nvPr/>
        </p:nvSpPr>
        <p:spPr bwMode="auto">
          <a:xfrm>
            <a:off x="0" y="1285875"/>
            <a:ext cx="9144000" cy="46038"/>
          </a:xfrm>
          <a:prstGeom prst="rect">
            <a:avLst/>
          </a:prstGeom>
          <a:solidFill>
            <a:srgbClr val="9196A0">
              <a:alpha val="79607"/>
            </a:srgbClr>
          </a:solidFill>
          <a:ln w="9525">
            <a:noFill/>
            <a:miter lim="800000"/>
            <a:headEnd/>
            <a:tailEnd/>
          </a:ln>
        </p:spPr>
        <p:txBody>
          <a:bodyPr anchor="ctr"/>
          <a:lstStyle/>
          <a:p>
            <a:pPr algn="ctr" defTabSz="457200">
              <a:defRPr/>
            </a:pPr>
            <a:endParaRPr lang="de-DE">
              <a:solidFill>
                <a:srgbClr val="FFFFFF"/>
              </a:solidFill>
            </a:endParaRPr>
          </a:p>
        </p:txBody>
      </p:sp>
      <p:sp>
        <p:nvSpPr>
          <p:cNvPr id="6" name="Foliennummernplatzhalter 5"/>
          <p:cNvSpPr>
            <a:spLocks noGrp="1"/>
          </p:cNvSpPr>
          <p:nvPr>
            <p:ph type="sldNum" sz="quarter" idx="4"/>
          </p:nvPr>
        </p:nvSpPr>
        <p:spPr>
          <a:xfrm>
            <a:off x="8243888" y="6113463"/>
            <a:ext cx="558800" cy="365125"/>
          </a:xfrm>
          <a:prstGeom prst="rect">
            <a:avLst/>
          </a:prstGeom>
        </p:spPr>
        <p:txBody>
          <a:bodyPr vert="horz" wrap="square" lIns="91440" tIns="45720" rIns="91440" bIns="45720" numCol="1" anchor="ctr" anchorCtr="0" compatLnSpc="1">
            <a:prstTxWarp prst="textNoShape">
              <a:avLst/>
            </a:prstTxWarp>
          </a:bodyPr>
          <a:lstStyle>
            <a:lvl1pPr algn="r">
              <a:defRPr sz="1600" b="0">
                <a:solidFill>
                  <a:srgbClr val="595959"/>
                </a:solidFill>
                <a:cs typeface="+mn-cs"/>
              </a:defRPr>
            </a:lvl1pPr>
          </a:lstStyle>
          <a:p>
            <a:pPr>
              <a:defRPr/>
            </a:pPr>
            <a:endParaRPr lang="de-DE"/>
          </a:p>
        </p:txBody>
      </p:sp>
      <p:pic>
        <p:nvPicPr>
          <p:cNvPr id="1033" name="Grafik 1"/>
          <p:cNvPicPr>
            <a:picLocks noChangeAspect="1"/>
          </p:cNvPicPr>
          <p:nvPr/>
        </p:nvPicPr>
        <p:blipFill>
          <a:blip r:embed="rId15" cstate="print">
            <a:clrChange>
              <a:clrFrom>
                <a:srgbClr val="FDFDFD"/>
              </a:clrFrom>
              <a:clrTo>
                <a:srgbClr val="FDFDFD">
                  <a:alpha val="0"/>
                </a:srgbClr>
              </a:clrTo>
            </a:clrChange>
          </a:blip>
          <a:srcRect/>
          <a:stretch>
            <a:fillRect/>
          </a:stretch>
        </p:blipFill>
        <p:spPr bwMode="auto">
          <a:xfrm>
            <a:off x="7307263" y="258763"/>
            <a:ext cx="1495425" cy="349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5" r:id="rId12"/>
  </p:sldLayoutIdLst>
  <p:hf hdr="0" ftr="0" dt="0"/>
  <p:txStyles>
    <p:title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p:titleStyle>
    <p:body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18" Type="http://schemas.microsoft.com/office/2007/relationships/hdphoto" Target="../media/hdphoto8.wdp"/><Relationship Id="rId3" Type="http://schemas.openxmlformats.org/officeDocument/2006/relationships/image" Target="../media/image16.png"/><Relationship Id="rId7" Type="http://schemas.openxmlformats.org/officeDocument/2006/relationships/image" Target="../media/image18.png"/><Relationship Id="rId12" Type="http://schemas.microsoft.com/office/2007/relationships/hdphoto" Target="../media/hdphoto5.wdp"/><Relationship Id="rId17" Type="http://schemas.openxmlformats.org/officeDocument/2006/relationships/image" Target="../media/image23.png"/><Relationship Id="rId2" Type="http://schemas.openxmlformats.org/officeDocument/2006/relationships/notesSlide" Target="../notesSlides/notesSlide3.xml"/><Relationship Id="rId16" Type="http://schemas.microsoft.com/office/2007/relationships/hdphoto" Target="../media/hdphoto7.wdp"/><Relationship Id="rId20"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microsoft.com/office/2007/relationships/hdphoto" Target="../media/hdphoto4.wdp"/><Relationship Id="rId19"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9.png"/><Relationship Id="rId1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8.tiff"/><Relationship Id="rId3" Type="http://schemas.microsoft.com/office/2007/relationships/hdphoto" Target="../media/hdphoto9.wdp"/><Relationship Id="rId7" Type="http://schemas.openxmlformats.org/officeDocument/2006/relationships/image" Target="../media/image27.tiff"/><Relationship Id="rId12" Type="http://schemas.openxmlformats.org/officeDocument/2006/relationships/image" Target="../media/image12.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tiff"/><Relationship Id="rId11" Type="http://schemas.openxmlformats.org/officeDocument/2006/relationships/image" Target="../media/image11.png"/><Relationship Id="rId5" Type="http://schemas.microsoft.com/office/2007/relationships/hdphoto" Target="../media/hdphoto10.wdp"/><Relationship Id="rId10" Type="http://schemas.microsoft.com/office/2007/relationships/hdphoto" Target="../media/hdphoto11.wdp"/><Relationship Id="rId4" Type="http://schemas.openxmlformats.org/officeDocument/2006/relationships/image" Target="../media/image2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2.wdp"/><Relationship Id="rId7" Type="http://schemas.openxmlformats.org/officeDocument/2006/relationships/image" Target="../media/image49.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 Id="rId9"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4.tiff"/><Relationship Id="rId7" Type="http://schemas.openxmlformats.org/officeDocument/2006/relationships/image" Target="../media/image11.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12.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1.jpeg"/><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8" Type="http://schemas.microsoft.com/office/2007/relationships/hdphoto" Target="../media/hdphoto13.wdp"/><Relationship Id="rId13" Type="http://schemas.openxmlformats.org/officeDocument/2006/relationships/image" Target="../media/image70.png"/><Relationship Id="rId3" Type="http://schemas.openxmlformats.org/officeDocument/2006/relationships/image" Target="../media/image64.jpeg"/><Relationship Id="rId7" Type="http://schemas.openxmlformats.org/officeDocument/2006/relationships/image" Target="../media/image68.png"/><Relationship Id="rId12" Type="http://schemas.openxmlformats.org/officeDocument/2006/relationships/image" Target="../media/image12.pn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11.png"/><Relationship Id="rId5" Type="http://schemas.openxmlformats.org/officeDocument/2006/relationships/image" Target="../media/image66.jpeg"/><Relationship Id="rId10" Type="http://schemas.microsoft.com/office/2007/relationships/hdphoto" Target="../media/hdphoto14.wdp"/><Relationship Id="rId4" Type="http://schemas.openxmlformats.org/officeDocument/2006/relationships/image" Target="../media/image65.jpe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ím 1"/>
          <p:cNvSpPr txBox="1">
            <a:spLocks/>
          </p:cNvSpPr>
          <p:nvPr/>
        </p:nvSpPr>
        <p:spPr bwMode="auto">
          <a:xfrm>
            <a:off x="539552" y="2780928"/>
            <a:ext cx="8132440" cy="216024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hu-HU" sz="4800" b="1" i="0" u="none" strike="noStrike" kern="0" cap="none" spc="0" normalizeH="0" baseline="0" noProof="0" dirty="0">
              <a:ln>
                <a:noFill/>
              </a:ln>
              <a:solidFill>
                <a:schemeClr val="tx1"/>
              </a:solidFill>
              <a:effectLst/>
              <a:uLnTx/>
              <a:uFillTx/>
              <a:latin typeface="+mj-lt"/>
              <a:ea typeface="+mj-ea"/>
              <a:cs typeface="+mj-cs"/>
            </a:endParaRPr>
          </a:p>
        </p:txBody>
      </p:sp>
      <p:sp>
        <p:nvSpPr>
          <p:cNvPr id="5" name="Cím 1"/>
          <p:cNvSpPr txBox="1">
            <a:spLocks/>
          </p:cNvSpPr>
          <p:nvPr/>
        </p:nvSpPr>
        <p:spPr bwMode="auto">
          <a:xfrm>
            <a:off x="0" y="3284984"/>
            <a:ext cx="9144000" cy="223224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lvl="0" algn="ctr" defTabSz="457200">
              <a:lnSpc>
                <a:spcPct val="150000"/>
              </a:lnSpc>
              <a:defRPr/>
            </a:pPr>
            <a:r>
              <a:rPr lang="en-US" sz="2600" b="1" kern="0" dirty="0">
                <a:solidFill>
                  <a:srgbClr val="A0003C"/>
                </a:solidFill>
                <a:latin typeface="+mj-lt"/>
                <a:ea typeface="+mj-ea"/>
                <a:cs typeface="+mj-cs"/>
              </a:rPr>
              <a:t>Establishment of tools to determine the immune response of poultry against intestinal pathogens as part of the INPOMED project</a:t>
            </a:r>
          </a:p>
          <a:p>
            <a:pPr lvl="0" algn="ctr" defTabSz="457200">
              <a:lnSpc>
                <a:spcPct val="150000"/>
              </a:lnSpc>
              <a:defRPr/>
            </a:pPr>
            <a:r>
              <a:rPr lang="en-US" sz="2000" kern="0" dirty="0">
                <a:latin typeface="+mj-lt"/>
                <a:ea typeface="+mj-ea"/>
                <a:cs typeface="+mj-cs"/>
              </a:rPr>
              <a:t>Dieter Liebhart</a:t>
            </a:r>
          </a:p>
          <a:p>
            <a:pPr lvl="0" algn="ctr" defTabSz="457200">
              <a:spcBef>
                <a:spcPts val="3000"/>
              </a:spcBef>
              <a:defRPr/>
            </a:pPr>
            <a:r>
              <a:rPr lang="en-US" sz="2000" kern="0" dirty="0">
                <a:latin typeface="+mj-lt"/>
                <a:ea typeface="+mj-ea"/>
                <a:cs typeface="+mj-cs"/>
              </a:rPr>
              <a:t>Clinic for Poultry and Fish Medicine, University of Veterinary Medicine,</a:t>
            </a:r>
            <a:br>
              <a:rPr lang="en-US" sz="2000" kern="0" dirty="0">
                <a:latin typeface="+mj-lt"/>
                <a:ea typeface="+mj-ea"/>
                <a:cs typeface="+mj-cs"/>
              </a:rPr>
            </a:br>
            <a:r>
              <a:rPr lang="en-US" sz="2000" kern="0" dirty="0">
                <a:latin typeface="+mj-lt"/>
                <a:ea typeface="+mj-ea"/>
                <a:cs typeface="+mj-cs"/>
              </a:rPr>
              <a:t>Vienna, Austria</a:t>
            </a:r>
          </a:p>
          <a:p>
            <a:pPr lvl="0" algn="ctr" defTabSz="457200">
              <a:defRPr/>
            </a:pPr>
            <a:endParaRPr lang="de-DE" sz="2500" b="1" kern="0" dirty="0">
              <a:solidFill>
                <a:srgbClr val="A0003C"/>
              </a:solidFill>
              <a:latin typeface="+mj-lt"/>
              <a:ea typeface="+mj-ea"/>
              <a:cs typeface="+mj-cs"/>
            </a:endParaRP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6165304"/>
            <a:ext cx="1900702" cy="626383"/>
          </a:xfrm>
          <a:prstGeom prst="rect">
            <a:avLst/>
          </a:prstGeom>
        </p:spPr>
      </p:pic>
      <p:pic>
        <p:nvPicPr>
          <p:cNvPr id="7" name="Kép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5670650"/>
            <a:ext cx="1017158" cy="7012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Implementation</a:t>
            </a:r>
          </a:p>
        </p:txBody>
      </p:sp>
      <p:sp>
        <p:nvSpPr>
          <p:cNvPr id="5" name="Inhaltsplatzhalter 3"/>
          <p:cNvSpPr txBox="1">
            <a:spLocks/>
          </p:cNvSpPr>
          <p:nvPr/>
        </p:nvSpPr>
        <p:spPr>
          <a:xfrm>
            <a:off x="292279" y="1340768"/>
            <a:ext cx="8820472" cy="1008112"/>
          </a:xfrm>
          <a:prstGeom prst="rect">
            <a:avLst/>
          </a:prstGeom>
        </p:spPr>
        <p:txBody>
          <a:bodyPr>
            <a:normAutofit fontScale="70000" lnSpcReduction="20000"/>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r>
              <a:rPr lang="en-US" kern="0" dirty="0"/>
              <a:t>Working Package T2</a:t>
            </a:r>
          </a:p>
          <a:p>
            <a:pPr lvl="1"/>
            <a:r>
              <a:rPr lang="en-US" kern="0" dirty="0"/>
              <a:t>pilot project: Intestinal health of poultry</a:t>
            </a:r>
          </a:p>
          <a:p>
            <a:pPr lvl="1"/>
            <a:r>
              <a:rPr lang="en-US" kern="0" dirty="0"/>
              <a:t>main output: Research to increase the R&amp;I of poultry veterinarians in the field of poultry health, in particular poultry immunology and the </a:t>
            </a:r>
          </a:p>
        </p:txBody>
      </p:sp>
      <p:graphicFrame>
        <p:nvGraphicFramePr>
          <p:cNvPr id="7" name="Tabelle 6"/>
          <p:cNvGraphicFramePr>
            <a:graphicFrameLocks noGrp="1"/>
          </p:cNvGraphicFramePr>
          <p:nvPr>
            <p:extLst>
              <p:ext uri="{D42A27DB-BD31-4B8C-83A1-F6EECF244321}">
                <p14:modId xmlns:p14="http://schemas.microsoft.com/office/powerpoint/2010/main" val="3945249025"/>
              </p:ext>
            </p:extLst>
          </p:nvPr>
        </p:nvGraphicFramePr>
        <p:xfrm>
          <a:off x="1184987" y="2276872"/>
          <a:ext cx="6843397" cy="3630227"/>
        </p:xfrm>
        <a:graphic>
          <a:graphicData uri="http://schemas.openxmlformats.org/drawingml/2006/table">
            <a:tbl>
              <a:tblPr firstRow="1" firstCol="1" bandRow="1">
                <a:tableStyleId>{5C22544A-7EE6-4342-B048-85BDC9FD1C3A}</a:tableStyleId>
              </a:tblPr>
              <a:tblGrid>
                <a:gridCol w="720080">
                  <a:extLst>
                    <a:ext uri="{9D8B030D-6E8A-4147-A177-3AD203B41FA5}">
                      <a16:colId xmlns:a16="http://schemas.microsoft.com/office/drawing/2014/main" val="1092636670"/>
                    </a:ext>
                  </a:extLst>
                </a:gridCol>
                <a:gridCol w="1195690">
                  <a:extLst>
                    <a:ext uri="{9D8B030D-6E8A-4147-A177-3AD203B41FA5}">
                      <a16:colId xmlns:a16="http://schemas.microsoft.com/office/drawing/2014/main" val="1324621911"/>
                    </a:ext>
                  </a:extLst>
                </a:gridCol>
                <a:gridCol w="4174662">
                  <a:extLst>
                    <a:ext uri="{9D8B030D-6E8A-4147-A177-3AD203B41FA5}">
                      <a16:colId xmlns:a16="http://schemas.microsoft.com/office/drawing/2014/main" val="1988536315"/>
                    </a:ext>
                  </a:extLst>
                </a:gridCol>
                <a:gridCol w="752965">
                  <a:extLst>
                    <a:ext uri="{9D8B030D-6E8A-4147-A177-3AD203B41FA5}">
                      <a16:colId xmlns:a16="http://schemas.microsoft.com/office/drawing/2014/main" val="4264840874"/>
                    </a:ext>
                  </a:extLst>
                </a:gridCol>
              </a:tblGrid>
              <a:tr h="297854">
                <a:tc>
                  <a:txBody>
                    <a:bodyPr/>
                    <a:lstStyle/>
                    <a:p>
                      <a:pPr algn="ctr">
                        <a:lnSpc>
                          <a:spcPct val="107000"/>
                        </a:lnSpc>
                        <a:spcAft>
                          <a:spcPts val="0"/>
                        </a:spcAft>
                      </a:pPr>
                      <a:r>
                        <a:rPr lang="en-GB" sz="1100" noProof="0" dirty="0">
                          <a:effectLst/>
                        </a:rPr>
                        <a:t>Activity</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Task</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Specification</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Quantity</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extLst>
                  <a:ext uri="{0D108BD9-81ED-4DB2-BD59-A6C34878D82A}">
                    <a16:rowId xmlns:a16="http://schemas.microsoft.com/office/drawing/2014/main" val="3828789138"/>
                  </a:ext>
                </a:extLst>
              </a:tr>
              <a:tr h="603387">
                <a:tc>
                  <a:txBody>
                    <a:bodyPr/>
                    <a:lstStyle/>
                    <a:p>
                      <a:pPr algn="ctr">
                        <a:lnSpc>
                          <a:spcPct val="107000"/>
                        </a:lnSpc>
                        <a:spcAft>
                          <a:spcPts val="0"/>
                        </a:spcAft>
                      </a:pPr>
                      <a:r>
                        <a:rPr lang="en-GB" sz="1100" noProof="0" dirty="0">
                          <a:effectLst/>
                        </a:rPr>
                        <a:t>T2.1.1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Research in immune reaction against pathogens</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The immune response against various infectious agents is being investigated in order to develop new approaches for prophylaxis and therapy. For this purpose, scientific experiments are carried out and evaluated.</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extLst>
                  <a:ext uri="{0D108BD9-81ED-4DB2-BD59-A6C34878D82A}">
                    <a16:rowId xmlns:a16="http://schemas.microsoft.com/office/drawing/2014/main" val="4279728627"/>
                  </a:ext>
                </a:extLst>
              </a:tr>
              <a:tr h="603387">
                <a:tc>
                  <a:txBody>
                    <a:bodyPr/>
                    <a:lstStyle/>
                    <a:p>
                      <a:pPr algn="ctr">
                        <a:lnSpc>
                          <a:spcPct val="107000"/>
                        </a:lnSpc>
                        <a:spcAft>
                          <a:spcPts val="0"/>
                        </a:spcAft>
                      </a:pPr>
                      <a:r>
                        <a:rPr lang="en-GB" sz="1100" noProof="0" dirty="0">
                          <a:effectLst/>
                        </a:rPr>
                        <a:t>T2.1.2</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Tech transfer (ISH)</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In situ hybridization is used to study probiotic cultures. VRI staff will be trained in this technique during a visit to VUW. Then, during a reciprocal visit to Brno, the trained personnel under the supervision of the VUW will begin the investigations.</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extLst>
                  <a:ext uri="{0D108BD9-81ED-4DB2-BD59-A6C34878D82A}">
                    <a16:rowId xmlns:a16="http://schemas.microsoft.com/office/drawing/2014/main" val="2581080212"/>
                  </a:ext>
                </a:extLst>
              </a:tr>
              <a:tr h="603387">
                <a:tc>
                  <a:txBody>
                    <a:bodyPr/>
                    <a:lstStyle/>
                    <a:p>
                      <a:pPr algn="ctr">
                        <a:lnSpc>
                          <a:spcPct val="107000"/>
                        </a:lnSpc>
                        <a:spcAft>
                          <a:spcPts val="0"/>
                        </a:spcAft>
                      </a:pPr>
                      <a:r>
                        <a:rPr lang="en-GB" sz="1100" noProof="0" dirty="0">
                          <a:effectLst/>
                        </a:rPr>
                        <a:t>T2.2.1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Research microbiota</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New findings on the composition of the intestinal microbiome of poultry. For this purpose, scientific experiments are carried out and evaluated.</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extLst>
                  <a:ext uri="{0D108BD9-81ED-4DB2-BD59-A6C34878D82A}">
                    <a16:rowId xmlns:a16="http://schemas.microsoft.com/office/drawing/2014/main" val="547420786"/>
                  </a:ext>
                </a:extLst>
              </a:tr>
              <a:tr h="603387">
                <a:tc>
                  <a:txBody>
                    <a:bodyPr/>
                    <a:lstStyle/>
                    <a:p>
                      <a:pPr algn="ctr">
                        <a:lnSpc>
                          <a:spcPct val="107000"/>
                        </a:lnSpc>
                        <a:spcAft>
                          <a:spcPts val="0"/>
                        </a:spcAft>
                      </a:pPr>
                      <a:r>
                        <a:rPr lang="en-GB" sz="1100" noProof="0" dirty="0">
                          <a:effectLst/>
                        </a:rPr>
                        <a:t>T2.2.2</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Manipulation of microbiota</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The positive manipulation of the gut microbiota of the poultry is intended to promote the R &amp; D of the poultry vets and to improve the treatment of poultry. In this output, the scientific</a:t>
                      </a:r>
                    </a:p>
                    <a:p>
                      <a:pPr algn="ctr">
                        <a:lnSpc>
                          <a:spcPct val="107000"/>
                        </a:lnSpc>
                        <a:spcAft>
                          <a:spcPts val="0"/>
                        </a:spcAft>
                      </a:pPr>
                      <a:r>
                        <a:rPr lang="en-GB" sz="1100" noProof="0" dirty="0">
                          <a:effectLst/>
                        </a:rPr>
                        <a:t>findings from T2.2.1 are actively put into practice.</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extLst>
                  <a:ext uri="{0D108BD9-81ED-4DB2-BD59-A6C34878D82A}">
                    <a16:rowId xmlns:a16="http://schemas.microsoft.com/office/drawing/2014/main" val="1058822171"/>
                  </a:ext>
                </a:extLst>
              </a:tr>
              <a:tr h="603387">
                <a:tc>
                  <a:txBody>
                    <a:bodyPr/>
                    <a:lstStyle/>
                    <a:p>
                      <a:pPr algn="ctr">
                        <a:lnSpc>
                          <a:spcPct val="107000"/>
                        </a:lnSpc>
                        <a:spcAft>
                          <a:spcPts val="0"/>
                        </a:spcAft>
                      </a:pPr>
                      <a:r>
                        <a:rPr lang="en-GB" sz="1100" noProof="0" dirty="0">
                          <a:effectLst/>
                        </a:rPr>
                        <a:t>T2.3.1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Survey with Vets/SME</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Evaluation sheets among veterinarians</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tc>
                  <a:txBody>
                    <a:bodyPr/>
                    <a:lstStyle/>
                    <a:p>
                      <a:pPr algn="ctr">
                        <a:lnSpc>
                          <a:spcPct val="107000"/>
                        </a:lnSpc>
                        <a:spcAft>
                          <a:spcPts val="0"/>
                        </a:spcAft>
                      </a:pPr>
                      <a:r>
                        <a:rPr lang="en-GB" sz="1100" noProof="0" dirty="0">
                          <a:effectLst/>
                        </a:rPr>
                        <a:t>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294" marR="68294" marT="0" marB="0" anchor="ctr"/>
                </a:tc>
                <a:extLst>
                  <a:ext uri="{0D108BD9-81ED-4DB2-BD59-A6C34878D82A}">
                    <a16:rowId xmlns:a16="http://schemas.microsoft.com/office/drawing/2014/main" val="3835567137"/>
                  </a:ext>
                </a:extLst>
              </a:tr>
            </a:tbl>
          </a:graphicData>
        </a:graphic>
      </p:graphicFrame>
      <p:sp>
        <p:nvSpPr>
          <p:cNvPr id="10"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10</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2"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62633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Implementation</a:t>
            </a:r>
          </a:p>
        </p:txBody>
      </p:sp>
      <p:sp>
        <p:nvSpPr>
          <p:cNvPr id="5" name="Inhaltsplatzhalter 3"/>
          <p:cNvSpPr txBox="1">
            <a:spLocks/>
          </p:cNvSpPr>
          <p:nvPr/>
        </p:nvSpPr>
        <p:spPr>
          <a:xfrm>
            <a:off x="292279" y="1340768"/>
            <a:ext cx="8820472" cy="1008112"/>
          </a:xfrm>
          <a:prstGeom prst="rect">
            <a:avLst/>
          </a:prstGeom>
        </p:spPr>
        <p:txBody>
          <a:bodyPr>
            <a:normAutofit fontScale="92500" lnSpcReduction="20000"/>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r>
              <a:rPr lang="en-US" kern="0" dirty="0"/>
              <a:t>Working Package T3</a:t>
            </a:r>
          </a:p>
          <a:p>
            <a:pPr lvl="1"/>
            <a:r>
              <a:rPr lang="en-US" kern="0" dirty="0"/>
              <a:t>transfer of knowledge</a:t>
            </a:r>
          </a:p>
          <a:p>
            <a:pPr lvl="1"/>
            <a:r>
              <a:rPr lang="en-US" kern="0" dirty="0"/>
              <a:t>main output: Exchange of scientific know-how</a:t>
            </a:r>
          </a:p>
        </p:txBody>
      </p:sp>
      <p:graphicFrame>
        <p:nvGraphicFramePr>
          <p:cNvPr id="6" name="Tabelle 5"/>
          <p:cNvGraphicFramePr>
            <a:graphicFrameLocks noGrp="1"/>
          </p:cNvGraphicFramePr>
          <p:nvPr>
            <p:extLst>
              <p:ext uri="{D42A27DB-BD31-4B8C-83A1-F6EECF244321}">
                <p14:modId xmlns:p14="http://schemas.microsoft.com/office/powerpoint/2010/main" val="3446236451"/>
              </p:ext>
            </p:extLst>
          </p:nvPr>
        </p:nvGraphicFramePr>
        <p:xfrm>
          <a:off x="1187624" y="2492896"/>
          <a:ext cx="6752122" cy="3226764"/>
        </p:xfrm>
        <a:graphic>
          <a:graphicData uri="http://schemas.openxmlformats.org/drawingml/2006/table">
            <a:tbl>
              <a:tblPr firstRow="1" firstCol="1" bandRow="1">
                <a:tableStyleId>{5C22544A-7EE6-4342-B048-85BDC9FD1C3A}</a:tableStyleId>
              </a:tblPr>
              <a:tblGrid>
                <a:gridCol w="720080">
                  <a:extLst>
                    <a:ext uri="{9D8B030D-6E8A-4147-A177-3AD203B41FA5}">
                      <a16:colId xmlns:a16="http://schemas.microsoft.com/office/drawing/2014/main" val="2321338737"/>
                    </a:ext>
                  </a:extLst>
                </a:gridCol>
                <a:gridCol w="1189455">
                  <a:extLst>
                    <a:ext uri="{9D8B030D-6E8A-4147-A177-3AD203B41FA5}">
                      <a16:colId xmlns:a16="http://schemas.microsoft.com/office/drawing/2014/main" val="2439788729"/>
                    </a:ext>
                  </a:extLst>
                </a:gridCol>
                <a:gridCol w="4068147">
                  <a:extLst>
                    <a:ext uri="{9D8B030D-6E8A-4147-A177-3AD203B41FA5}">
                      <a16:colId xmlns:a16="http://schemas.microsoft.com/office/drawing/2014/main" val="344968091"/>
                    </a:ext>
                  </a:extLst>
                </a:gridCol>
                <a:gridCol w="774440">
                  <a:extLst>
                    <a:ext uri="{9D8B030D-6E8A-4147-A177-3AD203B41FA5}">
                      <a16:colId xmlns:a16="http://schemas.microsoft.com/office/drawing/2014/main" val="468477897"/>
                    </a:ext>
                  </a:extLst>
                </a:gridCol>
              </a:tblGrid>
              <a:tr h="285911">
                <a:tc>
                  <a:txBody>
                    <a:bodyPr/>
                    <a:lstStyle/>
                    <a:p>
                      <a:pPr algn="ctr">
                        <a:lnSpc>
                          <a:spcPct val="107000"/>
                        </a:lnSpc>
                        <a:spcAft>
                          <a:spcPts val="0"/>
                        </a:spcAft>
                      </a:pPr>
                      <a:r>
                        <a:rPr lang="en-GB" sz="1100" noProof="0" dirty="0">
                          <a:effectLst/>
                        </a:rPr>
                        <a:t>Activity</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Task</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Specification</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Quantity</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83080446"/>
                  </a:ext>
                </a:extLst>
              </a:tr>
              <a:tr h="747104">
                <a:tc>
                  <a:txBody>
                    <a:bodyPr/>
                    <a:lstStyle/>
                    <a:p>
                      <a:pPr algn="ctr">
                        <a:lnSpc>
                          <a:spcPct val="107000"/>
                        </a:lnSpc>
                        <a:spcAft>
                          <a:spcPts val="0"/>
                        </a:spcAft>
                      </a:pPr>
                      <a:r>
                        <a:rPr lang="en-GB" sz="1100" noProof="0" dirty="0">
                          <a:effectLst/>
                        </a:rPr>
                        <a:t>T3.1.1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Exchange</a:t>
                      </a:r>
                      <a:r>
                        <a:rPr lang="en-GB" sz="1100" baseline="0" noProof="0" dirty="0">
                          <a:effectLst/>
                        </a:rPr>
                        <a:t> of ex</a:t>
                      </a:r>
                      <a:r>
                        <a:rPr lang="en-GB" sz="1100" noProof="0" dirty="0">
                          <a:effectLst/>
                        </a:rPr>
                        <a:t>perts CZ-AT</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Visits of researchers are held to conduct joint experiments, collect samples and transfer of know-how from one job to another. These visits also include visits to farms to discuss real problems with poultry farming.</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3</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09808264"/>
                  </a:ext>
                </a:extLst>
              </a:tr>
              <a:tr h="369374">
                <a:tc>
                  <a:txBody>
                    <a:bodyPr/>
                    <a:lstStyle/>
                    <a:p>
                      <a:pPr algn="ctr">
                        <a:lnSpc>
                          <a:spcPct val="107000"/>
                        </a:lnSpc>
                        <a:spcAft>
                          <a:spcPts val="0"/>
                        </a:spcAft>
                      </a:pPr>
                      <a:r>
                        <a:rPr lang="en-GB" sz="1100" noProof="0" dirty="0">
                          <a:effectLst/>
                        </a:rPr>
                        <a:t>T3.1.2</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Exchange</a:t>
                      </a:r>
                      <a:r>
                        <a:rPr lang="en-GB" sz="1100" baseline="0" noProof="0" dirty="0">
                          <a:effectLst/>
                        </a:rPr>
                        <a:t> of ex</a:t>
                      </a:r>
                      <a:r>
                        <a:rPr lang="en-GB" sz="1100" noProof="0" dirty="0">
                          <a:effectLst/>
                        </a:rPr>
                        <a:t>perts AT-CZ</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As written above.</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3</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3525139"/>
                  </a:ext>
                </a:extLst>
              </a:tr>
              <a:tr h="936454">
                <a:tc>
                  <a:txBody>
                    <a:bodyPr/>
                    <a:lstStyle/>
                    <a:p>
                      <a:pPr algn="ctr">
                        <a:lnSpc>
                          <a:spcPct val="107000"/>
                        </a:lnSpc>
                        <a:spcAft>
                          <a:spcPts val="0"/>
                        </a:spcAft>
                      </a:pPr>
                      <a:r>
                        <a:rPr lang="en-GB" sz="1100" noProof="0" dirty="0">
                          <a:effectLst/>
                        </a:rPr>
                        <a:t>T3.2.1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Conference</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There are regular meetings of researchers, poultry farmers and veterinarians at organized conferences. These meetings involve an intensive transfer of information, not only from research into practice, but also </a:t>
                      </a:r>
                      <a:r>
                        <a:rPr lang="en-GB" sz="1100" noProof="0">
                          <a:effectLst/>
                        </a:rPr>
                        <a:t>from practice </a:t>
                      </a:r>
                      <a:r>
                        <a:rPr lang="en-GB" sz="1100" noProof="0" dirty="0">
                          <a:effectLst/>
                        </a:rPr>
                        <a:t>to research.</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3</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58788211"/>
                  </a:ext>
                </a:extLst>
              </a:tr>
              <a:tr h="747104">
                <a:tc>
                  <a:txBody>
                    <a:bodyPr/>
                    <a:lstStyle/>
                    <a:p>
                      <a:pPr algn="ctr">
                        <a:lnSpc>
                          <a:spcPct val="107000"/>
                        </a:lnSpc>
                        <a:spcAft>
                          <a:spcPts val="0"/>
                        </a:spcAft>
                      </a:pPr>
                      <a:r>
                        <a:rPr lang="en-GB" sz="1100" noProof="0" dirty="0">
                          <a:effectLst/>
                        </a:rPr>
                        <a:t>T3.3.1</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Teaching scripts in </a:t>
                      </a:r>
                      <a:r>
                        <a:rPr lang="en-GB" sz="1100" noProof="0" dirty="0" err="1">
                          <a:effectLst/>
                        </a:rPr>
                        <a:t>powerpoint</a:t>
                      </a:r>
                      <a:r>
                        <a:rPr lang="en-GB" sz="1100" noProof="0" dirty="0">
                          <a:effectLst/>
                        </a:rPr>
                        <a:t> to University and Vets/SME</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Presentation in PPT format summarizes the ongoing and outstanding project results. The presentation will be stored in the internal central storage systems for teaching materials of the two institutions and sent to the target group of the poultry veterinarians.</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1100" noProof="0" dirty="0">
                          <a:effectLst/>
                        </a:rPr>
                        <a:t>6</a:t>
                      </a:r>
                      <a:endParaRPr lang="en-GB" sz="110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6934149"/>
                  </a:ext>
                </a:extLst>
              </a:tr>
            </a:tbl>
          </a:graphicData>
        </a:graphic>
      </p:graphicFrame>
      <p:sp>
        <p:nvSpPr>
          <p:cNvPr id="10"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11</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2"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90607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Kick-off meeting</a:t>
            </a:r>
          </a:p>
        </p:txBody>
      </p:sp>
      <p:sp>
        <p:nvSpPr>
          <p:cNvPr id="5" name="Inhaltsplatzhalter 3"/>
          <p:cNvSpPr txBox="1">
            <a:spLocks/>
          </p:cNvSpPr>
          <p:nvPr/>
        </p:nvSpPr>
        <p:spPr>
          <a:xfrm>
            <a:off x="292279" y="1340768"/>
            <a:ext cx="8820472" cy="1008112"/>
          </a:xfrm>
          <a:prstGeom prst="rect">
            <a:avLst/>
          </a:prstGeom>
        </p:spPr>
        <p:txBody>
          <a:bodyPr>
            <a:normAutofit/>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r>
              <a:rPr lang="en-US" kern="0" dirty="0"/>
              <a:t>Brno, 3</a:t>
            </a:r>
            <a:r>
              <a:rPr lang="en-US" kern="0" baseline="30000" dirty="0"/>
              <a:t>rd</a:t>
            </a:r>
            <a:r>
              <a:rPr lang="en-US" kern="0" dirty="0"/>
              <a:t> of July 2019</a:t>
            </a:r>
          </a:p>
          <a:p>
            <a:pPr lvl="1"/>
            <a:r>
              <a:rPr lang="en-US" kern="0" dirty="0"/>
              <a:t>initiation of the project</a:t>
            </a:r>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9329" y="2276872"/>
            <a:ext cx="4366371" cy="3486498"/>
          </a:xfrm>
          <a:prstGeom prst="rect">
            <a:avLst/>
          </a:prstGeom>
        </p:spPr>
      </p:pic>
      <p:sp>
        <p:nvSpPr>
          <p:cNvPr id="9"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12</a:t>
            </a:r>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1" name="Kép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05577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8516" y="332656"/>
            <a:ext cx="5915025" cy="719138"/>
          </a:xfrm>
        </p:spPr>
        <p:txBody>
          <a:bodyPr/>
          <a:lstStyle/>
          <a:p>
            <a:r>
              <a:rPr lang="de-AT" dirty="0"/>
              <a:t>Research </a:t>
            </a:r>
            <a:r>
              <a:rPr lang="de-AT" dirty="0" err="1"/>
              <a:t>topics</a:t>
            </a:r>
            <a:endParaRPr lang="de-AT" dirty="0"/>
          </a:p>
        </p:txBody>
      </p:sp>
      <p:sp>
        <p:nvSpPr>
          <p:cNvPr id="5" name="Content Placeholder 2"/>
          <p:cNvSpPr txBox="1">
            <a:spLocks/>
          </p:cNvSpPr>
          <p:nvPr/>
        </p:nvSpPr>
        <p:spPr>
          <a:xfrm>
            <a:off x="827584" y="2204864"/>
            <a:ext cx="6912768" cy="3650276"/>
          </a:xfrm>
          <a:prstGeom prst="rect">
            <a:avLst/>
          </a:prstGeom>
        </p:spPr>
        <p:txBody>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endParaRPr lang="en-GB" dirty="0"/>
          </a:p>
          <a:p>
            <a:r>
              <a:rPr lang="en-GB" dirty="0"/>
              <a:t>Virus – fowl adenovirus (FAdV)</a:t>
            </a:r>
          </a:p>
          <a:p>
            <a:endParaRPr lang="en-GB" kern="1200" dirty="0">
              <a:ea typeface="+mn-ea"/>
            </a:endParaRPr>
          </a:p>
          <a:p>
            <a:r>
              <a:rPr lang="en-GB" dirty="0"/>
              <a:t>Parasite – </a:t>
            </a:r>
            <a:r>
              <a:rPr lang="en-GB" i="1" dirty="0"/>
              <a:t>Histomonas meleagridis</a:t>
            </a:r>
          </a:p>
          <a:p>
            <a:endParaRPr lang="en-GB" i="1" dirty="0"/>
          </a:p>
          <a:p>
            <a:r>
              <a:rPr lang="en-GB" kern="1200" dirty="0">
                <a:ea typeface="+mn-ea"/>
              </a:rPr>
              <a:t>Bacterium – </a:t>
            </a:r>
            <a:r>
              <a:rPr lang="en-GB" i="1" kern="1200" dirty="0">
                <a:ea typeface="+mn-ea"/>
              </a:rPr>
              <a:t>Escherichia coli</a:t>
            </a:r>
          </a:p>
          <a:p>
            <a:endParaRPr lang="en-GB" dirty="0"/>
          </a:p>
          <a:p>
            <a:pPr lvl="2">
              <a:buClr>
                <a:schemeClr val="accent1"/>
              </a:buClr>
              <a:buFont typeface="Wingdings" panose="05000000000000000000" pitchFamily="2" charset="2"/>
              <a:buChar char="ü"/>
            </a:pPr>
            <a:endParaRPr lang="en-US" kern="0" dirty="0"/>
          </a:p>
          <a:p>
            <a:endParaRPr lang="en-US" i="1" kern="1200" dirty="0">
              <a:ea typeface="+mn-ea"/>
            </a:endParaRPr>
          </a:p>
          <a:p>
            <a:endParaRPr lang="en-US" sz="1300" kern="0" dirty="0"/>
          </a:p>
          <a:p>
            <a:pPr marL="0" indent="0">
              <a:buFont typeface="Wingdings" pitchFamily="2" charset="2"/>
              <a:buNone/>
            </a:pPr>
            <a:endParaRPr lang="en-US" sz="1350" kern="0" dirty="0"/>
          </a:p>
          <a:p>
            <a:endParaRPr lang="en-US" sz="1350" kern="0" dirty="0"/>
          </a:p>
        </p:txBody>
      </p:sp>
      <p:sp>
        <p:nvSpPr>
          <p:cNvPr id="6" name="Textfeld 5"/>
          <p:cNvSpPr txBox="1"/>
          <p:nvPr/>
        </p:nvSpPr>
        <p:spPr>
          <a:xfrm>
            <a:off x="191982" y="1562077"/>
            <a:ext cx="8700020" cy="954107"/>
          </a:xfrm>
          <a:prstGeom prst="rect">
            <a:avLst/>
          </a:prstGeom>
          <a:noFill/>
        </p:spPr>
        <p:txBody>
          <a:bodyPr wrap="square" rtlCol="0">
            <a:spAutoFit/>
          </a:bodyPr>
          <a:lstStyle/>
          <a:p>
            <a:r>
              <a:rPr lang="en-GB" sz="2800" dirty="0"/>
              <a:t>Tools to investigate host responses/gut health against infectious diseases including model organisms</a:t>
            </a:r>
          </a:p>
        </p:txBody>
      </p:sp>
      <p:sp>
        <p:nvSpPr>
          <p:cNvPr id="9"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13</a:t>
            </a:r>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1"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78402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5">
                                            <p:txEl>
                                              <p:pRg st="3" end="3"/>
                                            </p:txEl>
                                          </p:spTgt>
                                        </p:tgtEl>
                                        <p:attrNameLst>
                                          <p:attrName>style.opacity</p:attrName>
                                        </p:attrNameLst>
                                      </p:cBhvr>
                                      <p:to>
                                        <p:strVal val="0.25"/>
                                      </p:to>
                                    </p:set>
                                    <p:animEffect filter="image" prLst="opacity: 0.25">
                                      <p:cBhvr rctx="IE">
                                        <p:cTn id="7" dur="indefinite"/>
                                        <p:tgtEl>
                                          <p:spTgt spid="5">
                                            <p:txEl>
                                              <p:pRg st="3" end="3"/>
                                            </p:txEl>
                                          </p:spTgt>
                                        </p:tgtEl>
                                      </p:cBhvr>
                                    </p:animEffect>
                                  </p:childTnLst>
                                </p:cTn>
                              </p:par>
                              <p:par>
                                <p:cTn id="8" presetID="9" presetClass="emph" presetSubtype="0" nodeType="withEffect">
                                  <p:stCondLst>
                                    <p:cond delay="0"/>
                                  </p:stCondLst>
                                  <p:childTnLst>
                                    <p:set>
                                      <p:cBhvr rctx="PPT">
                                        <p:cTn id="9" dur="indefinite"/>
                                        <p:tgtEl>
                                          <p:spTgt spid="5">
                                            <p:txEl>
                                              <p:pRg st="5" end="5"/>
                                            </p:txEl>
                                          </p:spTgt>
                                        </p:tgtEl>
                                        <p:attrNameLst>
                                          <p:attrName>style.opacity</p:attrName>
                                        </p:attrNameLst>
                                      </p:cBhvr>
                                      <p:to>
                                        <p:strVal val="0.25"/>
                                      </p:to>
                                    </p:set>
                                    <p:animEffect filter="image" prLst="opacity: 0.25">
                                      <p:cBhvr rctx="IE">
                                        <p:cTn id="10" dur="indefinite"/>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821" y="549622"/>
            <a:ext cx="9084179" cy="719138"/>
          </a:xfrm>
        </p:spPr>
        <p:txBody>
          <a:bodyPr/>
          <a:lstStyle/>
          <a:p>
            <a:r>
              <a:rPr lang="en-US" sz="2800" dirty="0"/>
              <a:t>Establishing a primary intestinal epithelial</a:t>
            </a:r>
            <a:br>
              <a:rPr lang="en-US" sz="2800" dirty="0"/>
            </a:br>
            <a:r>
              <a:rPr lang="en-US" sz="2800" dirty="0"/>
              <a:t>cell culture model to investigate FAdV infection</a:t>
            </a:r>
            <a:br>
              <a:rPr lang="en-US" sz="2800" dirty="0"/>
            </a:br>
            <a:r>
              <a:rPr lang="en-US" sz="2800" dirty="0"/>
              <a:t> </a:t>
            </a:r>
            <a:endParaRPr lang="en-GB" sz="2800" dirty="0"/>
          </a:p>
        </p:txBody>
      </p:sp>
      <p:sp>
        <p:nvSpPr>
          <p:cNvPr id="12" name="Content Placeholder 2"/>
          <p:cNvSpPr>
            <a:spLocks noGrp="1"/>
          </p:cNvSpPr>
          <p:nvPr>
            <p:ph idx="1"/>
          </p:nvPr>
        </p:nvSpPr>
        <p:spPr>
          <a:xfrm>
            <a:off x="181163" y="1325134"/>
            <a:ext cx="5700951" cy="4783702"/>
          </a:xfrm>
        </p:spPr>
        <p:txBody>
          <a:bodyPr/>
          <a:lstStyle/>
          <a:p>
            <a:r>
              <a:rPr lang="en-US" sz="1200" b="1" dirty="0"/>
              <a:t>intestines of birds or chicken embryos</a:t>
            </a:r>
          </a:p>
          <a:p>
            <a:pPr lvl="1"/>
            <a:endParaRPr lang="en-US" sz="1200" b="1" dirty="0"/>
          </a:p>
          <a:p>
            <a:r>
              <a:rPr lang="en-US" sz="1200" b="1" dirty="0"/>
              <a:t>isolation of duodenum </a:t>
            </a:r>
          </a:p>
          <a:p>
            <a:pPr lvl="1">
              <a:buClr>
                <a:schemeClr val="accent1"/>
              </a:buClr>
              <a:buFont typeface="Wingdings" panose="05000000000000000000" pitchFamily="2" charset="2"/>
              <a:buChar char="q"/>
            </a:pPr>
            <a:r>
              <a:rPr lang="en-US" sz="1200" b="1" kern="1200" dirty="0">
                <a:ea typeface="+mn-ea"/>
              </a:rPr>
              <a:t>rinsing of organs until medium remained clear</a:t>
            </a:r>
          </a:p>
          <a:p>
            <a:pPr lvl="4">
              <a:buClr>
                <a:schemeClr val="accent1"/>
              </a:buClr>
              <a:buFont typeface="Wingdings" panose="05000000000000000000" pitchFamily="2" charset="2"/>
              <a:buChar char="q"/>
            </a:pPr>
            <a:endParaRPr lang="en-US" sz="1200" b="1" kern="1200" dirty="0">
              <a:ea typeface="+mn-ea"/>
            </a:endParaRPr>
          </a:p>
          <a:p>
            <a:r>
              <a:rPr lang="en-US" sz="1200" b="1" dirty="0"/>
              <a:t>digestion 	</a:t>
            </a:r>
          </a:p>
          <a:p>
            <a:pPr lvl="1">
              <a:buClr>
                <a:schemeClr val="accent1"/>
              </a:buClr>
              <a:buFont typeface="Wingdings" panose="05000000000000000000" pitchFamily="2" charset="2"/>
              <a:buChar char="q"/>
            </a:pPr>
            <a:r>
              <a:rPr lang="en-US" sz="1200" b="1" kern="1200" dirty="0">
                <a:ea typeface="+mn-ea"/>
              </a:rPr>
              <a:t>collagenase and </a:t>
            </a:r>
            <a:r>
              <a:rPr lang="en-US" sz="1200" b="1" kern="1200" dirty="0" err="1">
                <a:ea typeface="+mn-ea"/>
              </a:rPr>
              <a:t>dispase</a:t>
            </a:r>
            <a:r>
              <a:rPr lang="en-US" sz="1200" b="1" kern="1200" dirty="0">
                <a:ea typeface="+mn-ea"/>
              </a:rPr>
              <a:t> II (2 hours) at 37°C</a:t>
            </a:r>
          </a:p>
          <a:p>
            <a:pPr lvl="3">
              <a:buClr>
                <a:schemeClr val="accent1"/>
              </a:buClr>
              <a:buFont typeface="Wingdings" panose="05000000000000000000" pitchFamily="2" charset="2"/>
              <a:buChar char="q"/>
            </a:pPr>
            <a:endParaRPr lang="en-US" sz="1200" b="1" kern="1200" dirty="0">
              <a:ea typeface="+mn-ea"/>
            </a:endParaRPr>
          </a:p>
          <a:p>
            <a:r>
              <a:rPr lang="en-US" sz="1200" b="1" dirty="0"/>
              <a:t>washing steps</a:t>
            </a:r>
          </a:p>
          <a:p>
            <a:pPr lvl="1">
              <a:buClr>
                <a:schemeClr val="accent1"/>
              </a:buClr>
              <a:buFont typeface="Wingdings" panose="05000000000000000000" pitchFamily="2" charset="2"/>
              <a:buChar char="q"/>
            </a:pPr>
            <a:r>
              <a:rPr lang="en-US" sz="1200" b="1" kern="1200" dirty="0">
                <a:ea typeface="+mn-ea"/>
              </a:rPr>
              <a:t>2% sorbitol </a:t>
            </a:r>
          </a:p>
          <a:p>
            <a:pPr lvl="4">
              <a:buClr>
                <a:schemeClr val="accent1"/>
              </a:buClr>
              <a:buFont typeface="Wingdings" panose="05000000000000000000" pitchFamily="2" charset="2"/>
              <a:buChar char="q"/>
            </a:pPr>
            <a:endParaRPr lang="en-US" sz="1200" b="1" kern="1200" dirty="0">
              <a:ea typeface="+mn-ea"/>
            </a:endParaRPr>
          </a:p>
          <a:p>
            <a:r>
              <a:rPr lang="en-US" sz="1200" b="1" dirty="0"/>
              <a:t>filtration</a:t>
            </a:r>
          </a:p>
          <a:p>
            <a:pPr lvl="1">
              <a:buClr>
                <a:schemeClr val="accent1"/>
              </a:buClr>
              <a:buFont typeface="Wingdings" panose="05000000000000000000" pitchFamily="2" charset="2"/>
              <a:buChar char="q"/>
            </a:pPr>
            <a:r>
              <a:rPr lang="en-US" sz="1200" b="1" kern="1200" dirty="0">
                <a:ea typeface="+mn-ea"/>
              </a:rPr>
              <a:t>different mesh width (40µm – 900µm)</a:t>
            </a:r>
          </a:p>
          <a:p>
            <a:pPr lvl="3">
              <a:buClr>
                <a:schemeClr val="accent1"/>
              </a:buClr>
              <a:buFont typeface="Wingdings" panose="05000000000000000000" pitchFamily="2" charset="2"/>
              <a:buChar char="q"/>
            </a:pPr>
            <a:endParaRPr lang="en-US" sz="1200" b="1" kern="1200" dirty="0">
              <a:ea typeface="+mn-ea"/>
            </a:endParaRPr>
          </a:p>
          <a:p>
            <a:r>
              <a:rPr lang="en-US" sz="1200" b="1" dirty="0"/>
              <a:t>modifications </a:t>
            </a:r>
          </a:p>
          <a:p>
            <a:pPr lvl="1">
              <a:buClr>
                <a:schemeClr val="accent1"/>
              </a:buClr>
              <a:buFont typeface="Wingdings" panose="05000000000000000000" pitchFamily="2" charset="2"/>
              <a:buChar char="q"/>
            </a:pPr>
            <a:r>
              <a:rPr lang="en-US" sz="1200" b="1" kern="1200" dirty="0">
                <a:ea typeface="+mn-ea"/>
              </a:rPr>
              <a:t>media supplements </a:t>
            </a:r>
          </a:p>
          <a:p>
            <a:pPr lvl="2">
              <a:buClr>
                <a:schemeClr val="accent1"/>
              </a:buClr>
              <a:buFont typeface="Wingdings" panose="05000000000000000000" pitchFamily="2" charset="2"/>
              <a:buChar char="ü"/>
            </a:pPr>
            <a:r>
              <a:rPr lang="en-US" sz="1200" b="1" dirty="0" err="1"/>
              <a:t>hEGF</a:t>
            </a:r>
            <a:r>
              <a:rPr lang="en-US" sz="1200" b="1" dirty="0"/>
              <a:t>, insulin, transferrin, fibronectin</a:t>
            </a:r>
          </a:p>
          <a:p>
            <a:pPr lvl="1">
              <a:buClr>
                <a:schemeClr val="accent1"/>
              </a:buClr>
              <a:buFont typeface="Wingdings" panose="05000000000000000000" pitchFamily="2" charset="2"/>
              <a:buChar char="q"/>
            </a:pPr>
            <a:r>
              <a:rPr lang="en-US" sz="1200" b="1" kern="1200" dirty="0">
                <a:ea typeface="+mn-ea"/>
              </a:rPr>
              <a:t>culture conditions </a:t>
            </a:r>
          </a:p>
          <a:p>
            <a:pPr lvl="2">
              <a:buClr>
                <a:schemeClr val="accent1"/>
              </a:buClr>
              <a:buFont typeface="Wingdings" panose="05000000000000000000" pitchFamily="2" charset="2"/>
              <a:buChar char="ü"/>
            </a:pPr>
            <a:r>
              <a:rPr lang="en-US" sz="1200" b="1" dirty="0"/>
              <a:t>37°C vs. 41°C</a:t>
            </a:r>
          </a:p>
          <a:p>
            <a:pPr lvl="1">
              <a:buClr>
                <a:schemeClr val="accent1"/>
              </a:buClr>
              <a:buFont typeface="Wingdings" panose="05000000000000000000" pitchFamily="2" charset="2"/>
              <a:buChar char="q"/>
            </a:pPr>
            <a:r>
              <a:rPr lang="en-US" sz="1200" b="1" kern="1200" dirty="0">
                <a:ea typeface="+mn-ea"/>
              </a:rPr>
              <a:t>FBS-concentrations</a:t>
            </a:r>
          </a:p>
          <a:p>
            <a:pPr lvl="2">
              <a:buClr>
                <a:schemeClr val="accent1"/>
              </a:buClr>
              <a:buFont typeface="Wingdings" panose="05000000000000000000" pitchFamily="2" charset="2"/>
              <a:buChar char="ü"/>
            </a:pPr>
            <a:r>
              <a:rPr lang="en-US" sz="1200" b="1" dirty="0"/>
              <a:t>5%, 10%, 20%, 30%</a:t>
            </a:r>
          </a:p>
          <a:p>
            <a:pPr lvl="1"/>
            <a:endParaRPr lang="en-US" sz="1200" dirty="0"/>
          </a:p>
          <a:p>
            <a:pPr lvl="1"/>
            <a:endParaRPr lang="en-US" sz="1200" dirty="0"/>
          </a:p>
          <a:p>
            <a:pPr lvl="1"/>
            <a:endParaRPr lang="en-US" sz="1200" dirty="0"/>
          </a:p>
          <a:p>
            <a:pPr marL="342900" lvl="1" indent="0">
              <a:buNone/>
            </a:pPr>
            <a:endParaRPr lang="en-US" sz="1200" dirty="0"/>
          </a:p>
          <a:p>
            <a:endParaRPr lang="en-US" sz="1200" dirty="0"/>
          </a:p>
          <a:p>
            <a:pPr marL="0" indent="0">
              <a:buNone/>
            </a:pPr>
            <a:endParaRPr lang="en-US" sz="1200" b="1" dirty="0"/>
          </a:p>
          <a:p>
            <a:endParaRPr lang="en-US" sz="1200" b="1" dirty="0"/>
          </a:p>
          <a:p>
            <a:endParaRPr lang="en-US" sz="1200" b="1" dirty="0"/>
          </a:p>
          <a:p>
            <a:endParaRPr lang="en-US" sz="1200" b="1" dirty="0"/>
          </a:p>
        </p:txBody>
      </p:sp>
      <p:graphicFrame>
        <p:nvGraphicFramePr>
          <p:cNvPr id="13" name="Table 70">
            <a:extLst>
              <a:ext uri="{FF2B5EF4-FFF2-40B4-BE49-F238E27FC236}">
                <a16:creationId xmlns:a16="http://schemas.microsoft.com/office/drawing/2014/main" id="{11DFFDAC-15DB-B040-BB9C-8B0655B3FD0B}"/>
              </a:ext>
            </a:extLst>
          </p:cNvPr>
          <p:cNvGraphicFramePr>
            <a:graphicFrameLocks noGrp="1"/>
          </p:cNvGraphicFramePr>
          <p:nvPr>
            <p:extLst>
              <p:ext uri="{D42A27DB-BD31-4B8C-83A1-F6EECF244321}">
                <p14:modId xmlns:p14="http://schemas.microsoft.com/office/powerpoint/2010/main" val="113642823"/>
              </p:ext>
            </p:extLst>
          </p:nvPr>
        </p:nvGraphicFramePr>
        <p:xfrm>
          <a:off x="4892733" y="1325134"/>
          <a:ext cx="3715790" cy="3708520"/>
        </p:xfrm>
        <a:graphic>
          <a:graphicData uri="http://schemas.openxmlformats.org/drawingml/2006/table">
            <a:tbl>
              <a:tblPr firstRow="1" bandRow="1">
                <a:tableStyleId>{5C22544A-7EE6-4342-B048-85BDC9FD1C3A}</a:tableStyleId>
              </a:tblPr>
              <a:tblGrid>
                <a:gridCol w="1857895">
                  <a:extLst>
                    <a:ext uri="{9D8B030D-6E8A-4147-A177-3AD203B41FA5}">
                      <a16:colId xmlns:a16="http://schemas.microsoft.com/office/drawing/2014/main" val="417648334"/>
                    </a:ext>
                  </a:extLst>
                </a:gridCol>
                <a:gridCol w="1857895">
                  <a:extLst>
                    <a:ext uri="{9D8B030D-6E8A-4147-A177-3AD203B41FA5}">
                      <a16:colId xmlns:a16="http://schemas.microsoft.com/office/drawing/2014/main" val="1014041347"/>
                    </a:ext>
                  </a:extLst>
                </a:gridCol>
              </a:tblGrid>
              <a:tr h="467779">
                <a:tc>
                  <a:txBody>
                    <a:bodyPr/>
                    <a:lstStyle>
                      <a:lvl1pPr marL="0" algn="l" defTabSz="685800" rtl="0" eaLnBrk="1" latinLnBrk="0" hangingPunct="1">
                        <a:defRPr sz="1350" b="1" kern="1200">
                          <a:solidFill>
                            <a:schemeClr val="lt1"/>
                          </a:solidFill>
                          <a:latin typeface="Calibri"/>
                        </a:defRPr>
                      </a:lvl1pPr>
                      <a:lvl2pPr marL="342900" algn="l" defTabSz="685800" rtl="0" eaLnBrk="1" latinLnBrk="0" hangingPunct="1">
                        <a:defRPr sz="1350" b="1" kern="1200">
                          <a:solidFill>
                            <a:schemeClr val="lt1"/>
                          </a:solidFill>
                          <a:latin typeface="Calibri"/>
                        </a:defRPr>
                      </a:lvl2pPr>
                      <a:lvl3pPr marL="685800" algn="l" defTabSz="685800" rtl="0" eaLnBrk="1" latinLnBrk="0" hangingPunct="1">
                        <a:defRPr sz="1350" b="1" kern="1200">
                          <a:solidFill>
                            <a:schemeClr val="lt1"/>
                          </a:solidFill>
                          <a:latin typeface="Calibri"/>
                        </a:defRPr>
                      </a:lvl3pPr>
                      <a:lvl4pPr marL="1028700" algn="l" defTabSz="685800" rtl="0" eaLnBrk="1" latinLnBrk="0" hangingPunct="1">
                        <a:defRPr sz="1350" b="1" kern="1200">
                          <a:solidFill>
                            <a:schemeClr val="lt1"/>
                          </a:solidFill>
                          <a:latin typeface="Calibri"/>
                        </a:defRPr>
                      </a:lvl4pPr>
                      <a:lvl5pPr marL="1371600" algn="l" defTabSz="685800" rtl="0" eaLnBrk="1" latinLnBrk="0" hangingPunct="1">
                        <a:defRPr sz="1350" b="1" kern="1200">
                          <a:solidFill>
                            <a:schemeClr val="lt1"/>
                          </a:solidFill>
                          <a:latin typeface="Calibri"/>
                        </a:defRPr>
                      </a:lvl5pPr>
                      <a:lvl6pPr marL="1714500" algn="l" defTabSz="685800" rtl="0" eaLnBrk="1" latinLnBrk="0" hangingPunct="1">
                        <a:defRPr sz="1350" b="1" kern="1200">
                          <a:solidFill>
                            <a:schemeClr val="lt1"/>
                          </a:solidFill>
                          <a:latin typeface="Calibri"/>
                        </a:defRPr>
                      </a:lvl6pPr>
                      <a:lvl7pPr marL="2057400" algn="l" defTabSz="685800" rtl="0" eaLnBrk="1" latinLnBrk="0" hangingPunct="1">
                        <a:defRPr sz="1350" b="1" kern="1200">
                          <a:solidFill>
                            <a:schemeClr val="lt1"/>
                          </a:solidFill>
                          <a:latin typeface="Calibri"/>
                        </a:defRPr>
                      </a:lvl7pPr>
                      <a:lvl8pPr marL="2400300" algn="l" defTabSz="685800" rtl="0" eaLnBrk="1" latinLnBrk="0" hangingPunct="1">
                        <a:defRPr sz="1350" b="1" kern="1200">
                          <a:solidFill>
                            <a:schemeClr val="lt1"/>
                          </a:solidFill>
                          <a:latin typeface="Calibri"/>
                        </a:defRPr>
                      </a:lvl8pPr>
                      <a:lvl9pPr marL="2743200" algn="l" defTabSz="685800" rtl="0" eaLnBrk="1" latinLnBrk="0" hangingPunct="1">
                        <a:defRPr sz="1350" b="1" kern="1200">
                          <a:solidFill>
                            <a:schemeClr val="lt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chemeClr val="bg1"/>
                          </a:solidFill>
                          <a:latin typeface="+mn-lt"/>
                          <a:ea typeface="+mn-ea"/>
                          <a:cs typeface="+mn-cs"/>
                        </a:rPr>
                        <a:t>Growth medium</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chemeClr val="bg1"/>
                          </a:solidFill>
                          <a:latin typeface="+mn-lt"/>
                          <a:ea typeface="+mn-ea"/>
                          <a:cs typeface="+mn-cs"/>
                        </a:rPr>
                        <a:t>Maintenance medium </a:t>
                      </a:r>
                    </a:p>
                  </a:txBody>
                  <a:tcPr marL="68580" marR="68580" marT="34290" marB="34290" anchor="ctr"/>
                </a:tc>
                <a:extLst>
                  <a:ext uri="{0D108BD9-81ED-4DB2-BD59-A6C34878D82A}">
                    <a16:rowId xmlns:a16="http://schemas.microsoft.com/office/drawing/2014/main" val="2611936110"/>
                  </a:ext>
                </a:extLst>
              </a:tr>
              <a:tr h="3110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DMEM/F12 medium </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DMEM/F12 medium</a:t>
                      </a:r>
                    </a:p>
                  </a:txBody>
                  <a:tcPr marL="68580" marR="68580" marT="34290" marB="34290" anchor="ctr"/>
                </a:tc>
                <a:extLst>
                  <a:ext uri="{0D108BD9-81ED-4DB2-BD59-A6C34878D82A}">
                    <a16:rowId xmlns:a16="http://schemas.microsoft.com/office/drawing/2014/main" val="424700859"/>
                  </a:ext>
                </a:extLst>
              </a:tr>
              <a:tr h="3110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50 µg </a:t>
                      </a:r>
                      <a:r>
                        <a:rPr lang="de-DE" sz="1100" kern="1200" dirty="0" err="1">
                          <a:solidFill>
                            <a:srgbClr val="333333"/>
                          </a:solidFill>
                          <a:latin typeface="+mn-lt"/>
                          <a:ea typeface="+mn-ea"/>
                          <a:cs typeface="+mn-cs"/>
                        </a:rPr>
                        <a:t>gentaimcin</a:t>
                      </a:r>
                      <a:endParaRPr lang="de-DE" sz="1100" kern="1200" dirty="0">
                        <a:solidFill>
                          <a:srgbClr val="333333"/>
                        </a:solidFill>
                        <a:latin typeface="+mn-lt"/>
                        <a:ea typeface="+mn-ea"/>
                        <a:cs typeface="+mn-cs"/>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1100" kern="1200" dirty="0">
                          <a:solidFill>
                            <a:srgbClr val="333333"/>
                          </a:solidFill>
                          <a:latin typeface="+mn-lt"/>
                          <a:ea typeface="+mn-ea"/>
                          <a:cs typeface="+mn-cs"/>
                        </a:rPr>
                        <a:t>10µg/ml insulin</a:t>
                      </a:r>
                    </a:p>
                  </a:txBody>
                  <a:tcPr marL="68580" marR="68580" marT="34290" marB="34290" anchor="ctr"/>
                </a:tc>
                <a:extLst>
                  <a:ext uri="{0D108BD9-81ED-4DB2-BD59-A6C34878D82A}">
                    <a16:rowId xmlns:a16="http://schemas.microsoft.com/office/drawing/2014/main" val="1641270034"/>
                  </a:ext>
                </a:extLst>
              </a:tr>
              <a:tr h="3110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100 (U/ml) </a:t>
                      </a:r>
                      <a:r>
                        <a:rPr lang="de-DE" sz="1100" kern="1200" dirty="0" err="1">
                          <a:solidFill>
                            <a:srgbClr val="333333"/>
                          </a:solidFill>
                          <a:latin typeface="+mn-lt"/>
                          <a:ea typeface="+mn-ea"/>
                          <a:cs typeface="+mn-cs"/>
                        </a:rPr>
                        <a:t>penicillin</a:t>
                      </a:r>
                      <a:endParaRPr lang="de-DE" sz="1100" kern="1200" dirty="0">
                        <a:solidFill>
                          <a:srgbClr val="333333"/>
                        </a:solidFill>
                        <a:latin typeface="+mn-lt"/>
                        <a:ea typeface="+mn-ea"/>
                        <a:cs typeface="+mn-cs"/>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2.5% FBS</a:t>
                      </a:r>
                    </a:p>
                  </a:txBody>
                  <a:tcPr marL="68580" marR="68580" marT="34290" marB="34290" anchor="ctr"/>
                </a:tc>
                <a:extLst>
                  <a:ext uri="{0D108BD9-81ED-4DB2-BD59-A6C34878D82A}">
                    <a16:rowId xmlns:a16="http://schemas.microsoft.com/office/drawing/2014/main" val="939196205"/>
                  </a:ext>
                </a:extLst>
              </a:tr>
              <a:tr h="53176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100µg/ml </a:t>
                      </a:r>
                      <a:r>
                        <a:rPr lang="de-DE" sz="1100" kern="1200" dirty="0" err="1">
                          <a:solidFill>
                            <a:srgbClr val="333333"/>
                          </a:solidFill>
                          <a:latin typeface="+mn-lt"/>
                          <a:ea typeface="+mn-ea"/>
                          <a:cs typeface="+mn-cs"/>
                        </a:rPr>
                        <a:t>streptomycin</a:t>
                      </a:r>
                      <a:endParaRPr lang="de-DE" sz="1100" kern="1200" dirty="0">
                        <a:solidFill>
                          <a:srgbClr val="333333"/>
                        </a:solidFill>
                        <a:latin typeface="+mn-lt"/>
                        <a:ea typeface="+mn-ea"/>
                        <a:cs typeface="+mn-cs"/>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1100" kern="1200" dirty="0">
                          <a:solidFill>
                            <a:srgbClr val="333333"/>
                          </a:solidFill>
                          <a:latin typeface="+mn-lt"/>
                          <a:ea typeface="+mn-ea"/>
                          <a:cs typeface="+mn-cs"/>
                        </a:rPr>
                        <a:t>-</a:t>
                      </a:r>
                      <a:endParaRPr lang="en-GB" sz="1100" kern="1200" dirty="0">
                        <a:solidFill>
                          <a:srgbClr val="333333"/>
                        </a:solidFill>
                        <a:latin typeface="+mn-lt"/>
                        <a:ea typeface="+mn-ea"/>
                        <a:cs typeface="+mn-cs"/>
                      </a:endParaRPr>
                    </a:p>
                  </a:txBody>
                  <a:tcPr marL="68580" marR="68580" marT="34290" marB="34290" anchor="ctr"/>
                </a:tc>
                <a:extLst>
                  <a:ext uri="{0D108BD9-81ED-4DB2-BD59-A6C34878D82A}">
                    <a16:rowId xmlns:a16="http://schemas.microsoft.com/office/drawing/2014/main" val="1202898452"/>
                  </a:ext>
                </a:extLst>
              </a:tr>
              <a:tr h="3110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2.5% FBS</a:t>
                      </a: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a:t>
                      </a:r>
                    </a:p>
                  </a:txBody>
                  <a:tcPr marL="68580" marR="68580" marT="34290" marB="34290" anchor="ctr"/>
                </a:tc>
                <a:extLst>
                  <a:ext uri="{0D108BD9-81ED-4DB2-BD59-A6C34878D82A}">
                    <a16:rowId xmlns:a16="http://schemas.microsoft.com/office/drawing/2014/main" val="3531626609"/>
                  </a:ext>
                </a:extLst>
              </a:tr>
              <a:tr h="3110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10µg/ml </a:t>
                      </a:r>
                      <a:r>
                        <a:rPr lang="de-DE" sz="1100" kern="1200" dirty="0" err="1">
                          <a:solidFill>
                            <a:srgbClr val="333333"/>
                          </a:solidFill>
                          <a:latin typeface="+mn-lt"/>
                          <a:ea typeface="+mn-ea"/>
                          <a:cs typeface="+mn-cs"/>
                        </a:rPr>
                        <a:t>insulin</a:t>
                      </a:r>
                      <a:endParaRPr lang="de-DE" sz="1100" kern="1200" dirty="0">
                        <a:solidFill>
                          <a:srgbClr val="333333"/>
                        </a:solidFill>
                        <a:latin typeface="+mn-lt"/>
                        <a:ea typeface="+mn-ea"/>
                        <a:cs typeface="+mn-cs"/>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a:t>
                      </a:r>
                    </a:p>
                  </a:txBody>
                  <a:tcPr marL="68580" marR="68580" marT="34290" marB="34290" anchor="ctr"/>
                </a:tc>
                <a:extLst>
                  <a:ext uri="{0D108BD9-81ED-4DB2-BD59-A6C34878D82A}">
                    <a16:rowId xmlns:a16="http://schemas.microsoft.com/office/drawing/2014/main" val="4258019088"/>
                  </a:ext>
                </a:extLst>
              </a:tr>
              <a:tr h="531762">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1,4µg/ml </a:t>
                      </a:r>
                      <a:r>
                        <a:rPr lang="de-DE" sz="1100" kern="1200" dirty="0" err="1">
                          <a:solidFill>
                            <a:srgbClr val="333333"/>
                          </a:solidFill>
                          <a:latin typeface="+mn-lt"/>
                          <a:ea typeface="+mn-ea"/>
                          <a:cs typeface="+mn-cs"/>
                        </a:rPr>
                        <a:t>hydrocortisone</a:t>
                      </a:r>
                      <a:endParaRPr lang="de-DE" sz="1100" kern="1200" dirty="0">
                        <a:solidFill>
                          <a:srgbClr val="333333"/>
                        </a:solidFill>
                        <a:latin typeface="+mn-lt"/>
                        <a:ea typeface="+mn-ea"/>
                        <a:cs typeface="+mn-cs"/>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a:t>
                      </a:r>
                    </a:p>
                  </a:txBody>
                  <a:tcPr marL="68580" marR="68580" marT="34290" marB="34290" anchor="ctr"/>
                </a:tc>
                <a:extLst>
                  <a:ext uri="{0D108BD9-81ED-4DB2-BD59-A6C34878D82A}">
                    <a16:rowId xmlns:a16="http://schemas.microsoft.com/office/drawing/2014/main" val="1792011401"/>
                  </a:ext>
                </a:extLst>
              </a:tr>
              <a:tr h="311031">
                <a:tc>
                  <a:txBody>
                    <a:bodyPr/>
                    <a:lstStyle>
                      <a:lvl1pPr marL="0" algn="l" defTabSz="685800" rtl="0" eaLnBrk="1" latinLnBrk="0" hangingPunct="1">
                        <a:defRPr sz="1350" kern="1200">
                          <a:solidFill>
                            <a:schemeClr val="dk1"/>
                          </a:solidFill>
                          <a:latin typeface="Calibri"/>
                        </a:defRPr>
                      </a:lvl1pPr>
                      <a:lvl2pPr marL="342900" algn="l" defTabSz="685800" rtl="0" eaLnBrk="1" latinLnBrk="0" hangingPunct="1">
                        <a:defRPr sz="1350" kern="1200">
                          <a:solidFill>
                            <a:schemeClr val="dk1"/>
                          </a:solidFill>
                          <a:latin typeface="Calibri"/>
                        </a:defRPr>
                      </a:lvl2pPr>
                      <a:lvl3pPr marL="685800" algn="l" defTabSz="685800" rtl="0" eaLnBrk="1" latinLnBrk="0" hangingPunct="1">
                        <a:defRPr sz="1350" kern="1200">
                          <a:solidFill>
                            <a:schemeClr val="dk1"/>
                          </a:solidFill>
                          <a:latin typeface="Calibri"/>
                        </a:defRPr>
                      </a:lvl3pPr>
                      <a:lvl4pPr marL="1028700" algn="l" defTabSz="685800" rtl="0" eaLnBrk="1" latinLnBrk="0" hangingPunct="1">
                        <a:defRPr sz="1350" kern="1200">
                          <a:solidFill>
                            <a:schemeClr val="dk1"/>
                          </a:solidFill>
                          <a:latin typeface="Calibri"/>
                        </a:defRPr>
                      </a:lvl4pPr>
                      <a:lvl5pPr marL="1371600" algn="l" defTabSz="685800" rtl="0" eaLnBrk="1" latinLnBrk="0" hangingPunct="1">
                        <a:defRPr sz="1350" kern="1200">
                          <a:solidFill>
                            <a:schemeClr val="dk1"/>
                          </a:solidFill>
                          <a:latin typeface="Calibri"/>
                        </a:defRPr>
                      </a:lvl5pPr>
                      <a:lvl6pPr marL="1714500" algn="l" defTabSz="685800" rtl="0" eaLnBrk="1" latinLnBrk="0" hangingPunct="1">
                        <a:defRPr sz="1350" kern="1200">
                          <a:solidFill>
                            <a:schemeClr val="dk1"/>
                          </a:solidFill>
                          <a:latin typeface="Calibri"/>
                        </a:defRPr>
                      </a:lvl6pPr>
                      <a:lvl7pPr marL="2057400" algn="l" defTabSz="685800" rtl="0" eaLnBrk="1" latinLnBrk="0" hangingPunct="1">
                        <a:defRPr sz="1350" kern="1200">
                          <a:solidFill>
                            <a:schemeClr val="dk1"/>
                          </a:solidFill>
                          <a:latin typeface="Calibri"/>
                        </a:defRPr>
                      </a:lvl7pPr>
                      <a:lvl8pPr marL="2400300" algn="l" defTabSz="685800" rtl="0" eaLnBrk="1" latinLnBrk="0" hangingPunct="1">
                        <a:defRPr sz="1350" kern="1200">
                          <a:solidFill>
                            <a:schemeClr val="dk1"/>
                          </a:solidFill>
                          <a:latin typeface="Calibri"/>
                        </a:defRPr>
                      </a:lvl8pPr>
                      <a:lvl9pPr marL="2743200" algn="l" defTabSz="685800" rtl="0" eaLnBrk="1" latinLnBrk="0" hangingPunct="1">
                        <a:defRPr sz="1350" kern="1200">
                          <a:solidFill>
                            <a:schemeClr val="dk1"/>
                          </a:solidFill>
                          <a:latin typeface="Calibri"/>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1µg/ml </a:t>
                      </a:r>
                      <a:r>
                        <a:rPr lang="de-DE" sz="1100" kern="1200" dirty="0" err="1">
                          <a:solidFill>
                            <a:srgbClr val="333333"/>
                          </a:solidFill>
                          <a:latin typeface="+mn-lt"/>
                          <a:ea typeface="+mn-ea"/>
                          <a:cs typeface="+mn-cs"/>
                        </a:rPr>
                        <a:t>fibronectin</a:t>
                      </a:r>
                      <a:endParaRPr lang="de-DE" sz="1100" kern="1200" dirty="0">
                        <a:solidFill>
                          <a:srgbClr val="333333"/>
                        </a:solidFill>
                        <a:latin typeface="+mn-lt"/>
                        <a:ea typeface="+mn-ea"/>
                        <a:cs typeface="+mn-cs"/>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a:t>
                      </a:r>
                    </a:p>
                  </a:txBody>
                  <a:tcPr marL="68580" marR="68580" marT="34290" marB="34290" anchor="ctr"/>
                </a:tc>
                <a:extLst>
                  <a:ext uri="{0D108BD9-81ED-4DB2-BD59-A6C34878D82A}">
                    <a16:rowId xmlns:a16="http://schemas.microsoft.com/office/drawing/2014/main" val="649219385"/>
                  </a:ext>
                </a:extLst>
              </a:tr>
              <a:tr h="311031">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5µg/ml </a:t>
                      </a:r>
                      <a:r>
                        <a:rPr lang="de-DE" sz="1100" kern="1200" dirty="0" err="1">
                          <a:solidFill>
                            <a:srgbClr val="333333"/>
                          </a:solidFill>
                          <a:latin typeface="+mn-lt"/>
                          <a:ea typeface="+mn-ea"/>
                          <a:cs typeface="+mn-cs"/>
                        </a:rPr>
                        <a:t>transferrin</a:t>
                      </a:r>
                      <a:endParaRPr lang="de-DE" sz="1100" kern="1200" dirty="0">
                        <a:solidFill>
                          <a:srgbClr val="333333"/>
                        </a:solidFill>
                        <a:latin typeface="+mn-lt"/>
                        <a:ea typeface="+mn-ea"/>
                        <a:cs typeface="+mn-cs"/>
                      </a:endParaRPr>
                    </a:p>
                  </a:txBody>
                  <a:tcPr marL="68580" marR="68580" marT="34290" marB="3429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de-DE" sz="1100" kern="1200" dirty="0">
                          <a:solidFill>
                            <a:srgbClr val="333333"/>
                          </a:solidFill>
                          <a:latin typeface="+mn-lt"/>
                          <a:ea typeface="+mn-ea"/>
                          <a:cs typeface="+mn-cs"/>
                        </a:rPr>
                        <a:t>-</a:t>
                      </a:r>
                    </a:p>
                  </a:txBody>
                  <a:tcPr marL="68580" marR="68580" marT="34290" marB="34290" anchor="ctr"/>
                </a:tc>
                <a:extLst>
                  <a:ext uri="{0D108BD9-81ED-4DB2-BD59-A6C34878D82A}">
                    <a16:rowId xmlns:a16="http://schemas.microsoft.com/office/drawing/2014/main" val="2068343743"/>
                  </a:ext>
                </a:extLst>
              </a:tr>
            </a:tbl>
          </a:graphicData>
        </a:graphic>
      </p:graphicFrame>
      <p:sp>
        <p:nvSpPr>
          <p:cNvPr id="14" name="Rectangle 4"/>
          <p:cNvSpPr/>
          <p:nvPr/>
        </p:nvSpPr>
        <p:spPr>
          <a:xfrm>
            <a:off x="4795585" y="4982681"/>
            <a:ext cx="3064503" cy="261610"/>
          </a:xfrm>
          <a:prstGeom prst="rect">
            <a:avLst/>
          </a:prstGeom>
        </p:spPr>
        <p:txBody>
          <a:bodyPr wrap="square">
            <a:spAutoFit/>
          </a:bodyPr>
          <a:lstStyle/>
          <a:p>
            <a:r>
              <a:rPr lang="en-US" sz="1050" i="1" dirty="0"/>
              <a:t>protocol according to Kaiser et al., 2017</a:t>
            </a:r>
          </a:p>
        </p:txBody>
      </p:sp>
      <p:sp>
        <p:nvSpPr>
          <p:cNvPr id="15"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14</a:t>
            </a:r>
          </a:p>
        </p:txBody>
      </p:sp>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7"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2851829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598" y="412742"/>
            <a:ext cx="9964017" cy="719138"/>
          </a:xfrm>
        </p:spPr>
        <p:txBody>
          <a:bodyPr/>
          <a:lstStyle/>
          <a:p>
            <a:r>
              <a:rPr lang="en-US" sz="2800" dirty="0"/>
              <a:t>Intestinal epithelial cells in a primary cell culture</a:t>
            </a:r>
            <a:endParaRPr lang="en-GB" sz="2800" dirty="0"/>
          </a:p>
        </p:txBody>
      </p:sp>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5620"/>
          <a:stretch/>
        </p:blipFill>
        <p:spPr>
          <a:xfrm>
            <a:off x="501650" y="1555750"/>
            <a:ext cx="1502376" cy="1559361"/>
          </a:xfrm>
          <a:ln w="12700">
            <a:solidFill>
              <a:schemeClr val="accent1"/>
            </a:solidFill>
          </a:ln>
        </p:spPr>
      </p:pic>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357142" y="1543825"/>
            <a:ext cx="2022666" cy="1571285"/>
          </a:xfrm>
          <a:prstGeom prst="rect">
            <a:avLst/>
          </a:prstGeom>
          <a:ln w="12700">
            <a:solidFill>
              <a:schemeClr val="accent1"/>
            </a:solidFill>
          </a:ln>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tretch>
            <a:fillRect/>
          </a:stretch>
        </p:blipFill>
        <p:spPr>
          <a:xfrm>
            <a:off x="4736250" y="1543831"/>
            <a:ext cx="1949449" cy="1571280"/>
          </a:xfrm>
          <a:prstGeom prst="rect">
            <a:avLst/>
          </a:prstGeom>
          <a:ln w="12700">
            <a:solidFill>
              <a:schemeClr val="accent1"/>
            </a:solidFill>
          </a:ln>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tretch>
            <a:fillRect/>
          </a:stretch>
        </p:blipFill>
        <p:spPr>
          <a:xfrm>
            <a:off x="7040478" y="1555749"/>
            <a:ext cx="1705018" cy="1552587"/>
          </a:xfrm>
          <a:prstGeom prst="rect">
            <a:avLst/>
          </a:prstGeom>
          <a:ln w="12700">
            <a:solidFill>
              <a:schemeClr val="accent1"/>
            </a:solidFill>
          </a:ln>
        </p:spPr>
      </p:pic>
      <p:pic>
        <p:nvPicPr>
          <p:cNvPr id="10" name="Picture 9"/>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tretch>
            <a:fillRect/>
          </a:stretch>
        </p:blipFill>
        <p:spPr>
          <a:xfrm>
            <a:off x="501650" y="3809769"/>
            <a:ext cx="1497117" cy="1589940"/>
          </a:xfrm>
          <a:prstGeom prst="rect">
            <a:avLst/>
          </a:prstGeom>
          <a:ln w="12700">
            <a:solidFill>
              <a:schemeClr val="accent1"/>
            </a:solidFill>
          </a:ln>
        </p:spPr>
      </p:pic>
      <p:pic>
        <p:nvPicPr>
          <p:cNvPr id="11" name="Picture 10"/>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Layer>
                </a14:imgProps>
              </a:ext>
              <a:ext uri="{28A0092B-C50C-407E-A947-70E740481C1C}">
                <a14:useLocalDpi xmlns:a14="http://schemas.microsoft.com/office/drawing/2010/main" val="0"/>
              </a:ext>
            </a:extLst>
          </a:blip>
          <a:stretch>
            <a:fillRect/>
          </a:stretch>
        </p:blipFill>
        <p:spPr>
          <a:xfrm>
            <a:off x="2389097" y="3809768"/>
            <a:ext cx="2022666" cy="1589941"/>
          </a:xfrm>
          <a:prstGeom prst="rect">
            <a:avLst/>
          </a:prstGeom>
          <a:ln w="12700">
            <a:solidFill>
              <a:schemeClr val="accent1"/>
            </a:solidFill>
          </a:ln>
        </p:spPr>
      </p:pic>
      <p:pic>
        <p:nvPicPr>
          <p:cNvPr id="12" name="Picture 11"/>
          <p:cNvPicPr>
            <a:picLocks noChangeAspect="1"/>
          </p:cNvPicPr>
          <p:nvPr/>
        </p:nvPicPr>
        <p:blipFill>
          <a:blip r:embed="rId15">
            <a:extLst>
              <a:ext uri="{BEBA8EAE-BF5A-486C-A8C5-ECC9F3942E4B}">
                <a14:imgProps xmlns:a14="http://schemas.microsoft.com/office/drawing/2010/main">
                  <a14:imgLayer r:embed="rId16">
                    <a14:imgEffect>
                      <a14:sharpenSoften amount="50000"/>
                    </a14:imgEffect>
                  </a14:imgLayer>
                </a14:imgProps>
              </a:ext>
              <a:ext uri="{28A0092B-C50C-407E-A947-70E740481C1C}">
                <a14:useLocalDpi xmlns:a14="http://schemas.microsoft.com/office/drawing/2010/main" val="0"/>
              </a:ext>
            </a:extLst>
          </a:blip>
          <a:stretch>
            <a:fillRect/>
          </a:stretch>
        </p:blipFill>
        <p:spPr>
          <a:xfrm>
            <a:off x="4796834" y="3809768"/>
            <a:ext cx="1949449" cy="1592811"/>
          </a:xfrm>
          <a:prstGeom prst="rect">
            <a:avLst/>
          </a:prstGeom>
          <a:ln w="12700">
            <a:solidFill>
              <a:schemeClr val="accent1"/>
            </a:solidFill>
          </a:ln>
        </p:spPr>
      </p:pic>
      <p:sp>
        <p:nvSpPr>
          <p:cNvPr id="13" name="TextBox 12"/>
          <p:cNvSpPr txBox="1"/>
          <p:nvPr/>
        </p:nvSpPr>
        <p:spPr>
          <a:xfrm>
            <a:off x="183318" y="1249894"/>
            <a:ext cx="2139039" cy="300082"/>
          </a:xfrm>
          <a:prstGeom prst="rect">
            <a:avLst/>
          </a:prstGeom>
          <a:noFill/>
        </p:spPr>
        <p:txBody>
          <a:bodyPr wrap="square" rtlCol="0">
            <a:spAutoFit/>
          </a:bodyPr>
          <a:lstStyle/>
          <a:p>
            <a:pPr algn="ctr"/>
            <a:r>
              <a:rPr lang="en-US" sz="1350" dirty="0"/>
              <a:t>0 hours</a:t>
            </a:r>
            <a:endParaRPr lang="en-GB" sz="1350" dirty="0"/>
          </a:p>
        </p:txBody>
      </p:sp>
      <p:sp>
        <p:nvSpPr>
          <p:cNvPr id="14" name="TextBox 13"/>
          <p:cNvSpPr txBox="1"/>
          <p:nvPr/>
        </p:nvSpPr>
        <p:spPr>
          <a:xfrm>
            <a:off x="2330910" y="1249894"/>
            <a:ext cx="2139039" cy="300082"/>
          </a:xfrm>
          <a:prstGeom prst="rect">
            <a:avLst/>
          </a:prstGeom>
          <a:noFill/>
        </p:spPr>
        <p:txBody>
          <a:bodyPr wrap="square" rtlCol="0">
            <a:spAutoFit/>
          </a:bodyPr>
          <a:lstStyle/>
          <a:p>
            <a:pPr algn="ctr"/>
            <a:r>
              <a:rPr lang="en-US" sz="1350" dirty="0"/>
              <a:t>24 hours</a:t>
            </a:r>
            <a:endParaRPr lang="en-GB" sz="1350" dirty="0"/>
          </a:p>
        </p:txBody>
      </p:sp>
      <p:sp>
        <p:nvSpPr>
          <p:cNvPr id="15" name="TextBox 14"/>
          <p:cNvSpPr txBox="1"/>
          <p:nvPr/>
        </p:nvSpPr>
        <p:spPr>
          <a:xfrm>
            <a:off x="4702039" y="1249894"/>
            <a:ext cx="2139039" cy="300082"/>
          </a:xfrm>
          <a:prstGeom prst="rect">
            <a:avLst/>
          </a:prstGeom>
          <a:noFill/>
        </p:spPr>
        <p:txBody>
          <a:bodyPr wrap="square" rtlCol="0">
            <a:spAutoFit/>
          </a:bodyPr>
          <a:lstStyle/>
          <a:p>
            <a:pPr algn="ctr"/>
            <a:r>
              <a:rPr lang="en-US" sz="1350" dirty="0"/>
              <a:t>48 hours</a:t>
            </a:r>
            <a:endParaRPr lang="en-GB" sz="1350" dirty="0"/>
          </a:p>
        </p:txBody>
      </p:sp>
      <p:sp>
        <p:nvSpPr>
          <p:cNvPr id="16" name="TextBox 15"/>
          <p:cNvSpPr txBox="1"/>
          <p:nvPr/>
        </p:nvSpPr>
        <p:spPr>
          <a:xfrm>
            <a:off x="6914343" y="1249894"/>
            <a:ext cx="2139039" cy="300082"/>
          </a:xfrm>
          <a:prstGeom prst="rect">
            <a:avLst/>
          </a:prstGeom>
          <a:noFill/>
        </p:spPr>
        <p:txBody>
          <a:bodyPr wrap="square" rtlCol="0">
            <a:spAutoFit/>
          </a:bodyPr>
          <a:lstStyle/>
          <a:p>
            <a:pPr algn="ctr"/>
            <a:r>
              <a:rPr lang="en-US" sz="1350" dirty="0"/>
              <a:t>72 hours</a:t>
            </a:r>
            <a:endParaRPr lang="en-GB" sz="1350" dirty="0"/>
          </a:p>
        </p:txBody>
      </p:sp>
      <p:sp>
        <p:nvSpPr>
          <p:cNvPr id="17" name="TextBox 16"/>
          <p:cNvSpPr txBox="1"/>
          <p:nvPr/>
        </p:nvSpPr>
        <p:spPr>
          <a:xfrm>
            <a:off x="191871" y="3509687"/>
            <a:ext cx="2139039" cy="300082"/>
          </a:xfrm>
          <a:prstGeom prst="rect">
            <a:avLst/>
          </a:prstGeom>
          <a:noFill/>
        </p:spPr>
        <p:txBody>
          <a:bodyPr wrap="square" rtlCol="0">
            <a:spAutoFit/>
          </a:bodyPr>
          <a:lstStyle/>
          <a:p>
            <a:pPr algn="ctr"/>
            <a:r>
              <a:rPr lang="en-US" sz="1350" dirty="0"/>
              <a:t>Day 4</a:t>
            </a:r>
            <a:endParaRPr lang="en-GB" sz="1350" dirty="0"/>
          </a:p>
        </p:txBody>
      </p:sp>
      <p:sp>
        <p:nvSpPr>
          <p:cNvPr id="18" name="TextBox 17"/>
          <p:cNvSpPr txBox="1"/>
          <p:nvPr/>
        </p:nvSpPr>
        <p:spPr>
          <a:xfrm>
            <a:off x="2358805" y="3509687"/>
            <a:ext cx="2139039" cy="300082"/>
          </a:xfrm>
          <a:prstGeom prst="rect">
            <a:avLst/>
          </a:prstGeom>
          <a:noFill/>
        </p:spPr>
        <p:txBody>
          <a:bodyPr wrap="square" rtlCol="0">
            <a:spAutoFit/>
          </a:bodyPr>
          <a:lstStyle/>
          <a:p>
            <a:pPr algn="ctr"/>
            <a:r>
              <a:rPr lang="en-US" sz="1350" dirty="0"/>
              <a:t>Day 5</a:t>
            </a:r>
            <a:endParaRPr lang="en-GB" sz="1350" dirty="0"/>
          </a:p>
        </p:txBody>
      </p:sp>
      <p:sp>
        <p:nvSpPr>
          <p:cNvPr id="19" name="TextBox 18"/>
          <p:cNvSpPr txBox="1"/>
          <p:nvPr/>
        </p:nvSpPr>
        <p:spPr>
          <a:xfrm>
            <a:off x="4607244" y="3509687"/>
            <a:ext cx="2139039" cy="300082"/>
          </a:xfrm>
          <a:prstGeom prst="rect">
            <a:avLst/>
          </a:prstGeom>
          <a:noFill/>
        </p:spPr>
        <p:txBody>
          <a:bodyPr wrap="square" rtlCol="0">
            <a:spAutoFit/>
          </a:bodyPr>
          <a:lstStyle/>
          <a:p>
            <a:pPr algn="ctr"/>
            <a:r>
              <a:rPr lang="en-US" sz="1350" dirty="0"/>
              <a:t>Day 6</a:t>
            </a:r>
            <a:endParaRPr lang="en-GB" sz="1350" dirty="0"/>
          </a:p>
        </p:txBody>
      </p:sp>
      <p:pic>
        <p:nvPicPr>
          <p:cNvPr id="3" name="Picture 2"/>
          <p:cNvPicPr>
            <a:picLocks noChangeAspect="1"/>
          </p:cNvPicPr>
          <p:nvPr/>
        </p:nvPicPr>
        <p:blipFill rotWithShape="1">
          <a:blip r:embed="rId17" cstate="print">
            <a:extLst>
              <a:ext uri="{BEBA8EAE-BF5A-486C-A8C5-ECC9F3942E4B}">
                <a14:imgProps xmlns:a14="http://schemas.microsoft.com/office/drawing/2010/main">
                  <a14:imgLayer r:embed="rId18">
                    <a14:imgEffect>
                      <a14:sharpenSoften amount="50000"/>
                    </a14:imgEffect>
                  </a14:imgLayer>
                </a14:imgProps>
              </a:ext>
              <a:ext uri="{28A0092B-C50C-407E-A947-70E740481C1C}">
                <a14:useLocalDpi xmlns:a14="http://schemas.microsoft.com/office/drawing/2010/main" val="0"/>
              </a:ext>
            </a:extLst>
          </a:blip>
          <a:srcRect l="11409"/>
          <a:stretch/>
        </p:blipFill>
        <p:spPr>
          <a:xfrm>
            <a:off x="7040478" y="3809769"/>
            <a:ext cx="1705018" cy="1589940"/>
          </a:xfrm>
          <a:prstGeom prst="rect">
            <a:avLst/>
          </a:prstGeom>
          <a:ln w="12700">
            <a:solidFill>
              <a:schemeClr val="accent1"/>
            </a:solidFill>
          </a:ln>
        </p:spPr>
      </p:pic>
      <p:sp>
        <p:nvSpPr>
          <p:cNvPr id="20" name="TextBox 19"/>
          <p:cNvSpPr txBox="1"/>
          <p:nvPr/>
        </p:nvSpPr>
        <p:spPr>
          <a:xfrm>
            <a:off x="6855683" y="3509687"/>
            <a:ext cx="2139039" cy="300082"/>
          </a:xfrm>
          <a:prstGeom prst="rect">
            <a:avLst/>
          </a:prstGeom>
          <a:noFill/>
        </p:spPr>
        <p:txBody>
          <a:bodyPr wrap="square" rtlCol="0">
            <a:spAutoFit/>
          </a:bodyPr>
          <a:lstStyle/>
          <a:p>
            <a:pPr algn="ctr"/>
            <a:r>
              <a:rPr lang="en-US" sz="1350" dirty="0"/>
              <a:t>Day 7</a:t>
            </a:r>
            <a:endParaRPr lang="en-GB" sz="1350" dirty="0"/>
          </a:p>
        </p:txBody>
      </p:sp>
      <p:sp>
        <p:nvSpPr>
          <p:cNvPr id="5" name="TextBox 4"/>
          <p:cNvSpPr txBox="1"/>
          <p:nvPr/>
        </p:nvSpPr>
        <p:spPr>
          <a:xfrm>
            <a:off x="2797792" y="5536081"/>
            <a:ext cx="3566160" cy="369332"/>
          </a:xfrm>
          <a:prstGeom prst="rect">
            <a:avLst/>
          </a:prstGeom>
          <a:noFill/>
          <a:ln w="12700">
            <a:solidFill>
              <a:schemeClr val="accent1"/>
            </a:solidFill>
          </a:ln>
        </p:spPr>
        <p:txBody>
          <a:bodyPr wrap="square" rtlCol="0">
            <a:spAutoFit/>
          </a:bodyPr>
          <a:lstStyle/>
          <a:p>
            <a:r>
              <a:rPr lang="en-US" dirty="0"/>
              <a:t>epithelial character up to 7 days</a:t>
            </a:r>
            <a:endParaRPr lang="en-GB" dirty="0"/>
          </a:p>
        </p:txBody>
      </p:sp>
      <p:sp>
        <p:nvSpPr>
          <p:cNvPr id="30" name="TextBox 29"/>
          <p:cNvSpPr txBox="1"/>
          <p:nvPr/>
        </p:nvSpPr>
        <p:spPr>
          <a:xfrm>
            <a:off x="1699181" y="2887124"/>
            <a:ext cx="703476" cy="215444"/>
          </a:xfrm>
          <a:prstGeom prst="rect">
            <a:avLst/>
          </a:prstGeom>
          <a:noFill/>
        </p:spPr>
        <p:txBody>
          <a:bodyPr wrap="square" rtlCol="0">
            <a:spAutoFit/>
          </a:bodyPr>
          <a:lstStyle/>
          <a:p>
            <a:r>
              <a:rPr lang="en-US" sz="800" dirty="0">
                <a:solidFill>
                  <a:schemeClr val="bg1"/>
                </a:solidFill>
              </a:rPr>
              <a:t>10x</a:t>
            </a:r>
            <a:endParaRPr lang="en-GB" sz="800" dirty="0">
              <a:solidFill>
                <a:schemeClr val="bg1"/>
              </a:solidFill>
            </a:endParaRPr>
          </a:p>
        </p:txBody>
      </p:sp>
      <p:sp>
        <p:nvSpPr>
          <p:cNvPr id="31" name="TextBox 30"/>
          <p:cNvSpPr txBox="1"/>
          <p:nvPr/>
        </p:nvSpPr>
        <p:spPr>
          <a:xfrm>
            <a:off x="4093358" y="2887124"/>
            <a:ext cx="703476" cy="215444"/>
          </a:xfrm>
          <a:prstGeom prst="rect">
            <a:avLst/>
          </a:prstGeom>
          <a:noFill/>
        </p:spPr>
        <p:txBody>
          <a:bodyPr wrap="square" rtlCol="0">
            <a:spAutoFit/>
          </a:bodyPr>
          <a:lstStyle/>
          <a:p>
            <a:r>
              <a:rPr lang="en-US" sz="800" dirty="0">
                <a:solidFill>
                  <a:schemeClr val="bg1"/>
                </a:solidFill>
              </a:rPr>
              <a:t>40x</a:t>
            </a:r>
            <a:endParaRPr lang="en-GB" sz="800" dirty="0">
              <a:solidFill>
                <a:schemeClr val="bg1"/>
              </a:solidFill>
            </a:endParaRPr>
          </a:p>
        </p:txBody>
      </p:sp>
      <p:sp>
        <p:nvSpPr>
          <p:cNvPr id="33" name="TextBox 32"/>
          <p:cNvSpPr txBox="1"/>
          <p:nvPr/>
        </p:nvSpPr>
        <p:spPr>
          <a:xfrm>
            <a:off x="1699181" y="5160314"/>
            <a:ext cx="703476" cy="215444"/>
          </a:xfrm>
          <a:prstGeom prst="rect">
            <a:avLst/>
          </a:prstGeom>
          <a:noFill/>
        </p:spPr>
        <p:txBody>
          <a:bodyPr wrap="square" rtlCol="0">
            <a:spAutoFit/>
          </a:bodyPr>
          <a:lstStyle/>
          <a:p>
            <a:r>
              <a:rPr lang="en-US" sz="800" dirty="0">
                <a:solidFill>
                  <a:schemeClr val="bg1"/>
                </a:solidFill>
              </a:rPr>
              <a:t>10x</a:t>
            </a:r>
            <a:endParaRPr lang="en-GB" sz="800" dirty="0">
              <a:solidFill>
                <a:schemeClr val="bg1"/>
              </a:solidFill>
            </a:endParaRPr>
          </a:p>
        </p:txBody>
      </p:sp>
      <p:sp>
        <p:nvSpPr>
          <p:cNvPr id="34" name="TextBox 33"/>
          <p:cNvSpPr txBox="1"/>
          <p:nvPr/>
        </p:nvSpPr>
        <p:spPr>
          <a:xfrm>
            <a:off x="4118211" y="5165395"/>
            <a:ext cx="703476" cy="215444"/>
          </a:xfrm>
          <a:prstGeom prst="rect">
            <a:avLst/>
          </a:prstGeom>
          <a:noFill/>
        </p:spPr>
        <p:txBody>
          <a:bodyPr wrap="square" rtlCol="0">
            <a:spAutoFit/>
          </a:bodyPr>
          <a:lstStyle/>
          <a:p>
            <a:r>
              <a:rPr lang="en-US" sz="800" dirty="0">
                <a:solidFill>
                  <a:schemeClr val="bg1"/>
                </a:solidFill>
              </a:rPr>
              <a:t>10x</a:t>
            </a:r>
            <a:endParaRPr lang="en-GB" sz="800" dirty="0">
              <a:solidFill>
                <a:schemeClr val="bg1"/>
              </a:solidFill>
            </a:endParaRPr>
          </a:p>
        </p:txBody>
      </p:sp>
      <p:sp>
        <p:nvSpPr>
          <p:cNvPr id="35" name="TextBox 34"/>
          <p:cNvSpPr txBox="1"/>
          <p:nvPr/>
        </p:nvSpPr>
        <p:spPr>
          <a:xfrm>
            <a:off x="6485119" y="5168200"/>
            <a:ext cx="703476" cy="215444"/>
          </a:xfrm>
          <a:prstGeom prst="rect">
            <a:avLst/>
          </a:prstGeom>
          <a:noFill/>
        </p:spPr>
        <p:txBody>
          <a:bodyPr wrap="square" rtlCol="0">
            <a:spAutoFit/>
          </a:bodyPr>
          <a:lstStyle/>
          <a:p>
            <a:r>
              <a:rPr lang="en-US" sz="800" dirty="0">
                <a:solidFill>
                  <a:schemeClr val="bg1"/>
                </a:solidFill>
              </a:rPr>
              <a:t>10x</a:t>
            </a:r>
            <a:endParaRPr lang="en-GB" sz="800" dirty="0">
              <a:solidFill>
                <a:schemeClr val="bg1"/>
              </a:solidFill>
            </a:endParaRPr>
          </a:p>
        </p:txBody>
      </p:sp>
      <p:sp>
        <p:nvSpPr>
          <p:cNvPr id="36" name="TextBox 35"/>
          <p:cNvSpPr txBox="1"/>
          <p:nvPr/>
        </p:nvSpPr>
        <p:spPr>
          <a:xfrm>
            <a:off x="8445501" y="5160314"/>
            <a:ext cx="703476" cy="215444"/>
          </a:xfrm>
          <a:prstGeom prst="rect">
            <a:avLst/>
          </a:prstGeom>
          <a:noFill/>
        </p:spPr>
        <p:txBody>
          <a:bodyPr wrap="square" rtlCol="0">
            <a:spAutoFit/>
          </a:bodyPr>
          <a:lstStyle/>
          <a:p>
            <a:r>
              <a:rPr lang="en-US" sz="800" dirty="0">
                <a:solidFill>
                  <a:schemeClr val="bg1"/>
                </a:solidFill>
              </a:rPr>
              <a:t>10x</a:t>
            </a:r>
            <a:endParaRPr lang="en-GB" sz="800" dirty="0">
              <a:solidFill>
                <a:schemeClr val="bg1"/>
              </a:solidFill>
            </a:endParaRPr>
          </a:p>
        </p:txBody>
      </p:sp>
      <p:sp>
        <p:nvSpPr>
          <p:cNvPr id="37" name="TextBox 36"/>
          <p:cNvSpPr txBox="1"/>
          <p:nvPr/>
        </p:nvSpPr>
        <p:spPr>
          <a:xfrm>
            <a:off x="8440524" y="2885198"/>
            <a:ext cx="703476" cy="215444"/>
          </a:xfrm>
          <a:prstGeom prst="rect">
            <a:avLst/>
          </a:prstGeom>
          <a:noFill/>
        </p:spPr>
        <p:txBody>
          <a:bodyPr wrap="square" rtlCol="0">
            <a:spAutoFit/>
          </a:bodyPr>
          <a:lstStyle/>
          <a:p>
            <a:r>
              <a:rPr lang="en-US" sz="800" dirty="0">
                <a:solidFill>
                  <a:schemeClr val="bg1"/>
                </a:solidFill>
              </a:rPr>
              <a:t>10x</a:t>
            </a:r>
            <a:endParaRPr lang="en-GB" sz="800" dirty="0">
              <a:solidFill>
                <a:schemeClr val="bg1"/>
              </a:solidFill>
            </a:endParaRPr>
          </a:p>
        </p:txBody>
      </p:sp>
      <p:sp>
        <p:nvSpPr>
          <p:cNvPr id="38" name="TextBox 37"/>
          <p:cNvSpPr txBox="1"/>
          <p:nvPr/>
        </p:nvSpPr>
        <p:spPr>
          <a:xfrm>
            <a:off x="6394545" y="2899667"/>
            <a:ext cx="703476" cy="215444"/>
          </a:xfrm>
          <a:prstGeom prst="rect">
            <a:avLst/>
          </a:prstGeom>
          <a:noFill/>
        </p:spPr>
        <p:txBody>
          <a:bodyPr wrap="square" rtlCol="0">
            <a:spAutoFit/>
          </a:bodyPr>
          <a:lstStyle/>
          <a:p>
            <a:r>
              <a:rPr lang="en-US" sz="800" dirty="0">
                <a:solidFill>
                  <a:schemeClr val="bg1"/>
                </a:solidFill>
              </a:rPr>
              <a:t>10x</a:t>
            </a:r>
            <a:endParaRPr lang="en-GB" sz="800" dirty="0">
              <a:solidFill>
                <a:schemeClr val="bg1"/>
              </a:solidFill>
            </a:endParaRPr>
          </a:p>
        </p:txBody>
      </p:sp>
      <p:sp>
        <p:nvSpPr>
          <p:cNvPr id="32" name="Textfeld 31"/>
          <p:cNvSpPr txBox="1"/>
          <p:nvPr/>
        </p:nvSpPr>
        <p:spPr>
          <a:xfrm>
            <a:off x="468277" y="2891973"/>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39" name="Textfeld 38"/>
          <p:cNvSpPr txBox="1"/>
          <p:nvPr/>
        </p:nvSpPr>
        <p:spPr>
          <a:xfrm>
            <a:off x="2298683" y="2902848"/>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40" name="Textfeld 39"/>
          <p:cNvSpPr txBox="1"/>
          <p:nvPr/>
        </p:nvSpPr>
        <p:spPr>
          <a:xfrm>
            <a:off x="4683158" y="2889196"/>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41" name="Textfeld 40"/>
          <p:cNvSpPr txBox="1"/>
          <p:nvPr/>
        </p:nvSpPr>
        <p:spPr>
          <a:xfrm>
            <a:off x="6991289" y="2894192"/>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42" name="Textfeld 41"/>
          <p:cNvSpPr txBox="1"/>
          <p:nvPr/>
        </p:nvSpPr>
        <p:spPr>
          <a:xfrm>
            <a:off x="448145" y="5196508"/>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43" name="Textfeld 42"/>
          <p:cNvSpPr txBox="1"/>
          <p:nvPr/>
        </p:nvSpPr>
        <p:spPr>
          <a:xfrm>
            <a:off x="2342146" y="5196508"/>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44" name="Textfeld 43"/>
          <p:cNvSpPr txBox="1"/>
          <p:nvPr/>
        </p:nvSpPr>
        <p:spPr>
          <a:xfrm>
            <a:off x="4736250" y="5196508"/>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45" name="Textfeld 44"/>
          <p:cNvSpPr txBox="1"/>
          <p:nvPr/>
        </p:nvSpPr>
        <p:spPr>
          <a:xfrm>
            <a:off x="7001245" y="5196508"/>
            <a:ext cx="814647" cy="230832"/>
          </a:xfrm>
          <a:prstGeom prst="rect">
            <a:avLst/>
          </a:prstGeom>
          <a:noFill/>
        </p:spPr>
        <p:txBody>
          <a:bodyPr wrap="square" rtlCol="0">
            <a:spAutoFit/>
          </a:bodyPr>
          <a:lstStyle/>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48"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15</a:t>
            </a:r>
          </a:p>
        </p:txBody>
      </p:sp>
      <p:pic>
        <p:nvPicPr>
          <p:cNvPr id="49" name="Grafik 4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50" name="Kép 7"/>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510635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34" y="362515"/>
            <a:ext cx="8353425" cy="719137"/>
          </a:xfrm>
        </p:spPr>
        <p:txBody>
          <a:bodyPr/>
          <a:lstStyle/>
          <a:p>
            <a:r>
              <a:rPr lang="en-US" dirty="0"/>
              <a:t>Infection with FAdV-D</a:t>
            </a:r>
            <a:endParaRPr lang="en-GB" dirty="0"/>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70135" y="1684850"/>
            <a:ext cx="2871497" cy="1916734"/>
          </a:xfrm>
          <a:prstGeom prst="rect">
            <a:avLst/>
          </a:prstGeom>
          <a:ln w="12700">
            <a:solidFill>
              <a:schemeClr val="accent1"/>
            </a:solidFill>
          </a:ln>
        </p:spPr>
      </p:pic>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229465" y="1684850"/>
            <a:ext cx="2871497" cy="1916734"/>
          </a:xfrm>
          <a:prstGeom prst="rect">
            <a:avLst/>
          </a:prstGeom>
          <a:ln w="12700">
            <a:solidFill>
              <a:schemeClr val="accent1"/>
            </a:solidFill>
          </a:ln>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8795" y="1684851"/>
            <a:ext cx="2871497" cy="1916734"/>
          </a:xfrm>
          <a:prstGeom prst="rect">
            <a:avLst/>
          </a:prstGeom>
          <a:ln w="12700">
            <a:solidFill>
              <a:schemeClr val="accent1"/>
            </a:solidFill>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134" y="3704843"/>
            <a:ext cx="2871497" cy="1916734"/>
          </a:xfrm>
          <a:prstGeom prst="rect">
            <a:avLst/>
          </a:prstGeom>
          <a:ln w="12700">
            <a:solidFill>
              <a:schemeClr val="accent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29465" y="3704844"/>
            <a:ext cx="2871497" cy="1916734"/>
          </a:xfrm>
          <a:prstGeom prst="rect">
            <a:avLst/>
          </a:prstGeom>
          <a:ln w="12700">
            <a:solidFill>
              <a:schemeClr val="accent1"/>
            </a:solidFill>
          </a:ln>
        </p:spPr>
      </p:pic>
      <p:sp>
        <p:nvSpPr>
          <p:cNvPr id="14" name="Textfeld 13"/>
          <p:cNvSpPr txBox="1"/>
          <p:nvPr/>
        </p:nvSpPr>
        <p:spPr>
          <a:xfrm>
            <a:off x="203824" y="3283882"/>
            <a:ext cx="814647" cy="369332"/>
          </a:xfrm>
          <a:prstGeom prst="rect">
            <a:avLst/>
          </a:prstGeom>
          <a:noFill/>
        </p:spPr>
        <p:txBody>
          <a:bodyPr wrap="square" rtlCol="0">
            <a:spAutoFit/>
          </a:bodyPr>
          <a:lstStyle/>
          <a:p>
            <a:r>
              <a:rPr lang="de-DE" sz="900" dirty="0">
                <a:solidFill>
                  <a:srgbClr val="FF0000"/>
                </a:solidFill>
              </a:rPr>
              <a:t>SR48 </a:t>
            </a:r>
          </a:p>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16" name="Textfeld 15"/>
          <p:cNvSpPr txBox="1"/>
          <p:nvPr/>
        </p:nvSpPr>
        <p:spPr>
          <a:xfrm>
            <a:off x="187008" y="5291916"/>
            <a:ext cx="814647" cy="369332"/>
          </a:xfrm>
          <a:prstGeom prst="rect">
            <a:avLst/>
          </a:prstGeom>
          <a:noFill/>
        </p:spPr>
        <p:txBody>
          <a:bodyPr wrap="square" rtlCol="0">
            <a:spAutoFit/>
          </a:bodyPr>
          <a:lstStyle/>
          <a:p>
            <a:r>
              <a:rPr lang="de-DE" sz="900" dirty="0">
                <a:solidFill>
                  <a:srgbClr val="FF0000"/>
                </a:solidFill>
              </a:rPr>
              <a:t>SR48</a:t>
            </a:r>
            <a:endParaRPr lang="de-DE" sz="900" dirty="0">
              <a:solidFill>
                <a:srgbClr val="92D050"/>
              </a:solidFill>
            </a:endParaRPr>
          </a:p>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18" name="Textfeld 17"/>
          <p:cNvSpPr txBox="1"/>
          <p:nvPr/>
        </p:nvSpPr>
        <p:spPr>
          <a:xfrm>
            <a:off x="3174882" y="5289150"/>
            <a:ext cx="814647" cy="369332"/>
          </a:xfrm>
          <a:prstGeom prst="rect">
            <a:avLst/>
          </a:prstGeom>
          <a:noFill/>
        </p:spPr>
        <p:txBody>
          <a:bodyPr wrap="square" rtlCol="0">
            <a:spAutoFit/>
          </a:bodyPr>
          <a:lstStyle/>
          <a:p>
            <a:r>
              <a:rPr lang="de-DE" sz="900" dirty="0">
                <a:solidFill>
                  <a:srgbClr val="FF0000"/>
                </a:solidFill>
              </a:rPr>
              <a:t>SR48</a:t>
            </a:r>
            <a:endParaRPr lang="de-DE" sz="900" dirty="0">
              <a:solidFill>
                <a:srgbClr val="92D050"/>
              </a:solidFill>
            </a:endParaRPr>
          </a:p>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19" name="Textfeld 18"/>
          <p:cNvSpPr txBox="1"/>
          <p:nvPr/>
        </p:nvSpPr>
        <p:spPr>
          <a:xfrm>
            <a:off x="3187711" y="3283882"/>
            <a:ext cx="814647" cy="369332"/>
          </a:xfrm>
          <a:prstGeom prst="rect">
            <a:avLst/>
          </a:prstGeom>
          <a:noFill/>
        </p:spPr>
        <p:txBody>
          <a:bodyPr wrap="square" rtlCol="0">
            <a:spAutoFit/>
          </a:bodyPr>
          <a:lstStyle/>
          <a:p>
            <a:r>
              <a:rPr lang="de-DE" sz="900" dirty="0">
                <a:solidFill>
                  <a:srgbClr val="FF0000"/>
                </a:solidFill>
              </a:rPr>
              <a:t>SR48</a:t>
            </a:r>
            <a:endParaRPr lang="de-DE" sz="900" dirty="0">
              <a:solidFill>
                <a:srgbClr val="92D050"/>
              </a:solidFill>
            </a:endParaRPr>
          </a:p>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20" name="Textfeld 19"/>
          <p:cNvSpPr txBox="1"/>
          <p:nvPr/>
        </p:nvSpPr>
        <p:spPr>
          <a:xfrm>
            <a:off x="6142716" y="3283882"/>
            <a:ext cx="814647" cy="369332"/>
          </a:xfrm>
          <a:prstGeom prst="rect">
            <a:avLst/>
          </a:prstGeom>
          <a:noFill/>
        </p:spPr>
        <p:txBody>
          <a:bodyPr wrap="square" rtlCol="0">
            <a:spAutoFit/>
          </a:bodyPr>
          <a:lstStyle/>
          <a:p>
            <a:r>
              <a:rPr lang="de-DE" sz="900" dirty="0">
                <a:solidFill>
                  <a:srgbClr val="FF0000"/>
                </a:solidFill>
              </a:rPr>
              <a:t>SR48</a:t>
            </a:r>
            <a:endParaRPr lang="de-DE" sz="900" dirty="0">
              <a:solidFill>
                <a:srgbClr val="92D050"/>
              </a:solidFill>
            </a:endParaRPr>
          </a:p>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pic>
        <p:nvPicPr>
          <p:cNvPr id="5" name="Grafik 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188795" y="3704843"/>
            <a:ext cx="2871497" cy="1916734"/>
          </a:xfrm>
          <a:prstGeom prst="rect">
            <a:avLst/>
          </a:prstGeom>
          <a:ln w="12700">
            <a:solidFill>
              <a:schemeClr val="accent1"/>
            </a:solidFill>
          </a:ln>
        </p:spPr>
      </p:pic>
      <p:sp>
        <p:nvSpPr>
          <p:cNvPr id="21" name="Textfeld 20"/>
          <p:cNvSpPr txBox="1"/>
          <p:nvPr/>
        </p:nvSpPr>
        <p:spPr>
          <a:xfrm>
            <a:off x="8365865" y="5291916"/>
            <a:ext cx="814647" cy="369332"/>
          </a:xfrm>
          <a:prstGeom prst="rect">
            <a:avLst/>
          </a:prstGeom>
          <a:noFill/>
        </p:spPr>
        <p:txBody>
          <a:bodyPr wrap="square" rtlCol="0">
            <a:spAutoFit/>
          </a:bodyPr>
          <a:lstStyle/>
          <a:p>
            <a:r>
              <a:rPr lang="de-DE" sz="900" dirty="0">
                <a:solidFill>
                  <a:srgbClr val="FF0000"/>
                </a:solidFill>
              </a:rPr>
              <a:t>SR48</a:t>
            </a:r>
            <a:endParaRPr lang="de-DE" sz="900" dirty="0">
              <a:solidFill>
                <a:srgbClr val="92D050"/>
              </a:solidFill>
            </a:endParaRPr>
          </a:p>
          <a:p>
            <a:r>
              <a:rPr lang="de-DE" sz="900" dirty="0">
                <a:solidFill>
                  <a:srgbClr val="92D050"/>
                </a:solidFill>
              </a:rPr>
              <a:t>E-</a:t>
            </a:r>
            <a:r>
              <a:rPr lang="de-DE" sz="900" dirty="0" err="1">
                <a:solidFill>
                  <a:srgbClr val="92D050"/>
                </a:solidFill>
              </a:rPr>
              <a:t>Cadherin</a:t>
            </a:r>
            <a:endParaRPr lang="de-DE" sz="900" dirty="0">
              <a:solidFill>
                <a:srgbClr val="92D050"/>
              </a:solidFill>
            </a:endParaRPr>
          </a:p>
        </p:txBody>
      </p:sp>
      <p:sp>
        <p:nvSpPr>
          <p:cNvPr id="24"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16</a:t>
            </a:r>
          </a:p>
        </p:txBody>
      </p:sp>
      <p:pic>
        <p:nvPicPr>
          <p:cNvPr id="25" name="Grafik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26" name="Kép 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14769165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715" y="682482"/>
            <a:ext cx="8863674" cy="719137"/>
          </a:xfrm>
        </p:spPr>
        <p:txBody>
          <a:bodyPr/>
          <a:lstStyle/>
          <a:p>
            <a:r>
              <a:rPr lang="en-US" sz="2800" dirty="0"/>
              <a:t>Experimental application of the cell culture tool</a:t>
            </a:r>
            <a:br>
              <a:rPr lang="en-US" sz="2800" dirty="0"/>
            </a:br>
            <a:endParaRPr lang="en-GB" sz="2800" dirty="0"/>
          </a:p>
        </p:txBody>
      </p:sp>
      <p:sp>
        <p:nvSpPr>
          <p:cNvPr id="3" name="Content Placeholder 2"/>
          <p:cNvSpPr>
            <a:spLocks noGrp="1"/>
          </p:cNvSpPr>
          <p:nvPr>
            <p:ph idx="1"/>
          </p:nvPr>
        </p:nvSpPr>
        <p:spPr>
          <a:xfrm>
            <a:off x="104325" y="1484784"/>
            <a:ext cx="4530640" cy="4548827"/>
          </a:xfrm>
        </p:spPr>
        <p:txBody>
          <a:bodyPr/>
          <a:lstStyle/>
          <a:p>
            <a:r>
              <a:rPr lang="en-US" sz="1400" dirty="0"/>
              <a:t>120 chicken embryos per trial</a:t>
            </a:r>
          </a:p>
          <a:p>
            <a:pPr lvl="1">
              <a:buClr>
                <a:schemeClr val="accent1"/>
              </a:buClr>
              <a:buFont typeface="Wingdings" panose="05000000000000000000" pitchFamily="2" charset="2"/>
              <a:buChar char="q"/>
            </a:pPr>
            <a:r>
              <a:rPr lang="en-US" sz="1400" dirty="0"/>
              <a:t>triplicate</a:t>
            </a:r>
            <a:endParaRPr lang="en-GB" sz="1400" dirty="0"/>
          </a:p>
          <a:p>
            <a:r>
              <a:rPr lang="en-US" sz="1400" dirty="0"/>
              <a:t>epithelial cell culture</a:t>
            </a:r>
          </a:p>
          <a:p>
            <a:pPr lvl="1">
              <a:buClr>
                <a:schemeClr val="accent1"/>
              </a:buClr>
              <a:buFont typeface="Wingdings" panose="05000000000000000000" pitchFamily="2" charset="2"/>
              <a:buChar char="q"/>
            </a:pPr>
            <a:r>
              <a:rPr lang="en-US" sz="1400" dirty="0"/>
              <a:t>24 hours post seeding infection</a:t>
            </a:r>
          </a:p>
          <a:p>
            <a:pPr lvl="2">
              <a:buClr>
                <a:schemeClr val="accent1"/>
              </a:buClr>
              <a:buFont typeface="Wingdings" panose="05000000000000000000" pitchFamily="2" charset="2"/>
              <a:buChar char="ü"/>
            </a:pPr>
            <a:r>
              <a:rPr lang="en-US" sz="1400" dirty="0"/>
              <a:t>KR5 (attenuated)</a:t>
            </a:r>
          </a:p>
          <a:p>
            <a:pPr lvl="2">
              <a:buClr>
                <a:schemeClr val="accent1"/>
              </a:buClr>
              <a:buFont typeface="Wingdings" panose="05000000000000000000" pitchFamily="2" charset="2"/>
              <a:buChar char="ü"/>
            </a:pPr>
            <a:r>
              <a:rPr lang="en-US" sz="1400" dirty="0"/>
              <a:t>AG234 (virulent)</a:t>
            </a:r>
          </a:p>
          <a:p>
            <a:pPr lvl="1">
              <a:buClr>
                <a:schemeClr val="accent1"/>
              </a:buClr>
              <a:buFont typeface="Wingdings" panose="05000000000000000000" pitchFamily="2" charset="2"/>
              <a:buChar char="q"/>
            </a:pPr>
            <a:r>
              <a:rPr lang="en-US" sz="1400" dirty="0"/>
              <a:t>cell fixation </a:t>
            </a:r>
          </a:p>
          <a:p>
            <a:pPr lvl="2">
              <a:buClr>
                <a:schemeClr val="accent1"/>
              </a:buClr>
              <a:buFont typeface="Wingdings" panose="05000000000000000000" pitchFamily="2" charset="2"/>
              <a:buChar char="ü"/>
            </a:pPr>
            <a:r>
              <a:rPr lang="en-US" sz="1400" dirty="0"/>
              <a:t>immunofluorescence</a:t>
            </a:r>
          </a:p>
          <a:p>
            <a:pPr lvl="2">
              <a:buClr>
                <a:schemeClr val="accent1"/>
              </a:buClr>
              <a:buFont typeface="Wingdings" panose="05000000000000000000" pitchFamily="2" charset="2"/>
              <a:buChar char="ü"/>
            </a:pPr>
            <a:r>
              <a:rPr lang="en-US" sz="1400" dirty="0"/>
              <a:t>TUNEL assay</a:t>
            </a:r>
          </a:p>
          <a:p>
            <a:pPr lvl="1">
              <a:buClr>
                <a:schemeClr val="accent1"/>
              </a:buClr>
              <a:buFont typeface="Wingdings" panose="05000000000000000000" pitchFamily="2" charset="2"/>
              <a:buChar char="q"/>
            </a:pPr>
            <a:r>
              <a:rPr lang="en-US" sz="1400" dirty="0"/>
              <a:t>sample collection</a:t>
            </a:r>
          </a:p>
          <a:p>
            <a:pPr lvl="2">
              <a:buClr>
                <a:schemeClr val="accent1"/>
              </a:buClr>
              <a:buFont typeface="Wingdings" panose="05000000000000000000" pitchFamily="2" charset="2"/>
              <a:buChar char="ü"/>
            </a:pPr>
            <a:r>
              <a:rPr lang="en-US" sz="1400" dirty="0"/>
              <a:t>RT-qPCR</a:t>
            </a:r>
          </a:p>
          <a:p>
            <a:pPr lvl="2">
              <a:buClr>
                <a:schemeClr val="accent1"/>
              </a:buClr>
              <a:buFont typeface="Wingdings" panose="05000000000000000000" pitchFamily="2" charset="2"/>
              <a:buChar char="ü"/>
            </a:pPr>
            <a:r>
              <a:rPr lang="en-US" sz="1400" dirty="0"/>
              <a:t>proteomics </a:t>
            </a:r>
          </a:p>
          <a:p>
            <a:pPr lvl="2">
              <a:buClr>
                <a:schemeClr val="accent1"/>
              </a:buClr>
              <a:buFont typeface="Wingdings" panose="05000000000000000000" pitchFamily="2" charset="2"/>
              <a:buChar char="ü"/>
            </a:pPr>
            <a:r>
              <a:rPr lang="en-US" sz="1400" dirty="0"/>
              <a:t>mass spectrometry</a:t>
            </a:r>
          </a:p>
          <a:p>
            <a:pPr lvl="1">
              <a:buClr>
                <a:schemeClr val="accent1"/>
              </a:buClr>
              <a:buFont typeface="Wingdings" panose="05000000000000000000" pitchFamily="2" charset="2"/>
              <a:buChar char="q"/>
            </a:pPr>
            <a:r>
              <a:rPr lang="de-DE" sz="1400" dirty="0" err="1"/>
              <a:t>quantification</a:t>
            </a:r>
            <a:r>
              <a:rPr lang="de-DE" sz="1400" dirty="0"/>
              <a:t> </a:t>
            </a:r>
            <a:r>
              <a:rPr lang="de-DE" sz="1400" dirty="0" err="1"/>
              <a:t>of</a:t>
            </a:r>
            <a:r>
              <a:rPr lang="de-DE" sz="1400" dirty="0"/>
              <a:t> </a:t>
            </a:r>
            <a:r>
              <a:rPr lang="de-DE" sz="1400" dirty="0" err="1"/>
              <a:t>infected</a:t>
            </a:r>
            <a:r>
              <a:rPr lang="de-DE" sz="1400" dirty="0"/>
              <a:t> </a:t>
            </a:r>
            <a:r>
              <a:rPr lang="de-DE" sz="1400" dirty="0" err="1"/>
              <a:t>epithelial</a:t>
            </a:r>
            <a:r>
              <a:rPr lang="de-DE" sz="1400" dirty="0"/>
              <a:t> </a:t>
            </a:r>
            <a:r>
              <a:rPr lang="de-DE" sz="1400" dirty="0" err="1"/>
              <a:t>cells</a:t>
            </a:r>
            <a:endParaRPr lang="de-DE" sz="1400" dirty="0"/>
          </a:p>
          <a:p>
            <a:pPr lvl="1">
              <a:buClr>
                <a:schemeClr val="accent1"/>
              </a:buClr>
              <a:buFont typeface="Wingdings" panose="05000000000000000000" pitchFamily="2" charset="2"/>
              <a:buChar char="q"/>
            </a:pPr>
            <a:r>
              <a:rPr lang="de-DE" sz="1400" dirty="0" err="1"/>
              <a:t>expression</a:t>
            </a:r>
            <a:r>
              <a:rPr lang="de-DE" sz="1400" dirty="0"/>
              <a:t> </a:t>
            </a:r>
            <a:r>
              <a:rPr lang="de-DE" sz="1400" dirty="0" err="1"/>
              <a:t>analysis</a:t>
            </a:r>
            <a:endParaRPr lang="de-DE" sz="1400" dirty="0"/>
          </a:p>
          <a:p>
            <a:pPr lvl="2">
              <a:buClr>
                <a:schemeClr val="accent1"/>
              </a:buClr>
              <a:buFont typeface="Wingdings" panose="05000000000000000000" pitchFamily="2" charset="2"/>
              <a:buChar char="ü"/>
            </a:pPr>
            <a:r>
              <a:rPr lang="de-DE" sz="1400" dirty="0"/>
              <a:t>Toll-like </a:t>
            </a:r>
            <a:r>
              <a:rPr lang="de-DE" sz="1400" dirty="0" err="1"/>
              <a:t>receptors</a:t>
            </a:r>
            <a:r>
              <a:rPr lang="de-DE" sz="1400" dirty="0"/>
              <a:t> (TLRs) </a:t>
            </a:r>
          </a:p>
          <a:p>
            <a:pPr lvl="2">
              <a:buClr>
                <a:schemeClr val="accent1"/>
              </a:buClr>
              <a:buFont typeface="Wingdings" panose="05000000000000000000" pitchFamily="2" charset="2"/>
              <a:buChar char="ü"/>
            </a:pPr>
            <a:r>
              <a:rPr lang="de-DE" sz="1400" dirty="0" err="1"/>
              <a:t>cytokines</a:t>
            </a:r>
            <a:endParaRPr lang="de-DE" sz="1400" dirty="0"/>
          </a:p>
          <a:p>
            <a:pPr lvl="2">
              <a:buClr>
                <a:schemeClr val="accent1"/>
              </a:buClr>
              <a:buFont typeface="Wingdings" panose="05000000000000000000" pitchFamily="2" charset="2"/>
              <a:buChar char="ü"/>
            </a:pPr>
            <a:endParaRPr lang="de-DE" sz="1400" dirty="0"/>
          </a:p>
          <a:p>
            <a:pPr marL="685800" lvl="2" indent="0">
              <a:buClr>
                <a:schemeClr val="accent1"/>
              </a:buClr>
              <a:buNone/>
            </a:pPr>
            <a:endParaRPr lang="en-US" sz="1400" dirty="0"/>
          </a:p>
          <a:p>
            <a:pPr marL="685800" lvl="2" indent="0">
              <a:buClr>
                <a:schemeClr val="accent1"/>
              </a:buClr>
              <a:buNone/>
            </a:pPr>
            <a:endParaRPr lang="en-US" sz="1400" dirty="0"/>
          </a:p>
          <a:p>
            <a:pPr lvl="2">
              <a:buClr>
                <a:schemeClr val="accent1"/>
              </a:buClr>
              <a:buFont typeface="Wingdings" panose="05000000000000000000" pitchFamily="2" charset="2"/>
              <a:buChar char="ü"/>
            </a:pPr>
            <a:endParaRPr lang="en-US" sz="1400" dirty="0"/>
          </a:p>
          <a:p>
            <a:pPr marL="342900" lvl="1" indent="0">
              <a:buNone/>
            </a:pPr>
            <a:endParaRPr lang="en-US" sz="1400" dirty="0"/>
          </a:p>
        </p:txBody>
      </p:sp>
      <p:grpSp>
        <p:nvGrpSpPr>
          <p:cNvPr id="47" name="Group 46"/>
          <p:cNvGrpSpPr/>
          <p:nvPr/>
        </p:nvGrpSpPr>
        <p:grpSpPr>
          <a:xfrm>
            <a:off x="4691886" y="1556792"/>
            <a:ext cx="3999319" cy="3802178"/>
            <a:chOff x="2823723" y="2626226"/>
            <a:chExt cx="3471866" cy="3260599"/>
          </a:xfrm>
        </p:grpSpPr>
        <p:pic>
          <p:nvPicPr>
            <p:cNvPr id="5" name="Picture 4"/>
            <p:cNvPicPr>
              <a:picLocks noChangeAspect="1"/>
            </p:cNvPicPr>
            <p:nvPr/>
          </p:nvPicPr>
          <p:blipFill>
            <a:blip r:embed="rId2"/>
            <a:stretch>
              <a:fillRect/>
            </a:stretch>
          </p:blipFill>
          <p:spPr>
            <a:xfrm>
              <a:off x="2823723" y="3117451"/>
              <a:ext cx="3411273" cy="2326163"/>
            </a:xfrm>
            <a:prstGeom prst="rect">
              <a:avLst/>
            </a:prstGeom>
          </p:spPr>
        </p:pic>
        <p:sp>
          <p:nvSpPr>
            <p:cNvPr id="6" name="Oval 5"/>
            <p:cNvSpPr/>
            <p:nvPr/>
          </p:nvSpPr>
          <p:spPr>
            <a:xfrm>
              <a:off x="3180156" y="3463056"/>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p:cNvSpPr/>
            <p:nvPr/>
          </p:nvSpPr>
          <p:spPr>
            <a:xfrm>
              <a:off x="3191088" y="3931205"/>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p:nvSpPr>
          <p:spPr>
            <a:xfrm>
              <a:off x="3195620" y="4453335"/>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191088" y="4948474"/>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p:nvSpPr>
          <p:spPr>
            <a:xfrm>
              <a:off x="3696780" y="4953620"/>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p:nvSpPr>
          <p:spPr>
            <a:xfrm>
              <a:off x="4691178" y="4443478"/>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p:nvSpPr>
          <p:spPr>
            <a:xfrm>
              <a:off x="3696780" y="4443479"/>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4201809" y="4453335"/>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3680457" y="3963726"/>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201809" y="3948022"/>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3707000" y="3466579"/>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4199744" y="3463056"/>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4724626" y="3463055"/>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4713042" y="3963726"/>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5222333" y="4445664"/>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5246603" y="3471509"/>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5247531" y="3949543"/>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5239521" y="4945897"/>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5755389" y="3448872"/>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5744932" y="4931111"/>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759338" y="3952337"/>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743294" y="4449645"/>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4740248" y="4960521"/>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4264471" y="4929253"/>
              <a:ext cx="340822" cy="33250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ight Brace 30"/>
            <p:cNvSpPr/>
            <p:nvPr/>
          </p:nvSpPr>
          <p:spPr>
            <a:xfrm rot="16200000">
              <a:off x="3512438" y="2541381"/>
              <a:ext cx="166255" cy="830819"/>
            </a:xfrm>
            <a:prstGeom prst="rightBrace">
              <a:avLst>
                <a:gd name="adj1" fmla="val 8333"/>
                <a:gd name="adj2" fmla="val 5300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Right Brace 31"/>
            <p:cNvSpPr/>
            <p:nvPr/>
          </p:nvSpPr>
          <p:spPr>
            <a:xfrm rot="16200000">
              <a:off x="5597674" y="2541381"/>
              <a:ext cx="166255" cy="830819"/>
            </a:xfrm>
            <a:prstGeom prst="rightBrace">
              <a:avLst>
                <a:gd name="adj1" fmla="val 8333"/>
                <a:gd name="adj2" fmla="val 5300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Right Brace 32"/>
            <p:cNvSpPr/>
            <p:nvPr/>
          </p:nvSpPr>
          <p:spPr>
            <a:xfrm rot="16200000">
              <a:off x="4533463" y="2541381"/>
              <a:ext cx="166255" cy="830819"/>
            </a:xfrm>
            <a:prstGeom prst="rightBrace">
              <a:avLst>
                <a:gd name="adj1" fmla="val 8333"/>
                <a:gd name="adj2" fmla="val 53002"/>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TextBox 33"/>
            <p:cNvSpPr txBox="1"/>
            <p:nvPr/>
          </p:nvSpPr>
          <p:spPr>
            <a:xfrm>
              <a:off x="3058873" y="2627442"/>
              <a:ext cx="1073383" cy="246221"/>
            </a:xfrm>
            <a:prstGeom prst="rect">
              <a:avLst/>
            </a:prstGeom>
            <a:noFill/>
          </p:spPr>
          <p:txBody>
            <a:bodyPr wrap="square" rtlCol="0">
              <a:spAutoFit/>
            </a:bodyPr>
            <a:lstStyle/>
            <a:p>
              <a:pPr algn="ctr"/>
              <a:r>
                <a:rPr lang="en-US" sz="1000" dirty="0"/>
                <a:t>RT-qPCR</a:t>
              </a:r>
              <a:endParaRPr lang="en-GB" sz="1000" dirty="0"/>
            </a:p>
          </p:txBody>
        </p:sp>
        <p:sp>
          <p:nvSpPr>
            <p:cNvPr id="35" name="TextBox 34"/>
            <p:cNvSpPr txBox="1"/>
            <p:nvPr/>
          </p:nvSpPr>
          <p:spPr>
            <a:xfrm>
              <a:off x="5222206" y="2626226"/>
              <a:ext cx="1073383" cy="246221"/>
            </a:xfrm>
            <a:prstGeom prst="rect">
              <a:avLst/>
            </a:prstGeom>
            <a:noFill/>
          </p:spPr>
          <p:txBody>
            <a:bodyPr wrap="square" rtlCol="0">
              <a:spAutoFit/>
            </a:bodyPr>
            <a:lstStyle/>
            <a:p>
              <a:pPr algn="ctr"/>
              <a:r>
                <a:rPr lang="en-US" sz="1000" dirty="0"/>
                <a:t>RT-qPCR</a:t>
              </a:r>
              <a:endParaRPr lang="en-GB" sz="1000" dirty="0"/>
            </a:p>
          </p:txBody>
        </p:sp>
        <p:sp>
          <p:nvSpPr>
            <p:cNvPr id="36" name="TextBox 35"/>
            <p:cNvSpPr txBox="1"/>
            <p:nvPr/>
          </p:nvSpPr>
          <p:spPr>
            <a:xfrm>
              <a:off x="4132256" y="2633365"/>
              <a:ext cx="1073383" cy="400110"/>
            </a:xfrm>
            <a:prstGeom prst="rect">
              <a:avLst/>
            </a:prstGeom>
            <a:noFill/>
          </p:spPr>
          <p:txBody>
            <a:bodyPr wrap="square" rtlCol="0">
              <a:spAutoFit/>
            </a:bodyPr>
            <a:lstStyle/>
            <a:p>
              <a:pPr algn="ctr"/>
              <a:r>
                <a:rPr lang="en-US" sz="1000" dirty="0"/>
                <a:t>IF + TUNEL assay</a:t>
              </a:r>
              <a:endParaRPr lang="en-GB" sz="1000" dirty="0"/>
            </a:p>
          </p:txBody>
        </p:sp>
        <p:sp>
          <p:nvSpPr>
            <p:cNvPr id="38" name="TextBox 37"/>
            <p:cNvSpPr txBox="1"/>
            <p:nvPr/>
          </p:nvSpPr>
          <p:spPr>
            <a:xfrm>
              <a:off x="2823723" y="5486715"/>
              <a:ext cx="3411273" cy="400110"/>
            </a:xfrm>
            <a:prstGeom prst="rect">
              <a:avLst/>
            </a:prstGeom>
            <a:noFill/>
            <a:ln w="12700">
              <a:solidFill>
                <a:schemeClr val="accent1"/>
              </a:solidFill>
            </a:ln>
          </p:spPr>
          <p:txBody>
            <a:bodyPr wrap="square" rtlCol="0">
              <a:spAutoFit/>
            </a:bodyPr>
            <a:lstStyle/>
            <a:p>
              <a:r>
                <a:rPr lang="en-US" sz="1000" b="1" dirty="0"/>
                <a:t>example for plate layout</a:t>
              </a:r>
            </a:p>
            <a:p>
              <a:r>
                <a:rPr lang="en-US" sz="1000" dirty="0"/>
                <a:t>“</a:t>
              </a:r>
              <a:r>
                <a:rPr lang="en-US" sz="1000" dirty="0" err="1"/>
                <a:t>timepoint</a:t>
              </a:r>
              <a:r>
                <a:rPr lang="en-US" sz="1000" dirty="0"/>
                <a:t> 4 </a:t>
              </a:r>
              <a:r>
                <a:rPr lang="en-US" sz="1000" dirty="0" err="1"/>
                <a:t>hpi</a:t>
              </a:r>
              <a:r>
                <a:rPr lang="en-US" sz="1000" dirty="0"/>
                <a:t>, infected with KR5”</a:t>
              </a:r>
              <a:endParaRPr lang="en-GB" sz="1000" dirty="0"/>
            </a:p>
          </p:txBody>
        </p:sp>
      </p:grpSp>
      <p:sp>
        <p:nvSpPr>
          <p:cNvPr id="41"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17</a:t>
            </a:r>
          </a:p>
        </p:txBody>
      </p:sp>
      <p:pic>
        <p:nvPicPr>
          <p:cNvPr id="42" name="Grafik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43" name="Kép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570637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80214"/>
            <a:ext cx="8856662" cy="719137"/>
          </a:xfrm>
        </p:spPr>
        <p:txBody>
          <a:bodyPr/>
          <a:lstStyle/>
          <a:p>
            <a:r>
              <a:rPr lang="en-US" dirty="0"/>
              <a:t>Image analyses of the infected cell culture</a:t>
            </a:r>
            <a:endParaRPr lang="en-GB" dirty="0"/>
          </a:p>
        </p:txBody>
      </p:sp>
      <p:sp>
        <p:nvSpPr>
          <p:cNvPr id="3" name="Content Placeholder 2"/>
          <p:cNvSpPr>
            <a:spLocks noGrp="1"/>
          </p:cNvSpPr>
          <p:nvPr>
            <p:ph idx="1"/>
          </p:nvPr>
        </p:nvSpPr>
        <p:spPr>
          <a:xfrm>
            <a:off x="287340" y="1556246"/>
            <a:ext cx="5314334" cy="4825082"/>
          </a:xfrm>
        </p:spPr>
        <p:txBody>
          <a:bodyPr/>
          <a:lstStyle/>
          <a:p>
            <a:r>
              <a:rPr lang="en-GB" sz="2200" dirty="0"/>
              <a:t>Nikon Eclipse Ti2-E/Yokogawa CSU-W1 Spinning Disk</a:t>
            </a:r>
          </a:p>
          <a:p>
            <a:pPr lvl="2">
              <a:buClr>
                <a:schemeClr val="accent1"/>
              </a:buClr>
            </a:pPr>
            <a:r>
              <a:rPr lang="en-GB" sz="1300" dirty="0"/>
              <a:t>inverted confocal spinning-disk microscope</a:t>
            </a:r>
          </a:p>
          <a:p>
            <a:pPr lvl="2">
              <a:buClr>
                <a:schemeClr val="accent1"/>
              </a:buClr>
            </a:pPr>
            <a:r>
              <a:rPr lang="en-GB" sz="1300" dirty="0"/>
              <a:t>live cell imaging </a:t>
            </a:r>
          </a:p>
          <a:p>
            <a:pPr lvl="2">
              <a:buClr>
                <a:schemeClr val="accent1"/>
              </a:buClr>
            </a:pPr>
            <a:r>
              <a:rPr lang="en-GB" sz="1300" dirty="0"/>
              <a:t>high-speed multidimensional imaging</a:t>
            </a:r>
          </a:p>
          <a:p>
            <a:pPr lvl="2">
              <a:buClr>
                <a:schemeClr val="accent1"/>
              </a:buClr>
            </a:pPr>
            <a:endParaRPr lang="en-GB" sz="1300" dirty="0"/>
          </a:p>
          <a:p>
            <a:pPr>
              <a:buClr>
                <a:schemeClr val="accent1"/>
              </a:buClr>
            </a:pPr>
            <a:r>
              <a:rPr lang="en-GB" sz="2200" dirty="0"/>
              <a:t>dual camera system</a:t>
            </a:r>
          </a:p>
          <a:p>
            <a:pPr lvl="2">
              <a:buClr>
                <a:schemeClr val="accent1"/>
              </a:buClr>
            </a:pPr>
            <a:r>
              <a:rPr lang="en-US" altLang="en-US" sz="1300" dirty="0"/>
              <a:t>fast capture of images </a:t>
            </a:r>
          </a:p>
          <a:p>
            <a:pPr lvl="1">
              <a:buClr>
                <a:schemeClr val="accent1"/>
              </a:buClr>
            </a:pPr>
            <a:endParaRPr lang="en-GB" dirty="0"/>
          </a:p>
          <a:p>
            <a:pPr>
              <a:buClr>
                <a:schemeClr val="accent1"/>
              </a:buClr>
            </a:pPr>
            <a:r>
              <a:rPr lang="en-GB" sz="2200" dirty="0"/>
              <a:t>script edition “Fiji – </a:t>
            </a:r>
            <a:r>
              <a:rPr lang="en-GB" sz="2200" dirty="0" err="1"/>
              <a:t>ImageJ</a:t>
            </a:r>
            <a:r>
              <a:rPr lang="en-GB" sz="2200" dirty="0"/>
              <a:t>”</a:t>
            </a:r>
          </a:p>
          <a:p>
            <a:pPr lvl="2">
              <a:buClr>
                <a:schemeClr val="accent1"/>
              </a:buClr>
            </a:pPr>
            <a:r>
              <a:rPr lang="en-GB" sz="1300" dirty="0"/>
              <a:t>detection of epithelial surface area </a:t>
            </a:r>
          </a:p>
          <a:p>
            <a:pPr lvl="2">
              <a:buClr>
                <a:schemeClr val="accent1"/>
              </a:buClr>
            </a:pPr>
            <a:r>
              <a:rPr lang="en-GB" sz="1300" dirty="0"/>
              <a:t>ROI region of interest </a:t>
            </a:r>
          </a:p>
          <a:p>
            <a:pPr lvl="2">
              <a:buClr>
                <a:schemeClr val="accent1"/>
              </a:buClr>
            </a:pPr>
            <a:r>
              <a:rPr lang="en-GB" sz="1300" dirty="0"/>
              <a:t>analysis according to virus signal intensity</a:t>
            </a:r>
            <a:br>
              <a:rPr lang="en-GB" dirty="0"/>
            </a:br>
            <a:endParaRPr lang="en-GB"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2000" t="8000" r="3909" b="6788"/>
          <a:stretch/>
        </p:blipFill>
        <p:spPr>
          <a:xfrm>
            <a:off x="5882641" y="1440471"/>
            <a:ext cx="2843828" cy="2161309"/>
          </a:xfrm>
          <a:prstGeom prst="rect">
            <a:avLst/>
          </a:prstGeom>
          <a:ln w="12700">
            <a:solidFill>
              <a:schemeClr val="accent1"/>
            </a:solidFill>
          </a:ln>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2641" y="3750550"/>
            <a:ext cx="2842260" cy="2161309"/>
          </a:xfrm>
          <a:prstGeom prst="rect">
            <a:avLst/>
          </a:prstGeom>
          <a:ln w="12700">
            <a:solidFill>
              <a:schemeClr val="accent1"/>
            </a:solidFill>
          </a:ln>
        </p:spPr>
      </p:pic>
      <p:sp>
        <p:nvSpPr>
          <p:cNvPr id="10"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18</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2" name="Kép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5475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3598"/>
            <a:ext cx="5915025" cy="719138"/>
          </a:xfrm>
        </p:spPr>
        <p:txBody>
          <a:bodyPr/>
          <a:lstStyle/>
          <a:p>
            <a:r>
              <a:rPr lang="en-US" dirty="0"/>
              <a:t>Quantification of epithelial and/or infected cells</a:t>
            </a:r>
            <a:endParaRPr lang="en-GB" dirty="0"/>
          </a:p>
        </p:txBody>
      </p:sp>
      <p:pic>
        <p:nvPicPr>
          <p:cNvPr id="5" name="Grafik 4"/>
          <p:cNvPicPr>
            <a:picLocks noChangeAspect="1"/>
          </p:cNvPicPr>
          <p:nvPr/>
        </p:nvPicPr>
        <p:blipFill>
          <a:blip r:embed="rId2"/>
          <a:stretch>
            <a:fillRect/>
          </a:stretch>
        </p:blipFill>
        <p:spPr>
          <a:xfrm>
            <a:off x="2090846" y="1429451"/>
            <a:ext cx="5306846" cy="4485431"/>
          </a:xfrm>
          <a:prstGeom prst="rect">
            <a:avLst/>
          </a:prstGeom>
          <a:ln w="12700">
            <a:solidFill>
              <a:schemeClr val="accent1"/>
            </a:solidFill>
          </a:ln>
        </p:spPr>
      </p:pic>
      <p:pic>
        <p:nvPicPr>
          <p:cNvPr id="3" name="Grafik 2"/>
          <p:cNvPicPr>
            <a:picLocks noChangeAspect="1"/>
          </p:cNvPicPr>
          <p:nvPr/>
        </p:nvPicPr>
        <p:blipFill rotWithShape="1">
          <a:blip r:embed="rId3"/>
          <a:srcRect l="634" b="1412"/>
          <a:stretch/>
        </p:blipFill>
        <p:spPr>
          <a:xfrm>
            <a:off x="2090846" y="5531725"/>
            <a:ext cx="5306846" cy="385483"/>
          </a:xfrm>
          <a:prstGeom prst="rect">
            <a:avLst/>
          </a:prstGeom>
        </p:spPr>
      </p:pic>
      <p:sp>
        <p:nvSpPr>
          <p:cNvPr id="10"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19</a:t>
            </a: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2" name="Kép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194723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512" y="381342"/>
            <a:ext cx="8928992" cy="653733"/>
          </a:xfrm>
        </p:spPr>
        <p:txBody>
          <a:bodyPr/>
          <a:lstStyle/>
          <a:p>
            <a:r>
              <a:rPr lang="en-GB" sz="3000" dirty="0"/>
              <a:t>Introduction</a:t>
            </a:r>
            <a:br>
              <a:rPr lang="en-GB" sz="3000" dirty="0"/>
            </a:br>
            <a:r>
              <a:rPr lang="en-GB" sz="3000" dirty="0"/>
              <a:t>INPOMED - „Innovations in Poultry Medicine”</a:t>
            </a:r>
          </a:p>
        </p:txBody>
      </p:sp>
      <p:sp>
        <p:nvSpPr>
          <p:cNvPr id="7"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fld id="{974785A3-E042-44B9-8585-4DF67DF94183}" type="slidenum">
              <a:rPr lang="de-DE" smtClean="0">
                <a:solidFill>
                  <a:schemeClr val="tx1"/>
                </a:solidFill>
              </a:rPr>
              <a:pPr eaLnBrk="0" hangingPunct="0">
                <a:defRPr/>
              </a:pPr>
              <a:t>2</a:t>
            </a:fld>
            <a:endParaRPr lang="de-DE" dirty="0">
              <a:solidFill>
                <a:schemeClr val="tx1"/>
              </a:solidFill>
            </a:endParaRPr>
          </a:p>
        </p:txBody>
      </p:sp>
      <p:sp>
        <p:nvSpPr>
          <p:cNvPr id="9" name="Titel 1"/>
          <p:cNvSpPr txBox="1">
            <a:spLocks/>
          </p:cNvSpPr>
          <p:nvPr/>
        </p:nvSpPr>
        <p:spPr bwMode="auto">
          <a:xfrm>
            <a:off x="0" y="2060848"/>
            <a:ext cx="9108504" cy="14700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2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pPr algn="ctr"/>
            <a:br>
              <a:rPr lang="en-GB" sz="3000" kern="0" dirty="0"/>
            </a:br>
            <a:r>
              <a:rPr lang="en-GB" sz="3000" kern="0" dirty="0">
                <a:solidFill>
                  <a:schemeClr val="tx1">
                    <a:lumMod val="65000"/>
                    <a:lumOff val="35000"/>
                  </a:schemeClr>
                </a:solidFill>
              </a:rPr>
              <a:t>Implementation of </a:t>
            </a:r>
            <a:r>
              <a:rPr lang="en-GB" sz="3000" kern="0">
                <a:solidFill>
                  <a:schemeClr val="tx1">
                    <a:lumMod val="65000"/>
                    <a:lumOff val="35000"/>
                  </a:schemeClr>
                </a:solidFill>
              </a:rPr>
              <a:t>a cross-boarder </a:t>
            </a:r>
            <a:r>
              <a:rPr lang="en-GB" sz="3000" kern="0" dirty="0">
                <a:solidFill>
                  <a:schemeClr val="tx1">
                    <a:lumMod val="65000"/>
                    <a:lumOff val="35000"/>
                  </a:schemeClr>
                </a:solidFill>
              </a:rPr>
              <a:t>project</a:t>
            </a:r>
            <a:br>
              <a:rPr lang="en-GB" sz="3000" kern="0" dirty="0">
                <a:solidFill>
                  <a:schemeClr val="tx1">
                    <a:lumMod val="65000"/>
                    <a:lumOff val="35000"/>
                  </a:schemeClr>
                </a:solidFill>
              </a:rPr>
            </a:br>
            <a:r>
              <a:rPr lang="en-GB" sz="3000" kern="0" dirty="0">
                <a:solidFill>
                  <a:schemeClr val="tx1">
                    <a:lumMod val="65000"/>
                    <a:lumOff val="35000"/>
                  </a:schemeClr>
                </a:solidFill>
              </a:rPr>
              <a:t>with Czech Republic and Austria to enhance poultry medicine</a:t>
            </a:r>
          </a:p>
          <a:p>
            <a:pPr algn="ctr">
              <a:spcBef>
                <a:spcPts val="1800"/>
              </a:spcBef>
            </a:pPr>
            <a:r>
              <a:rPr lang="en-GB" sz="2000" kern="0" dirty="0">
                <a:solidFill>
                  <a:schemeClr val="tx1">
                    <a:lumMod val="65000"/>
                    <a:lumOff val="35000"/>
                  </a:schemeClr>
                </a:solidFill>
              </a:rPr>
              <a:t>project number: ATCZ194</a:t>
            </a:r>
          </a:p>
          <a:p>
            <a:pPr algn="ctr">
              <a:spcBef>
                <a:spcPts val="0"/>
              </a:spcBef>
            </a:pPr>
            <a:r>
              <a:rPr lang="en-GB" sz="2000" kern="0" dirty="0">
                <a:solidFill>
                  <a:schemeClr val="tx1">
                    <a:lumMod val="65000"/>
                    <a:lumOff val="35000"/>
                  </a:schemeClr>
                </a:solidFill>
              </a:rPr>
              <a:t>duration: 06/2019-05/2022</a:t>
            </a:r>
            <a:br>
              <a:rPr lang="en-GB" sz="2000" kern="0" dirty="0">
                <a:solidFill>
                  <a:schemeClr val="tx1">
                    <a:lumMod val="65000"/>
                    <a:lumOff val="35000"/>
                  </a:schemeClr>
                </a:solidFill>
              </a:rPr>
            </a:br>
            <a:r>
              <a:rPr lang="en-GB" sz="2000" kern="0" dirty="0">
                <a:solidFill>
                  <a:schemeClr val="tx1">
                    <a:lumMod val="65000"/>
                    <a:lumOff val="35000"/>
                  </a:schemeClr>
                </a:solidFill>
              </a:rPr>
              <a:t> programme </a:t>
            </a:r>
            <a:r>
              <a:rPr lang="en-GB" sz="2000" kern="0" dirty="0" err="1">
                <a:solidFill>
                  <a:schemeClr val="tx1">
                    <a:lumMod val="65000"/>
                    <a:lumOff val="35000"/>
                  </a:schemeClr>
                </a:solidFill>
              </a:rPr>
              <a:t>Interreg</a:t>
            </a:r>
            <a:r>
              <a:rPr lang="en-GB" sz="2000" kern="0" dirty="0">
                <a:solidFill>
                  <a:schemeClr val="tx1">
                    <a:lumMod val="65000"/>
                    <a:lumOff val="35000"/>
                  </a:schemeClr>
                </a:solidFill>
              </a:rPr>
              <a:t> V-A AT-CZ 2014-2020</a:t>
            </a:r>
          </a:p>
        </p:txBody>
      </p:sp>
      <p:pic>
        <p:nvPicPr>
          <p:cNvPr id="11" name="Bild 1" descr="vetmed_logo_CMYK"/>
          <p:cNvPicPr/>
          <p:nvPr/>
        </p:nvPicPr>
        <p:blipFill>
          <a:blip r:embed="rId3"/>
          <a:srcRect/>
          <a:stretch>
            <a:fillRect/>
          </a:stretch>
        </p:blipFill>
        <p:spPr bwMode="auto">
          <a:xfrm>
            <a:off x="6790040" y="5135071"/>
            <a:ext cx="1670392" cy="432048"/>
          </a:xfrm>
          <a:prstGeom prst="rect">
            <a:avLst/>
          </a:prstGeom>
          <a:noFill/>
          <a:ln w="9525">
            <a:noFill/>
            <a:miter lim="800000"/>
            <a:headEnd/>
            <a:tailEnd/>
          </a:ln>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0136" y="5059842"/>
            <a:ext cx="2088232" cy="688184"/>
          </a:xfrm>
          <a:prstGeom prst="rect">
            <a:avLst/>
          </a:prstGeom>
        </p:spPr>
      </p:pic>
      <p:pic>
        <p:nvPicPr>
          <p:cNvPr id="14" name="Grafik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5085880"/>
            <a:ext cx="530430" cy="530430"/>
          </a:xfrm>
          <a:prstGeom prst="rect">
            <a:avLst/>
          </a:prstGeom>
        </p:spPr>
      </p:pic>
      <p:pic>
        <p:nvPicPr>
          <p:cNvPr id="5" name="Grafik 4"/>
          <p:cNvPicPr>
            <a:picLocks noChangeAspect="1"/>
          </p:cNvPicPr>
          <p:nvPr/>
        </p:nvPicPr>
        <p:blipFill>
          <a:blip r:embed="rId6"/>
          <a:stretch>
            <a:fillRect/>
          </a:stretch>
        </p:blipFill>
        <p:spPr>
          <a:xfrm>
            <a:off x="899592" y="5210379"/>
            <a:ext cx="1834375" cy="387110"/>
          </a:xfrm>
          <a:prstGeom prst="rect">
            <a:avLst/>
          </a:prstGeom>
        </p:spPr>
      </p:pic>
      <p:pic>
        <p:nvPicPr>
          <p:cNvPr id="20" name="Grafik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21" name="Kép 7"/>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35803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13B821-6D15-2B4E-B671-7FF0744B8FAC}"/>
              </a:ext>
            </a:extLst>
          </p:cNvPr>
          <p:cNvSpPr>
            <a:spLocks noGrp="1"/>
          </p:cNvSpPr>
          <p:nvPr>
            <p:ph type="title"/>
          </p:nvPr>
        </p:nvSpPr>
        <p:spPr>
          <a:xfrm>
            <a:off x="179512" y="370495"/>
            <a:ext cx="7838708" cy="719138"/>
          </a:xfrm>
        </p:spPr>
        <p:txBody>
          <a:bodyPr/>
          <a:lstStyle/>
          <a:p>
            <a:r>
              <a:rPr lang="en-US" sz="2800" dirty="0"/>
              <a:t>Gene expression analysis of cytokines</a:t>
            </a:r>
            <a:endParaRPr lang="de-DE" sz="2800" dirty="0"/>
          </a:p>
        </p:txBody>
      </p:sp>
      <p:sp>
        <p:nvSpPr>
          <p:cNvPr id="12" name="Textfeld 11"/>
          <p:cNvSpPr txBox="1"/>
          <p:nvPr/>
        </p:nvSpPr>
        <p:spPr>
          <a:xfrm>
            <a:off x="1894796" y="5494596"/>
            <a:ext cx="1389250" cy="461665"/>
          </a:xfrm>
          <a:prstGeom prst="rect">
            <a:avLst/>
          </a:prstGeom>
          <a:noFill/>
          <a:ln w="12700">
            <a:solidFill>
              <a:schemeClr val="accent1"/>
            </a:solidFill>
          </a:ln>
        </p:spPr>
        <p:txBody>
          <a:bodyPr wrap="square" rtlCol="0">
            <a:spAutoFit/>
          </a:bodyPr>
          <a:lstStyle/>
          <a:p>
            <a:r>
              <a:rPr lang="de-DE" sz="800" dirty="0" err="1"/>
              <a:t>preliminary</a:t>
            </a:r>
            <a:r>
              <a:rPr lang="de-DE" sz="800" dirty="0"/>
              <a:t> </a:t>
            </a:r>
            <a:r>
              <a:rPr lang="de-DE" sz="800" dirty="0" err="1"/>
              <a:t>data</a:t>
            </a:r>
            <a:endParaRPr lang="de-DE" sz="800" dirty="0"/>
          </a:p>
          <a:p>
            <a:pPr marL="171450" indent="-171450">
              <a:buClr>
                <a:schemeClr val="accent1"/>
              </a:buClr>
              <a:buFont typeface="Wingdings" panose="05000000000000000000" pitchFamily="2" charset="2"/>
              <a:buChar char="q"/>
            </a:pPr>
            <a:r>
              <a:rPr lang="de-DE" sz="800" dirty="0"/>
              <a:t>KR5: 33% </a:t>
            </a:r>
            <a:r>
              <a:rPr lang="de-DE" sz="800" dirty="0" err="1"/>
              <a:t>analyzed</a:t>
            </a:r>
            <a:endParaRPr lang="de-DE" sz="800" dirty="0"/>
          </a:p>
          <a:p>
            <a:pPr marL="171450" indent="-171450">
              <a:buClr>
                <a:schemeClr val="accent1"/>
              </a:buClr>
              <a:buFont typeface="Wingdings" panose="05000000000000000000" pitchFamily="2" charset="2"/>
              <a:buChar char="q"/>
            </a:pPr>
            <a:r>
              <a:rPr lang="de-DE" sz="800" dirty="0"/>
              <a:t>AG234: 66% </a:t>
            </a:r>
            <a:r>
              <a:rPr lang="de-DE" sz="800" dirty="0" err="1"/>
              <a:t>analyzed</a:t>
            </a:r>
            <a:r>
              <a:rPr lang="de-DE" sz="800" dirty="0"/>
              <a:t> </a:t>
            </a:r>
            <a:endParaRPr lang="en-US" sz="800" dirty="0"/>
          </a:p>
        </p:txBody>
      </p:sp>
      <p:pic>
        <p:nvPicPr>
          <p:cNvPr id="7" name="Grafik 6"/>
          <p:cNvPicPr>
            <a:picLocks noChangeAspect="1"/>
          </p:cNvPicPr>
          <p:nvPr/>
        </p:nvPicPr>
        <p:blipFill rotWithShape="1">
          <a:blip r:embed="rId2"/>
          <a:srcRect l="53498" r="2015"/>
          <a:stretch/>
        </p:blipFill>
        <p:spPr>
          <a:xfrm>
            <a:off x="3754833" y="1581019"/>
            <a:ext cx="2078182" cy="4203220"/>
          </a:xfrm>
          <a:prstGeom prst="rect">
            <a:avLst/>
          </a:prstGeom>
        </p:spPr>
      </p:pic>
      <p:pic>
        <p:nvPicPr>
          <p:cNvPr id="8" name="Grafik 7"/>
          <p:cNvPicPr>
            <a:picLocks noChangeAspect="1"/>
          </p:cNvPicPr>
          <p:nvPr/>
        </p:nvPicPr>
        <p:blipFill rotWithShape="1">
          <a:blip r:embed="rId2"/>
          <a:srcRect r="89922"/>
          <a:stretch/>
        </p:blipFill>
        <p:spPr>
          <a:xfrm>
            <a:off x="3284046" y="1465247"/>
            <a:ext cx="470787" cy="4203220"/>
          </a:xfrm>
          <a:prstGeom prst="rect">
            <a:avLst/>
          </a:prstGeom>
        </p:spPr>
      </p:pic>
      <p:pic>
        <p:nvPicPr>
          <p:cNvPr id="9" name="Grafik 8"/>
          <p:cNvPicPr>
            <a:picLocks noChangeAspect="1"/>
          </p:cNvPicPr>
          <p:nvPr/>
        </p:nvPicPr>
        <p:blipFill rotWithShape="1">
          <a:blip r:embed="rId2"/>
          <a:srcRect l="9190" r="47373"/>
          <a:stretch/>
        </p:blipFill>
        <p:spPr>
          <a:xfrm>
            <a:off x="5724128" y="1581019"/>
            <a:ext cx="2029128" cy="4203220"/>
          </a:xfrm>
          <a:prstGeom prst="rect">
            <a:avLst/>
          </a:prstGeom>
        </p:spPr>
      </p:pic>
      <p:pic>
        <p:nvPicPr>
          <p:cNvPr id="10" name="Grafik 9"/>
          <p:cNvPicPr>
            <a:picLocks noChangeAspect="1"/>
          </p:cNvPicPr>
          <p:nvPr/>
        </p:nvPicPr>
        <p:blipFill>
          <a:blip r:embed="rId3"/>
          <a:stretch>
            <a:fillRect/>
          </a:stretch>
        </p:blipFill>
        <p:spPr>
          <a:xfrm>
            <a:off x="577739" y="2492896"/>
            <a:ext cx="1963082" cy="2133785"/>
          </a:xfrm>
          <a:prstGeom prst="rect">
            <a:avLst/>
          </a:prstGeom>
        </p:spPr>
      </p:pic>
      <p:sp>
        <p:nvSpPr>
          <p:cNvPr id="11"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20</a:t>
            </a:r>
          </a:p>
        </p:txBody>
      </p:sp>
      <p:pic>
        <p:nvPicPr>
          <p:cNvPr id="15" name="Grafik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6" name="Kép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213989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140A9A-8D98-6F40-8AAB-34BC61497995}"/>
              </a:ext>
            </a:extLst>
          </p:cNvPr>
          <p:cNvSpPr>
            <a:spLocks noGrp="1"/>
          </p:cNvSpPr>
          <p:nvPr>
            <p:ph type="title"/>
          </p:nvPr>
        </p:nvSpPr>
        <p:spPr>
          <a:xfrm>
            <a:off x="251520" y="333375"/>
            <a:ext cx="8640960" cy="719138"/>
          </a:xfrm>
        </p:spPr>
        <p:txBody>
          <a:bodyPr/>
          <a:lstStyle/>
          <a:p>
            <a:r>
              <a:rPr lang="en-US" sz="2800" dirty="0"/>
              <a:t>Gene expression analysis of Toll-like receptors</a:t>
            </a:r>
            <a:endParaRPr lang="de-DE" sz="2800" dirty="0"/>
          </a:p>
        </p:txBody>
      </p:sp>
      <p:sp>
        <p:nvSpPr>
          <p:cNvPr id="3" name="Textfeld 2"/>
          <p:cNvSpPr txBox="1"/>
          <p:nvPr/>
        </p:nvSpPr>
        <p:spPr>
          <a:xfrm>
            <a:off x="86406" y="5559623"/>
            <a:ext cx="1389250" cy="461665"/>
          </a:xfrm>
          <a:prstGeom prst="rect">
            <a:avLst/>
          </a:prstGeom>
          <a:noFill/>
          <a:ln w="12700">
            <a:solidFill>
              <a:schemeClr val="accent1"/>
            </a:solidFill>
          </a:ln>
        </p:spPr>
        <p:txBody>
          <a:bodyPr wrap="square" rtlCol="0">
            <a:spAutoFit/>
          </a:bodyPr>
          <a:lstStyle/>
          <a:p>
            <a:r>
              <a:rPr lang="de-DE" sz="800" dirty="0" err="1"/>
              <a:t>preliminary</a:t>
            </a:r>
            <a:r>
              <a:rPr lang="de-DE" sz="800" dirty="0"/>
              <a:t> </a:t>
            </a:r>
            <a:r>
              <a:rPr lang="de-DE" sz="800" dirty="0" err="1"/>
              <a:t>data</a:t>
            </a:r>
            <a:endParaRPr lang="de-DE" sz="800" dirty="0"/>
          </a:p>
          <a:p>
            <a:pPr marL="171450" indent="-171450">
              <a:buClr>
                <a:schemeClr val="accent1"/>
              </a:buClr>
              <a:buFont typeface="Wingdings" panose="05000000000000000000" pitchFamily="2" charset="2"/>
              <a:buChar char="q"/>
            </a:pPr>
            <a:r>
              <a:rPr lang="de-DE" sz="800" dirty="0"/>
              <a:t>KR5: 33% </a:t>
            </a:r>
            <a:r>
              <a:rPr lang="de-DE" sz="800" dirty="0" err="1"/>
              <a:t>analyzed</a:t>
            </a:r>
            <a:endParaRPr lang="de-DE" sz="800" dirty="0"/>
          </a:p>
          <a:p>
            <a:pPr marL="171450" indent="-171450">
              <a:buClr>
                <a:schemeClr val="accent1"/>
              </a:buClr>
              <a:buFont typeface="Wingdings" panose="05000000000000000000" pitchFamily="2" charset="2"/>
              <a:buChar char="q"/>
            </a:pPr>
            <a:r>
              <a:rPr lang="de-DE" sz="800" dirty="0"/>
              <a:t>AG234: 66% </a:t>
            </a:r>
            <a:r>
              <a:rPr lang="de-DE" sz="800" dirty="0" err="1"/>
              <a:t>analyzed</a:t>
            </a:r>
            <a:r>
              <a:rPr lang="de-DE" sz="800" dirty="0"/>
              <a:t> </a:t>
            </a:r>
            <a:endParaRPr lang="en-US" sz="800" dirty="0"/>
          </a:p>
        </p:txBody>
      </p:sp>
      <p:pic>
        <p:nvPicPr>
          <p:cNvPr id="7" name="Grafik 6"/>
          <p:cNvPicPr>
            <a:picLocks noChangeAspect="1"/>
          </p:cNvPicPr>
          <p:nvPr/>
        </p:nvPicPr>
        <p:blipFill>
          <a:blip r:embed="rId2"/>
          <a:stretch>
            <a:fillRect/>
          </a:stretch>
        </p:blipFill>
        <p:spPr>
          <a:xfrm>
            <a:off x="320386" y="1412776"/>
            <a:ext cx="8379694" cy="4106592"/>
          </a:xfrm>
          <a:prstGeom prst="rect">
            <a:avLst/>
          </a:prstGeom>
        </p:spPr>
      </p:pic>
      <p:sp>
        <p:nvSpPr>
          <p:cNvPr id="8"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fld id="{974785A3-E042-44B9-8585-4DF67DF94183}" type="slidenum">
              <a:rPr lang="de-DE" smtClean="0">
                <a:solidFill>
                  <a:schemeClr val="tx1"/>
                </a:solidFill>
              </a:rPr>
              <a:pPr eaLnBrk="0" hangingPunct="0">
                <a:defRPr/>
              </a:pPr>
              <a:t>21</a:t>
            </a:fld>
            <a:endParaRPr lang="de-DE" dirty="0">
              <a:solidFill>
                <a:schemeClr val="tx1"/>
              </a:solidFill>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861394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8516" y="332656"/>
            <a:ext cx="5915025" cy="719138"/>
          </a:xfrm>
        </p:spPr>
        <p:txBody>
          <a:bodyPr/>
          <a:lstStyle/>
          <a:p>
            <a:r>
              <a:rPr lang="de-AT" dirty="0"/>
              <a:t>Research </a:t>
            </a:r>
            <a:r>
              <a:rPr lang="de-AT" dirty="0" err="1"/>
              <a:t>topics</a:t>
            </a:r>
            <a:endParaRPr lang="de-AT" dirty="0"/>
          </a:p>
        </p:txBody>
      </p:sp>
      <p:sp>
        <p:nvSpPr>
          <p:cNvPr id="5" name="Content Placeholder 2"/>
          <p:cNvSpPr txBox="1">
            <a:spLocks/>
          </p:cNvSpPr>
          <p:nvPr/>
        </p:nvSpPr>
        <p:spPr>
          <a:xfrm>
            <a:off x="827584" y="2204864"/>
            <a:ext cx="6912768" cy="3650276"/>
          </a:xfrm>
          <a:prstGeom prst="rect">
            <a:avLst/>
          </a:prstGeom>
        </p:spPr>
        <p:txBody>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endParaRPr lang="en-GB" dirty="0"/>
          </a:p>
          <a:p>
            <a:r>
              <a:rPr lang="en-GB" dirty="0"/>
              <a:t>Virus – fowl adenovirus (FAdV)</a:t>
            </a:r>
          </a:p>
          <a:p>
            <a:endParaRPr lang="en-GB" kern="1200" dirty="0">
              <a:ea typeface="+mn-ea"/>
            </a:endParaRPr>
          </a:p>
          <a:p>
            <a:r>
              <a:rPr lang="en-GB" dirty="0"/>
              <a:t>Parasite – </a:t>
            </a:r>
            <a:r>
              <a:rPr lang="en-GB" i="1" dirty="0"/>
              <a:t>Histomonas meleagridis</a:t>
            </a:r>
          </a:p>
          <a:p>
            <a:endParaRPr lang="en-GB" i="1" dirty="0"/>
          </a:p>
          <a:p>
            <a:r>
              <a:rPr lang="en-GB" kern="1200" dirty="0">
                <a:ea typeface="+mn-ea"/>
              </a:rPr>
              <a:t>Bacterium – </a:t>
            </a:r>
            <a:r>
              <a:rPr lang="en-GB" i="1" kern="1200" dirty="0">
                <a:ea typeface="+mn-ea"/>
              </a:rPr>
              <a:t>Escherichia coli</a:t>
            </a:r>
          </a:p>
          <a:p>
            <a:endParaRPr lang="en-GB" dirty="0"/>
          </a:p>
          <a:p>
            <a:pPr lvl="2">
              <a:buClr>
                <a:schemeClr val="accent1"/>
              </a:buClr>
              <a:buFont typeface="Wingdings" panose="05000000000000000000" pitchFamily="2" charset="2"/>
              <a:buChar char="ü"/>
            </a:pPr>
            <a:endParaRPr lang="en-US" kern="0" dirty="0"/>
          </a:p>
          <a:p>
            <a:endParaRPr lang="en-US" i="1" kern="1200" dirty="0">
              <a:ea typeface="+mn-ea"/>
            </a:endParaRPr>
          </a:p>
          <a:p>
            <a:endParaRPr lang="en-US" sz="1300" kern="0" dirty="0"/>
          </a:p>
          <a:p>
            <a:pPr marL="0" indent="0">
              <a:buFont typeface="Wingdings" pitchFamily="2" charset="2"/>
              <a:buNone/>
            </a:pPr>
            <a:endParaRPr lang="en-US" sz="1350" kern="0" dirty="0"/>
          </a:p>
          <a:p>
            <a:endParaRPr lang="en-US" sz="1350" kern="0" dirty="0"/>
          </a:p>
        </p:txBody>
      </p:sp>
      <p:sp>
        <p:nvSpPr>
          <p:cNvPr id="6" name="Textfeld 5"/>
          <p:cNvSpPr txBox="1"/>
          <p:nvPr/>
        </p:nvSpPr>
        <p:spPr>
          <a:xfrm>
            <a:off x="191982" y="1562077"/>
            <a:ext cx="8700020" cy="954107"/>
          </a:xfrm>
          <a:prstGeom prst="rect">
            <a:avLst/>
          </a:prstGeom>
          <a:noFill/>
        </p:spPr>
        <p:txBody>
          <a:bodyPr wrap="square" rtlCol="0">
            <a:spAutoFit/>
          </a:bodyPr>
          <a:lstStyle/>
          <a:p>
            <a:r>
              <a:rPr lang="en-GB" sz="2800" dirty="0"/>
              <a:t>Tools to investigate host responses/gut health against infectious diseases including model organisms</a:t>
            </a:r>
          </a:p>
        </p:txBody>
      </p:sp>
      <p:sp>
        <p:nvSpPr>
          <p:cNvPr id="9"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22</a:t>
            </a:r>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1"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170491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xEl>
                                              <p:pRg st="1" end="1"/>
                                            </p:txEl>
                                          </p:spTgt>
                                        </p:tgtEl>
                                        <p:attrNameLst>
                                          <p:attrName>style.opacity</p:attrName>
                                        </p:attrNameLst>
                                      </p:cBhvr>
                                      <p:to>
                                        <p:strVal val="0.25"/>
                                      </p:to>
                                    </p:set>
                                    <p:animEffect filter="image" prLst="opacity: 0.25">
                                      <p:cBhvr rctx="IE">
                                        <p:cTn id="7" dur="indefinite"/>
                                        <p:tgtEl>
                                          <p:spTgt spid="5">
                                            <p:txEl>
                                              <p:pRg st="1" end="1"/>
                                            </p:txEl>
                                          </p:spTgt>
                                        </p:tgtEl>
                                      </p:cBhvr>
                                    </p:animEffect>
                                  </p:childTnLst>
                                </p:cTn>
                              </p:par>
                              <p:par>
                                <p:cTn id="8" presetID="9" presetClass="emph" presetSubtype="0" nodeType="withEffect">
                                  <p:stCondLst>
                                    <p:cond delay="0"/>
                                  </p:stCondLst>
                                  <p:childTnLst>
                                    <p:set>
                                      <p:cBhvr rctx="PPT">
                                        <p:cTn id="9" dur="indefinite"/>
                                        <p:tgtEl>
                                          <p:spTgt spid="5">
                                            <p:txEl>
                                              <p:pRg st="5" end="5"/>
                                            </p:txEl>
                                          </p:spTgt>
                                        </p:tgtEl>
                                        <p:attrNameLst>
                                          <p:attrName>style.opacity</p:attrName>
                                        </p:attrNameLst>
                                      </p:cBhvr>
                                      <p:to>
                                        <p:strVal val="0.25"/>
                                      </p:to>
                                    </p:set>
                                    <p:animEffect filter="image" prLst="opacity: 0.25">
                                      <p:cBhvr rctx="IE">
                                        <p:cTn id="10" dur="indefinite"/>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66AB253C-49A1-4CC2-8013-2E83A3F58D1C}" type="slidenum">
              <a:rPr lang="de-DE" smtClean="0"/>
              <a:pPr>
                <a:defRPr/>
              </a:pPr>
              <a:t>23</a:t>
            </a:fld>
            <a:endParaRPr lang="de-DE" dirty="0"/>
          </a:p>
        </p:txBody>
      </p:sp>
      <p:sp>
        <p:nvSpPr>
          <p:cNvPr id="5" name="Titel 1"/>
          <p:cNvSpPr txBox="1">
            <a:spLocks/>
          </p:cNvSpPr>
          <p:nvPr/>
        </p:nvSpPr>
        <p:spPr>
          <a:xfrm>
            <a:off x="179512" y="237096"/>
            <a:ext cx="8280920" cy="719138"/>
          </a:xfrm>
          <a:prstGeom prst="rect">
            <a:avLst/>
          </a:prstGeom>
        </p:spPr>
        <p:txBody>
          <a:bodyPr/>
          <a:lstStyle>
            <a:lvl1pPr algn="l" defTabSz="457200" rtl="0" eaLnBrk="1" fontAlgn="base" hangingPunct="1">
              <a:spcBef>
                <a:spcPct val="0"/>
              </a:spcBef>
              <a:spcAft>
                <a:spcPct val="0"/>
              </a:spcAft>
              <a:defRPr sz="28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2400" dirty="0"/>
              <a:t>Investigating the innate immune response</a:t>
            </a:r>
            <a:br>
              <a:rPr lang="en-GB" sz="2400" dirty="0"/>
            </a:br>
            <a:r>
              <a:rPr lang="en-GB" sz="2400" dirty="0"/>
              <a:t>against the intestinal parasite </a:t>
            </a:r>
            <a:r>
              <a:rPr lang="en-GB" sz="2400" i="1" dirty="0"/>
              <a:t>Histomonas meleagridis</a:t>
            </a:r>
            <a:endParaRPr lang="de-DE" sz="2400" i="1" dirty="0"/>
          </a:p>
        </p:txBody>
      </p:sp>
      <p:graphicFrame>
        <p:nvGraphicFramePr>
          <p:cNvPr id="6" name="Table 5"/>
          <p:cNvGraphicFramePr>
            <a:graphicFrameLocks noGrp="1"/>
          </p:cNvGraphicFramePr>
          <p:nvPr/>
        </p:nvGraphicFramePr>
        <p:xfrm>
          <a:off x="1979712" y="3068960"/>
          <a:ext cx="5256584" cy="1676400"/>
        </p:xfrm>
        <a:graphic>
          <a:graphicData uri="http://schemas.openxmlformats.org/drawingml/2006/table">
            <a:tbl>
              <a:tblPr firstRow="1" bandRow="1"/>
              <a:tblGrid>
                <a:gridCol w="2375563">
                  <a:extLst>
                    <a:ext uri="{9D8B030D-6E8A-4147-A177-3AD203B41FA5}">
                      <a16:colId xmlns:a16="http://schemas.microsoft.com/office/drawing/2014/main" val="2567301304"/>
                    </a:ext>
                  </a:extLst>
                </a:gridCol>
                <a:gridCol w="2881021">
                  <a:extLst>
                    <a:ext uri="{9D8B030D-6E8A-4147-A177-3AD203B41FA5}">
                      <a16:colId xmlns:a16="http://schemas.microsoft.com/office/drawing/2014/main" val="2505676499"/>
                    </a:ext>
                  </a:extLst>
                </a:gridCol>
              </a:tblGrid>
              <a:tr h="0">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en-US" sz="1600" dirty="0"/>
                        <a:t>avian pathogen</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0003C"/>
                    </a:solidFill>
                  </a:tcPr>
                </a:tc>
                <a:tc>
                  <a:txBody>
                    <a:bodyPr/>
                    <a:lstStyle>
                      <a:lvl1pPr marL="0" algn="l" defTabSz="914400" rtl="0" eaLnBrk="1" latinLnBrk="0" hangingPunct="1">
                        <a:defRPr sz="1800" b="1" kern="1200">
                          <a:solidFill>
                            <a:schemeClr val="lt1"/>
                          </a:solidFill>
                          <a:latin typeface="Arial"/>
                          <a:cs typeface="Arial"/>
                        </a:defRPr>
                      </a:lvl1pPr>
                      <a:lvl2pPr marL="457200" algn="l" defTabSz="914400" rtl="0" eaLnBrk="1" latinLnBrk="0" hangingPunct="1">
                        <a:defRPr sz="1800" b="1" kern="1200">
                          <a:solidFill>
                            <a:schemeClr val="lt1"/>
                          </a:solidFill>
                          <a:latin typeface="Arial"/>
                          <a:cs typeface="Arial"/>
                        </a:defRPr>
                      </a:lvl2pPr>
                      <a:lvl3pPr marL="914400" algn="l" defTabSz="914400" rtl="0" eaLnBrk="1" latinLnBrk="0" hangingPunct="1">
                        <a:defRPr sz="1800" b="1" kern="1200">
                          <a:solidFill>
                            <a:schemeClr val="lt1"/>
                          </a:solidFill>
                          <a:latin typeface="Arial"/>
                          <a:cs typeface="Arial"/>
                        </a:defRPr>
                      </a:lvl3pPr>
                      <a:lvl4pPr marL="1371600" algn="l" defTabSz="914400" rtl="0" eaLnBrk="1" latinLnBrk="0" hangingPunct="1">
                        <a:defRPr sz="1800" b="1" kern="1200">
                          <a:solidFill>
                            <a:schemeClr val="lt1"/>
                          </a:solidFill>
                          <a:latin typeface="Arial"/>
                          <a:cs typeface="Arial"/>
                        </a:defRPr>
                      </a:lvl4pPr>
                      <a:lvl5pPr marL="1828800" algn="l" defTabSz="914400" rtl="0" eaLnBrk="1" latinLnBrk="0" hangingPunct="1">
                        <a:defRPr sz="1800" b="1" kern="1200">
                          <a:solidFill>
                            <a:schemeClr val="lt1"/>
                          </a:solidFill>
                          <a:latin typeface="Arial"/>
                          <a:cs typeface="Arial"/>
                        </a:defRPr>
                      </a:lvl5pPr>
                      <a:lvl6pPr marL="2286000" algn="l" defTabSz="914400" rtl="0" eaLnBrk="1" latinLnBrk="0" hangingPunct="1">
                        <a:defRPr sz="1800" b="1" kern="1200">
                          <a:solidFill>
                            <a:schemeClr val="lt1"/>
                          </a:solidFill>
                          <a:latin typeface="Arial"/>
                          <a:cs typeface="Arial"/>
                        </a:defRPr>
                      </a:lvl6pPr>
                      <a:lvl7pPr marL="2743200" algn="l" defTabSz="914400" rtl="0" eaLnBrk="1" latinLnBrk="0" hangingPunct="1">
                        <a:defRPr sz="1800" b="1" kern="1200">
                          <a:solidFill>
                            <a:schemeClr val="lt1"/>
                          </a:solidFill>
                          <a:latin typeface="Arial"/>
                          <a:cs typeface="Arial"/>
                        </a:defRPr>
                      </a:lvl7pPr>
                      <a:lvl8pPr marL="3200400" algn="l" defTabSz="914400" rtl="0" eaLnBrk="1" latinLnBrk="0" hangingPunct="1">
                        <a:defRPr sz="1800" b="1" kern="1200">
                          <a:solidFill>
                            <a:schemeClr val="lt1"/>
                          </a:solidFill>
                          <a:latin typeface="Arial"/>
                          <a:cs typeface="Arial"/>
                        </a:defRPr>
                      </a:lvl8pPr>
                      <a:lvl9pPr marL="3657600" algn="l" defTabSz="914400" rtl="0" eaLnBrk="1" latinLnBrk="0" hangingPunct="1">
                        <a:defRPr sz="1800" b="1" kern="1200">
                          <a:solidFill>
                            <a:schemeClr val="lt1"/>
                          </a:solidFill>
                          <a:latin typeface="Arial"/>
                          <a:cs typeface="Arial"/>
                        </a:defRPr>
                      </a:lvl9pPr>
                    </a:lstStyle>
                    <a:p>
                      <a:pPr algn="ctr"/>
                      <a:r>
                        <a:rPr lang="en-US" sz="1600" dirty="0"/>
                        <a:t>involved TLRs</a:t>
                      </a:r>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A0003C"/>
                    </a:solidFill>
                  </a:tcPr>
                </a:tc>
                <a:extLst>
                  <a:ext uri="{0D108BD9-81ED-4DB2-BD59-A6C34878D82A}">
                    <a16:rowId xmlns:a16="http://schemas.microsoft.com/office/drawing/2014/main" val="3332365446"/>
                  </a:ext>
                </a:extLst>
              </a:tr>
              <a:tr h="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dirty="0"/>
                        <a:t>bacteria</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dirty="0"/>
                        <a:t>2, 4, 5, 15</a:t>
                      </a:r>
                    </a:p>
                  </a:txBody>
                  <a:tcP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40000"/>
                      </a:srgbClr>
                    </a:solidFill>
                  </a:tcPr>
                </a:tc>
                <a:extLst>
                  <a:ext uri="{0D108BD9-81ED-4DB2-BD59-A6C34878D82A}">
                    <a16:rowId xmlns:a16="http://schemas.microsoft.com/office/drawing/2014/main" val="1255762576"/>
                  </a:ext>
                </a:extLst>
              </a:tr>
              <a:tr h="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dirty="0"/>
                        <a:t>virus</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dirty="0"/>
                        <a:t>3, 7, 8</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20000"/>
                      </a:srgbClr>
                    </a:solidFill>
                  </a:tcPr>
                </a:tc>
                <a:extLst>
                  <a:ext uri="{0D108BD9-81ED-4DB2-BD59-A6C34878D82A}">
                    <a16:rowId xmlns:a16="http://schemas.microsoft.com/office/drawing/2014/main" val="565589484"/>
                  </a:ext>
                </a:extLst>
              </a:tr>
              <a:tr h="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dirty="0"/>
                        <a:t>intracellular parasite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4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US" sz="1600" dirty="0"/>
                        <a:t>3, 15</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40000"/>
                      </a:srgbClr>
                    </a:solidFill>
                  </a:tcPr>
                </a:tc>
                <a:extLst>
                  <a:ext uri="{0D108BD9-81ED-4DB2-BD59-A6C34878D82A}">
                    <a16:rowId xmlns:a16="http://schemas.microsoft.com/office/drawing/2014/main" val="2079505641"/>
                  </a:ext>
                </a:extLst>
              </a:tr>
              <a:tr h="0">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extracellular parasite</a:t>
                      </a:r>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20000"/>
                      </a:srgbClr>
                    </a:solidFill>
                  </a:tcPr>
                </a:tc>
                <a:tc>
                  <a:txBody>
                    <a:bodyPr/>
                    <a:lstStyle>
                      <a:lvl1pPr marL="0" algn="l" defTabSz="914400" rtl="0" eaLnBrk="1" latinLnBrk="0" hangingPunct="1">
                        <a:defRPr sz="1800" kern="1200">
                          <a:solidFill>
                            <a:schemeClr val="dk1"/>
                          </a:solidFill>
                          <a:latin typeface="Arial"/>
                          <a:cs typeface="Arial"/>
                        </a:defRPr>
                      </a:lvl1pPr>
                      <a:lvl2pPr marL="457200" algn="l" defTabSz="914400" rtl="0" eaLnBrk="1" latinLnBrk="0" hangingPunct="1">
                        <a:defRPr sz="1800" kern="1200">
                          <a:solidFill>
                            <a:schemeClr val="dk1"/>
                          </a:solidFill>
                          <a:latin typeface="Arial"/>
                          <a:cs typeface="Arial"/>
                        </a:defRPr>
                      </a:lvl2pPr>
                      <a:lvl3pPr marL="914400" algn="l" defTabSz="914400" rtl="0" eaLnBrk="1" latinLnBrk="0" hangingPunct="1">
                        <a:defRPr sz="1800" kern="1200">
                          <a:solidFill>
                            <a:schemeClr val="dk1"/>
                          </a:solidFill>
                          <a:latin typeface="Arial"/>
                          <a:cs typeface="Arial"/>
                        </a:defRPr>
                      </a:lvl3pPr>
                      <a:lvl4pPr marL="1371600" algn="l" defTabSz="914400" rtl="0" eaLnBrk="1" latinLnBrk="0" hangingPunct="1">
                        <a:defRPr sz="1800" kern="1200">
                          <a:solidFill>
                            <a:schemeClr val="dk1"/>
                          </a:solidFill>
                          <a:latin typeface="Arial"/>
                          <a:cs typeface="Arial"/>
                        </a:defRPr>
                      </a:lvl4pPr>
                      <a:lvl5pPr marL="1828800" algn="l" defTabSz="914400" rtl="0" eaLnBrk="1" latinLnBrk="0" hangingPunct="1">
                        <a:defRPr sz="1800" kern="1200">
                          <a:solidFill>
                            <a:schemeClr val="dk1"/>
                          </a:solidFill>
                          <a:latin typeface="Arial"/>
                          <a:cs typeface="Arial"/>
                        </a:defRPr>
                      </a:lvl5pPr>
                      <a:lvl6pPr marL="2286000" algn="l" defTabSz="914400" rtl="0" eaLnBrk="1" latinLnBrk="0" hangingPunct="1">
                        <a:defRPr sz="1800" kern="1200">
                          <a:solidFill>
                            <a:schemeClr val="dk1"/>
                          </a:solidFill>
                          <a:latin typeface="Arial"/>
                          <a:cs typeface="Arial"/>
                        </a:defRPr>
                      </a:lvl6pPr>
                      <a:lvl7pPr marL="2743200" algn="l" defTabSz="914400" rtl="0" eaLnBrk="1" latinLnBrk="0" hangingPunct="1">
                        <a:defRPr sz="1800" kern="1200">
                          <a:solidFill>
                            <a:schemeClr val="dk1"/>
                          </a:solidFill>
                          <a:latin typeface="Arial"/>
                          <a:cs typeface="Arial"/>
                        </a:defRPr>
                      </a:lvl7pPr>
                      <a:lvl8pPr marL="3200400" algn="l" defTabSz="914400" rtl="0" eaLnBrk="1" latinLnBrk="0" hangingPunct="1">
                        <a:defRPr sz="1800" kern="1200">
                          <a:solidFill>
                            <a:schemeClr val="dk1"/>
                          </a:solidFill>
                          <a:latin typeface="Arial"/>
                          <a:cs typeface="Arial"/>
                        </a:defRPr>
                      </a:lvl8pPr>
                      <a:lvl9pPr marL="3657600" algn="l" defTabSz="914400" rtl="0" eaLnBrk="1" latinLnBrk="0" hangingPunct="1">
                        <a:defRPr sz="1800" kern="1200">
                          <a:solidFill>
                            <a:schemeClr val="dk1"/>
                          </a:solidFill>
                          <a:latin typeface="Arial"/>
                          <a:cs typeface="Arial"/>
                        </a:defRPr>
                      </a:lvl9pPr>
                    </a:lstStyle>
                    <a:p>
                      <a:pPr algn="ctr"/>
                      <a:r>
                        <a:rPr lang="en-AT" sz="1600" dirty="0"/>
                        <a:t>?</a:t>
                      </a:r>
                      <a:endParaRPr lang="en-US" sz="1600" dirty="0"/>
                    </a:p>
                  </a:txBody>
                  <a:tcP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A0003C">
                        <a:tint val="20000"/>
                      </a:srgbClr>
                    </a:solidFill>
                  </a:tcPr>
                </a:tc>
                <a:extLst>
                  <a:ext uri="{0D108BD9-81ED-4DB2-BD59-A6C34878D82A}">
                    <a16:rowId xmlns:a16="http://schemas.microsoft.com/office/drawing/2014/main" val="2297721091"/>
                  </a:ext>
                </a:extLst>
              </a:tr>
            </a:tbl>
          </a:graphicData>
        </a:graphic>
      </p:graphicFrame>
      <p:sp>
        <p:nvSpPr>
          <p:cNvPr id="7" name="Rounded Rectangle 6"/>
          <p:cNvSpPr/>
          <p:nvPr/>
        </p:nvSpPr>
        <p:spPr>
          <a:xfrm>
            <a:off x="287524" y="1454637"/>
            <a:ext cx="8640960" cy="153977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b="1" u="sng" dirty="0"/>
              <a:t>no data on the role of avian Toll-Like Receptors (TLRs) against extracellular protozoan parasites </a:t>
            </a:r>
          </a:p>
          <a:p>
            <a:pPr marL="171450" indent="-171450" algn="ctr">
              <a:buFont typeface="Arial" panose="020B0604020202020204" pitchFamily="34" charset="0"/>
              <a:buChar char="•"/>
            </a:pPr>
            <a:r>
              <a:rPr lang="en-US" sz="1600" dirty="0"/>
              <a:t>part of innate immune response</a:t>
            </a:r>
          </a:p>
          <a:p>
            <a:pPr marL="171450" indent="-171450" algn="ctr">
              <a:buFont typeface="Arial" panose="020B0604020202020204" pitchFamily="34" charset="0"/>
              <a:buChar char="•"/>
            </a:pPr>
            <a:r>
              <a:rPr lang="en-US" sz="1600" dirty="0"/>
              <a:t>key role in immune homeostasis and defense against infections</a:t>
            </a:r>
            <a:r>
              <a:rPr lang="en-US" sz="1600" dirty="0">
                <a:ea typeface="Calibri" panose="020F0502020204030204" pitchFamily="34" charset="0"/>
              </a:rPr>
              <a:t> </a:t>
            </a:r>
          </a:p>
          <a:p>
            <a:pPr marL="171450" indent="-171450" algn="ctr">
              <a:buFont typeface="Arial" panose="020B0604020202020204" pitchFamily="34" charset="0"/>
              <a:buChar char="•"/>
            </a:pPr>
            <a:r>
              <a:rPr lang="en-US" sz="1600" dirty="0">
                <a:ea typeface="Calibri" panose="020F0502020204030204" pitchFamily="34" charset="0"/>
              </a:rPr>
              <a:t>TLR activation leads to the interplay between cells of innate and adaptive immunity </a:t>
            </a:r>
            <a:endParaRPr lang="en-US" sz="1600" dirty="0"/>
          </a:p>
        </p:txBody>
      </p:sp>
      <p:sp>
        <p:nvSpPr>
          <p:cNvPr id="2" name="TextBox 1"/>
          <p:cNvSpPr txBox="1"/>
          <p:nvPr/>
        </p:nvSpPr>
        <p:spPr>
          <a:xfrm>
            <a:off x="1475656" y="4869160"/>
            <a:ext cx="7311764" cy="830997"/>
          </a:xfrm>
          <a:prstGeom prst="rect">
            <a:avLst/>
          </a:prstGeom>
          <a:noFill/>
        </p:spPr>
        <p:txBody>
          <a:bodyPr wrap="square" rtlCol="0">
            <a:spAutoFit/>
          </a:bodyPr>
          <a:lstStyle/>
          <a:p>
            <a:pPr algn="just"/>
            <a:r>
              <a:rPr lang="en-US" sz="1600" b="1" dirty="0"/>
              <a:t>to analyze toll-like receptor pattern </a:t>
            </a:r>
            <a:r>
              <a:rPr lang="en-US" b="1" dirty="0"/>
              <a:t>in caecum and spleen of vaccinated and/or infected turkeys and chickens </a:t>
            </a:r>
            <a:r>
              <a:rPr lang="en-US" sz="1500" b="1" dirty="0"/>
              <a:t>(TLR1A, TLR1B, TLR2A, TLR2B, TLR3, TLR4, TLR5, TLR6, TLR7, TLR13, TLR21) by RT-qPCR</a:t>
            </a:r>
            <a:endParaRPr lang="en-US" sz="1500" b="1" i="1" dirty="0"/>
          </a:p>
        </p:txBody>
      </p:sp>
      <p:sp>
        <p:nvSpPr>
          <p:cNvPr id="3" name="Pfeil: nach rechts 2">
            <a:extLst>
              <a:ext uri="{FF2B5EF4-FFF2-40B4-BE49-F238E27FC236}">
                <a16:creationId xmlns:a16="http://schemas.microsoft.com/office/drawing/2014/main" id="{E4F0FA68-3BAB-41E4-AD68-1EA82FB35EAE}"/>
              </a:ext>
            </a:extLst>
          </p:cNvPr>
          <p:cNvSpPr/>
          <p:nvPr/>
        </p:nvSpPr>
        <p:spPr>
          <a:xfrm>
            <a:off x="467544" y="5140642"/>
            <a:ext cx="86409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1375499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Inhaltsplatzhalter 2"/>
          <p:cNvSpPr txBox="1">
            <a:spLocks/>
          </p:cNvSpPr>
          <p:nvPr/>
        </p:nvSpPr>
        <p:spPr>
          <a:xfrm>
            <a:off x="179512" y="932723"/>
            <a:ext cx="8784976" cy="4856620"/>
          </a:xfrm>
          <a:prstGeom prst="rect">
            <a:avLst/>
          </a:prstGeom>
        </p:spPr>
        <p:txBody>
          <a:bodyPr/>
          <a:lstStyle>
            <a:lvl1pPr marL="342900" indent="-342900" algn="l" defTabSz="457200" rtl="0" eaLnBrk="1" fontAlgn="base" hangingPunct="1">
              <a:spcBef>
                <a:spcPct val="20000"/>
              </a:spcBef>
              <a:spcAft>
                <a:spcPct val="0"/>
              </a:spcAft>
              <a:buClr>
                <a:srgbClr val="A0003C"/>
              </a:buClr>
              <a:buSzPct val="100000"/>
              <a:buFont typeface="Wingdings" pitchFamily="2" charset="2"/>
              <a:buChar char="n"/>
              <a:defRPr lang="de-DE" sz="2400" dirty="0">
                <a:solidFill>
                  <a:srgbClr val="333333"/>
                </a:solidFill>
                <a:latin typeface="+mn-lt"/>
                <a:ea typeface="+mn-ea"/>
                <a:cs typeface="+mn-cs"/>
              </a:defRPr>
            </a:lvl1pPr>
            <a:lvl2pPr marL="742950" indent="-285750" algn="l" defTabSz="457200" rtl="0" eaLnBrk="1" fontAlgn="base" hangingPunct="1">
              <a:spcBef>
                <a:spcPct val="20000"/>
              </a:spcBef>
              <a:spcAft>
                <a:spcPct val="0"/>
              </a:spcAft>
              <a:buClr>
                <a:schemeClr val="bg2"/>
              </a:buClr>
              <a:buFont typeface="Wingdings" pitchFamily="2" charset="2"/>
              <a:buChar char="n"/>
              <a:defRPr lang="de-DE" sz="1800" dirty="0">
                <a:solidFill>
                  <a:srgbClr val="333333"/>
                </a:solidFill>
                <a:latin typeface="+mn-lt"/>
                <a:cs typeface="+mn-cs"/>
              </a:defRPr>
            </a:lvl2pPr>
            <a:lvl3pPr marL="1200150" indent="-285750" algn="l" defTabSz="457200" rtl="0" eaLnBrk="1" fontAlgn="base" hangingPunct="1">
              <a:spcBef>
                <a:spcPct val="20000"/>
              </a:spcBef>
              <a:spcAft>
                <a:spcPct val="0"/>
              </a:spcAft>
              <a:buClr>
                <a:srgbClr val="919BA0"/>
              </a:buClr>
              <a:buSzPct val="80000"/>
              <a:buFont typeface="Wingdings" pitchFamily="2" charset="2"/>
              <a:buChar char="o"/>
              <a:defRPr lang="de-DE" sz="1600" dirty="0">
                <a:solidFill>
                  <a:srgbClr val="333333"/>
                </a:solidFill>
                <a:latin typeface="+mn-lt"/>
                <a:cs typeface="+mn-cs"/>
              </a:defRPr>
            </a:lvl3pPr>
            <a:lvl4pPr marL="1657350" indent="-285750" algn="l" defTabSz="457200" rtl="0" eaLnBrk="1" fontAlgn="base" hangingPunct="1">
              <a:spcBef>
                <a:spcPct val="20000"/>
              </a:spcBef>
              <a:spcAft>
                <a:spcPct val="0"/>
              </a:spcAft>
              <a:buClr>
                <a:srgbClr val="9B1235"/>
              </a:buClr>
              <a:buSzPct val="80000"/>
              <a:buFont typeface="Wingdings" pitchFamily="2" charset="2"/>
              <a:buChar char="o"/>
              <a:defRPr lang="de-DE" sz="1400" dirty="0">
                <a:solidFill>
                  <a:srgbClr val="333333"/>
                </a:solidFill>
                <a:latin typeface="+mn-lt"/>
                <a:cs typeface="+mn-cs"/>
              </a:defRPr>
            </a:lvl4pPr>
            <a:lvl5pPr marL="2114550" indent="-285750" algn="l" defTabSz="457200" rtl="0" eaLnBrk="1" fontAlgn="base" hangingPunct="1">
              <a:spcBef>
                <a:spcPct val="20000"/>
              </a:spcBef>
              <a:spcAft>
                <a:spcPct val="0"/>
              </a:spcAft>
              <a:buClr>
                <a:schemeClr val="bg2"/>
              </a:buClr>
              <a:buSzPct val="80000"/>
              <a:buFont typeface="Wingdings" pitchFamily="2" charset="2"/>
              <a:buChar char="o"/>
              <a:defRPr lang="de-DE" sz="1200" dirty="0">
                <a:solidFill>
                  <a:srgbClr val="333333"/>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pPr>
              <a:spcBef>
                <a:spcPts val="0"/>
              </a:spcBef>
            </a:pPr>
            <a:r>
              <a:rPr lang="en-US" sz="2200" kern="0" dirty="0"/>
              <a:t>inoculum</a:t>
            </a:r>
            <a:r>
              <a:rPr lang="en-US" sz="2200" b="1" kern="0" dirty="0"/>
              <a:t>: </a:t>
            </a:r>
            <a:r>
              <a:rPr lang="en-US" sz="2200" kern="0" dirty="0"/>
              <a:t>clone</a:t>
            </a:r>
            <a:r>
              <a:rPr lang="en-US" sz="2200" b="1" i="1" kern="0" dirty="0"/>
              <a:t> </a:t>
            </a:r>
            <a:r>
              <a:rPr lang="en-US" sz="2200" b="1" i="1" kern="0" dirty="0" err="1"/>
              <a:t>H.m</a:t>
            </a:r>
            <a:r>
              <a:rPr lang="en-US" sz="2200" b="1" kern="0" dirty="0" err="1"/>
              <a:t>.</a:t>
            </a:r>
            <a:r>
              <a:rPr lang="en-US" sz="2200" b="1" kern="0" dirty="0"/>
              <a:t>/Turkey/Austria/2922-C6/04</a:t>
            </a:r>
          </a:p>
          <a:p>
            <a:pPr lvl="1">
              <a:spcBef>
                <a:spcPts val="0"/>
              </a:spcBef>
            </a:pPr>
            <a:r>
              <a:rPr lang="en-US" sz="1600" kern="0" dirty="0"/>
              <a:t>infection: passage 21 – 2x10</a:t>
            </a:r>
            <a:r>
              <a:rPr lang="en-US" sz="1600" kern="0" baseline="30000" dirty="0"/>
              <a:t>4</a:t>
            </a:r>
            <a:r>
              <a:rPr lang="en-US" sz="1600" kern="0" dirty="0"/>
              <a:t> virulent histomonads</a:t>
            </a:r>
          </a:p>
          <a:p>
            <a:pPr lvl="1">
              <a:spcBef>
                <a:spcPts val="0"/>
              </a:spcBef>
            </a:pPr>
            <a:r>
              <a:rPr lang="en-US" sz="1600" kern="0" dirty="0"/>
              <a:t>vaccination: passage 295 – 2x10</a:t>
            </a:r>
            <a:r>
              <a:rPr lang="en-US" sz="1600" kern="0" baseline="30000" dirty="0"/>
              <a:t>4 </a:t>
            </a:r>
            <a:r>
              <a:rPr lang="en-US" sz="1600" kern="0" dirty="0"/>
              <a:t>attenuated histomonads</a:t>
            </a:r>
          </a:p>
          <a:p>
            <a:pPr lvl="1">
              <a:spcBef>
                <a:spcPts val="0"/>
              </a:spcBef>
            </a:pPr>
            <a:endParaRPr lang="en-GB" kern="0" dirty="0"/>
          </a:p>
        </p:txBody>
      </p:sp>
      <p:sp>
        <p:nvSpPr>
          <p:cNvPr id="2" name="Slide Number Placeholder 1"/>
          <p:cNvSpPr>
            <a:spLocks noGrp="1"/>
          </p:cNvSpPr>
          <p:nvPr>
            <p:ph type="sldNum" sz="quarter" idx="12"/>
          </p:nvPr>
        </p:nvSpPr>
        <p:spPr/>
        <p:txBody>
          <a:bodyPr/>
          <a:lstStyle/>
          <a:p>
            <a:pPr>
              <a:defRPr/>
            </a:pPr>
            <a:fld id="{F7D405C2-EABD-4F79-A067-6F60425589D3}" type="slidenum">
              <a:rPr lang="de-DE" smtClean="0"/>
              <a:pPr>
                <a:defRPr/>
              </a:pPr>
              <a:t>24</a:t>
            </a:fld>
            <a:endParaRPr lang="de-DE" dirty="0"/>
          </a:p>
        </p:txBody>
      </p:sp>
      <p:grpSp>
        <p:nvGrpSpPr>
          <p:cNvPr id="47" name="Group 46"/>
          <p:cNvGrpSpPr/>
          <p:nvPr/>
        </p:nvGrpSpPr>
        <p:grpSpPr>
          <a:xfrm>
            <a:off x="1626782" y="3753461"/>
            <a:ext cx="7054291" cy="540273"/>
            <a:chOff x="1626781" y="3314640"/>
            <a:chExt cx="7054291" cy="554867"/>
          </a:xfrm>
        </p:grpSpPr>
        <p:sp>
          <p:nvSpPr>
            <p:cNvPr id="29" name="Multiply 28"/>
            <p:cNvSpPr/>
            <p:nvPr/>
          </p:nvSpPr>
          <p:spPr>
            <a:xfrm>
              <a:off x="3476341" y="3336045"/>
              <a:ext cx="369272" cy="459508"/>
            </a:xfrm>
            <a:prstGeom prst="mathMultiply">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0" name="Multiply 29"/>
            <p:cNvSpPr/>
            <p:nvPr/>
          </p:nvSpPr>
          <p:spPr>
            <a:xfrm>
              <a:off x="4636613" y="3336045"/>
              <a:ext cx="369272" cy="459508"/>
            </a:xfrm>
            <a:prstGeom prst="mathMultiply">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1" name="Multiply 30"/>
            <p:cNvSpPr/>
            <p:nvPr/>
          </p:nvSpPr>
          <p:spPr>
            <a:xfrm>
              <a:off x="5894070" y="3336045"/>
              <a:ext cx="369272" cy="459508"/>
            </a:xfrm>
            <a:prstGeom prst="mathMultiply">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2" name="Multiply 31"/>
            <p:cNvSpPr/>
            <p:nvPr/>
          </p:nvSpPr>
          <p:spPr>
            <a:xfrm>
              <a:off x="7102933" y="3336045"/>
              <a:ext cx="369272" cy="459508"/>
            </a:xfrm>
            <a:prstGeom prst="mathMultiply">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33" name="Multiply 32"/>
            <p:cNvSpPr/>
            <p:nvPr/>
          </p:nvSpPr>
          <p:spPr>
            <a:xfrm>
              <a:off x="8311800" y="3336045"/>
              <a:ext cx="369272" cy="459508"/>
            </a:xfrm>
            <a:prstGeom prst="mathMultiply">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dirty="0"/>
            </a:p>
          </p:txBody>
        </p:sp>
        <p:sp>
          <p:nvSpPr>
            <p:cNvPr id="12" name="Rectangle 11"/>
            <p:cNvSpPr/>
            <p:nvPr/>
          </p:nvSpPr>
          <p:spPr>
            <a:xfrm>
              <a:off x="1626781" y="3314640"/>
              <a:ext cx="1544743" cy="55486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b="1" dirty="0"/>
                <a:t>vaccinated turkeys/</a:t>
              </a:r>
              <a:r>
                <a:rPr lang="en-US" sz="1100" b="1" dirty="0" err="1"/>
                <a:t>cickens</a:t>
              </a:r>
              <a:endParaRPr lang="en-US" sz="1100" b="1" dirty="0"/>
            </a:p>
          </p:txBody>
        </p:sp>
      </p:grpSp>
      <p:grpSp>
        <p:nvGrpSpPr>
          <p:cNvPr id="57" name="Group 56"/>
          <p:cNvGrpSpPr/>
          <p:nvPr/>
        </p:nvGrpSpPr>
        <p:grpSpPr>
          <a:xfrm>
            <a:off x="253367" y="1947649"/>
            <a:ext cx="8618208" cy="288033"/>
            <a:chOff x="253367" y="1484784"/>
            <a:chExt cx="8618208" cy="288033"/>
          </a:xfrm>
        </p:grpSpPr>
        <p:cxnSp>
          <p:nvCxnSpPr>
            <p:cNvPr id="4" name="Straight Connector 3"/>
            <p:cNvCxnSpPr/>
            <p:nvPr/>
          </p:nvCxnSpPr>
          <p:spPr>
            <a:xfrm>
              <a:off x="355416" y="1628801"/>
              <a:ext cx="8321040"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1989515" y="1484785"/>
              <a:ext cx="750277"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28 days</a:t>
              </a:r>
            </a:p>
          </p:txBody>
        </p:sp>
        <p:sp>
          <p:nvSpPr>
            <p:cNvPr id="6" name="Rounded Rectangle 5"/>
            <p:cNvSpPr/>
            <p:nvPr/>
          </p:nvSpPr>
          <p:spPr>
            <a:xfrm>
              <a:off x="5703568" y="1484785"/>
              <a:ext cx="750277"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38 days</a:t>
              </a:r>
            </a:p>
          </p:txBody>
        </p:sp>
        <p:sp>
          <p:nvSpPr>
            <p:cNvPr id="7" name="Rounded Rectangle 6"/>
            <p:cNvSpPr/>
            <p:nvPr/>
          </p:nvSpPr>
          <p:spPr>
            <a:xfrm>
              <a:off x="6912431" y="1484785"/>
              <a:ext cx="750277"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42 days</a:t>
              </a:r>
            </a:p>
          </p:txBody>
        </p:sp>
        <p:sp>
          <p:nvSpPr>
            <p:cNvPr id="8" name="Rounded Rectangle 7"/>
            <p:cNvSpPr/>
            <p:nvPr/>
          </p:nvSpPr>
          <p:spPr>
            <a:xfrm>
              <a:off x="8121298" y="1484785"/>
              <a:ext cx="750277"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49 days</a:t>
              </a:r>
            </a:p>
          </p:txBody>
        </p:sp>
        <p:sp>
          <p:nvSpPr>
            <p:cNvPr id="9" name="Rounded Rectangle 8"/>
            <p:cNvSpPr/>
            <p:nvPr/>
          </p:nvSpPr>
          <p:spPr>
            <a:xfrm>
              <a:off x="4446111" y="1484784"/>
              <a:ext cx="750277"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35 days</a:t>
              </a:r>
              <a:endParaRPr lang="en-US" sz="1050" b="1" dirty="0">
                <a:solidFill>
                  <a:schemeClr val="tx1">
                    <a:lumMod val="50000"/>
                  </a:schemeClr>
                </a:solidFill>
              </a:endParaRPr>
            </a:p>
          </p:txBody>
        </p:sp>
        <p:sp>
          <p:nvSpPr>
            <p:cNvPr id="10" name="Rounded Rectangle 9"/>
            <p:cNvSpPr/>
            <p:nvPr/>
          </p:nvSpPr>
          <p:spPr>
            <a:xfrm>
              <a:off x="253367" y="1484785"/>
              <a:ext cx="1107815"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1 day of life</a:t>
              </a:r>
              <a:endParaRPr lang="en-US" sz="1050" b="1" dirty="0">
                <a:solidFill>
                  <a:schemeClr val="tx1">
                    <a:lumMod val="50000"/>
                  </a:schemeClr>
                </a:solidFill>
              </a:endParaRPr>
            </a:p>
          </p:txBody>
        </p:sp>
        <p:sp>
          <p:nvSpPr>
            <p:cNvPr id="25" name="Rounded Rectangle 24"/>
            <p:cNvSpPr/>
            <p:nvPr/>
          </p:nvSpPr>
          <p:spPr>
            <a:xfrm>
              <a:off x="3285839" y="1484784"/>
              <a:ext cx="750277"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32 days</a:t>
              </a:r>
            </a:p>
          </p:txBody>
        </p:sp>
      </p:grpSp>
      <p:grpSp>
        <p:nvGrpSpPr>
          <p:cNvPr id="46" name="Group 45"/>
          <p:cNvGrpSpPr/>
          <p:nvPr/>
        </p:nvGrpSpPr>
        <p:grpSpPr>
          <a:xfrm>
            <a:off x="1626782" y="4390554"/>
            <a:ext cx="7054290" cy="539635"/>
            <a:chOff x="1626782" y="4139706"/>
            <a:chExt cx="7054290" cy="539635"/>
          </a:xfrm>
        </p:grpSpPr>
        <p:sp>
          <p:nvSpPr>
            <p:cNvPr id="34" name="Rectangle 33"/>
            <p:cNvSpPr/>
            <p:nvPr/>
          </p:nvSpPr>
          <p:spPr>
            <a:xfrm>
              <a:off x="1626782" y="4139706"/>
              <a:ext cx="1545192" cy="539635"/>
            </a:xfrm>
            <a:prstGeom prst="rect">
              <a:avLst/>
            </a:prstGeom>
            <a:solidFill>
              <a:srgbClr val="002060"/>
            </a:solidFill>
            <a:ln>
              <a:solidFill>
                <a:srgbClr val="00133A"/>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1100" b="1" dirty="0"/>
                <a:t>control turkeys/chickens</a:t>
              </a:r>
            </a:p>
          </p:txBody>
        </p:sp>
        <p:sp>
          <p:nvSpPr>
            <p:cNvPr id="35" name="Multiply 34"/>
            <p:cNvSpPr/>
            <p:nvPr/>
          </p:nvSpPr>
          <p:spPr>
            <a:xfrm>
              <a:off x="3476341" y="4150685"/>
              <a:ext cx="369272" cy="459508"/>
            </a:xfrm>
            <a:prstGeom prst="mathMultiply">
              <a:avLst/>
            </a:prstGeom>
            <a:noFill/>
            <a:ln>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6" name="Multiply 35"/>
            <p:cNvSpPr/>
            <p:nvPr/>
          </p:nvSpPr>
          <p:spPr>
            <a:xfrm>
              <a:off x="4636613" y="4150685"/>
              <a:ext cx="369272" cy="459508"/>
            </a:xfrm>
            <a:prstGeom prst="mathMultiply">
              <a:avLst/>
            </a:prstGeom>
            <a:noFill/>
            <a:ln>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7" name="Multiply 36"/>
            <p:cNvSpPr/>
            <p:nvPr/>
          </p:nvSpPr>
          <p:spPr>
            <a:xfrm>
              <a:off x="5894070" y="4150685"/>
              <a:ext cx="369272" cy="459508"/>
            </a:xfrm>
            <a:prstGeom prst="mathMultiply">
              <a:avLst/>
            </a:prstGeom>
            <a:noFill/>
            <a:ln>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8" name="Multiply 37"/>
            <p:cNvSpPr/>
            <p:nvPr/>
          </p:nvSpPr>
          <p:spPr>
            <a:xfrm>
              <a:off x="7102933" y="4150685"/>
              <a:ext cx="369272" cy="459508"/>
            </a:xfrm>
            <a:prstGeom prst="mathMultiply">
              <a:avLst/>
            </a:prstGeom>
            <a:noFill/>
            <a:ln>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sp>
          <p:nvSpPr>
            <p:cNvPr id="39" name="Multiply 38"/>
            <p:cNvSpPr/>
            <p:nvPr/>
          </p:nvSpPr>
          <p:spPr>
            <a:xfrm>
              <a:off x="8311800" y="4150685"/>
              <a:ext cx="369272" cy="459508"/>
            </a:xfrm>
            <a:prstGeom prst="mathMultiply">
              <a:avLst/>
            </a:prstGeom>
            <a:noFill/>
            <a:ln>
              <a:solidFill>
                <a:srgbClr val="00206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dirty="0"/>
            </a:p>
          </p:txBody>
        </p:sp>
      </p:grpSp>
      <p:grpSp>
        <p:nvGrpSpPr>
          <p:cNvPr id="55" name="Group 54"/>
          <p:cNvGrpSpPr/>
          <p:nvPr/>
        </p:nvGrpSpPr>
        <p:grpSpPr>
          <a:xfrm>
            <a:off x="3476341" y="3113507"/>
            <a:ext cx="5204731" cy="459509"/>
            <a:chOff x="3476341" y="2522061"/>
            <a:chExt cx="5204731" cy="459508"/>
          </a:xfrm>
        </p:grpSpPr>
        <p:sp>
          <p:nvSpPr>
            <p:cNvPr id="14" name="Multiply 13"/>
            <p:cNvSpPr/>
            <p:nvPr/>
          </p:nvSpPr>
          <p:spPr>
            <a:xfrm>
              <a:off x="3476341" y="2522061"/>
              <a:ext cx="369272" cy="459508"/>
            </a:xfrm>
            <a:prstGeom prst="mathMultiply">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5" name="Multiply 14"/>
            <p:cNvSpPr/>
            <p:nvPr/>
          </p:nvSpPr>
          <p:spPr>
            <a:xfrm>
              <a:off x="4636613" y="2522061"/>
              <a:ext cx="369272" cy="459508"/>
            </a:xfrm>
            <a:prstGeom prst="mathMultiply">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6" name="Multiply 15"/>
            <p:cNvSpPr/>
            <p:nvPr/>
          </p:nvSpPr>
          <p:spPr>
            <a:xfrm>
              <a:off x="5894070" y="2522061"/>
              <a:ext cx="369272" cy="459508"/>
            </a:xfrm>
            <a:prstGeom prst="mathMultiply">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7" name="Multiply 16"/>
            <p:cNvSpPr/>
            <p:nvPr/>
          </p:nvSpPr>
          <p:spPr>
            <a:xfrm>
              <a:off x="7102933" y="2522061"/>
              <a:ext cx="369272" cy="459508"/>
            </a:xfrm>
            <a:prstGeom prst="mathMultiply">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18" name="Multiply 17"/>
            <p:cNvSpPr/>
            <p:nvPr/>
          </p:nvSpPr>
          <p:spPr>
            <a:xfrm>
              <a:off x="8311800" y="2522061"/>
              <a:ext cx="369272" cy="459508"/>
            </a:xfrm>
            <a:prstGeom prst="mathMultiply">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grpSp>
      <p:grpSp>
        <p:nvGrpSpPr>
          <p:cNvPr id="58" name="Group 57"/>
          <p:cNvGrpSpPr/>
          <p:nvPr/>
        </p:nvGrpSpPr>
        <p:grpSpPr>
          <a:xfrm>
            <a:off x="3321208" y="5081147"/>
            <a:ext cx="5427257" cy="295747"/>
            <a:chOff x="3321206" y="4725143"/>
            <a:chExt cx="5427257" cy="295746"/>
          </a:xfrm>
        </p:grpSpPr>
        <p:sp>
          <p:nvSpPr>
            <p:cNvPr id="49" name="Rounded Rectangle 48"/>
            <p:cNvSpPr/>
            <p:nvPr/>
          </p:nvSpPr>
          <p:spPr>
            <a:xfrm>
              <a:off x="5775577" y="4725144"/>
              <a:ext cx="668631"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10 dpi</a:t>
              </a:r>
            </a:p>
          </p:txBody>
        </p:sp>
        <p:sp>
          <p:nvSpPr>
            <p:cNvPr id="50" name="Rounded Rectangle 49"/>
            <p:cNvSpPr/>
            <p:nvPr/>
          </p:nvSpPr>
          <p:spPr>
            <a:xfrm>
              <a:off x="6912431" y="4725143"/>
              <a:ext cx="683905" cy="288033"/>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14 dpi</a:t>
              </a:r>
            </a:p>
          </p:txBody>
        </p:sp>
        <p:sp>
          <p:nvSpPr>
            <p:cNvPr id="51" name="Rounded Rectangle 50"/>
            <p:cNvSpPr/>
            <p:nvPr/>
          </p:nvSpPr>
          <p:spPr>
            <a:xfrm>
              <a:off x="8121298" y="4725144"/>
              <a:ext cx="627165" cy="288032"/>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21 dpi</a:t>
              </a:r>
            </a:p>
          </p:txBody>
        </p:sp>
        <p:sp>
          <p:nvSpPr>
            <p:cNvPr id="52" name="Rounded Rectangle 51"/>
            <p:cNvSpPr/>
            <p:nvPr/>
          </p:nvSpPr>
          <p:spPr>
            <a:xfrm>
              <a:off x="4499992" y="4725143"/>
              <a:ext cx="655467" cy="288031"/>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7 dpi</a:t>
              </a:r>
              <a:endParaRPr lang="en-US" sz="1050" b="1" dirty="0">
                <a:solidFill>
                  <a:schemeClr val="tx1">
                    <a:lumMod val="50000"/>
                  </a:schemeClr>
                </a:solidFill>
              </a:endParaRPr>
            </a:p>
          </p:txBody>
        </p:sp>
        <p:sp>
          <p:nvSpPr>
            <p:cNvPr id="53" name="Rounded Rectangle 52"/>
            <p:cNvSpPr/>
            <p:nvPr/>
          </p:nvSpPr>
          <p:spPr>
            <a:xfrm>
              <a:off x="3321206" y="4725143"/>
              <a:ext cx="674730" cy="295746"/>
            </a:xfrm>
            <a:prstGeom prst="roundRect">
              <a:avLst/>
            </a:prstGeom>
            <a:ln>
              <a:solidFill>
                <a:schemeClr val="tx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b="1" dirty="0">
                  <a:solidFill>
                    <a:schemeClr val="tx1">
                      <a:lumMod val="50000"/>
                    </a:schemeClr>
                  </a:solidFill>
                </a:rPr>
                <a:t>4 dpi</a:t>
              </a:r>
            </a:p>
          </p:txBody>
        </p:sp>
      </p:grpSp>
      <p:sp>
        <p:nvSpPr>
          <p:cNvPr id="44" name="Titel 1"/>
          <p:cNvSpPr txBox="1">
            <a:spLocks/>
          </p:cNvSpPr>
          <p:nvPr/>
        </p:nvSpPr>
        <p:spPr>
          <a:xfrm>
            <a:off x="179512" y="285747"/>
            <a:ext cx="8640961" cy="672075"/>
          </a:xfrm>
          <a:prstGeom prst="rect">
            <a:avLst/>
          </a:prstGeom>
        </p:spPr>
        <p:txBody>
          <a:bodyPr/>
          <a:lstStyle>
            <a:lvl1pPr algn="l" defTabSz="457200" rtl="0" eaLnBrk="1" fontAlgn="base" hangingPunct="1">
              <a:spcBef>
                <a:spcPct val="0"/>
              </a:spcBef>
              <a:spcAft>
                <a:spcPct val="0"/>
              </a:spcAft>
              <a:defRPr sz="28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2400" dirty="0"/>
              <a:t>Experimental design</a:t>
            </a:r>
          </a:p>
        </p:txBody>
      </p:sp>
      <p:sp>
        <p:nvSpPr>
          <p:cNvPr id="48" name="TextBox 47"/>
          <p:cNvSpPr txBox="1"/>
          <p:nvPr/>
        </p:nvSpPr>
        <p:spPr>
          <a:xfrm>
            <a:off x="269619" y="5354765"/>
            <a:ext cx="8640960" cy="692497"/>
          </a:xfrm>
          <a:prstGeom prst="rect">
            <a:avLst/>
          </a:prstGeom>
          <a:noFill/>
        </p:spPr>
        <p:txBody>
          <a:bodyPr wrap="square" rtlCol="0">
            <a:spAutoFit/>
          </a:bodyPr>
          <a:lstStyle/>
          <a:p>
            <a:pPr marL="265113" indent="-265113"/>
            <a:r>
              <a:rPr lang="en-US" sz="1700" b="1" baseline="30000" dirty="0">
                <a:latin typeface="Arial"/>
                <a:cs typeface="Arial"/>
              </a:rPr>
              <a:t>       </a:t>
            </a:r>
            <a:r>
              <a:rPr lang="en-US" sz="1700" dirty="0"/>
              <a:t>killing of 3 inoculated birds per group and collecting blood, spleen, liver and caecum</a:t>
            </a:r>
          </a:p>
          <a:p>
            <a:pPr>
              <a:spcBef>
                <a:spcPts val="600"/>
              </a:spcBef>
            </a:pPr>
            <a:r>
              <a:rPr lang="en-US" sz="1700" dirty="0"/>
              <a:t>* all turkeys died until 14 days post inoculation (dpi)</a:t>
            </a:r>
          </a:p>
        </p:txBody>
      </p:sp>
      <p:grpSp>
        <p:nvGrpSpPr>
          <p:cNvPr id="56" name="Group 55"/>
          <p:cNvGrpSpPr/>
          <p:nvPr/>
        </p:nvGrpSpPr>
        <p:grpSpPr>
          <a:xfrm>
            <a:off x="1627231" y="2304000"/>
            <a:ext cx="7053841" cy="683882"/>
            <a:chOff x="1627230" y="1673058"/>
            <a:chExt cx="7053841" cy="683880"/>
          </a:xfrm>
        </p:grpSpPr>
        <p:sp>
          <p:nvSpPr>
            <p:cNvPr id="13" name="Rectangle 12"/>
            <p:cNvSpPr/>
            <p:nvPr/>
          </p:nvSpPr>
          <p:spPr>
            <a:xfrm>
              <a:off x="1627230" y="1829413"/>
              <a:ext cx="1528681" cy="527525"/>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infected turkeys/chickens</a:t>
              </a:r>
            </a:p>
          </p:txBody>
        </p:sp>
        <p:sp>
          <p:nvSpPr>
            <p:cNvPr id="19" name="Multiply 18"/>
            <p:cNvSpPr/>
            <p:nvPr/>
          </p:nvSpPr>
          <p:spPr>
            <a:xfrm>
              <a:off x="5894070" y="1820659"/>
              <a:ext cx="369272" cy="459508"/>
            </a:xfrm>
            <a:prstGeom prst="mathMultiply">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3" name="Multiply 22"/>
            <p:cNvSpPr/>
            <p:nvPr/>
          </p:nvSpPr>
          <p:spPr>
            <a:xfrm>
              <a:off x="4636613" y="1820659"/>
              <a:ext cx="369272" cy="459508"/>
            </a:xfrm>
            <a:prstGeom prst="mathMultiply">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4" name="Multiply 23"/>
            <p:cNvSpPr/>
            <p:nvPr/>
          </p:nvSpPr>
          <p:spPr>
            <a:xfrm>
              <a:off x="3476341" y="1820659"/>
              <a:ext cx="369272" cy="459508"/>
            </a:xfrm>
            <a:prstGeom prst="mathMultiply">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4" name="TextBox 53"/>
            <p:cNvSpPr txBox="1"/>
            <p:nvPr/>
          </p:nvSpPr>
          <p:spPr>
            <a:xfrm>
              <a:off x="6156175" y="1673058"/>
              <a:ext cx="216024" cy="461663"/>
            </a:xfrm>
            <a:prstGeom prst="rect">
              <a:avLst/>
            </a:prstGeom>
            <a:noFill/>
          </p:spPr>
          <p:txBody>
            <a:bodyPr wrap="square" rtlCol="0">
              <a:spAutoFit/>
            </a:bodyPr>
            <a:lstStyle/>
            <a:p>
              <a:r>
                <a:rPr lang="en-US" sz="2400" b="1" dirty="0"/>
                <a:t>*</a:t>
              </a:r>
            </a:p>
          </p:txBody>
        </p:sp>
        <p:sp>
          <p:nvSpPr>
            <p:cNvPr id="61" name="Multiply 22">
              <a:extLst>
                <a:ext uri="{FF2B5EF4-FFF2-40B4-BE49-F238E27FC236}">
                  <a16:creationId xmlns:a16="http://schemas.microsoft.com/office/drawing/2014/main" id="{EE7C22E2-A203-4E0C-A233-BB34D3334509}"/>
                </a:ext>
              </a:extLst>
            </p:cNvPr>
            <p:cNvSpPr/>
            <p:nvPr/>
          </p:nvSpPr>
          <p:spPr>
            <a:xfrm>
              <a:off x="7069748" y="1820659"/>
              <a:ext cx="369272" cy="459508"/>
            </a:xfrm>
            <a:prstGeom prst="mathMultiply">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2" name="Multiply 22">
              <a:extLst>
                <a:ext uri="{FF2B5EF4-FFF2-40B4-BE49-F238E27FC236}">
                  <a16:creationId xmlns:a16="http://schemas.microsoft.com/office/drawing/2014/main" id="{9FCD64C4-C933-411D-8F1D-4200916A79EC}"/>
                </a:ext>
              </a:extLst>
            </p:cNvPr>
            <p:cNvSpPr/>
            <p:nvPr/>
          </p:nvSpPr>
          <p:spPr>
            <a:xfrm>
              <a:off x="8311799" y="1820659"/>
              <a:ext cx="369272" cy="459508"/>
            </a:xfrm>
            <a:prstGeom prst="mathMultiply">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60" name="Multiply 23"/>
          <p:cNvSpPr/>
          <p:nvPr/>
        </p:nvSpPr>
        <p:spPr>
          <a:xfrm>
            <a:off x="269619" y="5290490"/>
            <a:ext cx="337384" cy="364684"/>
          </a:xfrm>
          <a:prstGeom prst="mathMultiply">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3" name="Rectangle 11"/>
          <p:cNvSpPr/>
          <p:nvPr/>
        </p:nvSpPr>
        <p:spPr>
          <a:xfrm>
            <a:off x="1626782" y="3079937"/>
            <a:ext cx="1528681" cy="563144"/>
          </a:xfrm>
          <a:prstGeom prst="rect">
            <a:avLst/>
          </a:prstGeom>
          <a:solidFill>
            <a:srgbClr val="0070C0"/>
          </a:solidFill>
          <a:ln>
            <a:solidFill>
              <a:srgbClr val="00558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b="1" dirty="0"/>
              <a:t>infected turkeys/chickens</a:t>
            </a:r>
          </a:p>
        </p:txBody>
      </p:sp>
      <p:sp>
        <p:nvSpPr>
          <p:cNvPr id="64" name="Rectangle 11"/>
          <p:cNvSpPr/>
          <p:nvPr/>
        </p:nvSpPr>
        <p:spPr>
          <a:xfrm>
            <a:off x="18983" y="3079937"/>
            <a:ext cx="1528681" cy="563144"/>
          </a:xfrm>
          <a:prstGeom prst="rect">
            <a:avLst/>
          </a:prstGeom>
          <a:solidFill>
            <a:srgbClr val="0070C0"/>
          </a:solidFill>
          <a:ln>
            <a:solidFill>
              <a:srgbClr val="00558A"/>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100" b="1" dirty="0"/>
              <a:t>vaccinated turkeys/chickens</a:t>
            </a:r>
          </a:p>
        </p:txBody>
      </p:sp>
      <p:pic>
        <p:nvPicPr>
          <p:cNvPr id="65" name="Grafik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66" name="Kép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80723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par>
                                <p:cTn id="11" presetID="10"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fade">
                                      <p:cBhvr>
                                        <p:cTn id="13" dur="500"/>
                                        <p:tgtEl>
                                          <p:spTgt spid="46"/>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par>
                                <p:cTn id="17" presetID="10" presetClass="entr" presetSubtype="0"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fade">
                                      <p:cBhvr>
                                        <p:cTn id="19" dur="500"/>
                                        <p:tgtEl>
                                          <p:spTgt spid="5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500"/>
                                        <p:tgtEl>
                                          <p:spTgt spid="5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500"/>
                                        <p:tgtEl>
                                          <p:spTgt spid="6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fade">
                                      <p:cBhvr>
                                        <p:cTn id="3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0" grpId="0" animBg="1"/>
      <p:bldP spid="63" grpId="0" animBg="1"/>
      <p:bldP spid="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CBD7D2E2-AE1D-4F4F-A5C9-F6397105A062}"/>
              </a:ext>
            </a:extLst>
          </p:cNvPr>
          <p:cNvSpPr>
            <a:spLocks noGrp="1"/>
          </p:cNvSpPr>
          <p:nvPr>
            <p:ph type="sldNum" sz="quarter" idx="12"/>
          </p:nvPr>
        </p:nvSpPr>
        <p:spPr/>
        <p:txBody>
          <a:bodyPr/>
          <a:lstStyle/>
          <a:p>
            <a:pPr>
              <a:defRPr/>
            </a:pPr>
            <a:fld id="{CCAC119D-2A5C-454E-80E4-8CF45B3968C5}" type="slidenum">
              <a:rPr lang="en-GB" altLang="en-US" smtClean="0"/>
              <a:pPr>
                <a:defRPr/>
              </a:pPr>
              <a:t>25</a:t>
            </a:fld>
            <a:endParaRPr lang="en-GB" altLang="en-US" dirty="0"/>
          </a:p>
        </p:txBody>
      </p:sp>
      <p:sp>
        <p:nvSpPr>
          <p:cNvPr id="4" name="Titel 1">
            <a:extLst>
              <a:ext uri="{FF2B5EF4-FFF2-40B4-BE49-F238E27FC236}">
                <a16:creationId xmlns:a16="http://schemas.microsoft.com/office/drawing/2014/main" id="{B99381FF-ECDB-4D2E-A656-76951FF5365B}"/>
              </a:ext>
            </a:extLst>
          </p:cNvPr>
          <p:cNvSpPr txBox="1">
            <a:spLocks/>
          </p:cNvSpPr>
          <p:nvPr/>
        </p:nvSpPr>
        <p:spPr>
          <a:xfrm>
            <a:off x="-4856" y="485743"/>
            <a:ext cx="7920880" cy="719139"/>
          </a:xfrm>
          <a:prstGeom prst="rect">
            <a:avLst/>
          </a:prstGeom>
        </p:spPr>
        <p:txBody>
          <a:bodyPr/>
          <a:lstStyle>
            <a:lvl1pPr algn="l" defTabSz="457200" rtl="0" eaLnBrk="1" fontAlgn="base" hangingPunct="1">
              <a:spcBef>
                <a:spcPct val="0"/>
              </a:spcBef>
              <a:spcAft>
                <a:spcPct val="0"/>
              </a:spcAft>
              <a:defRPr sz="28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2400" dirty="0"/>
              <a:t>Toll-like receptor expressions measured by RT-qPCR</a:t>
            </a:r>
            <a:endParaRPr lang="de-DE" sz="2400" i="1" dirty="0"/>
          </a:p>
        </p:txBody>
      </p:sp>
      <p:graphicFrame>
        <p:nvGraphicFramePr>
          <p:cNvPr id="3" name="Tabelle 2">
            <a:extLst>
              <a:ext uri="{FF2B5EF4-FFF2-40B4-BE49-F238E27FC236}">
                <a16:creationId xmlns:a16="http://schemas.microsoft.com/office/drawing/2014/main" id="{B776EFA6-C7FF-495E-9C18-F2A260BDB288}"/>
              </a:ext>
            </a:extLst>
          </p:cNvPr>
          <p:cNvGraphicFramePr>
            <a:graphicFrameLocks noGrp="1"/>
          </p:cNvGraphicFramePr>
          <p:nvPr>
            <p:extLst>
              <p:ext uri="{D42A27DB-BD31-4B8C-83A1-F6EECF244321}">
                <p14:modId xmlns:p14="http://schemas.microsoft.com/office/powerpoint/2010/main" val="1353268729"/>
              </p:ext>
            </p:extLst>
          </p:nvPr>
        </p:nvGraphicFramePr>
        <p:xfrm>
          <a:off x="864096" y="1340768"/>
          <a:ext cx="7416825" cy="3881352"/>
        </p:xfrm>
        <a:graphic>
          <a:graphicData uri="http://schemas.openxmlformats.org/drawingml/2006/table">
            <a:tbl>
              <a:tblPr firstRow="1" firstCol="1" bandRow="1">
                <a:tableStyleId>{5C22544A-7EE6-4342-B048-85BDC9FD1C3A}</a:tableStyleId>
              </a:tblPr>
              <a:tblGrid>
                <a:gridCol w="897523">
                  <a:extLst>
                    <a:ext uri="{9D8B030D-6E8A-4147-A177-3AD203B41FA5}">
                      <a16:colId xmlns:a16="http://schemas.microsoft.com/office/drawing/2014/main" val="1865963746"/>
                    </a:ext>
                  </a:extLst>
                </a:gridCol>
                <a:gridCol w="902677">
                  <a:extLst>
                    <a:ext uri="{9D8B030D-6E8A-4147-A177-3AD203B41FA5}">
                      <a16:colId xmlns:a16="http://schemas.microsoft.com/office/drawing/2014/main" val="1718111420"/>
                    </a:ext>
                  </a:extLst>
                </a:gridCol>
                <a:gridCol w="756166">
                  <a:extLst>
                    <a:ext uri="{9D8B030D-6E8A-4147-A177-3AD203B41FA5}">
                      <a16:colId xmlns:a16="http://schemas.microsoft.com/office/drawing/2014/main" val="1198160128"/>
                    </a:ext>
                  </a:extLst>
                </a:gridCol>
                <a:gridCol w="845842">
                  <a:extLst>
                    <a:ext uri="{9D8B030D-6E8A-4147-A177-3AD203B41FA5}">
                      <a16:colId xmlns:a16="http://schemas.microsoft.com/office/drawing/2014/main" val="1895626600"/>
                    </a:ext>
                  </a:extLst>
                </a:gridCol>
                <a:gridCol w="844119">
                  <a:extLst>
                    <a:ext uri="{9D8B030D-6E8A-4147-A177-3AD203B41FA5}">
                      <a16:colId xmlns:a16="http://schemas.microsoft.com/office/drawing/2014/main" val="140661893"/>
                    </a:ext>
                  </a:extLst>
                </a:gridCol>
                <a:gridCol w="632972">
                  <a:extLst>
                    <a:ext uri="{9D8B030D-6E8A-4147-A177-3AD203B41FA5}">
                      <a16:colId xmlns:a16="http://schemas.microsoft.com/office/drawing/2014/main" val="1732889351"/>
                    </a:ext>
                  </a:extLst>
                </a:gridCol>
                <a:gridCol w="845842">
                  <a:extLst>
                    <a:ext uri="{9D8B030D-6E8A-4147-A177-3AD203B41FA5}">
                      <a16:colId xmlns:a16="http://schemas.microsoft.com/office/drawing/2014/main" val="1346130158"/>
                    </a:ext>
                  </a:extLst>
                </a:gridCol>
                <a:gridCol w="845842">
                  <a:extLst>
                    <a:ext uri="{9D8B030D-6E8A-4147-A177-3AD203B41FA5}">
                      <a16:colId xmlns:a16="http://schemas.microsoft.com/office/drawing/2014/main" val="237009212"/>
                    </a:ext>
                  </a:extLst>
                </a:gridCol>
                <a:gridCol w="845842">
                  <a:extLst>
                    <a:ext uri="{9D8B030D-6E8A-4147-A177-3AD203B41FA5}">
                      <a16:colId xmlns:a16="http://schemas.microsoft.com/office/drawing/2014/main" val="2592660563"/>
                    </a:ext>
                  </a:extLst>
                </a:gridCol>
              </a:tblGrid>
              <a:tr h="169637">
                <a:tc rowSpan="2">
                  <a:txBody>
                    <a:bodyPr/>
                    <a:lstStyle/>
                    <a:p>
                      <a:pPr algn="ctr">
                        <a:lnSpc>
                          <a:spcPts val="1300"/>
                        </a:lnSpc>
                      </a:pPr>
                      <a:r>
                        <a:rPr lang="en-US" sz="1100" dirty="0">
                          <a:effectLst/>
                        </a:rPr>
                        <a:t>Genes</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rowSpan="2">
                  <a:txBody>
                    <a:bodyPr/>
                    <a:lstStyle/>
                    <a:p>
                      <a:pPr algn="ctr">
                        <a:lnSpc>
                          <a:spcPts val="1300"/>
                        </a:lnSpc>
                      </a:pPr>
                      <a:r>
                        <a:rPr lang="en-US" sz="1000" dirty="0">
                          <a:effectLst/>
                        </a:rPr>
                        <a:t>Species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Vaccinated</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gridSpan="2">
                  <a:txBody>
                    <a:bodyPr/>
                    <a:lstStyle/>
                    <a:p>
                      <a:pPr algn="ctr">
                        <a:lnSpc>
                          <a:spcPts val="1300"/>
                        </a:lnSpc>
                      </a:pPr>
                      <a:r>
                        <a:rPr lang="en-US" sz="1000" dirty="0">
                          <a:effectLst/>
                        </a:rPr>
                        <a:t>Vaccinated and Infected</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gridSpan="3">
                  <a:txBody>
                    <a:bodyPr/>
                    <a:lstStyle/>
                    <a:p>
                      <a:pPr algn="ctr">
                        <a:lnSpc>
                          <a:spcPts val="1300"/>
                        </a:lnSpc>
                      </a:pPr>
                      <a:r>
                        <a:rPr lang="en-US" sz="1000">
                          <a:effectLst/>
                        </a:rPr>
                        <a:t>Infected</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3501856209"/>
                  </a:ext>
                </a:extLst>
              </a:tr>
              <a:tr h="266713">
                <a:tc vMerge="1">
                  <a:txBody>
                    <a:bodyPr/>
                    <a:lstStyle/>
                    <a:p>
                      <a:endParaRPr lang="de-AT"/>
                    </a:p>
                  </a:txBody>
                  <a:tcPr/>
                </a:tc>
                <a:tc vMerge="1">
                  <a:txBody>
                    <a:bodyPr/>
                    <a:lstStyle/>
                    <a:p>
                      <a:endParaRPr lang="de-AT"/>
                    </a:p>
                  </a:txBody>
                  <a:tcPr/>
                </a:tc>
                <a:tc>
                  <a:txBody>
                    <a:bodyPr/>
                    <a:lstStyle/>
                    <a:p>
                      <a:pPr algn="ctr">
                        <a:lnSpc>
                          <a:spcPts val="1300"/>
                        </a:lnSpc>
                      </a:pPr>
                      <a:r>
                        <a:rPr lang="en-US" sz="1000">
                          <a:effectLst/>
                        </a:rPr>
                        <a:t>Caecum</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Spleen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Caecum</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Spleen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Caecum</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Spleen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693228736"/>
                  </a:ext>
                </a:extLst>
              </a:tr>
              <a:tr h="145478">
                <a:tc rowSpan="2">
                  <a:txBody>
                    <a:bodyPr/>
                    <a:lstStyle/>
                    <a:p>
                      <a:pPr algn="ctr">
                        <a:lnSpc>
                          <a:spcPts val="1300"/>
                        </a:lnSpc>
                      </a:pPr>
                      <a:r>
                        <a:rPr lang="en-US" sz="1100" dirty="0">
                          <a:effectLst/>
                        </a:rPr>
                        <a:t>TLR1A</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turkey</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217317359"/>
                  </a:ext>
                </a:extLst>
              </a:tr>
              <a:tr h="145478">
                <a:tc vMerge="1">
                  <a:txBody>
                    <a:bodyPr/>
                    <a:lstStyle/>
                    <a:p>
                      <a:endParaRPr lang="de-AT"/>
                    </a:p>
                  </a:txBody>
                  <a:tcPr/>
                </a:tc>
                <a:tc>
                  <a:txBody>
                    <a:bodyPr/>
                    <a:lstStyle/>
                    <a:p>
                      <a:pPr algn="ctr">
                        <a:lnSpc>
                          <a:spcPts val="1300"/>
                        </a:lnSpc>
                      </a:pPr>
                      <a:r>
                        <a:rPr lang="en-US" sz="1000">
                          <a:effectLst/>
                        </a:rPr>
                        <a:t>chicken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dirty="0">
                          <a:effectLst/>
                        </a:rPr>
                        <a:t>21*</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369982943"/>
                  </a:ext>
                </a:extLst>
              </a:tr>
              <a:tr h="145478">
                <a:tc rowSpan="2">
                  <a:txBody>
                    <a:bodyPr/>
                    <a:lstStyle/>
                    <a:p>
                      <a:pPr algn="ctr">
                        <a:lnSpc>
                          <a:spcPts val="1300"/>
                        </a:lnSpc>
                      </a:pPr>
                      <a:r>
                        <a:rPr lang="en-US" sz="1100" dirty="0">
                          <a:effectLst/>
                        </a:rPr>
                        <a:t>TLR1B</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turkey</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4  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4, 10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516260122"/>
                  </a:ext>
                </a:extLst>
              </a:tr>
              <a:tr h="145478">
                <a:tc vMerge="1">
                  <a:txBody>
                    <a:bodyPr/>
                    <a:lstStyle/>
                    <a:p>
                      <a:endParaRPr lang="de-AT"/>
                    </a:p>
                  </a:txBody>
                  <a:tcPr/>
                </a:tc>
                <a:tc>
                  <a:txBody>
                    <a:bodyPr/>
                    <a:lstStyle/>
                    <a:p>
                      <a:pPr algn="ctr">
                        <a:lnSpc>
                          <a:spcPts val="1300"/>
                        </a:lnSpc>
                      </a:pPr>
                      <a:r>
                        <a:rPr lang="en-US" sz="1000" dirty="0">
                          <a:effectLst/>
                        </a:rPr>
                        <a:t>Chicken</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703132425"/>
                  </a:ext>
                </a:extLst>
              </a:tr>
              <a:tr h="145478">
                <a:tc rowSpan="2">
                  <a:txBody>
                    <a:bodyPr/>
                    <a:lstStyle/>
                    <a:p>
                      <a:pPr algn="ctr">
                        <a:lnSpc>
                          <a:spcPts val="1300"/>
                        </a:lnSpc>
                      </a:pPr>
                      <a:r>
                        <a:rPr lang="en-US" sz="1100" dirty="0">
                          <a:effectLst/>
                        </a:rPr>
                        <a:t>TLR2A</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Turkey</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602439099"/>
                  </a:ext>
                </a:extLst>
              </a:tr>
              <a:tr h="145478">
                <a:tc vMerge="1">
                  <a:txBody>
                    <a:bodyPr/>
                    <a:lstStyle/>
                    <a:p>
                      <a:endParaRPr lang="de-AT"/>
                    </a:p>
                  </a:txBody>
                  <a:tcPr/>
                </a:tc>
                <a:tc>
                  <a:txBody>
                    <a:bodyPr/>
                    <a:lstStyle/>
                    <a:p>
                      <a:pPr algn="ctr">
                        <a:lnSpc>
                          <a:spcPts val="1300"/>
                        </a:lnSpc>
                      </a:pPr>
                      <a:r>
                        <a:rPr lang="en-US" sz="1000" dirty="0">
                          <a:effectLst/>
                        </a:rPr>
                        <a:t>Chicken</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775888905"/>
                  </a:ext>
                </a:extLst>
              </a:tr>
              <a:tr h="145478">
                <a:tc rowSpan="2">
                  <a:txBody>
                    <a:bodyPr/>
                    <a:lstStyle/>
                    <a:p>
                      <a:pPr algn="ctr">
                        <a:lnSpc>
                          <a:spcPts val="1300"/>
                        </a:lnSpc>
                      </a:pPr>
                      <a:r>
                        <a:rPr lang="en-US" sz="1100" dirty="0">
                          <a:effectLst/>
                        </a:rPr>
                        <a:t>TLR2B</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Turkey</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dirty="0">
                          <a:effectLst/>
                        </a:rPr>
                        <a:t>4,10</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876568885"/>
                  </a:ext>
                </a:extLst>
              </a:tr>
              <a:tr h="145478">
                <a:tc vMerge="1">
                  <a:txBody>
                    <a:bodyPr/>
                    <a:lstStyle/>
                    <a:p>
                      <a:endParaRPr lang="de-AT"/>
                    </a:p>
                  </a:txBody>
                  <a:tcPr/>
                </a:tc>
                <a:tc>
                  <a:txBody>
                    <a:bodyPr/>
                    <a:lstStyle/>
                    <a:p>
                      <a:pPr algn="ctr">
                        <a:lnSpc>
                          <a:spcPts val="1300"/>
                        </a:lnSpc>
                      </a:pPr>
                      <a:r>
                        <a:rPr lang="en-US" sz="1000" dirty="0">
                          <a:effectLst/>
                        </a:rPr>
                        <a:t>Chicken</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765716450"/>
                  </a:ext>
                </a:extLst>
              </a:tr>
              <a:tr h="145478">
                <a:tc rowSpan="2">
                  <a:txBody>
                    <a:bodyPr/>
                    <a:lstStyle/>
                    <a:p>
                      <a:pPr algn="ctr">
                        <a:lnSpc>
                          <a:spcPts val="1300"/>
                        </a:lnSpc>
                      </a:pPr>
                      <a:r>
                        <a:rPr lang="en-US" sz="1100" dirty="0">
                          <a:effectLst/>
                        </a:rPr>
                        <a:t>TLR3</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Turkey</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575252195"/>
                  </a:ext>
                </a:extLst>
              </a:tr>
              <a:tr h="145478">
                <a:tc vMerge="1">
                  <a:txBody>
                    <a:bodyPr/>
                    <a:lstStyle/>
                    <a:p>
                      <a:endParaRPr lang="de-AT"/>
                    </a:p>
                  </a:txBody>
                  <a:tcPr/>
                </a:tc>
                <a:tc>
                  <a:txBody>
                    <a:bodyPr/>
                    <a:lstStyle/>
                    <a:p>
                      <a:pPr algn="ctr">
                        <a:lnSpc>
                          <a:spcPts val="1300"/>
                        </a:lnSpc>
                      </a:pPr>
                      <a:r>
                        <a:rPr lang="en-US" sz="1000" dirty="0">
                          <a:effectLst/>
                        </a:rPr>
                        <a:t>Chicken</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280506280"/>
                  </a:ext>
                </a:extLst>
              </a:tr>
              <a:tr h="145478">
                <a:tc rowSpan="2">
                  <a:txBody>
                    <a:bodyPr/>
                    <a:lstStyle/>
                    <a:p>
                      <a:pPr algn="ctr">
                        <a:lnSpc>
                          <a:spcPts val="1300"/>
                        </a:lnSpc>
                      </a:pPr>
                      <a:r>
                        <a:rPr lang="en-US" sz="1100" dirty="0">
                          <a:effectLst/>
                        </a:rPr>
                        <a:t>TLR4</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Turkey</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10, 21</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4, 10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752289495"/>
                  </a:ext>
                </a:extLst>
              </a:tr>
              <a:tr h="145478">
                <a:tc vMerge="1">
                  <a:txBody>
                    <a:bodyPr/>
                    <a:lstStyle/>
                    <a:p>
                      <a:endParaRPr lang="de-AT"/>
                    </a:p>
                  </a:txBody>
                  <a:tcPr/>
                </a:tc>
                <a:tc>
                  <a:txBody>
                    <a:bodyPr/>
                    <a:lstStyle/>
                    <a:p>
                      <a:pPr algn="ctr">
                        <a:lnSpc>
                          <a:spcPts val="1300"/>
                        </a:lnSpc>
                      </a:pPr>
                      <a:r>
                        <a:rPr lang="en-US" sz="1000">
                          <a:effectLst/>
                        </a:rPr>
                        <a:t>chicken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10</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54518965"/>
                  </a:ext>
                </a:extLst>
              </a:tr>
              <a:tr h="145478">
                <a:tc rowSpan="2">
                  <a:txBody>
                    <a:bodyPr/>
                    <a:lstStyle/>
                    <a:p>
                      <a:pPr algn="ctr">
                        <a:lnSpc>
                          <a:spcPts val="1300"/>
                        </a:lnSpc>
                      </a:pPr>
                      <a:r>
                        <a:rPr lang="en-US" sz="1100" dirty="0">
                          <a:effectLst/>
                        </a:rPr>
                        <a:t>TLR5</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turkey</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628691691"/>
                  </a:ext>
                </a:extLst>
              </a:tr>
              <a:tr h="145478">
                <a:tc vMerge="1">
                  <a:txBody>
                    <a:bodyPr/>
                    <a:lstStyle/>
                    <a:p>
                      <a:endParaRPr lang="de-AT"/>
                    </a:p>
                  </a:txBody>
                  <a:tcPr/>
                </a:tc>
                <a:tc>
                  <a:txBody>
                    <a:bodyPr/>
                    <a:lstStyle/>
                    <a:p>
                      <a:pPr algn="ctr">
                        <a:lnSpc>
                          <a:spcPts val="1300"/>
                        </a:lnSpc>
                      </a:pPr>
                      <a:r>
                        <a:rPr lang="en-US" sz="1000">
                          <a:effectLst/>
                        </a:rPr>
                        <a:t>chicken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10,21</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21</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21</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4072952394"/>
                  </a:ext>
                </a:extLst>
              </a:tr>
              <a:tr h="145478">
                <a:tc rowSpan="2">
                  <a:txBody>
                    <a:bodyPr/>
                    <a:lstStyle/>
                    <a:p>
                      <a:pPr algn="ctr">
                        <a:lnSpc>
                          <a:spcPts val="1300"/>
                        </a:lnSpc>
                      </a:pPr>
                      <a:r>
                        <a:rPr lang="en-US" sz="1100" dirty="0">
                          <a:effectLst/>
                        </a:rPr>
                        <a:t>TLR6</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turkey</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21</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484436356"/>
                  </a:ext>
                </a:extLst>
              </a:tr>
              <a:tr h="145478">
                <a:tc vMerge="1">
                  <a:txBody>
                    <a:bodyPr/>
                    <a:lstStyle/>
                    <a:p>
                      <a:endParaRPr lang="de-AT"/>
                    </a:p>
                  </a:txBody>
                  <a:tcPr/>
                </a:tc>
                <a:tc>
                  <a:txBody>
                    <a:bodyPr/>
                    <a:lstStyle/>
                    <a:p>
                      <a:pPr algn="ctr">
                        <a:lnSpc>
                          <a:spcPts val="1300"/>
                        </a:lnSpc>
                      </a:pPr>
                      <a:r>
                        <a:rPr lang="en-US" sz="1000">
                          <a:effectLst/>
                        </a:rPr>
                        <a:t>chicken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7">
                  <a:txBody>
                    <a:bodyPr/>
                    <a:lstStyle/>
                    <a:p>
                      <a:pPr algn="ctr">
                        <a:lnSpc>
                          <a:spcPts val="1300"/>
                        </a:lnSpc>
                      </a:pPr>
                      <a:r>
                        <a:rPr lang="en-US" sz="1000">
                          <a:effectLst/>
                        </a:rPr>
                        <a:t>NA </a:t>
                      </a:r>
                      <a:r>
                        <a:rPr lang="en-US" sz="1000" baseline="30000">
                          <a:effectLst/>
                        </a:rPr>
                        <a:t>#</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1206678101"/>
                  </a:ext>
                </a:extLst>
              </a:tr>
              <a:tr h="145478">
                <a:tc rowSpan="2">
                  <a:txBody>
                    <a:bodyPr/>
                    <a:lstStyle/>
                    <a:p>
                      <a:pPr algn="ctr">
                        <a:lnSpc>
                          <a:spcPts val="1300"/>
                        </a:lnSpc>
                      </a:pPr>
                      <a:r>
                        <a:rPr lang="en-US" sz="1100" dirty="0">
                          <a:effectLst/>
                        </a:rPr>
                        <a:t>TLR7</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turkey</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10</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407818895"/>
                  </a:ext>
                </a:extLst>
              </a:tr>
              <a:tr h="145478">
                <a:tc vMerge="1">
                  <a:txBody>
                    <a:bodyPr/>
                    <a:lstStyle/>
                    <a:p>
                      <a:endParaRPr lang="de-AT"/>
                    </a:p>
                  </a:txBody>
                  <a:tcPr/>
                </a:tc>
                <a:tc>
                  <a:txBody>
                    <a:bodyPr/>
                    <a:lstStyle/>
                    <a:p>
                      <a:pPr algn="ctr">
                        <a:lnSpc>
                          <a:spcPts val="1300"/>
                        </a:lnSpc>
                      </a:pPr>
                      <a:r>
                        <a:rPr lang="en-US" sz="1000">
                          <a:effectLst/>
                        </a:rPr>
                        <a:t>chicken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616078032"/>
                  </a:ext>
                </a:extLst>
              </a:tr>
              <a:tr h="145478">
                <a:tc rowSpan="2">
                  <a:txBody>
                    <a:bodyPr/>
                    <a:lstStyle/>
                    <a:p>
                      <a:pPr algn="ctr">
                        <a:lnSpc>
                          <a:spcPts val="1300"/>
                        </a:lnSpc>
                      </a:pPr>
                      <a:r>
                        <a:rPr lang="en-US" sz="1100" dirty="0">
                          <a:effectLst/>
                        </a:rPr>
                        <a:t>TLR13</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turkey</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473052715"/>
                  </a:ext>
                </a:extLst>
              </a:tr>
              <a:tr h="145478">
                <a:tc vMerge="1">
                  <a:txBody>
                    <a:bodyPr/>
                    <a:lstStyle/>
                    <a:p>
                      <a:endParaRPr lang="de-AT"/>
                    </a:p>
                  </a:txBody>
                  <a:tcPr/>
                </a:tc>
                <a:tc>
                  <a:txBody>
                    <a:bodyPr/>
                    <a:lstStyle/>
                    <a:p>
                      <a:pPr algn="ctr">
                        <a:lnSpc>
                          <a:spcPts val="1300"/>
                        </a:lnSpc>
                      </a:pPr>
                      <a:r>
                        <a:rPr lang="en-US" sz="1000">
                          <a:effectLst/>
                        </a:rPr>
                        <a:t>chicken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7">
                  <a:txBody>
                    <a:bodyPr/>
                    <a:lstStyle/>
                    <a:p>
                      <a:pPr algn="ctr">
                        <a:lnSpc>
                          <a:spcPts val="1300"/>
                        </a:lnSpc>
                      </a:pPr>
                      <a:r>
                        <a:rPr lang="en-US" sz="1000">
                          <a:effectLst/>
                        </a:rPr>
                        <a:t>NA</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2889663260"/>
                  </a:ext>
                </a:extLst>
              </a:tr>
              <a:tr h="145478">
                <a:tc rowSpan="2">
                  <a:txBody>
                    <a:bodyPr/>
                    <a:lstStyle/>
                    <a:p>
                      <a:pPr algn="ctr">
                        <a:lnSpc>
                          <a:spcPts val="1300"/>
                        </a:lnSpc>
                      </a:pPr>
                      <a:r>
                        <a:rPr lang="en-US" sz="1100" dirty="0">
                          <a:effectLst/>
                        </a:rPr>
                        <a:t>TLR21</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turkey</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7">
                  <a:txBody>
                    <a:bodyPr/>
                    <a:lstStyle/>
                    <a:p>
                      <a:pPr algn="ctr">
                        <a:lnSpc>
                          <a:spcPts val="1300"/>
                        </a:lnSpc>
                      </a:pPr>
                      <a:r>
                        <a:rPr lang="en-US" sz="1000">
                          <a:effectLst/>
                        </a:rPr>
                        <a:t>NA</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tc hMerge="1">
                  <a:txBody>
                    <a:bodyPr/>
                    <a:lstStyle/>
                    <a:p>
                      <a:endParaRPr lang="de-AT"/>
                    </a:p>
                  </a:txBody>
                  <a:tcPr/>
                </a:tc>
                <a:extLst>
                  <a:ext uri="{0D108BD9-81ED-4DB2-BD59-A6C34878D82A}">
                    <a16:rowId xmlns:a16="http://schemas.microsoft.com/office/drawing/2014/main" val="3598010067"/>
                  </a:ext>
                </a:extLst>
              </a:tr>
              <a:tr h="145478">
                <a:tc vMerge="1">
                  <a:txBody>
                    <a:bodyPr/>
                    <a:lstStyle/>
                    <a:p>
                      <a:endParaRPr lang="de-AT"/>
                    </a:p>
                  </a:txBody>
                  <a:tcPr/>
                </a:tc>
                <a:tc>
                  <a:txBody>
                    <a:bodyPr/>
                    <a:lstStyle/>
                    <a:p>
                      <a:pPr algn="ctr">
                        <a:lnSpc>
                          <a:spcPts val="1300"/>
                        </a:lnSpc>
                      </a:pPr>
                      <a:r>
                        <a:rPr lang="en-US" sz="1000">
                          <a:effectLst/>
                        </a:rPr>
                        <a:t>chicken</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a:txBody>
                    <a:bodyPr/>
                    <a:lstStyle/>
                    <a:p>
                      <a:pPr algn="ctr">
                        <a:lnSpc>
                          <a:spcPts val="1300"/>
                        </a:lnSpc>
                      </a:pPr>
                      <a:r>
                        <a:rPr lang="en-US" sz="1000">
                          <a:effectLst/>
                        </a:rPr>
                        <a:t> </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gridSpan="2">
                  <a:txBody>
                    <a:bodyPr/>
                    <a:lstStyle/>
                    <a:p>
                      <a:pPr algn="ctr">
                        <a:lnSpc>
                          <a:spcPts val="1300"/>
                        </a:lnSpc>
                      </a:pPr>
                      <a:r>
                        <a:rPr lang="en-US" sz="1000">
                          <a:effectLst/>
                        </a:rPr>
                        <a:t>4</a:t>
                      </a:r>
                      <a:endParaRPr lang="de-AT" sz="100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tc hMerge="1">
                  <a:txBody>
                    <a:bodyPr/>
                    <a:lstStyle/>
                    <a:p>
                      <a:endParaRPr lang="de-AT"/>
                    </a:p>
                  </a:txBody>
                  <a:tcPr/>
                </a:tc>
                <a:tc>
                  <a:txBody>
                    <a:bodyPr/>
                    <a:lstStyle/>
                    <a:p>
                      <a:pPr algn="ctr">
                        <a:lnSpc>
                          <a:spcPts val="1300"/>
                        </a:lnSpc>
                      </a:pPr>
                      <a:r>
                        <a:rPr lang="en-US" sz="1000" dirty="0">
                          <a:effectLst/>
                        </a:rPr>
                        <a:t> </a:t>
                      </a:r>
                      <a:endParaRPr lang="de-AT" sz="1000" dirty="0">
                        <a:solidFill>
                          <a:srgbClr val="000000"/>
                        </a:solidFill>
                        <a:effectLst/>
                        <a:latin typeface="Palatino Linotype" panose="02040502050505030304" pitchFamily="18"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109504136"/>
                  </a:ext>
                </a:extLst>
              </a:tr>
            </a:tbl>
          </a:graphicData>
        </a:graphic>
      </p:graphicFrame>
      <p:sp>
        <p:nvSpPr>
          <p:cNvPr id="16" name="Textfeld 15">
            <a:extLst>
              <a:ext uri="{FF2B5EF4-FFF2-40B4-BE49-F238E27FC236}">
                <a16:creationId xmlns:a16="http://schemas.microsoft.com/office/drawing/2014/main" id="{6E59E635-8AD0-4C1A-80CB-B4F9712BD769}"/>
              </a:ext>
            </a:extLst>
          </p:cNvPr>
          <p:cNvSpPr txBox="1"/>
          <p:nvPr/>
        </p:nvSpPr>
        <p:spPr>
          <a:xfrm>
            <a:off x="863080" y="5337027"/>
            <a:ext cx="8280920" cy="276999"/>
          </a:xfrm>
          <a:prstGeom prst="rect">
            <a:avLst/>
          </a:prstGeom>
          <a:noFill/>
        </p:spPr>
        <p:txBody>
          <a:bodyPr wrap="square">
            <a:spAutoFit/>
          </a:bodyPr>
          <a:lstStyle/>
          <a:p>
            <a:pPr algn="just"/>
            <a:r>
              <a:rPr lang="en-US" sz="1200" dirty="0"/>
              <a:t>* day post inoculation with significant TLR expression; </a:t>
            </a:r>
            <a:r>
              <a:rPr lang="de-AT" sz="1200" dirty="0"/>
              <a:t># not </a:t>
            </a:r>
            <a:r>
              <a:rPr lang="de-AT" sz="1200" dirty="0" err="1"/>
              <a:t>available</a:t>
            </a:r>
            <a:r>
              <a:rPr lang="de-AT" sz="1200" dirty="0"/>
              <a:t>;</a:t>
            </a:r>
          </a:p>
        </p:txBody>
      </p:sp>
      <p:sp>
        <p:nvSpPr>
          <p:cNvPr id="8" name="Textfeld 7">
            <a:extLst>
              <a:ext uri="{FF2B5EF4-FFF2-40B4-BE49-F238E27FC236}">
                <a16:creationId xmlns:a16="http://schemas.microsoft.com/office/drawing/2014/main" id="{733E930D-684A-49CC-A0DA-A5324560AC4D}"/>
              </a:ext>
            </a:extLst>
          </p:cNvPr>
          <p:cNvSpPr txBox="1"/>
          <p:nvPr/>
        </p:nvSpPr>
        <p:spPr>
          <a:xfrm>
            <a:off x="251520" y="5508521"/>
            <a:ext cx="8604447" cy="584775"/>
          </a:xfrm>
          <a:prstGeom prst="rect">
            <a:avLst/>
          </a:prstGeom>
          <a:noFill/>
        </p:spPr>
        <p:txBody>
          <a:bodyPr wrap="square">
            <a:spAutoFit/>
          </a:bodyPr>
          <a:lstStyle/>
          <a:p>
            <a:pPr algn="just"/>
            <a:r>
              <a:rPr lang="en-US" sz="1600" dirty="0"/>
              <a:t>TLR </a:t>
            </a:r>
            <a:r>
              <a:rPr lang="en-US" sz="1600" b="1" dirty="0"/>
              <a:t>1B</a:t>
            </a:r>
            <a:r>
              <a:rPr lang="en-US" sz="1600" dirty="0"/>
              <a:t>, </a:t>
            </a:r>
            <a:r>
              <a:rPr lang="en-US" sz="1600" b="1" dirty="0"/>
              <a:t>2B</a:t>
            </a:r>
            <a:r>
              <a:rPr lang="en-US" sz="1600" dirty="0"/>
              <a:t> and </a:t>
            </a:r>
            <a:r>
              <a:rPr lang="en-US" sz="1600" b="1" dirty="0"/>
              <a:t>4</a:t>
            </a:r>
            <a:r>
              <a:rPr lang="en-US" sz="1600" dirty="0"/>
              <a:t> showed a continuous up-regulation in the caecum of both species during infection or vaccination followed by challenge with virulent parasites. </a:t>
            </a:r>
            <a:endParaRPr lang="de-AT" sz="1600" dirty="0"/>
          </a:p>
        </p:txBody>
      </p:sp>
      <p:pic>
        <p:nvPicPr>
          <p:cNvPr id="5" name="Grafik 4"/>
          <p:cNvPicPr>
            <a:picLocks noChangeAspect="1"/>
          </p:cNvPicPr>
          <p:nvPr/>
        </p:nvPicPr>
        <p:blipFill>
          <a:blip r:embed="rId2"/>
          <a:stretch>
            <a:fillRect/>
          </a:stretch>
        </p:blipFill>
        <p:spPr>
          <a:xfrm>
            <a:off x="311478" y="1610693"/>
            <a:ext cx="8575969" cy="3077460"/>
          </a:xfrm>
          <a:prstGeom prst="rect">
            <a:avLst/>
          </a:prstGeom>
          <a:ln w="22225">
            <a:solidFill>
              <a:schemeClr val="tx1"/>
            </a:solidFill>
          </a:ln>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286087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66AB253C-49A1-4CC2-8013-2E83A3F58D1C}" type="slidenum">
              <a:rPr lang="de-DE" smtClean="0"/>
              <a:pPr>
                <a:defRPr/>
              </a:pPr>
              <a:t>26</a:t>
            </a:fld>
            <a:endParaRPr lang="de-DE" dirty="0"/>
          </a:p>
        </p:txBody>
      </p:sp>
      <p:sp>
        <p:nvSpPr>
          <p:cNvPr id="5" name="Titel 1"/>
          <p:cNvSpPr txBox="1">
            <a:spLocks/>
          </p:cNvSpPr>
          <p:nvPr/>
        </p:nvSpPr>
        <p:spPr>
          <a:xfrm>
            <a:off x="185183" y="295161"/>
            <a:ext cx="7574505" cy="719138"/>
          </a:xfrm>
          <a:prstGeom prst="rect">
            <a:avLst/>
          </a:prstGeom>
        </p:spPr>
        <p:txBody>
          <a:bodyPr/>
          <a:lstStyle>
            <a:lvl1pPr algn="l" defTabSz="457200" rtl="0" eaLnBrk="1" fontAlgn="base" hangingPunct="1">
              <a:spcBef>
                <a:spcPct val="0"/>
              </a:spcBef>
              <a:spcAft>
                <a:spcPct val="0"/>
              </a:spcAft>
              <a:defRPr sz="28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pPr>
              <a:defRPr/>
            </a:pPr>
            <a:r>
              <a:rPr lang="en-US" sz="2400" kern="0" dirty="0"/>
              <a:t>Expression patterns of TLRs and cytokines</a:t>
            </a:r>
            <a:br>
              <a:rPr lang="en-US" sz="2400" kern="0" dirty="0"/>
            </a:br>
            <a:r>
              <a:rPr lang="en-US" sz="2400" kern="0" dirty="0"/>
              <a:t>in permanent cell lines against </a:t>
            </a:r>
            <a:r>
              <a:rPr lang="en-US" sz="2400" i="1" kern="0" dirty="0"/>
              <a:t>H. meleagridis </a:t>
            </a:r>
          </a:p>
        </p:txBody>
      </p:sp>
      <p:grpSp>
        <p:nvGrpSpPr>
          <p:cNvPr id="7" name="Group 6"/>
          <p:cNvGrpSpPr/>
          <p:nvPr/>
        </p:nvGrpSpPr>
        <p:grpSpPr>
          <a:xfrm>
            <a:off x="188482" y="1570757"/>
            <a:ext cx="1875329" cy="1352200"/>
            <a:chOff x="247919" y="1124744"/>
            <a:chExt cx="2163601" cy="1434627"/>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24744"/>
              <a:ext cx="2160000" cy="1434627"/>
            </a:xfrm>
            <a:prstGeom prst="rect">
              <a:avLst/>
            </a:prstGeom>
          </p:spPr>
        </p:pic>
        <p:sp>
          <p:nvSpPr>
            <p:cNvPr id="6" name="TextBox 5"/>
            <p:cNvSpPr txBox="1"/>
            <p:nvPr/>
          </p:nvSpPr>
          <p:spPr>
            <a:xfrm>
              <a:off x="247919" y="1597153"/>
              <a:ext cx="1980100" cy="489807"/>
            </a:xfrm>
            <a:prstGeom prst="rect">
              <a:avLst/>
            </a:prstGeom>
            <a:noFill/>
          </p:spPr>
          <p:txBody>
            <a:bodyPr wrap="square" rtlCol="0">
              <a:spAutoFit/>
            </a:bodyPr>
            <a:lstStyle/>
            <a:p>
              <a:pPr algn="ctr"/>
              <a:r>
                <a:rPr lang="en-US" sz="1400" dirty="0"/>
                <a:t>LMH</a:t>
              </a:r>
            </a:p>
            <a:p>
              <a:pPr algn="ctr"/>
              <a:r>
                <a:rPr lang="en-US" sz="1000" dirty="0"/>
                <a:t>(leghorn male </a:t>
              </a:r>
              <a:r>
                <a:rPr lang="en-US" sz="1000" dirty="0" err="1"/>
                <a:t>hepatoma</a:t>
              </a:r>
              <a:r>
                <a:rPr lang="en-US" sz="1000" dirty="0"/>
                <a:t>)</a:t>
              </a:r>
            </a:p>
          </p:txBody>
        </p:sp>
      </p:grpSp>
      <p:grpSp>
        <p:nvGrpSpPr>
          <p:cNvPr id="8" name="Group 7"/>
          <p:cNvGrpSpPr/>
          <p:nvPr/>
        </p:nvGrpSpPr>
        <p:grpSpPr>
          <a:xfrm>
            <a:off x="197274" y="3061457"/>
            <a:ext cx="1866537" cy="1369077"/>
            <a:chOff x="257191" y="2632321"/>
            <a:chExt cx="2160000" cy="1434627"/>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7191" y="2632321"/>
              <a:ext cx="2160000" cy="1434627"/>
            </a:xfrm>
            <a:prstGeom prst="rect">
              <a:avLst/>
            </a:prstGeom>
          </p:spPr>
        </p:pic>
        <p:sp>
          <p:nvSpPr>
            <p:cNvPr id="9" name="TextBox 8"/>
            <p:cNvSpPr txBox="1"/>
            <p:nvPr/>
          </p:nvSpPr>
          <p:spPr>
            <a:xfrm>
              <a:off x="500156" y="3075498"/>
              <a:ext cx="1686948" cy="548271"/>
            </a:xfrm>
            <a:prstGeom prst="rect">
              <a:avLst/>
            </a:prstGeom>
            <a:noFill/>
          </p:spPr>
          <p:txBody>
            <a:bodyPr wrap="square" rtlCol="0">
              <a:spAutoFit/>
            </a:bodyPr>
            <a:lstStyle/>
            <a:p>
              <a:pPr algn="ctr"/>
              <a:r>
                <a:rPr lang="en-US" dirty="0"/>
                <a:t>HD11</a:t>
              </a:r>
            </a:p>
            <a:p>
              <a:pPr algn="ctr"/>
              <a:r>
                <a:rPr lang="en-US" sz="1000" dirty="0"/>
                <a:t>(chicken macrophage)</a:t>
              </a:r>
            </a:p>
          </p:txBody>
        </p:sp>
      </p:grpSp>
      <p:sp>
        <p:nvSpPr>
          <p:cNvPr id="11" name="TextBox 10"/>
          <p:cNvSpPr txBox="1"/>
          <p:nvPr/>
        </p:nvSpPr>
        <p:spPr>
          <a:xfrm>
            <a:off x="2257621" y="2397225"/>
            <a:ext cx="4136622" cy="1169551"/>
          </a:xfrm>
          <a:prstGeom prst="rect">
            <a:avLst/>
          </a:prstGeom>
          <a:noFill/>
        </p:spPr>
        <p:txBody>
          <a:bodyPr wrap="square" rtlCol="0">
            <a:spAutoFit/>
          </a:bodyPr>
          <a:lstStyle/>
          <a:p>
            <a:pPr marL="342900" indent="-342900">
              <a:buFont typeface="+mj-lt"/>
              <a:buAutoNum type="arabicPeriod"/>
            </a:pPr>
            <a:r>
              <a:rPr lang="en-US" sz="1400" dirty="0"/>
              <a:t> </a:t>
            </a:r>
            <a:r>
              <a:rPr lang="en-US" sz="1400" i="1" dirty="0"/>
              <a:t>H. meleagridis </a:t>
            </a:r>
            <a:br>
              <a:rPr lang="en-US" sz="1400" i="1" dirty="0"/>
            </a:br>
            <a:r>
              <a:rPr lang="en-US" sz="1400" i="1" dirty="0"/>
              <a:t> </a:t>
            </a:r>
            <a:r>
              <a:rPr lang="en-US" sz="1400" dirty="0"/>
              <a:t>with </a:t>
            </a:r>
            <a:r>
              <a:rPr lang="en-US" sz="1400" i="1" dirty="0"/>
              <a:t>E. coli</a:t>
            </a:r>
          </a:p>
          <a:p>
            <a:pPr marL="342900" indent="-342900">
              <a:buFont typeface="+mj-lt"/>
              <a:buAutoNum type="arabicPeriod"/>
            </a:pPr>
            <a:r>
              <a:rPr lang="en-US" sz="1400" dirty="0"/>
              <a:t> only </a:t>
            </a:r>
            <a:r>
              <a:rPr lang="en-US" sz="1400" i="1" dirty="0"/>
              <a:t>E. coli</a:t>
            </a:r>
          </a:p>
          <a:p>
            <a:pPr marL="342900" indent="-342900">
              <a:buFont typeface="+mj-lt"/>
              <a:buAutoNum type="arabicPeriod"/>
            </a:pPr>
            <a:r>
              <a:rPr lang="en-US" sz="1400" dirty="0"/>
              <a:t> positive control</a:t>
            </a:r>
          </a:p>
          <a:p>
            <a:pPr marL="342900" indent="-342900">
              <a:buFont typeface="+mj-lt"/>
              <a:buAutoNum type="arabicPeriod"/>
            </a:pPr>
            <a:r>
              <a:rPr lang="en-US" sz="1400" dirty="0"/>
              <a:t> only media</a:t>
            </a:r>
          </a:p>
        </p:txBody>
      </p:sp>
      <p:sp>
        <p:nvSpPr>
          <p:cNvPr id="12" name="Rectangle 11"/>
          <p:cNvSpPr/>
          <p:nvPr/>
        </p:nvSpPr>
        <p:spPr>
          <a:xfrm>
            <a:off x="1961149" y="2683010"/>
            <a:ext cx="425116" cy="584775"/>
          </a:xfrm>
          <a:prstGeom prst="rect">
            <a:avLst/>
          </a:prstGeom>
        </p:spPr>
        <p:txBody>
          <a:bodyPr wrap="none">
            <a:spAutoFit/>
          </a:bodyPr>
          <a:lstStyle/>
          <a:p>
            <a:r>
              <a:rPr lang="en-US" sz="3200" b="1" dirty="0"/>
              <a:t>+</a:t>
            </a:r>
          </a:p>
        </p:txBody>
      </p:sp>
      <p:sp>
        <p:nvSpPr>
          <p:cNvPr id="17" name="Right Arrow 16"/>
          <p:cNvSpPr/>
          <p:nvPr/>
        </p:nvSpPr>
        <p:spPr>
          <a:xfrm>
            <a:off x="5664210" y="2615862"/>
            <a:ext cx="2921203" cy="687139"/>
          </a:xfrm>
          <a:prstGeom prst="rightArrow">
            <a:avLst/>
          </a:prstGeom>
          <a:noFill/>
          <a:ln w="25400" cap="flat" cmpd="sng" algn="ctr">
            <a:solidFill>
              <a:srgbClr val="A0003C">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600" kern="0" dirty="0">
                <a:latin typeface="Arial"/>
                <a:cs typeface="Arial"/>
              </a:rPr>
              <a:t>30min, 2h, 4h, 6h, 12h, 24h</a:t>
            </a:r>
            <a:endParaRPr kumimoji="0" lang="en-US" sz="1600" b="0" i="0" u="none" strike="noStrike" kern="0" cap="none" spc="0" normalizeH="0" baseline="0" noProof="0" dirty="0">
              <a:ln>
                <a:noFill/>
              </a:ln>
              <a:effectLst/>
              <a:uLnTx/>
              <a:uFillTx/>
              <a:latin typeface="Arial"/>
              <a:ea typeface="+mn-ea"/>
              <a:cs typeface="Arial"/>
            </a:endParaRPr>
          </a:p>
        </p:txBody>
      </p:sp>
      <p:sp>
        <p:nvSpPr>
          <p:cNvPr id="15" name="Rounded Rectangle 14"/>
          <p:cNvSpPr/>
          <p:nvPr/>
        </p:nvSpPr>
        <p:spPr>
          <a:xfrm>
            <a:off x="8386292" y="2791693"/>
            <a:ext cx="698388" cy="369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RNA</a:t>
            </a:r>
          </a:p>
        </p:txBody>
      </p:sp>
      <p:sp>
        <p:nvSpPr>
          <p:cNvPr id="20" name="TextBox 19"/>
          <p:cNvSpPr txBox="1"/>
          <p:nvPr/>
        </p:nvSpPr>
        <p:spPr>
          <a:xfrm>
            <a:off x="176391" y="4986992"/>
            <a:ext cx="2370991" cy="32316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rPr>
              <a:t>RT-qPCR</a:t>
            </a:r>
          </a:p>
        </p:txBody>
      </p:sp>
      <p:sp>
        <p:nvSpPr>
          <p:cNvPr id="21" name="TextBox 20"/>
          <p:cNvSpPr txBox="1"/>
          <p:nvPr/>
        </p:nvSpPr>
        <p:spPr>
          <a:xfrm>
            <a:off x="5072543" y="4888558"/>
            <a:ext cx="2794980" cy="32316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rPr>
              <a:t>IL-1</a:t>
            </a:r>
            <a:r>
              <a:rPr kumimoji="0" lang="el-GR" sz="1500" b="0" i="0" u="none" strike="noStrike" kern="0" cap="none" spc="0" normalizeH="0" baseline="0" noProof="0" dirty="0">
                <a:ln>
                  <a:noFill/>
                </a:ln>
                <a:solidFill>
                  <a:srgbClr val="333333"/>
                </a:solidFill>
                <a:effectLst/>
                <a:uLnTx/>
                <a:uFillTx/>
                <a:latin typeface="Arial" pitchFamily="34" charset="0"/>
                <a:cs typeface="Arial" pitchFamily="34" charset="0"/>
              </a:rPr>
              <a:t>β</a:t>
            </a:r>
            <a:r>
              <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rPr>
              <a:t> (</a:t>
            </a:r>
            <a:r>
              <a:rPr lang="en-US" sz="1500" kern="0" dirty="0" err="1">
                <a:solidFill>
                  <a:srgbClr val="333333"/>
                </a:solidFill>
                <a:latin typeface="Arial" pitchFamily="34" charset="0"/>
                <a:cs typeface="Arial" pitchFamily="34" charset="0"/>
              </a:rPr>
              <a:t>P</a:t>
            </a:r>
            <a:r>
              <a:rPr kumimoji="0" lang="en-US" sz="1500" b="0" i="0" u="none" strike="noStrike" kern="0" cap="none" spc="0" normalizeH="0" baseline="0" noProof="0" dirty="0" err="1">
                <a:ln>
                  <a:noFill/>
                </a:ln>
                <a:solidFill>
                  <a:srgbClr val="333333"/>
                </a:solidFill>
                <a:effectLst/>
                <a:uLnTx/>
                <a:uFillTx/>
                <a:latin typeface="Arial" pitchFamily="34" charset="0"/>
                <a:cs typeface="Arial" pitchFamily="34" charset="0"/>
              </a:rPr>
              <a:t>owell</a:t>
            </a:r>
            <a:r>
              <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rPr>
              <a:t> et al., 2009)</a:t>
            </a:r>
          </a:p>
        </p:txBody>
      </p:sp>
      <p:cxnSp>
        <p:nvCxnSpPr>
          <p:cNvPr id="18" name="Straight Connector 17"/>
          <p:cNvCxnSpPr/>
          <p:nvPr/>
        </p:nvCxnSpPr>
        <p:spPr>
          <a:xfrm>
            <a:off x="1966259" y="4601247"/>
            <a:ext cx="0" cy="957082"/>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966259" y="4601247"/>
            <a:ext cx="5039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966259" y="5079788"/>
            <a:ext cx="5039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966259" y="5558329"/>
            <a:ext cx="50393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470194" y="4437025"/>
            <a:ext cx="1750039" cy="323165"/>
          </a:xfrm>
          <a:prstGeom prst="rect">
            <a:avLst/>
          </a:prstGeom>
          <a:no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en-US" sz="1500" kern="0" dirty="0">
                <a:solidFill>
                  <a:srgbClr val="333333"/>
                </a:solidFill>
              </a:rPr>
              <a:t>TLRs</a:t>
            </a:r>
            <a:endPar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endParaRPr>
          </a:p>
        </p:txBody>
      </p:sp>
      <p:sp>
        <p:nvSpPr>
          <p:cNvPr id="29" name="TextBox 28"/>
          <p:cNvSpPr txBox="1"/>
          <p:nvPr/>
        </p:nvSpPr>
        <p:spPr>
          <a:xfrm>
            <a:off x="2389912" y="4907052"/>
            <a:ext cx="2520384" cy="32316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500" kern="0" dirty="0">
                <a:solidFill>
                  <a:srgbClr val="333333"/>
                </a:solidFill>
              </a:rPr>
              <a:t>pro-inflammatory cytokine</a:t>
            </a:r>
            <a:endPar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endParaRPr>
          </a:p>
        </p:txBody>
      </p:sp>
      <p:sp>
        <p:nvSpPr>
          <p:cNvPr id="30" name="TextBox 29"/>
          <p:cNvSpPr txBox="1"/>
          <p:nvPr/>
        </p:nvSpPr>
        <p:spPr>
          <a:xfrm>
            <a:off x="2389912" y="5390097"/>
            <a:ext cx="2370990" cy="323165"/>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1500" kern="0" dirty="0">
                <a:solidFill>
                  <a:srgbClr val="333333"/>
                </a:solidFill>
              </a:rPr>
              <a:t>adaptive stage cytokine</a:t>
            </a:r>
            <a:endPar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endParaRPr>
          </a:p>
        </p:txBody>
      </p:sp>
      <p:sp>
        <p:nvSpPr>
          <p:cNvPr id="33" name="TextBox 32"/>
          <p:cNvSpPr txBox="1"/>
          <p:nvPr/>
        </p:nvSpPr>
        <p:spPr>
          <a:xfrm>
            <a:off x="4952388" y="5394978"/>
            <a:ext cx="3127277" cy="553998"/>
          </a:xfrm>
          <a:prstGeom prst="rect">
            <a:avLst/>
          </a:prstGeom>
          <a:noFill/>
        </p:spPr>
        <p:txBody>
          <a:bodyPr wrap="square" rtlCol="0">
            <a:spAutoFit/>
          </a:bodyPr>
          <a:lstStyle/>
          <a:p>
            <a:pPr algn="ctr">
              <a:defRPr/>
            </a:pPr>
            <a:r>
              <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rPr>
              <a:t>IFN-</a:t>
            </a:r>
            <a:r>
              <a:rPr kumimoji="0" lang="el-GR" sz="1500" b="0" i="0" u="none" strike="noStrike" kern="0" cap="none" spc="0" normalizeH="0" baseline="0" noProof="0" dirty="0">
                <a:ln>
                  <a:noFill/>
                </a:ln>
                <a:solidFill>
                  <a:srgbClr val="333333"/>
                </a:solidFill>
                <a:effectLst/>
                <a:uLnTx/>
                <a:uFillTx/>
                <a:latin typeface="Arial" pitchFamily="34" charset="0"/>
                <a:cs typeface="Arial" pitchFamily="34" charset="0"/>
              </a:rPr>
              <a:t>γ</a:t>
            </a:r>
            <a:r>
              <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rPr>
              <a:t> </a:t>
            </a:r>
            <a:r>
              <a:rPr lang="en-US" sz="1500" kern="0" dirty="0">
                <a:solidFill>
                  <a:srgbClr val="333333"/>
                </a:solidFill>
              </a:rPr>
              <a:t>(Powell et al., 2009)</a:t>
            </a:r>
          </a:p>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500" b="0" i="0" u="none" strike="noStrike" kern="0" cap="none" spc="0" normalizeH="0" baseline="0" noProof="0" dirty="0">
              <a:ln>
                <a:noFill/>
              </a:ln>
              <a:solidFill>
                <a:srgbClr val="333333"/>
              </a:solidFill>
              <a:effectLst/>
              <a:uLnTx/>
              <a:uFillTx/>
              <a:latin typeface="Arial" pitchFamily="34" charset="0"/>
              <a:cs typeface="Arial" pitchFamily="34" charset="0"/>
            </a:endParaRPr>
          </a:p>
        </p:txBody>
      </p:sp>
      <p:cxnSp>
        <p:nvCxnSpPr>
          <p:cNvPr id="34" name="Straight Arrow Connector 33"/>
          <p:cNvCxnSpPr/>
          <p:nvPr/>
        </p:nvCxnSpPr>
        <p:spPr>
          <a:xfrm>
            <a:off x="4932040" y="5040368"/>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952388" y="5558329"/>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Chevron 42"/>
          <p:cNvSpPr/>
          <p:nvPr/>
        </p:nvSpPr>
        <p:spPr>
          <a:xfrm>
            <a:off x="3967142" y="2717115"/>
            <a:ext cx="484632" cy="4846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TextBox 43"/>
          <p:cNvSpPr txBox="1"/>
          <p:nvPr/>
        </p:nvSpPr>
        <p:spPr>
          <a:xfrm>
            <a:off x="4306363" y="2689612"/>
            <a:ext cx="1479545" cy="584775"/>
          </a:xfrm>
          <a:prstGeom prst="rect">
            <a:avLst/>
          </a:prstGeom>
          <a:noFill/>
        </p:spPr>
        <p:txBody>
          <a:bodyPr wrap="square" rtlCol="0">
            <a:spAutoFit/>
          </a:bodyPr>
          <a:lstStyle/>
          <a:p>
            <a:pPr algn="ctr"/>
            <a:r>
              <a:rPr lang="en-US" sz="1600" dirty="0"/>
              <a:t>microscopic analysis </a:t>
            </a:r>
          </a:p>
        </p:txBody>
      </p:sp>
      <p:sp>
        <p:nvSpPr>
          <p:cNvPr id="36" name="Textfeld 35">
            <a:extLst>
              <a:ext uri="{FF2B5EF4-FFF2-40B4-BE49-F238E27FC236}">
                <a16:creationId xmlns:a16="http://schemas.microsoft.com/office/drawing/2014/main" id="{B54AE8A9-BB1C-4C8E-94A6-851ECE10E95D}"/>
              </a:ext>
            </a:extLst>
          </p:cNvPr>
          <p:cNvSpPr txBox="1"/>
          <p:nvPr/>
        </p:nvSpPr>
        <p:spPr>
          <a:xfrm>
            <a:off x="5302129" y="4446247"/>
            <a:ext cx="3271194" cy="323165"/>
          </a:xfrm>
          <a:prstGeom prst="rect">
            <a:avLst/>
          </a:prstGeom>
          <a:noFill/>
        </p:spPr>
        <p:txBody>
          <a:bodyPr wrap="square">
            <a:spAutoFit/>
          </a:bodyPr>
          <a:lstStyle/>
          <a:p>
            <a:r>
              <a:rPr lang="de-AT" sz="1500" dirty="0"/>
              <a:t>1A, 1B, 2A, 2B, 3, 4, 5, 7, 21</a:t>
            </a:r>
          </a:p>
        </p:txBody>
      </p:sp>
      <p:cxnSp>
        <p:nvCxnSpPr>
          <p:cNvPr id="41" name="Straight Arrow Connector 33">
            <a:extLst>
              <a:ext uri="{FF2B5EF4-FFF2-40B4-BE49-F238E27FC236}">
                <a16:creationId xmlns:a16="http://schemas.microsoft.com/office/drawing/2014/main" id="{6029E1AD-54FB-4AB8-A4B4-2B4C3554F2D1}"/>
              </a:ext>
            </a:extLst>
          </p:cNvPr>
          <p:cNvCxnSpPr/>
          <p:nvPr/>
        </p:nvCxnSpPr>
        <p:spPr>
          <a:xfrm>
            <a:off x="4928527" y="4601247"/>
            <a:ext cx="28803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1" name="Grafik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32" name="Kép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26159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8" grpId="0"/>
      <p:bldP spid="29" grpId="0"/>
      <p:bldP spid="30" grpId="0"/>
      <p:bldP spid="33" grpId="0"/>
      <p:bldP spid="3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66AB253C-49A1-4CC2-8013-2E83A3F58D1C}" type="slidenum">
              <a:rPr lang="de-DE" smtClean="0"/>
              <a:pPr>
                <a:defRPr/>
              </a:pPr>
              <a:t>27</a:t>
            </a:fld>
            <a:endParaRPr lang="de-DE" dirty="0"/>
          </a:p>
        </p:txBody>
      </p:sp>
      <p:sp>
        <p:nvSpPr>
          <p:cNvPr id="5" name="Titel 1"/>
          <p:cNvSpPr txBox="1">
            <a:spLocks/>
          </p:cNvSpPr>
          <p:nvPr/>
        </p:nvSpPr>
        <p:spPr>
          <a:xfrm>
            <a:off x="251520" y="215884"/>
            <a:ext cx="7200800" cy="719138"/>
          </a:xfrm>
          <a:prstGeom prst="rect">
            <a:avLst/>
          </a:prstGeom>
        </p:spPr>
        <p:txBody>
          <a:bodyPr/>
          <a:lstStyle>
            <a:lvl1pPr algn="l" defTabSz="457200" rtl="0" eaLnBrk="1" fontAlgn="base" hangingPunct="1">
              <a:spcBef>
                <a:spcPct val="0"/>
              </a:spcBef>
              <a:spcAft>
                <a:spcPct val="0"/>
              </a:spcAft>
              <a:defRPr sz="28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US" sz="2500" kern="0" dirty="0">
                <a:latin typeface="Arial" panose="020B0604020202020204" pitchFamily="34" charset="0"/>
                <a:cs typeface="Arial" panose="020B0604020202020204" pitchFamily="34" charset="0"/>
              </a:rPr>
              <a:t>Microscopic analysis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7406" y="1601696"/>
            <a:ext cx="3089530" cy="2052000"/>
          </a:xfrm>
          <a:prstGeom prst="rect">
            <a:avLst/>
          </a:prstGeom>
        </p:spPr>
      </p:pic>
      <p:sp>
        <p:nvSpPr>
          <p:cNvPr id="8" name="TextBox 7"/>
          <p:cNvSpPr txBox="1"/>
          <p:nvPr/>
        </p:nvSpPr>
        <p:spPr>
          <a:xfrm>
            <a:off x="1949596" y="1322753"/>
            <a:ext cx="1728192" cy="369332"/>
          </a:xfrm>
          <a:prstGeom prst="rect">
            <a:avLst/>
          </a:prstGeom>
          <a:noFill/>
        </p:spPr>
        <p:txBody>
          <a:bodyPr wrap="square" rtlCol="0">
            <a:spAutoFit/>
          </a:bodyPr>
          <a:lstStyle/>
          <a:p>
            <a:pPr algn="ctr"/>
            <a:r>
              <a:rPr lang="en-US" dirty="0"/>
              <a:t>Only HD11</a:t>
            </a:r>
          </a:p>
        </p:txBody>
      </p:sp>
      <p:sp>
        <p:nvSpPr>
          <p:cNvPr id="9" name="TextBox 8"/>
          <p:cNvSpPr txBox="1"/>
          <p:nvPr/>
        </p:nvSpPr>
        <p:spPr>
          <a:xfrm>
            <a:off x="4722871" y="1322753"/>
            <a:ext cx="3096344" cy="369332"/>
          </a:xfrm>
          <a:prstGeom prst="rect">
            <a:avLst/>
          </a:prstGeom>
          <a:noFill/>
        </p:spPr>
        <p:txBody>
          <a:bodyPr wrap="square" rtlCol="0">
            <a:spAutoFit/>
          </a:bodyPr>
          <a:lstStyle/>
          <a:p>
            <a:pPr algn="ctr"/>
            <a:r>
              <a:rPr lang="en-US" dirty="0"/>
              <a:t>HD11+histomonads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927" y="1597988"/>
            <a:ext cx="3089530" cy="2052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3384" y="3908731"/>
            <a:ext cx="3089529" cy="20520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8927" y="3908731"/>
            <a:ext cx="3089529" cy="2052000"/>
          </a:xfrm>
          <a:prstGeom prst="rect">
            <a:avLst/>
          </a:prstGeom>
        </p:spPr>
      </p:pic>
      <p:sp>
        <p:nvSpPr>
          <p:cNvPr id="13" name="TextBox 12"/>
          <p:cNvSpPr txBox="1"/>
          <p:nvPr/>
        </p:nvSpPr>
        <p:spPr>
          <a:xfrm>
            <a:off x="1949596" y="3619555"/>
            <a:ext cx="1728192" cy="369332"/>
          </a:xfrm>
          <a:prstGeom prst="rect">
            <a:avLst/>
          </a:prstGeom>
          <a:noFill/>
        </p:spPr>
        <p:txBody>
          <a:bodyPr wrap="square" rtlCol="0">
            <a:spAutoFit/>
          </a:bodyPr>
          <a:lstStyle/>
          <a:p>
            <a:pPr algn="ctr"/>
            <a:r>
              <a:rPr lang="en-US" dirty="0"/>
              <a:t>Only LMH</a:t>
            </a:r>
          </a:p>
        </p:txBody>
      </p:sp>
      <p:sp>
        <p:nvSpPr>
          <p:cNvPr id="14" name="TextBox 13"/>
          <p:cNvSpPr txBox="1"/>
          <p:nvPr/>
        </p:nvSpPr>
        <p:spPr>
          <a:xfrm>
            <a:off x="4713578" y="3619555"/>
            <a:ext cx="3096344" cy="369332"/>
          </a:xfrm>
          <a:prstGeom prst="rect">
            <a:avLst/>
          </a:prstGeom>
          <a:noFill/>
        </p:spPr>
        <p:txBody>
          <a:bodyPr wrap="square" rtlCol="0">
            <a:spAutoFit/>
          </a:bodyPr>
          <a:lstStyle/>
          <a:p>
            <a:pPr algn="ctr"/>
            <a:r>
              <a:rPr lang="en-US" dirty="0" err="1"/>
              <a:t>LMH+histomonads</a:t>
            </a:r>
            <a:endParaRPr lang="en-US" dirty="0"/>
          </a:p>
        </p:txBody>
      </p:sp>
      <p:pic>
        <p:nvPicPr>
          <p:cNvPr id="15" name="Grafik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6" name="Kép 7"/>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5883582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66AB253C-49A1-4CC2-8013-2E83A3F58D1C}" type="slidenum">
              <a:rPr lang="de-DE" smtClean="0"/>
              <a:pPr>
                <a:defRPr/>
              </a:pPr>
              <a:t>28</a:t>
            </a:fld>
            <a:endParaRPr lang="de-DE" dirty="0"/>
          </a:p>
        </p:txBody>
      </p:sp>
      <p:sp>
        <p:nvSpPr>
          <p:cNvPr id="5" name="Titel 1"/>
          <p:cNvSpPr txBox="1">
            <a:spLocks/>
          </p:cNvSpPr>
          <p:nvPr/>
        </p:nvSpPr>
        <p:spPr>
          <a:xfrm>
            <a:off x="251520" y="332656"/>
            <a:ext cx="7200800" cy="719138"/>
          </a:xfrm>
          <a:prstGeom prst="rect">
            <a:avLst/>
          </a:prstGeom>
        </p:spPr>
        <p:txBody>
          <a:bodyPr/>
          <a:lstStyle>
            <a:lvl1pPr algn="l" defTabSz="457200" rtl="0" eaLnBrk="1" fontAlgn="base" hangingPunct="1">
              <a:spcBef>
                <a:spcPct val="0"/>
              </a:spcBef>
              <a:spcAft>
                <a:spcPct val="0"/>
              </a:spcAft>
              <a:defRPr sz="28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pPr lvl="0">
              <a:defRPr/>
            </a:pPr>
            <a:r>
              <a:rPr lang="en-US" sz="2400" kern="0" dirty="0"/>
              <a:t>TLR gene expression</a:t>
            </a:r>
          </a:p>
        </p:txBody>
      </p:sp>
      <p:graphicFrame>
        <p:nvGraphicFramePr>
          <p:cNvPr id="6" name="Chart 5"/>
          <p:cNvGraphicFramePr>
            <a:graphicFrameLocks/>
          </p:cNvGraphicFramePr>
          <p:nvPr>
            <p:extLst>
              <p:ext uri="{D42A27DB-BD31-4B8C-83A1-F6EECF244321}">
                <p14:modId xmlns:p14="http://schemas.microsoft.com/office/powerpoint/2010/main" val="4044839596"/>
              </p:ext>
            </p:extLst>
          </p:nvPr>
        </p:nvGraphicFramePr>
        <p:xfrm>
          <a:off x="1259632" y="1484784"/>
          <a:ext cx="6480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3203488" y="1628800"/>
            <a:ext cx="576064"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499631" y="1628800"/>
            <a:ext cx="576064"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23408" y="1628800"/>
            <a:ext cx="576064"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443488" y="1628800"/>
            <a:ext cx="576064" cy="12241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19965" y="1986760"/>
            <a:ext cx="144016" cy="369332"/>
          </a:xfrm>
          <a:prstGeom prst="rect">
            <a:avLst/>
          </a:prstGeom>
          <a:noFill/>
        </p:spPr>
        <p:txBody>
          <a:bodyPr wrap="square" rtlCol="0">
            <a:spAutoFit/>
          </a:bodyPr>
          <a:lstStyle/>
          <a:p>
            <a:r>
              <a:rPr lang="en-US" dirty="0"/>
              <a:t>*</a:t>
            </a:r>
          </a:p>
        </p:txBody>
      </p:sp>
      <p:sp>
        <p:nvSpPr>
          <p:cNvPr id="13" name="TextBox 12"/>
          <p:cNvSpPr txBox="1"/>
          <p:nvPr/>
        </p:nvSpPr>
        <p:spPr>
          <a:xfrm>
            <a:off x="2306890" y="2221723"/>
            <a:ext cx="144016" cy="369332"/>
          </a:xfrm>
          <a:prstGeom prst="rect">
            <a:avLst/>
          </a:prstGeom>
          <a:noFill/>
        </p:spPr>
        <p:txBody>
          <a:bodyPr wrap="square" rtlCol="0">
            <a:spAutoFit/>
          </a:bodyPr>
          <a:lstStyle/>
          <a:p>
            <a:r>
              <a:rPr lang="en-US" dirty="0"/>
              <a:t>*</a:t>
            </a:r>
          </a:p>
        </p:txBody>
      </p:sp>
      <p:sp>
        <p:nvSpPr>
          <p:cNvPr id="14" name="TextBox 13"/>
          <p:cNvSpPr txBox="1"/>
          <p:nvPr/>
        </p:nvSpPr>
        <p:spPr>
          <a:xfrm>
            <a:off x="4031400" y="1764742"/>
            <a:ext cx="144016" cy="369332"/>
          </a:xfrm>
          <a:prstGeom prst="rect">
            <a:avLst/>
          </a:prstGeom>
          <a:noFill/>
        </p:spPr>
        <p:txBody>
          <a:bodyPr wrap="square" rtlCol="0">
            <a:spAutoFit/>
          </a:bodyPr>
          <a:lstStyle/>
          <a:p>
            <a:r>
              <a:rPr lang="en-US" dirty="0"/>
              <a:t>*</a:t>
            </a:r>
          </a:p>
        </p:txBody>
      </p:sp>
      <p:sp>
        <p:nvSpPr>
          <p:cNvPr id="15" name="TextBox 14"/>
          <p:cNvSpPr txBox="1"/>
          <p:nvPr/>
        </p:nvSpPr>
        <p:spPr>
          <a:xfrm>
            <a:off x="4105014" y="1614616"/>
            <a:ext cx="144016" cy="369332"/>
          </a:xfrm>
          <a:prstGeom prst="rect">
            <a:avLst/>
          </a:prstGeom>
          <a:noFill/>
        </p:spPr>
        <p:txBody>
          <a:bodyPr wrap="square" rtlCol="0">
            <a:spAutoFit/>
          </a:bodyPr>
          <a:lstStyle/>
          <a:p>
            <a:r>
              <a:rPr lang="en-US" dirty="0"/>
              <a:t>*</a:t>
            </a:r>
          </a:p>
        </p:txBody>
      </p:sp>
      <p:sp>
        <p:nvSpPr>
          <p:cNvPr id="16" name="TextBox 15"/>
          <p:cNvSpPr txBox="1"/>
          <p:nvPr/>
        </p:nvSpPr>
        <p:spPr>
          <a:xfrm>
            <a:off x="4211599" y="1744448"/>
            <a:ext cx="144016" cy="369332"/>
          </a:xfrm>
          <a:prstGeom prst="rect">
            <a:avLst/>
          </a:prstGeom>
          <a:noFill/>
        </p:spPr>
        <p:txBody>
          <a:bodyPr wrap="square" rtlCol="0">
            <a:spAutoFit/>
          </a:bodyPr>
          <a:lstStyle/>
          <a:p>
            <a:r>
              <a:rPr lang="en-US" dirty="0"/>
              <a:t>*</a:t>
            </a:r>
          </a:p>
        </p:txBody>
      </p:sp>
      <p:sp>
        <p:nvSpPr>
          <p:cNvPr id="17" name="TextBox 16"/>
          <p:cNvSpPr txBox="1"/>
          <p:nvPr/>
        </p:nvSpPr>
        <p:spPr>
          <a:xfrm>
            <a:off x="5291720" y="2006629"/>
            <a:ext cx="144016" cy="369332"/>
          </a:xfrm>
          <a:prstGeom prst="rect">
            <a:avLst/>
          </a:prstGeom>
          <a:noFill/>
        </p:spPr>
        <p:txBody>
          <a:bodyPr wrap="square" rtlCol="0">
            <a:spAutoFit/>
          </a:bodyPr>
          <a:lstStyle/>
          <a:p>
            <a:r>
              <a:rPr lang="en-US" dirty="0"/>
              <a:t>*</a:t>
            </a:r>
          </a:p>
        </p:txBody>
      </p:sp>
      <p:sp>
        <p:nvSpPr>
          <p:cNvPr id="18" name="TextBox 17"/>
          <p:cNvSpPr txBox="1"/>
          <p:nvPr/>
        </p:nvSpPr>
        <p:spPr>
          <a:xfrm>
            <a:off x="5469954" y="1507841"/>
            <a:ext cx="144016" cy="369332"/>
          </a:xfrm>
          <a:prstGeom prst="rect">
            <a:avLst/>
          </a:prstGeom>
          <a:noFill/>
        </p:spPr>
        <p:txBody>
          <a:bodyPr wrap="square" rtlCol="0">
            <a:spAutoFit/>
          </a:bodyPr>
          <a:lstStyle/>
          <a:p>
            <a:r>
              <a:rPr lang="en-US" dirty="0"/>
              <a:t>*</a:t>
            </a:r>
          </a:p>
        </p:txBody>
      </p:sp>
      <p:sp>
        <p:nvSpPr>
          <p:cNvPr id="19" name="TextBox 18"/>
          <p:cNvSpPr txBox="1"/>
          <p:nvPr/>
        </p:nvSpPr>
        <p:spPr>
          <a:xfrm flipH="1">
            <a:off x="7188849" y="1983948"/>
            <a:ext cx="144016" cy="369332"/>
          </a:xfrm>
          <a:prstGeom prst="rect">
            <a:avLst/>
          </a:prstGeom>
          <a:noFill/>
        </p:spPr>
        <p:txBody>
          <a:bodyPr wrap="square" rtlCol="0">
            <a:spAutoFit/>
          </a:bodyPr>
          <a:lstStyle/>
          <a:p>
            <a:r>
              <a:rPr lang="en-US" dirty="0"/>
              <a:t>*</a:t>
            </a:r>
          </a:p>
        </p:txBody>
      </p:sp>
      <p:sp>
        <p:nvSpPr>
          <p:cNvPr id="20" name="TextBox 19"/>
          <p:cNvSpPr txBox="1"/>
          <p:nvPr/>
        </p:nvSpPr>
        <p:spPr>
          <a:xfrm flipH="1">
            <a:off x="7291896" y="1900445"/>
            <a:ext cx="144016" cy="369332"/>
          </a:xfrm>
          <a:prstGeom prst="rect">
            <a:avLst/>
          </a:prstGeom>
          <a:noFill/>
        </p:spPr>
        <p:txBody>
          <a:bodyPr wrap="square" rtlCol="0">
            <a:spAutoFit/>
          </a:bodyPr>
          <a:lstStyle/>
          <a:p>
            <a:r>
              <a:rPr lang="en-US" dirty="0"/>
              <a:t>*</a:t>
            </a:r>
          </a:p>
        </p:txBody>
      </p:sp>
      <p:sp>
        <p:nvSpPr>
          <p:cNvPr id="21" name="TextBox 20"/>
          <p:cNvSpPr txBox="1"/>
          <p:nvPr/>
        </p:nvSpPr>
        <p:spPr>
          <a:xfrm flipH="1">
            <a:off x="7363904" y="1767396"/>
            <a:ext cx="144016" cy="369332"/>
          </a:xfrm>
          <a:prstGeom prst="rect">
            <a:avLst/>
          </a:prstGeom>
          <a:noFill/>
        </p:spPr>
        <p:txBody>
          <a:bodyPr wrap="square" rtlCol="0">
            <a:spAutoFit/>
          </a:bodyPr>
          <a:lstStyle/>
          <a:p>
            <a:r>
              <a:rPr lang="en-US" dirty="0"/>
              <a:t>*</a:t>
            </a:r>
          </a:p>
        </p:txBody>
      </p:sp>
      <p:sp>
        <p:nvSpPr>
          <p:cNvPr id="24" name="TextBox 23"/>
          <p:cNvSpPr txBox="1"/>
          <p:nvPr/>
        </p:nvSpPr>
        <p:spPr>
          <a:xfrm>
            <a:off x="2867574" y="2350899"/>
            <a:ext cx="144016" cy="369332"/>
          </a:xfrm>
          <a:prstGeom prst="rect">
            <a:avLst/>
          </a:prstGeom>
          <a:noFill/>
        </p:spPr>
        <p:txBody>
          <a:bodyPr wrap="square" rtlCol="0">
            <a:spAutoFit/>
          </a:bodyPr>
          <a:lstStyle/>
          <a:p>
            <a:r>
              <a:rPr lang="en-US" dirty="0"/>
              <a:t>*</a:t>
            </a:r>
          </a:p>
        </p:txBody>
      </p:sp>
      <p:sp>
        <p:nvSpPr>
          <p:cNvPr id="25" name="TextBox 24"/>
          <p:cNvSpPr txBox="1"/>
          <p:nvPr/>
        </p:nvSpPr>
        <p:spPr>
          <a:xfrm>
            <a:off x="2950394" y="2350899"/>
            <a:ext cx="144016" cy="369332"/>
          </a:xfrm>
          <a:prstGeom prst="rect">
            <a:avLst/>
          </a:prstGeom>
          <a:noFill/>
        </p:spPr>
        <p:txBody>
          <a:bodyPr wrap="square" rtlCol="0">
            <a:spAutoFit/>
          </a:bodyPr>
          <a:lstStyle/>
          <a:p>
            <a:r>
              <a:rPr lang="en-US" dirty="0"/>
              <a:t>*</a:t>
            </a:r>
          </a:p>
        </p:txBody>
      </p:sp>
      <p:sp>
        <p:nvSpPr>
          <p:cNvPr id="26" name="TextBox 25"/>
          <p:cNvSpPr txBox="1"/>
          <p:nvPr/>
        </p:nvSpPr>
        <p:spPr>
          <a:xfrm>
            <a:off x="2140495" y="2446440"/>
            <a:ext cx="144016" cy="369332"/>
          </a:xfrm>
          <a:prstGeom prst="rect">
            <a:avLst/>
          </a:prstGeom>
          <a:noFill/>
        </p:spPr>
        <p:txBody>
          <a:bodyPr wrap="square" rtlCol="0">
            <a:spAutoFit/>
          </a:bodyPr>
          <a:lstStyle/>
          <a:p>
            <a:r>
              <a:rPr lang="en-US" dirty="0"/>
              <a:t>*</a:t>
            </a:r>
          </a:p>
        </p:txBody>
      </p:sp>
      <p:sp>
        <p:nvSpPr>
          <p:cNvPr id="27" name="TextBox 26"/>
          <p:cNvSpPr txBox="1"/>
          <p:nvPr/>
        </p:nvSpPr>
        <p:spPr>
          <a:xfrm>
            <a:off x="5219712" y="2426533"/>
            <a:ext cx="144016" cy="369332"/>
          </a:xfrm>
          <a:prstGeom prst="rect">
            <a:avLst/>
          </a:prstGeom>
          <a:noFill/>
        </p:spPr>
        <p:txBody>
          <a:bodyPr wrap="square" rtlCol="0">
            <a:spAutoFit/>
          </a:bodyPr>
          <a:lstStyle/>
          <a:p>
            <a:r>
              <a:rPr lang="en-US" dirty="0"/>
              <a:t>*</a:t>
            </a:r>
          </a:p>
        </p:txBody>
      </p:sp>
      <p:sp>
        <p:nvSpPr>
          <p:cNvPr id="28" name="TextBox 27"/>
          <p:cNvSpPr txBox="1"/>
          <p:nvPr/>
        </p:nvSpPr>
        <p:spPr>
          <a:xfrm>
            <a:off x="5128808" y="2426533"/>
            <a:ext cx="144016" cy="369332"/>
          </a:xfrm>
          <a:prstGeom prst="rect">
            <a:avLst/>
          </a:prstGeom>
          <a:noFill/>
        </p:spPr>
        <p:txBody>
          <a:bodyPr wrap="square" rtlCol="0">
            <a:spAutoFit/>
          </a:bodyPr>
          <a:lstStyle/>
          <a:p>
            <a:r>
              <a:rPr lang="en-US" dirty="0"/>
              <a:t>*</a:t>
            </a:r>
          </a:p>
        </p:txBody>
      </p:sp>
      <p:sp>
        <p:nvSpPr>
          <p:cNvPr id="29" name="TextBox 28"/>
          <p:cNvSpPr txBox="1"/>
          <p:nvPr/>
        </p:nvSpPr>
        <p:spPr>
          <a:xfrm>
            <a:off x="5382263" y="1827272"/>
            <a:ext cx="144016" cy="369332"/>
          </a:xfrm>
          <a:prstGeom prst="rect">
            <a:avLst/>
          </a:prstGeom>
          <a:noFill/>
        </p:spPr>
        <p:txBody>
          <a:bodyPr wrap="square" rtlCol="0">
            <a:spAutoFit/>
          </a:bodyPr>
          <a:lstStyle/>
          <a:p>
            <a:r>
              <a:rPr lang="en-US" dirty="0"/>
              <a:t>*</a:t>
            </a:r>
          </a:p>
        </p:txBody>
      </p:sp>
      <p:sp>
        <p:nvSpPr>
          <p:cNvPr id="30" name="Inhaltsplatzhalter 2"/>
          <p:cNvSpPr>
            <a:spLocks noGrp="1"/>
          </p:cNvSpPr>
          <p:nvPr>
            <p:ph idx="1"/>
          </p:nvPr>
        </p:nvSpPr>
        <p:spPr>
          <a:xfrm>
            <a:off x="197391" y="3429000"/>
            <a:ext cx="8604480" cy="3003754"/>
          </a:xfrm>
        </p:spPr>
        <p:txBody>
          <a:bodyPr/>
          <a:lstStyle/>
          <a:p>
            <a:pPr algn="just">
              <a:spcBef>
                <a:spcPts val="600"/>
              </a:spcBef>
            </a:pPr>
            <a:r>
              <a:rPr lang="en-US" sz="1600" dirty="0"/>
              <a:t>absence of signal after infection with histomonads for TLR 2A, 3, 5 and 7 indicate down-regulations</a:t>
            </a:r>
          </a:p>
          <a:p>
            <a:pPr marL="342900" lvl="3" indent="-342900" algn="just">
              <a:spcBef>
                <a:spcPts val="600"/>
              </a:spcBef>
              <a:buSzPct val="100000"/>
              <a:buFont typeface="Wingdings" pitchFamily="2" charset="2"/>
              <a:buChar char=""/>
            </a:pPr>
            <a:r>
              <a:rPr lang="en-US" dirty="0">
                <a:solidFill>
                  <a:srgbClr val="595959"/>
                </a:solidFill>
              </a:rPr>
              <a:t>expression of TLR 1A and 2B was down-regulated until 4 hours post infection (</a:t>
            </a:r>
            <a:r>
              <a:rPr lang="en-US" dirty="0" err="1">
                <a:solidFill>
                  <a:srgbClr val="595959"/>
                </a:solidFill>
              </a:rPr>
              <a:t>hpi</a:t>
            </a:r>
            <a:r>
              <a:rPr lang="en-US" dirty="0">
                <a:solidFill>
                  <a:srgbClr val="595959"/>
                </a:solidFill>
              </a:rPr>
              <a:t>) and up-regulated significantly from 6 </a:t>
            </a:r>
            <a:r>
              <a:rPr lang="en-US" dirty="0" err="1">
                <a:solidFill>
                  <a:srgbClr val="595959"/>
                </a:solidFill>
              </a:rPr>
              <a:t>hpi</a:t>
            </a:r>
            <a:endParaRPr lang="en-US" sz="1600" dirty="0">
              <a:solidFill>
                <a:srgbClr val="595959"/>
              </a:solidFill>
            </a:endParaRPr>
          </a:p>
          <a:p>
            <a:pPr algn="just">
              <a:spcBef>
                <a:spcPts val="600"/>
              </a:spcBef>
            </a:pPr>
            <a:r>
              <a:rPr lang="en-US" sz="1600" dirty="0"/>
              <a:t>TLR 1B up-regulated throughout the time, at 12 and 24 </a:t>
            </a:r>
            <a:r>
              <a:rPr lang="en-US" sz="1600" dirty="0" err="1"/>
              <a:t>hpi</a:t>
            </a:r>
            <a:r>
              <a:rPr lang="en-US" sz="1600" dirty="0"/>
              <a:t> significantly</a:t>
            </a:r>
          </a:p>
          <a:p>
            <a:pPr algn="just">
              <a:spcBef>
                <a:spcPts val="600"/>
              </a:spcBef>
            </a:pPr>
            <a:r>
              <a:rPr lang="en-US" sz="1600" dirty="0"/>
              <a:t>continuous significant up-regulation for TLR 4 from 2 </a:t>
            </a:r>
            <a:r>
              <a:rPr lang="en-US" sz="1600" dirty="0" err="1"/>
              <a:t>hpi</a:t>
            </a:r>
            <a:endParaRPr lang="en-US" sz="1600" dirty="0"/>
          </a:p>
          <a:p>
            <a:pPr algn="just">
              <a:spcBef>
                <a:spcPts val="600"/>
              </a:spcBef>
            </a:pPr>
            <a:r>
              <a:rPr lang="en-US" sz="1600" dirty="0"/>
              <a:t>TLR 21 was firstly down-regulated and from 2 </a:t>
            </a:r>
            <a:r>
              <a:rPr lang="en-US" sz="1600" dirty="0" err="1"/>
              <a:t>hpi</a:t>
            </a:r>
            <a:r>
              <a:rPr lang="en-US" sz="1600" dirty="0"/>
              <a:t> up-regulated (from 4 </a:t>
            </a:r>
            <a:r>
              <a:rPr lang="en-US" sz="1600" dirty="0" err="1"/>
              <a:t>hpi</a:t>
            </a:r>
            <a:r>
              <a:rPr lang="en-US" sz="1600" dirty="0"/>
              <a:t> significantly)</a:t>
            </a:r>
          </a:p>
          <a:p>
            <a:pPr algn="just">
              <a:spcBef>
                <a:spcPts val="600"/>
              </a:spcBef>
            </a:pPr>
            <a:endParaRPr lang="en-US" sz="1000" dirty="0"/>
          </a:p>
          <a:p>
            <a:pPr algn="just">
              <a:spcBef>
                <a:spcPts val="600"/>
              </a:spcBef>
            </a:pPr>
            <a:r>
              <a:rPr lang="en-US" sz="1600" dirty="0"/>
              <a:t>no significant differences compared to non-infected cells</a:t>
            </a:r>
          </a:p>
          <a:p>
            <a:pPr algn="just">
              <a:spcBef>
                <a:spcPts val="600"/>
              </a:spcBef>
            </a:pPr>
            <a:endParaRPr lang="en-US" sz="1600" dirty="0"/>
          </a:p>
        </p:txBody>
      </p:sp>
      <p:pic>
        <p:nvPicPr>
          <p:cNvPr id="31" name="Grafik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32" name="Kép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
        <p:nvSpPr>
          <p:cNvPr id="7" name="Rechteck 6"/>
          <p:cNvSpPr/>
          <p:nvPr/>
        </p:nvSpPr>
        <p:spPr>
          <a:xfrm>
            <a:off x="3459653" y="5435932"/>
            <a:ext cx="2114681" cy="369332"/>
          </a:xfrm>
          <a:prstGeom prst="rect">
            <a:avLst/>
          </a:prstGeom>
        </p:spPr>
        <p:txBody>
          <a:bodyPr wrap="none">
            <a:spAutoFit/>
          </a:bodyPr>
          <a:lstStyle/>
          <a:p>
            <a:pPr lvl="0">
              <a:defRPr/>
            </a:pPr>
            <a:r>
              <a:rPr lang="en-US" kern="0" dirty="0" err="1"/>
              <a:t>LMH+histomonads</a:t>
            </a:r>
            <a:endParaRPr lang="en-US" kern="0" dirty="0"/>
          </a:p>
        </p:txBody>
      </p:sp>
      <p:sp>
        <p:nvSpPr>
          <p:cNvPr id="33" name="Rechteck 32"/>
          <p:cNvSpPr/>
          <p:nvPr/>
        </p:nvSpPr>
        <p:spPr>
          <a:xfrm>
            <a:off x="3408357" y="1259468"/>
            <a:ext cx="2217274" cy="369332"/>
          </a:xfrm>
          <a:prstGeom prst="rect">
            <a:avLst/>
          </a:prstGeom>
        </p:spPr>
        <p:txBody>
          <a:bodyPr wrap="none">
            <a:spAutoFit/>
          </a:bodyPr>
          <a:lstStyle/>
          <a:p>
            <a:pPr lvl="0">
              <a:defRPr/>
            </a:pPr>
            <a:r>
              <a:rPr lang="en-US" kern="0" dirty="0"/>
              <a:t>HD11+histomonads</a:t>
            </a:r>
          </a:p>
        </p:txBody>
      </p:sp>
    </p:spTree>
    <p:extLst>
      <p:ext uri="{BB962C8B-B14F-4D97-AF65-F5344CB8AC3E}">
        <p14:creationId xmlns:p14="http://schemas.microsoft.com/office/powerpoint/2010/main" val="76413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0">
                                            <p:txEl>
                                              <p:pRg st="0" end="0"/>
                                            </p:txEl>
                                          </p:spTgt>
                                        </p:tgtEl>
                                        <p:attrNameLst>
                                          <p:attrName>style.visibility</p:attrName>
                                        </p:attrNameLst>
                                      </p:cBhvr>
                                      <p:to>
                                        <p:strVal val="visible"/>
                                      </p:to>
                                    </p:set>
                                    <p:animEffect transition="in" filter="fade">
                                      <p:cBhvr>
                                        <p:cTn id="15" dur="500"/>
                                        <p:tgtEl>
                                          <p:spTgt spid="30">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par>
                                <p:cTn id="22" presetID="1" presetClass="exit" presetSubtype="0" fill="hold" grpId="1" nodeType="withEffect">
                                  <p:stCondLst>
                                    <p:cond delay="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2"/>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30">
                                            <p:txEl>
                                              <p:pRg st="1" end="1"/>
                                            </p:txEl>
                                          </p:spTgt>
                                        </p:tgtEl>
                                        <p:attrNameLst>
                                          <p:attrName>style.visibility</p:attrName>
                                        </p:attrNameLst>
                                      </p:cBhvr>
                                      <p:to>
                                        <p:strVal val="visible"/>
                                      </p:to>
                                    </p:set>
                                    <p:animEffect transition="in" filter="fade">
                                      <p:cBhvr>
                                        <p:cTn id="28" dur="500"/>
                                        <p:tgtEl>
                                          <p:spTgt spid="30">
                                            <p:txEl>
                                              <p:pRg st="1" end="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xEl>
                                              <p:pRg st="2" end="2"/>
                                            </p:txEl>
                                          </p:spTgt>
                                        </p:tgtEl>
                                        <p:attrNameLst>
                                          <p:attrName>style.visibility</p:attrName>
                                        </p:attrNameLst>
                                      </p:cBhvr>
                                      <p:to>
                                        <p:strVal val="visible"/>
                                      </p:to>
                                    </p:set>
                                    <p:animEffect transition="in" filter="fade">
                                      <p:cBhvr>
                                        <p:cTn id="31" dur="500"/>
                                        <p:tgtEl>
                                          <p:spTgt spid="30">
                                            <p:txEl>
                                              <p:pRg st="2" end="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xEl>
                                              <p:pRg st="3" end="3"/>
                                            </p:txEl>
                                          </p:spTgt>
                                        </p:tgtEl>
                                        <p:attrNameLst>
                                          <p:attrName>style.visibility</p:attrName>
                                        </p:attrNameLst>
                                      </p:cBhvr>
                                      <p:to>
                                        <p:strVal val="visible"/>
                                      </p:to>
                                    </p:set>
                                    <p:animEffect transition="in" filter="fade">
                                      <p:cBhvr>
                                        <p:cTn id="34" dur="500"/>
                                        <p:tgtEl>
                                          <p:spTgt spid="30">
                                            <p:txEl>
                                              <p:pRg st="3" end="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0">
                                            <p:txEl>
                                              <p:pRg st="4" end="4"/>
                                            </p:txEl>
                                          </p:spTgt>
                                        </p:tgtEl>
                                        <p:attrNameLst>
                                          <p:attrName>style.visibility</p:attrName>
                                        </p:attrNameLst>
                                      </p:cBhvr>
                                      <p:to>
                                        <p:strVal val="visible"/>
                                      </p:to>
                                    </p:set>
                                    <p:animEffect transition="in" filter="fade">
                                      <p:cBhvr>
                                        <p:cTn id="37" dur="500"/>
                                        <p:tgtEl>
                                          <p:spTgt spid="30">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xEl>
                                              <p:pRg st="0" end="0"/>
                                            </p:txEl>
                                          </p:spTgt>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30">
                                            <p:txEl>
                                              <p:pRg st="6" end="6"/>
                                            </p:txEl>
                                          </p:spTgt>
                                        </p:tgtEl>
                                        <p:attrNameLst>
                                          <p:attrName>style.visibility</p:attrName>
                                        </p:attrNameLst>
                                      </p:cBhvr>
                                      <p:to>
                                        <p:strVal val="visible"/>
                                      </p:to>
                                    </p:set>
                                    <p:animEffect transition="in" filter="fade">
                                      <p:cBhvr>
                                        <p:cTn id="44" dur="500"/>
                                        <p:tgtEl>
                                          <p:spTgt spid="3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9" grpId="0" animBg="1"/>
      <p:bldP spid="9" grpId="1" animBg="1"/>
      <p:bldP spid="10" grpId="0" animBg="1"/>
      <p:bldP spid="10" grpId="1" animBg="1"/>
      <p:bldP spid="11" grpId="0" animBg="1"/>
      <p:bldP spid="11"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a:defRPr/>
            </a:pPr>
            <a:fld id="{66AB253C-49A1-4CC2-8013-2E83A3F58D1C}" type="slidenum">
              <a:rPr lang="de-DE" smtClean="0"/>
              <a:pPr>
                <a:defRPr/>
              </a:pPr>
              <a:t>29</a:t>
            </a:fld>
            <a:endParaRPr lang="de-DE" dirty="0"/>
          </a:p>
        </p:txBody>
      </p:sp>
      <p:graphicFrame>
        <p:nvGraphicFramePr>
          <p:cNvPr id="6" name="Chart 5"/>
          <p:cNvGraphicFramePr>
            <a:graphicFrameLocks/>
          </p:cNvGraphicFramePr>
          <p:nvPr/>
        </p:nvGraphicFramePr>
        <p:xfrm>
          <a:off x="1368004" y="1763140"/>
          <a:ext cx="6480000" cy="216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el 1"/>
          <p:cNvSpPr txBox="1">
            <a:spLocks/>
          </p:cNvSpPr>
          <p:nvPr/>
        </p:nvSpPr>
        <p:spPr>
          <a:xfrm>
            <a:off x="251520" y="332656"/>
            <a:ext cx="7200800" cy="719138"/>
          </a:xfrm>
          <a:prstGeom prst="rect">
            <a:avLst/>
          </a:prstGeom>
        </p:spPr>
        <p:txBody>
          <a:bodyPr/>
          <a:lstStyle>
            <a:lvl1pPr algn="l" defTabSz="457200" rtl="0" eaLnBrk="1" fontAlgn="base" hangingPunct="1">
              <a:spcBef>
                <a:spcPct val="0"/>
              </a:spcBef>
              <a:spcAft>
                <a:spcPct val="0"/>
              </a:spcAft>
              <a:defRPr sz="28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pPr lvl="0">
              <a:defRPr/>
            </a:pPr>
            <a:r>
              <a:rPr lang="en-US" sz="2400" kern="0" dirty="0"/>
              <a:t>Cytokine gene expression in cell cultures</a:t>
            </a:r>
          </a:p>
        </p:txBody>
      </p:sp>
      <p:sp>
        <p:nvSpPr>
          <p:cNvPr id="8" name="Inhaltsplatzhalter 2"/>
          <p:cNvSpPr>
            <a:spLocks noGrp="1"/>
          </p:cNvSpPr>
          <p:nvPr>
            <p:ph idx="1"/>
          </p:nvPr>
        </p:nvSpPr>
        <p:spPr>
          <a:xfrm>
            <a:off x="229146" y="3923140"/>
            <a:ext cx="8604480" cy="1512168"/>
          </a:xfrm>
        </p:spPr>
        <p:txBody>
          <a:bodyPr/>
          <a:lstStyle/>
          <a:p>
            <a:pPr algn="just">
              <a:spcBef>
                <a:spcPts val="600"/>
              </a:spcBef>
            </a:pPr>
            <a:r>
              <a:rPr lang="en-US" sz="1800" dirty="0"/>
              <a:t>IL-1β significantly up-regulated from 4 </a:t>
            </a:r>
            <a:r>
              <a:rPr lang="en-US" sz="1800" dirty="0" err="1"/>
              <a:t>hpi</a:t>
            </a:r>
            <a:r>
              <a:rPr lang="en-US" sz="1800" dirty="0"/>
              <a:t> up to 12 </a:t>
            </a:r>
            <a:r>
              <a:rPr lang="en-US" sz="1800" dirty="0" err="1"/>
              <a:t>hpi</a:t>
            </a:r>
            <a:endParaRPr lang="en-US" sz="1800" dirty="0"/>
          </a:p>
          <a:p>
            <a:pPr algn="just">
              <a:spcBef>
                <a:spcPts val="600"/>
              </a:spcBef>
            </a:pPr>
            <a:r>
              <a:rPr lang="en-US" sz="1800" dirty="0"/>
              <a:t>IFN-γ significantly up-regulated from 12 </a:t>
            </a:r>
            <a:r>
              <a:rPr lang="en-US" sz="1800" dirty="0" err="1"/>
              <a:t>hpi</a:t>
            </a:r>
            <a:endParaRPr lang="en-US" sz="1800" dirty="0"/>
          </a:p>
        </p:txBody>
      </p:sp>
      <p:sp>
        <p:nvSpPr>
          <p:cNvPr id="9" name="Inhaltsplatzhalter 2"/>
          <p:cNvSpPr txBox="1">
            <a:spLocks/>
          </p:cNvSpPr>
          <p:nvPr/>
        </p:nvSpPr>
        <p:spPr bwMode="auto">
          <a:xfrm>
            <a:off x="237038" y="5203280"/>
            <a:ext cx="8604480" cy="11722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Clr>
                <a:srgbClr val="A0003C"/>
              </a:buClr>
              <a:buSzPct val="100000"/>
              <a:buFont typeface="Wingdings" pitchFamily="2" charset="2"/>
              <a:buChar char=""/>
              <a:defRPr lang="de-DE" sz="280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a:solidFill>
                  <a:srgbClr val="595959"/>
                </a:solidFill>
                <a:latin typeface="+mn-lt"/>
                <a:cs typeface="+mn-cs"/>
              </a:defRPr>
            </a:lvl2pPr>
            <a:lvl3pPr marL="1143000" indent="-228600" algn="l" defTabSz="457200" rtl="0" eaLnBrk="1" fontAlgn="base" hangingPunct="1">
              <a:spcBef>
                <a:spcPct val="20000"/>
              </a:spcBef>
              <a:spcAft>
                <a:spcPct val="0"/>
              </a:spcAft>
              <a:buClr>
                <a:srgbClr val="595959"/>
              </a:buClr>
              <a:buSzPct val="80000"/>
              <a:buFont typeface="Wingdings" pitchFamily="2" charset="2"/>
              <a:buChar char=""/>
              <a:defRPr lang="de-DE" sz="1800">
                <a:solidFill>
                  <a:srgbClr val="595959"/>
                </a:solidFill>
                <a:latin typeface="+mn-lt"/>
                <a:cs typeface="+mn-cs"/>
              </a:defRPr>
            </a:lvl3pPr>
            <a:lvl4pPr marL="1600200" indent="-228600" algn="l" defTabSz="457200" rtl="0" eaLnBrk="1" fontAlgn="base" hangingPunct="1">
              <a:spcBef>
                <a:spcPct val="20000"/>
              </a:spcBef>
              <a:spcAft>
                <a:spcPct val="0"/>
              </a:spcAft>
              <a:buClr>
                <a:srgbClr val="A0003C"/>
              </a:buClr>
              <a:buSzPct val="80000"/>
              <a:buFont typeface="Wingdings" pitchFamily="2" charset="2"/>
              <a:buChar char=""/>
              <a:defRPr lang="de-DE" sz="1600">
                <a:solidFill>
                  <a:srgbClr val="7F7F7F"/>
                </a:solidFill>
                <a:latin typeface="+mn-lt"/>
                <a:cs typeface="+mn-cs"/>
              </a:defRPr>
            </a:lvl4pPr>
            <a:lvl5pPr marL="2057400" indent="-228600" algn="l" defTabSz="457200" rtl="0" eaLnBrk="1" fontAlgn="base" hangingPunct="1">
              <a:spcBef>
                <a:spcPct val="20000"/>
              </a:spcBef>
              <a:spcAft>
                <a:spcPct val="0"/>
              </a:spcAft>
              <a:buClr>
                <a:srgbClr val="595959"/>
              </a:buClr>
              <a:buSzPct val="80000"/>
              <a:buFont typeface="Wingdings" pitchFamily="2" charset="2"/>
              <a:buChar char=""/>
              <a:defRPr lang="de-DE" sz="140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pPr algn="just">
              <a:spcBef>
                <a:spcPts val="600"/>
              </a:spcBef>
            </a:pPr>
            <a:r>
              <a:rPr lang="en-US" sz="1800" kern="0" dirty="0"/>
              <a:t>no signal for IL-1β and IFN-γ </a:t>
            </a:r>
          </a:p>
        </p:txBody>
      </p:sp>
      <p:sp>
        <p:nvSpPr>
          <p:cNvPr id="2" name="Rechteck 1"/>
          <p:cNvSpPr/>
          <p:nvPr/>
        </p:nvSpPr>
        <p:spPr>
          <a:xfrm>
            <a:off x="3275856" y="1393808"/>
            <a:ext cx="2217274" cy="369332"/>
          </a:xfrm>
          <a:prstGeom prst="rect">
            <a:avLst/>
          </a:prstGeom>
        </p:spPr>
        <p:txBody>
          <a:bodyPr wrap="none">
            <a:spAutoFit/>
          </a:bodyPr>
          <a:lstStyle/>
          <a:p>
            <a:pPr lvl="0">
              <a:defRPr/>
            </a:pPr>
            <a:r>
              <a:rPr lang="en-US" kern="0" dirty="0"/>
              <a:t>HD11+histomonads</a:t>
            </a:r>
          </a:p>
        </p:txBody>
      </p:sp>
      <p:sp>
        <p:nvSpPr>
          <p:cNvPr id="10" name="Rechteck 9"/>
          <p:cNvSpPr/>
          <p:nvPr/>
        </p:nvSpPr>
        <p:spPr>
          <a:xfrm>
            <a:off x="3378449" y="4755528"/>
            <a:ext cx="2114681" cy="369332"/>
          </a:xfrm>
          <a:prstGeom prst="rect">
            <a:avLst/>
          </a:prstGeom>
        </p:spPr>
        <p:txBody>
          <a:bodyPr wrap="none">
            <a:spAutoFit/>
          </a:bodyPr>
          <a:lstStyle/>
          <a:p>
            <a:pPr lvl="0">
              <a:defRPr/>
            </a:pPr>
            <a:r>
              <a:rPr lang="en-US" kern="0" dirty="0" err="1"/>
              <a:t>LMH+histomonads</a:t>
            </a:r>
            <a:endParaRPr lang="en-US" kern="0" dirty="0"/>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2" name="Kép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61375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half" idx="2"/>
          </p:nvPr>
        </p:nvSpPr>
        <p:spPr>
          <a:xfrm>
            <a:off x="6143636" y="1844824"/>
            <a:ext cx="3000364" cy="4032448"/>
          </a:xfrm>
        </p:spPr>
        <p:txBody>
          <a:bodyPr>
            <a:normAutofit/>
          </a:bodyPr>
          <a:lstStyle/>
          <a:p>
            <a:pPr marL="180975" indent="-180975"/>
            <a:r>
              <a:rPr lang="de-DE" sz="1600" b="1" dirty="0"/>
              <a:t>Czech </a:t>
            </a:r>
            <a:r>
              <a:rPr lang="de-DE" sz="1600" b="1" dirty="0" err="1"/>
              <a:t>Republic</a:t>
            </a:r>
            <a:endParaRPr lang="de-DE" sz="1600" b="1" dirty="0"/>
          </a:p>
          <a:p>
            <a:pPr marL="450850" lvl="1" indent="-179388"/>
            <a:r>
              <a:rPr lang="de-DE" sz="1400" b="1" dirty="0" err="1"/>
              <a:t>Jihočeský</a:t>
            </a:r>
            <a:r>
              <a:rPr lang="de-DE" sz="1400" b="1" dirty="0"/>
              <a:t> </a:t>
            </a:r>
            <a:r>
              <a:rPr lang="de-DE" sz="1400" b="1" dirty="0" err="1"/>
              <a:t>kraj</a:t>
            </a:r>
            <a:endParaRPr lang="de-DE" sz="1400" b="1" dirty="0"/>
          </a:p>
          <a:p>
            <a:pPr marL="450850" lvl="1" indent="-179388"/>
            <a:r>
              <a:rPr lang="de-DE" sz="1400" b="1" dirty="0" err="1"/>
              <a:t>Kraj</a:t>
            </a:r>
            <a:r>
              <a:rPr lang="de-DE" sz="1400" b="1" dirty="0"/>
              <a:t> </a:t>
            </a:r>
            <a:r>
              <a:rPr lang="de-DE" sz="1400" b="1" dirty="0" err="1"/>
              <a:t>Vysočina</a:t>
            </a:r>
            <a:endParaRPr lang="de-DE" sz="1400" b="1" dirty="0"/>
          </a:p>
          <a:p>
            <a:pPr marL="450850" lvl="1" indent="-179388"/>
            <a:r>
              <a:rPr lang="de-DE" sz="1400" b="1" dirty="0" err="1"/>
              <a:t>Jihomoravský</a:t>
            </a:r>
            <a:r>
              <a:rPr lang="de-DE" sz="1400" b="1" dirty="0"/>
              <a:t> </a:t>
            </a:r>
            <a:r>
              <a:rPr lang="de-DE" sz="1400" b="1" dirty="0" err="1"/>
              <a:t>kraj</a:t>
            </a:r>
            <a:br>
              <a:rPr lang="de-DE" sz="1400" b="1" dirty="0"/>
            </a:br>
            <a:br>
              <a:rPr lang="de-DE" sz="1400" b="1" dirty="0"/>
            </a:br>
            <a:br>
              <a:rPr lang="de-DE" sz="1400" b="1" dirty="0"/>
            </a:br>
            <a:br>
              <a:rPr lang="de-DE" sz="1400" b="1" dirty="0"/>
            </a:br>
            <a:br>
              <a:rPr lang="de-DE" sz="1400" b="1" dirty="0"/>
            </a:br>
            <a:endParaRPr lang="de-DE" sz="1400" b="1" dirty="0"/>
          </a:p>
          <a:p>
            <a:pPr marL="50800" indent="-179388"/>
            <a:r>
              <a:rPr lang="de-DE" sz="1800" b="1" dirty="0"/>
              <a:t>Austria </a:t>
            </a:r>
          </a:p>
          <a:p>
            <a:pPr marL="450850" lvl="1" indent="-179388"/>
            <a:r>
              <a:rPr lang="de-DE" sz="1400" b="1" dirty="0"/>
              <a:t>Wien</a:t>
            </a:r>
          </a:p>
          <a:p>
            <a:pPr marL="450850" lvl="1" indent="-179388"/>
            <a:r>
              <a:rPr lang="de-DE" sz="1400" b="1" dirty="0"/>
              <a:t>Oberösterreich (</a:t>
            </a:r>
            <a:r>
              <a:rPr lang="de-DE" sz="1400" b="1" dirty="0" err="1"/>
              <a:t>partly</a:t>
            </a:r>
            <a:r>
              <a:rPr lang="de-DE" sz="1400" b="1" dirty="0"/>
              <a:t>)</a:t>
            </a:r>
          </a:p>
          <a:p>
            <a:pPr marL="450850" lvl="1" indent="-179388"/>
            <a:r>
              <a:rPr lang="de-DE" sz="1400" b="1" dirty="0"/>
              <a:t>Niederösterreich (</a:t>
            </a:r>
            <a:r>
              <a:rPr lang="de-DE" sz="1400" b="1" dirty="0" err="1"/>
              <a:t>partly</a:t>
            </a:r>
            <a:r>
              <a:rPr lang="de-DE" sz="1400" b="1" dirty="0"/>
              <a:t>)</a:t>
            </a:r>
          </a:p>
          <a:p>
            <a:pPr marL="271462" lvl="1" indent="0">
              <a:buNone/>
            </a:pPr>
            <a:endParaRPr lang="de-DE" sz="1400" dirty="0"/>
          </a:p>
          <a:p>
            <a:pPr marL="450850" lvl="1" indent="-179388"/>
            <a:endParaRPr lang="de-DE" sz="1400"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628800"/>
            <a:ext cx="5168428" cy="4160699"/>
          </a:xfrm>
          <a:prstGeom prst="rect">
            <a:avLst/>
          </a:prstGeom>
        </p:spPr>
      </p:pic>
      <p:sp>
        <p:nvSpPr>
          <p:cNvPr id="9" name="Titel 1"/>
          <p:cNvSpPr>
            <a:spLocks noGrp="1"/>
          </p:cNvSpPr>
          <p:nvPr>
            <p:ph type="title"/>
          </p:nvPr>
        </p:nvSpPr>
        <p:spPr>
          <a:xfrm>
            <a:off x="251520" y="363463"/>
            <a:ext cx="8767228" cy="719138"/>
          </a:xfrm>
        </p:spPr>
        <p:txBody>
          <a:bodyPr/>
          <a:lstStyle/>
          <a:p>
            <a:r>
              <a:rPr lang="en-GB" sz="3000" dirty="0"/>
              <a:t>Cross-boarder area</a:t>
            </a:r>
          </a:p>
        </p:txBody>
      </p:sp>
      <p:sp>
        <p:nvSpPr>
          <p:cNvPr id="11"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a:t>
            </a:r>
          </a:p>
        </p:txBody>
      </p:sp>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3" name="Kép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97333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8516" y="332656"/>
            <a:ext cx="5915025" cy="719138"/>
          </a:xfrm>
        </p:spPr>
        <p:txBody>
          <a:bodyPr/>
          <a:lstStyle/>
          <a:p>
            <a:r>
              <a:rPr lang="de-AT" dirty="0"/>
              <a:t>Research </a:t>
            </a:r>
            <a:r>
              <a:rPr lang="de-AT" dirty="0" err="1"/>
              <a:t>topics</a:t>
            </a:r>
            <a:endParaRPr lang="de-AT" dirty="0"/>
          </a:p>
        </p:txBody>
      </p:sp>
      <p:sp>
        <p:nvSpPr>
          <p:cNvPr id="5" name="Content Placeholder 2"/>
          <p:cNvSpPr txBox="1">
            <a:spLocks/>
          </p:cNvSpPr>
          <p:nvPr/>
        </p:nvSpPr>
        <p:spPr>
          <a:xfrm>
            <a:off x="827584" y="2204864"/>
            <a:ext cx="6912768" cy="3650276"/>
          </a:xfrm>
          <a:prstGeom prst="rect">
            <a:avLst/>
          </a:prstGeom>
        </p:spPr>
        <p:txBody>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endParaRPr lang="en-GB" dirty="0"/>
          </a:p>
          <a:p>
            <a:r>
              <a:rPr lang="en-GB" dirty="0"/>
              <a:t>Virus – fowl adenovirus (FAdV)</a:t>
            </a:r>
          </a:p>
          <a:p>
            <a:endParaRPr lang="en-GB" kern="1200" dirty="0">
              <a:ea typeface="+mn-ea"/>
            </a:endParaRPr>
          </a:p>
          <a:p>
            <a:r>
              <a:rPr lang="en-GB" dirty="0"/>
              <a:t>Parasite – </a:t>
            </a:r>
            <a:r>
              <a:rPr lang="en-GB" i="1" dirty="0"/>
              <a:t>Histomonas meleagridis</a:t>
            </a:r>
          </a:p>
          <a:p>
            <a:endParaRPr lang="en-GB" i="1" dirty="0"/>
          </a:p>
          <a:p>
            <a:r>
              <a:rPr lang="en-GB" kern="1200" dirty="0">
                <a:ea typeface="+mn-ea"/>
              </a:rPr>
              <a:t>Bacterium – </a:t>
            </a:r>
            <a:r>
              <a:rPr lang="en-GB" i="1" kern="1200" dirty="0">
                <a:ea typeface="+mn-ea"/>
              </a:rPr>
              <a:t>Escherichia coli</a:t>
            </a:r>
          </a:p>
          <a:p>
            <a:endParaRPr lang="en-GB" dirty="0"/>
          </a:p>
          <a:p>
            <a:pPr lvl="2">
              <a:buClr>
                <a:schemeClr val="accent1"/>
              </a:buClr>
              <a:buFont typeface="Wingdings" panose="05000000000000000000" pitchFamily="2" charset="2"/>
              <a:buChar char="ü"/>
            </a:pPr>
            <a:endParaRPr lang="en-US" kern="0" dirty="0"/>
          </a:p>
          <a:p>
            <a:endParaRPr lang="en-US" i="1" kern="1200" dirty="0">
              <a:ea typeface="+mn-ea"/>
            </a:endParaRPr>
          </a:p>
          <a:p>
            <a:endParaRPr lang="en-US" sz="1300" kern="0" dirty="0"/>
          </a:p>
          <a:p>
            <a:pPr marL="0" indent="0">
              <a:buFont typeface="Wingdings" pitchFamily="2" charset="2"/>
              <a:buNone/>
            </a:pPr>
            <a:endParaRPr lang="en-US" sz="1350" kern="0" dirty="0"/>
          </a:p>
          <a:p>
            <a:endParaRPr lang="en-US" sz="1350" kern="0" dirty="0"/>
          </a:p>
        </p:txBody>
      </p:sp>
      <p:sp>
        <p:nvSpPr>
          <p:cNvPr id="6" name="Textfeld 5"/>
          <p:cNvSpPr txBox="1"/>
          <p:nvPr/>
        </p:nvSpPr>
        <p:spPr>
          <a:xfrm>
            <a:off x="191982" y="1562077"/>
            <a:ext cx="8700020" cy="954107"/>
          </a:xfrm>
          <a:prstGeom prst="rect">
            <a:avLst/>
          </a:prstGeom>
          <a:noFill/>
        </p:spPr>
        <p:txBody>
          <a:bodyPr wrap="square" rtlCol="0">
            <a:spAutoFit/>
          </a:bodyPr>
          <a:lstStyle/>
          <a:p>
            <a:r>
              <a:rPr lang="en-GB" sz="2800" dirty="0"/>
              <a:t>Tools to investigate host responses/gut health against infectious diseases including model organisms</a:t>
            </a:r>
          </a:p>
        </p:txBody>
      </p:sp>
      <p:sp>
        <p:nvSpPr>
          <p:cNvPr id="9"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30</a:t>
            </a:r>
          </a:p>
        </p:txBody>
      </p:sp>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1"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428596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xEl>
                                              <p:pRg st="1" end="1"/>
                                            </p:txEl>
                                          </p:spTgt>
                                        </p:tgtEl>
                                        <p:attrNameLst>
                                          <p:attrName>style.opacity</p:attrName>
                                        </p:attrNameLst>
                                      </p:cBhvr>
                                      <p:to>
                                        <p:strVal val="0.25"/>
                                      </p:to>
                                    </p:set>
                                    <p:animEffect filter="image" prLst="opacity: 0.25">
                                      <p:cBhvr rctx="IE">
                                        <p:cTn id="7" dur="indefinite"/>
                                        <p:tgtEl>
                                          <p:spTgt spid="5">
                                            <p:txEl>
                                              <p:pRg st="1" end="1"/>
                                            </p:txEl>
                                          </p:spTgt>
                                        </p:tgtEl>
                                      </p:cBhvr>
                                    </p:animEffect>
                                  </p:childTnLst>
                                </p:cTn>
                              </p:par>
                              <p:par>
                                <p:cTn id="8" presetID="9" presetClass="emph" presetSubtype="0" nodeType="withEffect">
                                  <p:stCondLst>
                                    <p:cond delay="0"/>
                                  </p:stCondLst>
                                  <p:childTnLst>
                                    <p:set>
                                      <p:cBhvr rctx="PPT">
                                        <p:cTn id="9" dur="indefinite"/>
                                        <p:tgtEl>
                                          <p:spTgt spid="5">
                                            <p:txEl>
                                              <p:pRg st="3" end="3"/>
                                            </p:txEl>
                                          </p:spTgt>
                                        </p:tgtEl>
                                        <p:attrNameLst>
                                          <p:attrName>style.opacity</p:attrName>
                                        </p:attrNameLst>
                                      </p:cBhvr>
                                      <p:to>
                                        <p:strVal val="0.25"/>
                                      </p:to>
                                    </p:set>
                                    <p:animEffect filter="image" prLst="opacity: 0.25">
                                      <p:cBhvr rctx="IE">
                                        <p:cTn id="10" dur="indefinite"/>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own Arrow 9"/>
          <p:cNvSpPr/>
          <p:nvPr/>
        </p:nvSpPr>
        <p:spPr>
          <a:xfrm rot="18837373">
            <a:off x="3703089" y="2389615"/>
            <a:ext cx="45719" cy="2511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Down Arrow 10"/>
          <p:cNvSpPr/>
          <p:nvPr/>
        </p:nvSpPr>
        <p:spPr>
          <a:xfrm rot="2405830">
            <a:off x="5722599" y="2384641"/>
            <a:ext cx="60594" cy="2611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Down Arrow 11"/>
          <p:cNvSpPr/>
          <p:nvPr/>
        </p:nvSpPr>
        <p:spPr>
          <a:xfrm rot="18837373" flipH="1">
            <a:off x="5746794" y="3142971"/>
            <a:ext cx="112314" cy="40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Down Arrow 12"/>
          <p:cNvSpPr/>
          <p:nvPr/>
        </p:nvSpPr>
        <p:spPr>
          <a:xfrm rot="3093772">
            <a:off x="3554023" y="3081759"/>
            <a:ext cx="111124" cy="3940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Down Arrow 13"/>
          <p:cNvSpPr/>
          <p:nvPr/>
        </p:nvSpPr>
        <p:spPr>
          <a:xfrm>
            <a:off x="4688734" y="3609895"/>
            <a:ext cx="151987" cy="4495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5" name="Picture 1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4762" t="8502" r="54761" b="15616"/>
          <a:stretch/>
        </p:blipFill>
        <p:spPr>
          <a:xfrm rot="16200000">
            <a:off x="1923118" y="2967050"/>
            <a:ext cx="1077393" cy="1616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6" name="Rectangle 15"/>
          <p:cNvSpPr/>
          <p:nvPr/>
        </p:nvSpPr>
        <p:spPr>
          <a:xfrm>
            <a:off x="1565728" y="5589240"/>
            <a:ext cx="6246012" cy="369332"/>
          </a:xfrm>
          <a:prstGeom prst="rect">
            <a:avLst/>
          </a:prstGeom>
          <a:solidFill>
            <a:schemeClr val="accent3">
              <a:lumMod val="20000"/>
              <a:lumOff val="80000"/>
            </a:schemeClr>
          </a:solidFill>
        </p:spPr>
        <p:txBody>
          <a:bodyPr wrap="square">
            <a:spAutoFit/>
          </a:bodyPr>
          <a:lstStyle/>
          <a:p>
            <a:r>
              <a:rPr lang="en-US" dirty="0"/>
              <a:t>Enhanced penetration of </a:t>
            </a:r>
            <a:r>
              <a:rPr lang="en-US" i="1" dirty="0"/>
              <a:t>E.coli</a:t>
            </a:r>
            <a:r>
              <a:rPr lang="en-US" dirty="0"/>
              <a:t> throughout the caecal tissue</a:t>
            </a:r>
            <a:endParaRPr lang="de-DE" dirty="0"/>
          </a:p>
        </p:txBody>
      </p:sp>
      <p:grpSp>
        <p:nvGrpSpPr>
          <p:cNvPr id="17" name="Group 16"/>
          <p:cNvGrpSpPr/>
          <p:nvPr/>
        </p:nvGrpSpPr>
        <p:grpSpPr>
          <a:xfrm>
            <a:off x="5934064" y="3165126"/>
            <a:ext cx="1659013" cy="1121000"/>
            <a:chOff x="6613739" y="3826217"/>
            <a:chExt cx="2422757" cy="1546999"/>
          </a:xfrm>
        </p:grpSpPr>
        <p:pic>
          <p:nvPicPr>
            <p:cNvPr id="18" name="Picture 17"/>
            <p:cNvPicPr/>
            <p:nvPr/>
          </p:nvPicPr>
          <p:blipFill rotWithShape="1">
            <a:blip r:embed="rId4"/>
            <a:srcRect l="9792" t="33611" r="35209" b="27222"/>
            <a:stretch/>
          </p:blipFill>
          <p:spPr bwMode="auto">
            <a:xfrm>
              <a:off x="6613739" y="4533130"/>
              <a:ext cx="2422757" cy="8400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9" name="Rounded Rectangle 18"/>
            <p:cNvSpPr/>
            <p:nvPr/>
          </p:nvSpPr>
          <p:spPr>
            <a:xfrm rot="20373929">
              <a:off x="8318226" y="3977756"/>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0" name="Rounded Rectangle 19"/>
            <p:cNvSpPr/>
            <p:nvPr/>
          </p:nvSpPr>
          <p:spPr>
            <a:xfrm rot="20206708">
              <a:off x="8130801" y="4343713"/>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1" name="Rounded Rectangle 20"/>
            <p:cNvSpPr/>
            <p:nvPr/>
          </p:nvSpPr>
          <p:spPr>
            <a:xfrm rot="20691945">
              <a:off x="7860579" y="4031240"/>
              <a:ext cx="107807"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2" name="Rounded Rectangle 21"/>
            <p:cNvSpPr/>
            <p:nvPr/>
          </p:nvSpPr>
          <p:spPr>
            <a:xfrm>
              <a:off x="7246590" y="4249638"/>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3" name="Rounded Rectangle 22"/>
            <p:cNvSpPr/>
            <p:nvPr/>
          </p:nvSpPr>
          <p:spPr>
            <a:xfrm rot="19612264">
              <a:off x="7669231" y="3938129"/>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4" name="Rounded Rectangle 23"/>
            <p:cNvSpPr/>
            <p:nvPr/>
          </p:nvSpPr>
          <p:spPr>
            <a:xfrm rot="20405097">
              <a:off x="8333908" y="3826217"/>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5" name="Rounded Rectangle 24"/>
            <p:cNvSpPr/>
            <p:nvPr/>
          </p:nvSpPr>
          <p:spPr>
            <a:xfrm>
              <a:off x="8587276" y="4151509"/>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6" name="Rounded Rectangle 25"/>
            <p:cNvSpPr/>
            <p:nvPr/>
          </p:nvSpPr>
          <p:spPr>
            <a:xfrm>
              <a:off x="8594101" y="4046542"/>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7" name="Rounded Rectangle 26"/>
            <p:cNvSpPr/>
            <p:nvPr/>
          </p:nvSpPr>
          <p:spPr>
            <a:xfrm>
              <a:off x="8368500" y="4260720"/>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8" name="Rounded Rectangle 27"/>
            <p:cNvSpPr/>
            <p:nvPr/>
          </p:nvSpPr>
          <p:spPr>
            <a:xfrm rot="20244924">
              <a:off x="7379027" y="4367971"/>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29" name="Rounded Rectangle 28"/>
            <p:cNvSpPr/>
            <p:nvPr/>
          </p:nvSpPr>
          <p:spPr>
            <a:xfrm>
              <a:off x="7940915" y="3939568"/>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0" name="Rounded Rectangle 29"/>
            <p:cNvSpPr/>
            <p:nvPr/>
          </p:nvSpPr>
          <p:spPr>
            <a:xfrm rot="20206708">
              <a:off x="7359902" y="3949948"/>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1" name="Rounded Rectangle 30"/>
            <p:cNvSpPr/>
            <p:nvPr/>
          </p:nvSpPr>
          <p:spPr>
            <a:xfrm rot="20244924">
              <a:off x="7065516" y="4341950"/>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2" name="Rounded Rectangle 31"/>
            <p:cNvSpPr/>
            <p:nvPr/>
          </p:nvSpPr>
          <p:spPr>
            <a:xfrm>
              <a:off x="7296062" y="4115672"/>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3" name="Rounded Rectangle 32"/>
            <p:cNvSpPr/>
            <p:nvPr/>
          </p:nvSpPr>
          <p:spPr>
            <a:xfrm rot="20206708">
              <a:off x="8033739" y="4086188"/>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4" name="Rounded Rectangle 33"/>
            <p:cNvSpPr/>
            <p:nvPr/>
          </p:nvSpPr>
          <p:spPr>
            <a:xfrm rot="20691945">
              <a:off x="7958504" y="4227056"/>
              <a:ext cx="107807"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5" name="Rounded Rectangle 34"/>
            <p:cNvSpPr/>
            <p:nvPr/>
          </p:nvSpPr>
          <p:spPr>
            <a:xfrm>
              <a:off x="7506107" y="4236635"/>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6" name="Rounded Rectangle 35"/>
            <p:cNvSpPr/>
            <p:nvPr/>
          </p:nvSpPr>
          <p:spPr>
            <a:xfrm rot="19612264">
              <a:off x="7681262" y="4295014"/>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7" name="Rounded Rectangle 36"/>
            <p:cNvSpPr/>
            <p:nvPr/>
          </p:nvSpPr>
          <p:spPr>
            <a:xfrm rot="20244924">
              <a:off x="7501037" y="4093434"/>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8" name="Rounded Rectangle 37"/>
            <p:cNvSpPr/>
            <p:nvPr/>
          </p:nvSpPr>
          <p:spPr>
            <a:xfrm rot="20206708">
              <a:off x="7962513" y="4320857"/>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sp>
          <p:nvSpPr>
            <p:cNvPr id="39" name="Rounded Rectangle 38"/>
            <p:cNvSpPr/>
            <p:nvPr/>
          </p:nvSpPr>
          <p:spPr>
            <a:xfrm>
              <a:off x="7713764" y="4370255"/>
              <a:ext cx="142983"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a:p>
          </p:txBody>
        </p:sp>
      </p:grpSp>
      <p:sp>
        <p:nvSpPr>
          <p:cNvPr id="40" name="Rectangle 39"/>
          <p:cNvSpPr/>
          <p:nvPr/>
        </p:nvSpPr>
        <p:spPr>
          <a:xfrm rot="20776697">
            <a:off x="2342321" y="2081646"/>
            <a:ext cx="1659429" cy="369332"/>
          </a:xfrm>
          <a:prstGeom prst="rect">
            <a:avLst/>
          </a:prstGeom>
          <a:solidFill>
            <a:schemeClr val="accent3">
              <a:lumMod val="20000"/>
              <a:lumOff val="80000"/>
            </a:schemeClr>
          </a:solidFill>
        </p:spPr>
        <p:txBody>
          <a:bodyPr wrap="square">
            <a:spAutoFit/>
          </a:bodyPr>
          <a:lstStyle/>
          <a:p>
            <a:pPr algn="ctr"/>
            <a:r>
              <a:rPr lang="en-US" i="1" dirty="0"/>
              <a:t>H. meleagridis</a:t>
            </a:r>
            <a:endParaRPr lang="de-DE" i="1" dirty="0"/>
          </a:p>
        </p:txBody>
      </p:sp>
      <p:sp>
        <p:nvSpPr>
          <p:cNvPr id="41" name="Rectangle 40"/>
          <p:cNvSpPr/>
          <p:nvPr/>
        </p:nvSpPr>
        <p:spPr>
          <a:xfrm rot="1290307">
            <a:off x="5718832" y="2072656"/>
            <a:ext cx="813043" cy="369332"/>
          </a:xfrm>
          <a:prstGeom prst="rect">
            <a:avLst/>
          </a:prstGeom>
          <a:solidFill>
            <a:schemeClr val="accent3">
              <a:lumMod val="20000"/>
              <a:lumOff val="80000"/>
            </a:schemeClr>
          </a:solidFill>
        </p:spPr>
        <p:txBody>
          <a:bodyPr wrap="none">
            <a:spAutoFit/>
          </a:bodyPr>
          <a:lstStyle/>
          <a:p>
            <a:pPr algn="ctr"/>
            <a:r>
              <a:rPr lang="en-US" i="1" dirty="0"/>
              <a:t>E. coli</a:t>
            </a:r>
            <a:endParaRPr lang="de-DE" i="1" dirty="0"/>
          </a:p>
        </p:txBody>
      </p:sp>
      <p:sp>
        <p:nvSpPr>
          <p:cNvPr id="42" name="Oval 41"/>
          <p:cNvSpPr/>
          <p:nvPr/>
        </p:nvSpPr>
        <p:spPr>
          <a:xfrm>
            <a:off x="3862410" y="2318257"/>
            <a:ext cx="1783219" cy="1185500"/>
          </a:xfrm>
          <a:prstGeom prst="ellipse">
            <a:avLst/>
          </a:prstGeom>
          <a:noFill/>
          <a:ln w="9525"/>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pic>
        <p:nvPicPr>
          <p:cNvPr id="43" name="Picture 2" descr="Will the Real Cage Free Egg (hen) Please Stand Up - Nature's Yoke Egg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181342" y="2450697"/>
            <a:ext cx="1077638" cy="895147"/>
          </a:xfrm>
          <a:prstGeom prst="rect">
            <a:avLst/>
          </a:prstGeom>
          <a:noFill/>
          <a:extLst>
            <a:ext uri="{909E8E84-426E-40DD-AFC4-6F175D3DCCD1}">
              <a14:hiddenFill xmlns:a14="http://schemas.microsoft.com/office/drawing/2010/main">
                <a:solidFill>
                  <a:srgbClr val="FFFFFF"/>
                </a:solidFill>
              </a14:hiddenFill>
            </a:ext>
          </a:extLst>
        </p:spPr>
      </p:pic>
      <p:sp>
        <p:nvSpPr>
          <p:cNvPr id="44" name="Title 1">
            <a:extLst>
              <a:ext uri="{FF2B5EF4-FFF2-40B4-BE49-F238E27FC236}">
                <a16:creationId xmlns:a16="http://schemas.microsoft.com/office/drawing/2014/main" id="{28321FA1-9AFA-47E5-A371-20E5BB1B8550}"/>
              </a:ext>
            </a:extLst>
          </p:cNvPr>
          <p:cNvSpPr>
            <a:spLocks noGrp="1"/>
          </p:cNvSpPr>
          <p:nvPr>
            <p:ph type="title"/>
          </p:nvPr>
        </p:nvSpPr>
        <p:spPr>
          <a:xfrm>
            <a:off x="271226" y="146377"/>
            <a:ext cx="7182367" cy="719138"/>
          </a:xfrm>
        </p:spPr>
        <p:txBody>
          <a:bodyPr/>
          <a:lstStyle/>
          <a:p>
            <a:r>
              <a:rPr lang="en-US" sz="2400" dirty="0">
                <a:solidFill>
                  <a:schemeClr val="tx2"/>
                </a:solidFill>
              </a:rPr>
              <a:t>Interaction of </a:t>
            </a:r>
            <a:r>
              <a:rPr lang="en-US" sz="2400" i="1" dirty="0">
                <a:solidFill>
                  <a:schemeClr val="tx2"/>
                </a:solidFill>
              </a:rPr>
              <a:t>E. coli </a:t>
            </a:r>
            <a:r>
              <a:rPr lang="en-US" sz="2400" dirty="0">
                <a:solidFill>
                  <a:schemeClr val="tx2"/>
                </a:solidFill>
              </a:rPr>
              <a:t>with H</a:t>
            </a:r>
            <a:r>
              <a:rPr lang="en-US" sz="2400" i="1" dirty="0">
                <a:solidFill>
                  <a:schemeClr val="tx2"/>
                </a:solidFill>
              </a:rPr>
              <a:t>. meleagridis</a:t>
            </a:r>
            <a:endParaRPr lang="en-AT" sz="2400" i="1" dirty="0">
              <a:solidFill>
                <a:schemeClr val="tx2"/>
              </a:solidFill>
            </a:endParaRPr>
          </a:p>
        </p:txBody>
      </p:sp>
      <p:sp>
        <p:nvSpPr>
          <p:cNvPr id="45" name="Rectangle 44"/>
          <p:cNvSpPr/>
          <p:nvPr/>
        </p:nvSpPr>
        <p:spPr>
          <a:xfrm>
            <a:off x="3557671" y="4172609"/>
            <a:ext cx="2232248" cy="369332"/>
          </a:xfrm>
          <a:prstGeom prst="rect">
            <a:avLst/>
          </a:prstGeom>
          <a:solidFill>
            <a:schemeClr val="accent3">
              <a:lumMod val="20000"/>
              <a:lumOff val="80000"/>
            </a:schemeClr>
          </a:solidFill>
        </p:spPr>
        <p:txBody>
          <a:bodyPr wrap="square">
            <a:spAutoFit/>
          </a:bodyPr>
          <a:lstStyle/>
          <a:p>
            <a:pPr algn="ctr"/>
            <a:r>
              <a:rPr lang="en-US" dirty="0"/>
              <a:t>microbial dysbiosis</a:t>
            </a:r>
            <a:endParaRPr lang="de-DE" dirty="0"/>
          </a:p>
        </p:txBody>
      </p:sp>
      <p:sp>
        <p:nvSpPr>
          <p:cNvPr id="46" name="Curved Left Arrow 45"/>
          <p:cNvSpPr/>
          <p:nvPr/>
        </p:nvSpPr>
        <p:spPr>
          <a:xfrm>
            <a:off x="7858014" y="4191434"/>
            <a:ext cx="657578" cy="1789561"/>
          </a:xfrm>
          <a:prstGeom prst="curvedLef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7" name="Curved Left Arrow 46"/>
          <p:cNvSpPr/>
          <p:nvPr/>
        </p:nvSpPr>
        <p:spPr>
          <a:xfrm flipH="1">
            <a:off x="877024" y="4191435"/>
            <a:ext cx="636069" cy="1822864"/>
          </a:xfrm>
          <a:prstGeom prst="curvedLeftArrow">
            <a:avLst/>
          </a:prstGeom>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48" name="Down Arrow 47"/>
          <p:cNvSpPr/>
          <p:nvPr/>
        </p:nvSpPr>
        <p:spPr>
          <a:xfrm>
            <a:off x="4527542" y="4654385"/>
            <a:ext cx="336194" cy="8596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9" name="Picture 48"/>
          <p:cNvPicPr>
            <a:picLocks noChangeAspect="1"/>
          </p:cNvPicPr>
          <p:nvPr/>
        </p:nvPicPr>
        <p:blipFill>
          <a:blip r:embed="rId6"/>
          <a:stretch>
            <a:fillRect/>
          </a:stretch>
        </p:blipFill>
        <p:spPr>
          <a:xfrm>
            <a:off x="6945688" y="1415719"/>
            <a:ext cx="2054797" cy="1556847"/>
          </a:xfrm>
          <a:prstGeom prst="rect">
            <a:avLst/>
          </a:prstGeom>
          <a:ln>
            <a:solidFill>
              <a:schemeClr val="tx1"/>
            </a:solidFill>
          </a:ln>
        </p:spPr>
      </p:pic>
      <p:pic>
        <p:nvPicPr>
          <p:cNvPr id="50" name="Picture 2" descr="Histomoniasis (Blackhead) in birds - Texas A&amp;M Veterinary Medical  Diagnostic Laboratory">
            <a:extLst>
              <a:ext uri="{FF2B5EF4-FFF2-40B4-BE49-F238E27FC236}">
                <a16:creationId xmlns:a16="http://schemas.microsoft.com/office/drawing/2014/main" id="{1E8513E6-2CA7-4673-84E7-C8ACA4FC81E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1412776"/>
            <a:ext cx="2054797" cy="1556847"/>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5"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fld id="{974785A3-E042-44B9-8585-4DF67DF94183}" type="slidenum">
              <a:rPr lang="de-DE" smtClean="0">
                <a:solidFill>
                  <a:schemeClr val="tx1"/>
                </a:solidFill>
              </a:rPr>
              <a:pPr eaLnBrk="0" hangingPunct="0">
                <a:defRPr/>
              </a:pPr>
              <a:t>31</a:t>
            </a:fld>
            <a:endParaRPr lang="de-DE" dirty="0">
              <a:solidFill>
                <a:schemeClr val="tx1"/>
              </a:solidFill>
            </a:endParaRPr>
          </a:p>
        </p:txBody>
      </p:sp>
      <p:pic>
        <p:nvPicPr>
          <p:cNvPr id="56" name="Grafik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57" name="Kép 7"/>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2785611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71451" y="212916"/>
            <a:ext cx="7889127" cy="677416"/>
          </a:xfrm>
        </p:spPr>
        <p:txBody>
          <a:bodyPr>
            <a:normAutofit/>
          </a:bodyPr>
          <a:lstStyle/>
          <a:p>
            <a:r>
              <a:rPr lang="de-AT" dirty="0">
                <a:solidFill>
                  <a:schemeClr val="accent1"/>
                </a:solidFill>
              </a:rPr>
              <a:t>Experimental design</a:t>
            </a:r>
          </a:p>
        </p:txBody>
      </p:sp>
      <p:cxnSp>
        <p:nvCxnSpPr>
          <p:cNvPr id="11" name="Straight Connector 10"/>
          <p:cNvCxnSpPr>
            <a:cxnSpLocks/>
          </p:cNvCxnSpPr>
          <p:nvPr/>
        </p:nvCxnSpPr>
        <p:spPr>
          <a:xfrm>
            <a:off x="2328413" y="3217432"/>
            <a:ext cx="6531016" cy="58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2331112" y="3916609"/>
            <a:ext cx="6538631" cy="3712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 y="3050198"/>
            <a:ext cx="2169532" cy="307777"/>
          </a:xfrm>
          <a:prstGeom prst="rect">
            <a:avLst/>
          </a:prstGeom>
          <a:noFill/>
        </p:spPr>
        <p:txBody>
          <a:bodyPr wrap="square" lIns="91440" tIns="45720" rIns="91440" bIns="45720" rtlCol="0" anchor="t">
            <a:spAutoFit/>
          </a:bodyPr>
          <a:lstStyle/>
          <a:p>
            <a:r>
              <a:rPr lang="en-US" sz="1400" dirty="0">
                <a:latin typeface="Arial"/>
                <a:cs typeface="Arial"/>
              </a:rPr>
              <a:t>negative control </a:t>
            </a:r>
            <a:r>
              <a:rPr lang="de" sz="1400" dirty="0">
                <a:latin typeface="Arial"/>
                <a:cs typeface="Arial"/>
              </a:rPr>
              <a:t>(n= 9)</a:t>
            </a:r>
            <a:endParaRPr lang="de" sz="1400" dirty="0"/>
          </a:p>
        </p:txBody>
      </p:sp>
      <p:sp>
        <p:nvSpPr>
          <p:cNvPr id="14" name="TextBox 13"/>
          <p:cNvSpPr txBox="1"/>
          <p:nvPr/>
        </p:nvSpPr>
        <p:spPr>
          <a:xfrm>
            <a:off x="0" y="3776027"/>
            <a:ext cx="2134996" cy="307777"/>
          </a:xfrm>
          <a:prstGeom prst="rect">
            <a:avLst/>
          </a:prstGeom>
          <a:noFill/>
        </p:spPr>
        <p:txBody>
          <a:bodyPr wrap="square" lIns="91440" tIns="45720" rIns="91440" bIns="45720" rtlCol="0" anchor="t">
            <a:spAutoFit/>
          </a:bodyPr>
          <a:lstStyle/>
          <a:p>
            <a:r>
              <a:rPr lang="en-US" sz="1400" dirty="0">
                <a:latin typeface="Arial"/>
                <a:cs typeface="Arial"/>
              </a:rPr>
              <a:t>vaccinated </a:t>
            </a:r>
            <a:r>
              <a:rPr lang="de" sz="1400" dirty="0">
                <a:latin typeface="Arial"/>
                <a:cs typeface="Arial"/>
              </a:rPr>
              <a:t>(n= 9)</a:t>
            </a:r>
          </a:p>
        </p:txBody>
      </p:sp>
      <p:sp>
        <p:nvSpPr>
          <p:cNvPr id="15" name="TextBox 14"/>
          <p:cNvSpPr txBox="1"/>
          <p:nvPr/>
        </p:nvSpPr>
        <p:spPr>
          <a:xfrm>
            <a:off x="1649" y="4486506"/>
            <a:ext cx="1728807" cy="307777"/>
          </a:xfrm>
          <a:prstGeom prst="rect">
            <a:avLst/>
          </a:prstGeom>
          <a:noFill/>
        </p:spPr>
        <p:txBody>
          <a:bodyPr wrap="square" lIns="91440" tIns="45720" rIns="91440" bIns="45720" rtlCol="0" anchor="t">
            <a:spAutoFit/>
          </a:bodyPr>
          <a:lstStyle/>
          <a:p>
            <a:r>
              <a:rPr lang="en-US" sz="1400" dirty="0">
                <a:latin typeface="Arial"/>
                <a:cs typeface="Arial"/>
              </a:rPr>
              <a:t>infected </a:t>
            </a:r>
            <a:r>
              <a:rPr lang="de" sz="1400" dirty="0">
                <a:latin typeface="Arial"/>
                <a:cs typeface="Arial"/>
              </a:rPr>
              <a:t>(n= 6)</a:t>
            </a:r>
            <a:endParaRPr lang="de" sz="1400" dirty="0"/>
          </a:p>
        </p:txBody>
      </p:sp>
      <p:cxnSp>
        <p:nvCxnSpPr>
          <p:cNvPr id="16" name="Straight Connector 15"/>
          <p:cNvCxnSpPr>
            <a:cxnSpLocks/>
          </p:cNvCxnSpPr>
          <p:nvPr/>
        </p:nvCxnSpPr>
        <p:spPr>
          <a:xfrm>
            <a:off x="2310395" y="4633425"/>
            <a:ext cx="6545063" cy="1003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878794" y="2562371"/>
            <a:ext cx="6004312" cy="338554"/>
          </a:xfrm>
          <a:prstGeom prst="rect">
            <a:avLst/>
          </a:prstGeom>
          <a:solidFill>
            <a:schemeClr val="tx1">
              <a:lumMod val="20000"/>
              <a:lumOff val="80000"/>
            </a:schemeClr>
          </a:solidFill>
          <a:ln>
            <a:solidFill>
              <a:srgbClr val="7030A0"/>
            </a:solidFill>
          </a:ln>
        </p:spPr>
        <p:txBody>
          <a:bodyPr wrap="square" lIns="91440" tIns="45720" rIns="91440" bIns="45720" rtlCol="0" anchor="t">
            <a:spAutoFit/>
          </a:bodyPr>
          <a:lstStyle/>
          <a:p>
            <a:r>
              <a:rPr lang="de-AT" sz="1600" dirty="0">
                <a:latin typeface="Arial"/>
                <a:cs typeface="Arial"/>
              </a:rPr>
              <a:t>     </a:t>
            </a:r>
            <a:r>
              <a:rPr lang="de-AT" sz="1600" b="1" dirty="0">
                <a:latin typeface="Arial"/>
                <a:cs typeface="Arial"/>
              </a:rPr>
              <a:t>1                                28                             35         42        49</a:t>
            </a:r>
            <a:endParaRPr lang="de-AT" sz="1400" b="1" dirty="0"/>
          </a:p>
        </p:txBody>
      </p:sp>
      <p:sp>
        <p:nvSpPr>
          <p:cNvPr id="18" name="Rectangle 17"/>
          <p:cNvSpPr/>
          <p:nvPr/>
        </p:nvSpPr>
        <p:spPr>
          <a:xfrm>
            <a:off x="1629147" y="2505839"/>
            <a:ext cx="1146139" cy="415498"/>
          </a:xfrm>
          <a:prstGeom prst="rect">
            <a:avLst/>
          </a:prstGeom>
          <a:noFill/>
          <a:ln>
            <a:noFill/>
          </a:ln>
        </p:spPr>
        <p:txBody>
          <a:bodyPr wrap="square" lIns="91440" tIns="45720" rIns="91440" bIns="45720" anchor="t">
            <a:spAutoFit/>
          </a:bodyPr>
          <a:lstStyle/>
          <a:p>
            <a:pPr>
              <a:lnSpc>
                <a:spcPct val="150000"/>
              </a:lnSpc>
            </a:pPr>
            <a:r>
              <a:rPr lang="en-US" sz="1400" b="1" dirty="0">
                <a:latin typeface="Arial"/>
                <a:cs typeface="Arial"/>
              </a:rPr>
              <a:t>Day of life</a:t>
            </a:r>
            <a:endParaRPr lang="en-US" dirty="0"/>
          </a:p>
        </p:txBody>
      </p:sp>
      <p:sp>
        <p:nvSpPr>
          <p:cNvPr id="19" name="Notched Right Arrow 42">
            <a:extLst>
              <a:ext uri="{FF2B5EF4-FFF2-40B4-BE49-F238E27FC236}">
                <a16:creationId xmlns:a16="http://schemas.microsoft.com/office/drawing/2014/main" id="{158FC0BF-44AD-4174-AD27-77EB133F4425}"/>
              </a:ext>
            </a:extLst>
          </p:cNvPr>
          <p:cNvSpPr/>
          <p:nvPr/>
        </p:nvSpPr>
        <p:spPr>
          <a:xfrm rot="5400000">
            <a:off x="6066686" y="3940125"/>
            <a:ext cx="2253990" cy="287359"/>
          </a:xfrm>
          <a:prstGeom prst="notchedRightArrow">
            <a:avLst/>
          </a:prstGeom>
          <a:solidFill>
            <a:srgbClr val="FF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a:solidFill>
                <a:schemeClr val="tx1"/>
              </a:solidFill>
            </a:endParaRPr>
          </a:p>
        </p:txBody>
      </p:sp>
      <p:sp>
        <p:nvSpPr>
          <p:cNvPr id="20" name="Notched Right Arrow 42">
            <a:extLst>
              <a:ext uri="{FF2B5EF4-FFF2-40B4-BE49-F238E27FC236}">
                <a16:creationId xmlns:a16="http://schemas.microsoft.com/office/drawing/2014/main" id="{F9B70DA5-ECD4-4848-AC57-866B2D9201BD}"/>
              </a:ext>
            </a:extLst>
          </p:cNvPr>
          <p:cNvSpPr/>
          <p:nvPr/>
        </p:nvSpPr>
        <p:spPr>
          <a:xfrm rot="5400000">
            <a:off x="6801678" y="3930815"/>
            <a:ext cx="2229592" cy="281573"/>
          </a:xfrm>
          <a:prstGeom prst="notchedRightArrow">
            <a:avLst/>
          </a:prstGeom>
          <a:solidFill>
            <a:srgbClr val="FF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a:solidFill>
                <a:schemeClr val="tx1"/>
              </a:solidFill>
            </a:endParaRPr>
          </a:p>
        </p:txBody>
      </p:sp>
      <p:sp>
        <p:nvSpPr>
          <p:cNvPr id="21" name="Notched Right Arrow 42">
            <a:extLst>
              <a:ext uri="{FF2B5EF4-FFF2-40B4-BE49-F238E27FC236}">
                <a16:creationId xmlns:a16="http://schemas.microsoft.com/office/drawing/2014/main" id="{2C6A1D9C-DEA2-4C5D-A291-31265D3A4787}"/>
              </a:ext>
            </a:extLst>
          </p:cNvPr>
          <p:cNvSpPr/>
          <p:nvPr/>
        </p:nvSpPr>
        <p:spPr>
          <a:xfrm rot="5400000">
            <a:off x="7484915" y="3903092"/>
            <a:ext cx="2183248" cy="259833"/>
          </a:xfrm>
          <a:prstGeom prst="notchedRightArrow">
            <a:avLst/>
          </a:prstGeom>
          <a:solidFill>
            <a:srgbClr val="FF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sz="1400">
              <a:solidFill>
                <a:schemeClr val="tx1"/>
              </a:solidFill>
            </a:endParaRPr>
          </a:p>
        </p:txBody>
      </p:sp>
      <p:sp>
        <p:nvSpPr>
          <p:cNvPr id="22" name="TextBox 21">
            <a:extLst>
              <a:ext uri="{FF2B5EF4-FFF2-40B4-BE49-F238E27FC236}">
                <a16:creationId xmlns:a16="http://schemas.microsoft.com/office/drawing/2014/main" id="{7E89EF8F-1EF7-40A2-A2B7-341EBEA9C79D}"/>
              </a:ext>
            </a:extLst>
          </p:cNvPr>
          <p:cNvSpPr txBox="1"/>
          <p:nvPr/>
        </p:nvSpPr>
        <p:spPr>
          <a:xfrm>
            <a:off x="-8670" y="4994825"/>
            <a:ext cx="240452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1400" dirty="0">
                <a:latin typeface="Arial"/>
                <a:cs typeface="Arial"/>
              </a:rPr>
              <a:t>vaccinated + infected </a:t>
            </a:r>
            <a:r>
              <a:rPr lang="de" sz="1400" dirty="0">
                <a:latin typeface="Arial"/>
                <a:cs typeface="Arial"/>
              </a:rPr>
              <a:t>(n= 9)</a:t>
            </a:r>
            <a:endParaRPr lang="de-DE" sz="1400" dirty="0">
              <a:latin typeface="Arial"/>
              <a:cs typeface="Arial"/>
            </a:endParaRPr>
          </a:p>
          <a:p>
            <a:endParaRPr lang="de-DE" sz="1400" dirty="0">
              <a:latin typeface="Cambria"/>
              <a:cs typeface="Arial"/>
            </a:endParaRPr>
          </a:p>
        </p:txBody>
      </p:sp>
      <p:cxnSp>
        <p:nvCxnSpPr>
          <p:cNvPr id="23" name="Straight Connector 22">
            <a:extLst>
              <a:ext uri="{FF2B5EF4-FFF2-40B4-BE49-F238E27FC236}">
                <a16:creationId xmlns:a16="http://schemas.microsoft.com/office/drawing/2014/main" id="{A816B49B-00EF-423D-8A5E-12ED9CDFD87F}"/>
              </a:ext>
            </a:extLst>
          </p:cNvPr>
          <p:cNvCxnSpPr>
            <a:cxnSpLocks/>
          </p:cNvCxnSpPr>
          <p:nvPr/>
        </p:nvCxnSpPr>
        <p:spPr>
          <a:xfrm flipV="1">
            <a:off x="2337340" y="5199600"/>
            <a:ext cx="6526174" cy="885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5B56B9C7-FA3C-43C1-B80D-D1E46CA8488A}"/>
              </a:ext>
            </a:extLst>
          </p:cNvPr>
          <p:cNvSpPr/>
          <p:nvPr/>
        </p:nvSpPr>
        <p:spPr>
          <a:xfrm>
            <a:off x="6892769" y="3024162"/>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25" name="Rectangle 24">
            <a:extLst>
              <a:ext uri="{FF2B5EF4-FFF2-40B4-BE49-F238E27FC236}">
                <a16:creationId xmlns:a16="http://schemas.microsoft.com/office/drawing/2014/main" id="{943D124E-AB01-4D82-8D08-833B63807AD8}"/>
              </a:ext>
            </a:extLst>
          </p:cNvPr>
          <p:cNvSpPr/>
          <p:nvPr/>
        </p:nvSpPr>
        <p:spPr>
          <a:xfrm>
            <a:off x="7620132" y="3024162"/>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26" name="Rectangle 25">
            <a:extLst>
              <a:ext uri="{FF2B5EF4-FFF2-40B4-BE49-F238E27FC236}">
                <a16:creationId xmlns:a16="http://schemas.microsoft.com/office/drawing/2014/main" id="{0F88BB9E-4786-4C02-A7F6-2B0E197CC4D5}"/>
              </a:ext>
            </a:extLst>
          </p:cNvPr>
          <p:cNvSpPr/>
          <p:nvPr/>
        </p:nvSpPr>
        <p:spPr>
          <a:xfrm>
            <a:off x="8319157" y="3024162"/>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27" name="Rectangle 26">
            <a:extLst>
              <a:ext uri="{FF2B5EF4-FFF2-40B4-BE49-F238E27FC236}">
                <a16:creationId xmlns:a16="http://schemas.microsoft.com/office/drawing/2014/main" id="{BFBEFFF2-E0FF-42BC-A23D-02EC3696D954}"/>
              </a:ext>
            </a:extLst>
          </p:cNvPr>
          <p:cNvSpPr/>
          <p:nvPr/>
        </p:nvSpPr>
        <p:spPr>
          <a:xfrm>
            <a:off x="6900593" y="3746940"/>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28" name="Rectangle 27">
            <a:extLst>
              <a:ext uri="{FF2B5EF4-FFF2-40B4-BE49-F238E27FC236}">
                <a16:creationId xmlns:a16="http://schemas.microsoft.com/office/drawing/2014/main" id="{E6437D07-6494-4393-A938-A9B304F22538}"/>
              </a:ext>
            </a:extLst>
          </p:cNvPr>
          <p:cNvSpPr/>
          <p:nvPr/>
        </p:nvSpPr>
        <p:spPr>
          <a:xfrm>
            <a:off x="7610685" y="3732632"/>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29" name="Rectangle 28">
            <a:extLst>
              <a:ext uri="{FF2B5EF4-FFF2-40B4-BE49-F238E27FC236}">
                <a16:creationId xmlns:a16="http://schemas.microsoft.com/office/drawing/2014/main" id="{33CD54C2-DCDA-479C-A5B3-8051AD9EA2DC}"/>
              </a:ext>
            </a:extLst>
          </p:cNvPr>
          <p:cNvSpPr/>
          <p:nvPr/>
        </p:nvSpPr>
        <p:spPr>
          <a:xfrm>
            <a:off x="8309710" y="3732632"/>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30" name="Rectangle 29">
            <a:extLst>
              <a:ext uri="{FF2B5EF4-FFF2-40B4-BE49-F238E27FC236}">
                <a16:creationId xmlns:a16="http://schemas.microsoft.com/office/drawing/2014/main" id="{95911B35-5549-4FC6-9032-393306EE2B49}"/>
              </a:ext>
            </a:extLst>
          </p:cNvPr>
          <p:cNvSpPr/>
          <p:nvPr/>
        </p:nvSpPr>
        <p:spPr>
          <a:xfrm>
            <a:off x="6883322" y="4422211"/>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31" name="Rectangle 30">
            <a:extLst>
              <a:ext uri="{FF2B5EF4-FFF2-40B4-BE49-F238E27FC236}">
                <a16:creationId xmlns:a16="http://schemas.microsoft.com/office/drawing/2014/main" id="{263C2AEC-CBA2-468C-B684-89069C864C9B}"/>
              </a:ext>
            </a:extLst>
          </p:cNvPr>
          <p:cNvSpPr/>
          <p:nvPr/>
        </p:nvSpPr>
        <p:spPr>
          <a:xfrm>
            <a:off x="7610685" y="4422211"/>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32" name="Rectangle 31">
            <a:extLst>
              <a:ext uri="{FF2B5EF4-FFF2-40B4-BE49-F238E27FC236}">
                <a16:creationId xmlns:a16="http://schemas.microsoft.com/office/drawing/2014/main" id="{15DC43EA-FD75-4F19-8A08-E75DED3CA145}"/>
              </a:ext>
            </a:extLst>
          </p:cNvPr>
          <p:cNvSpPr/>
          <p:nvPr/>
        </p:nvSpPr>
        <p:spPr>
          <a:xfrm>
            <a:off x="8309710" y="4422211"/>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rPr>
              <a:t>x</a:t>
            </a:r>
            <a:endParaRPr lang="en-US" sz="1400" dirty="0">
              <a:solidFill>
                <a:schemeClr val="tx1"/>
              </a:solidFill>
            </a:endParaRPr>
          </a:p>
        </p:txBody>
      </p:sp>
      <p:sp>
        <p:nvSpPr>
          <p:cNvPr id="33" name="Rectangle 32">
            <a:extLst>
              <a:ext uri="{FF2B5EF4-FFF2-40B4-BE49-F238E27FC236}">
                <a16:creationId xmlns:a16="http://schemas.microsoft.com/office/drawing/2014/main" id="{77DFB78D-F251-437F-ACDD-CF9436FFBCB6}"/>
              </a:ext>
            </a:extLst>
          </p:cNvPr>
          <p:cNvSpPr/>
          <p:nvPr/>
        </p:nvSpPr>
        <p:spPr>
          <a:xfrm>
            <a:off x="6892769" y="4988987"/>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400" dirty="0">
                <a:solidFill>
                  <a:schemeClr val="tx1"/>
                </a:solidFill>
              </a:rPr>
              <a:t>2</a:t>
            </a:r>
            <a:endParaRPr lang="en-US" sz="1400" dirty="0">
              <a:solidFill>
                <a:schemeClr val="tx1"/>
              </a:solidFill>
            </a:endParaRPr>
          </a:p>
        </p:txBody>
      </p:sp>
      <p:sp>
        <p:nvSpPr>
          <p:cNvPr id="34" name="Rectangle 33">
            <a:extLst>
              <a:ext uri="{FF2B5EF4-FFF2-40B4-BE49-F238E27FC236}">
                <a16:creationId xmlns:a16="http://schemas.microsoft.com/office/drawing/2014/main" id="{7D9436A1-04AA-4519-8B23-2D55F40CDE16}"/>
              </a:ext>
            </a:extLst>
          </p:cNvPr>
          <p:cNvSpPr/>
          <p:nvPr/>
        </p:nvSpPr>
        <p:spPr>
          <a:xfrm>
            <a:off x="7620132" y="4988987"/>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sp>
        <p:nvSpPr>
          <p:cNvPr id="35" name="Rectangle 34">
            <a:extLst>
              <a:ext uri="{FF2B5EF4-FFF2-40B4-BE49-F238E27FC236}">
                <a16:creationId xmlns:a16="http://schemas.microsoft.com/office/drawing/2014/main" id="{0CCA18E4-3366-4B77-A9A3-3B0BA990E858}"/>
              </a:ext>
            </a:extLst>
          </p:cNvPr>
          <p:cNvSpPr/>
          <p:nvPr/>
        </p:nvSpPr>
        <p:spPr>
          <a:xfrm>
            <a:off x="8330585" y="4965310"/>
            <a:ext cx="557332" cy="311729"/>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3</a:t>
            </a:r>
            <a:endParaRPr lang="en-US" sz="1400" dirty="0">
              <a:solidFill>
                <a:schemeClr val="tx1"/>
              </a:solidFill>
            </a:endParaRPr>
          </a:p>
        </p:txBody>
      </p:sp>
      <p:pic>
        <p:nvPicPr>
          <p:cNvPr id="36" name="Picture 9" descr="A picture containing gallinaceous bird, bird, turkey&#10;&#10;Description automatically generated">
            <a:extLst>
              <a:ext uri="{FF2B5EF4-FFF2-40B4-BE49-F238E27FC236}">
                <a16:creationId xmlns:a16="http://schemas.microsoft.com/office/drawing/2014/main" id="{8FB62955-F13B-4446-A394-EEE98EFEABC9}"/>
              </a:ext>
            </a:extLst>
          </p:cNvPr>
          <p:cNvPicPr>
            <a:picLocks noChangeAspect="1"/>
          </p:cNvPicPr>
          <p:nvPr/>
        </p:nvPicPr>
        <p:blipFill>
          <a:blip r:embed="rId2"/>
          <a:stretch>
            <a:fillRect/>
          </a:stretch>
        </p:blipFill>
        <p:spPr>
          <a:xfrm>
            <a:off x="35496" y="1724523"/>
            <a:ext cx="1557910" cy="1337518"/>
          </a:xfrm>
          <a:prstGeom prst="rect">
            <a:avLst/>
          </a:prstGeom>
        </p:spPr>
      </p:pic>
      <p:sp>
        <p:nvSpPr>
          <p:cNvPr id="37" name="Rectangle 36">
            <a:extLst>
              <a:ext uri="{FF2B5EF4-FFF2-40B4-BE49-F238E27FC236}">
                <a16:creationId xmlns:a16="http://schemas.microsoft.com/office/drawing/2014/main" id="{0CB70464-693C-4E4B-8C09-970E8A38B62E}"/>
              </a:ext>
            </a:extLst>
          </p:cNvPr>
          <p:cNvSpPr/>
          <p:nvPr/>
        </p:nvSpPr>
        <p:spPr>
          <a:xfrm>
            <a:off x="1430311" y="1888601"/>
            <a:ext cx="5361054" cy="507831"/>
          </a:xfrm>
          <a:prstGeom prst="rect">
            <a:avLst/>
          </a:prstGeom>
          <a:solidFill>
            <a:schemeClr val="bg1">
              <a:lumMod val="85000"/>
            </a:schemeClr>
          </a:solidFill>
        </p:spPr>
        <p:txBody>
          <a:bodyPr wrap="square" lIns="91440" tIns="45720" rIns="91440" bIns="45720" anchor="t">
            <a:spAutoFit/>
          </a:bodyPr>
          <a:lstStyle/>
          <a:p>
            <a:pPr>
              <a:lnSpc>
                <a:spcPct val="150000"/>
              </a:lnSpc>
            </a:pPr>
            <a:r>
              <a:rPr lang="en-US" sz="1400" dirty="0">
                <a:latin typeface="Arial"/>
                <a:cs typeface="Arial"/>
              </a:rPr>
              <a:t>attenuated </a:t>
            </a:r>
            <a:r>
              <a:rPr lang="en-US" sz="1400" i="1" dirty="0">
                <a:latin typeface="Arial"/>
                <a:cs typeface="Arial"/>
              </a:rPr>
              <a:t>histomonads</a:t>
            </a:r>
            <a:r>
              <a:rPr lang="en-US" i="1" dirty="0">
                <a:latin typeface="Arial"/>
                <a:cs typeface="Arial"/>
              </a:rPr>
              <a:t> </a:t>
            </a:r>
            <a:r>
              <a:rPr lang="en-US" dirty="0">
                <a:latin typeface="Arial"/>
                <a:cs typeface="Arial"/>
              </a:rPr>
              <a:t>(    )</a:t>
            </a:r>
            <a:r>
              <a:rPr lang="en-US" sz="1400" i="1" dirty="0">
                <a:latin typeface="Arial"/>
                <a:cs typeface="Arial"/>
              </a:rPr>
              <a:t> and /or </a:t>
            </a:r>
            <a:r>
              <a:rPr lang="en-US" sz="1400" dirty="0">
                <a:latin typeface="Arial"/>
                <a:cs typeface="Arial"/>
              </a:rPr>
              <a:t>virulent </a:t>
            </a:r>
            <a:r>
              <a:rPr lang="en-US" sz="1400" i="1" dirty="0">
                <a:latin typeface="Arial"/>
                <a:cs typeface="Arial"/>
              </a:rPr>
              <a:t>histomonads </a:t>
            </a:r>
            <a:r>
              <a:rPr lang="en-US" dirty="0">
                <a:latin typeface="Arial"/>
                <a:cs typeface="Arial"/>
              </a:rPr>
              <a:t>(    )</a:t>
            </a:r>
          </a:p>
        </p:txBody>
      </p:sp>
      <p:sp>
        <p:nvSpPr>
          <p:cNvPr id="38" name="Multiplication Sign 9">
            <a:extLst>
              <a:ext uri="{FF2B5EF4-FFF2-40B4-BE49-F238E27FC236}">
                <a16:creationId xmlns:a16="http://schemas.microsoft.com/office/drawing/2014/main" id="{9855325D-DA06-4943-9AF7-0A2A72D4EB4E}"/>
              </a:ext>
            </a:extLst>
          </p:cNvPr>
          <p:cNvSpPr/>
          <p:nvPr/>
        </p:nvSpPr>
        <p:spPr>
          <a:xfrm>
            <a:off x="3085918" y="2910808"/>
            <a:ext cx="528992" cy="632901"/>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39" name="Multiplication Sign 50">
            <a:extLst>
              <a:ext uri="{FF2B5EF4-FFF2-40B4-BE49-F238E27FC236}">
                <a16:creationId xmlns:a16="http://schemas.microsoft.com/office/drawing/2014/main" id="{32C9B13B-E677-4F48-BB4A-E67F4F0E4C37}"/>
              </a:ext>
            </a:extLst>
          </p:cNvPr>
          <p:cNvSpPr/>
          <p:nvPr/>
        </p:nvSpPr>
        <p:spPr>
          <a:xfrm>
            <a:off x="3085918" y="3657064"/>
            <a:ext cx="528992" cy="632901"/>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40" name="Multiplication Sign 52">
            <a:extLst>
              <a:ext uri="{FF2B5EF4-FFF2-40B4-BE49-F238E27FC236}">
                <a16:creationId xmlns:a16="http://schemas.microsoft.com/office/drawing/2014/main" id="{4A9EEFC8-409F-4060-AF45-DB495BBA7FF1}"/>
              </a:ext>
            </a:extLst>
          </p:cNvPr>
          <p:cNvSpPr/>
          <p:nvPr/>
        </p:nvSpPr>
        <p:spPr>
          <a:xfrm>
            <a:off x="3152041" y="4289964"/>
            <a:ext cx="528992" cy="632901"/>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sp>
        <p:nvSpPr>
          <p:cNvPr id="41" name="Multiplication Sign 53">
            <a:extLst>
              <a:ext uri="{FF2B5EF4-FFF2-40B4-BE49-F238E27FC236}">
                <a16:creationId xmlns:a16="http://schemas.microsoft.com/office/drawing/2014/main" id="{C70071D1-D246-4633-8726-69AA5C25753A}"/>
              </a:ext>
            </a:extLst>
          </p:cNvPr>
          <p:cNvSpPr/>
          <p:nvPr/>
        </p:nvSpPr>
        <p:spPr>
          <a:xfrm>
            <a:off x="5107422" y="2901362"/>
            <a:ext cx="528992" cy="632901"/>
          </a:xfrm>
          <a:prstGeom prst="mathMultipl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endParaRPr>
          </a:p>
        </p:txBody>
      </p:sp>
      <p:pic>
        <p:nvPicPr>
          <p:cNvPr id="42" name="Graphic 15" descr="Tick with solid fill">
            <a:extLst>
              <a:ext uri="{FF2B5EF4-FFF2-40B4-BE49-F238E27FC236}">
                <a16:creationId xmlns:a16="http://schemas.microsoft.com/office/drawing/2014/main" id="{EE6FABD3-5E2B-4144-AB68-F595E22B13B9}"/>
              </a:ext>
            </a:extLst>
          </p:cNvPr>
          <p:cNvPicPr>
            <a:picLocks noChangeAspect="1"/>
          </p:cNvPicPr>
          <p:nvPr/>
        </p:nvPicPr>
        <p:blipFill>
          <a:blip r:embed="rId3"/>
          <a:stretch>
            <a:fillRect/>
          </a:stretch>
        </p:blipFill>
        <p:spPr>
          <a:xfrm>
            <a:off x="5115920" y="3591124"/>
            <a:ext cx="451534" cy="725011"/>
          </a:xfrm>
          <a:prstGeom prst="rect">
            <a:avLst/>
          </a:prstGeom>
        </p:spPr>
      </p:pic>
      <p:pic>
        <p:nvPicPr>
          <p:cNvPr id="43" name="Graphic 15" descr="Tick with solid fill">
            <a:extLst>
              <a:ext uri="{FF2B5EF4-FFF2-40B4-BE49-F238E27FC236}">
                <a16:creationId xmlns:a16="http://schemas.microsoft.com/office/drawing/2014/main" id="{5C284F8F-9B4D-404D-9A37-B7C12C4CF7D1}"/>
              </a:ext>
            </a:extLst>
          </p:cNvPr>
          <p:cNvPicPr>
            <a:picLocks noChangeAspect="1"/>
          </p:cNvPicPr>
          <p:nvPr/>
        </p:nvPicPr>
        <p:blipFill>
          <a:blip r:embed="rId3"/>
          <a:stretch>
            <a:fillRect/>
          </a:stretch>
        </p:blipFill>
        <p:spPr>
          <a:xfrm>
            <a:off x="3227612" y="4833804"/>
            <a:ext cx="470426" cy="755436"/>
          </a:xfrm>
          <a:prstGeom prst="rect">
            <a:avLst/>
          </a:prstGeom>
        </p:spPr>
      </p:pic>
      <p:pic>
        <p:nvPicPr>
          <p:cNvPr id="44" name="Graphic 15" descr="Tick with solid fill">
            <a:extLst>
              <a:ext uri="{FF2B5EF4-FFF2-40B4-BE49-F238E27FC236}">
                <a16:creationId xmlns:a16="http://schemas.microsoft.com/office/drawing/2014/main" id="{B3587A80-D8FC-4732-A7A1-DB7F58CFFD8D}"/>
              </a:ext>
            </a:extLst>
          </p:cNvPr>
          <p:cNvPicPr>
            <a:picLocks noChangeAspect="1"/>
          </p:cNvPicPr>
          <p:nvPr/>
        </p:nvPicPr>
        <p:blipFill>
          <a:blip r:embed="rId4"/>
          <a:stretch>
            <a:fillRect/>
          </a:stretch>
        </p:blipFill>
        <p:spPr>
          <a:xfrm>
            <a:off x="5173546" y="4778749"/>
            <a:ext cx="470426" cy="810491"/>
          </a:xfrm>
          <a:prstGeom prst="rect">
            <a:avLst/>
          </a:prstGeom>
        </p:spPr>
      </p:pic>
      <p:pic>
        <p:nvPicPr>
          <p:cNvPr id="45" name="Graphic 15" descr="Tick with solid fill">
            <a:extLst>
              <a:ext uri="{FF2B5EF4-FFF2-40B4-BE49-F238E27FC236}">
                <a16:creationId xmlns:a16="http://schemas.microsoft.com/office/drawing/2014/main" id="{B6F02169-F000-43A3-BF06-14638C7C9411}"/>
              </a:ext>
            </a:extLst>
          </p:cNvPr>
          <p:cNvPicPr>
            <a:picLocks noChangeAspect="1"/>
          </p:cNvPicPr>
          <p:nvPr/>
        </p:nvPicPr>
        <p:blipFill>
          <a:blip r:embed="rId4"/>
          <a:stretch>
            <a:fillRect/>
          </a:stretch>
        </p:blipFill>
        <p:spPr>
          <a:xfrm>
            <a:off x="5145207" y="4204948"/>
            <a:ext cx="470426" cy="810491"/>
          </a:xfrm>
          <a:prstGeom prst="rect">
            <a:avLst/>
          </a:prstGeom>
        </p:spPr>
      </p:pic>
      <p:pic>
        <p:nvPicPr>
          <p:cNvPr id="46" name="Graphic 15" descr="Tick with solid fill">
            <a:extLst>
              <a:ext uri="{FF2B5EF4-FFF2-40B4-BE49-F238E27FC236}">
                <a16:creationId xmlns:a16="http://schemas.microsoft.com/office/drawing/2014/main" id="{BDA667FE-3C54-4065-B106-01549ADD6C5A}"/>
              </a:ext>
            </a:extLst>
          </p:cNvPr>
          <p:cNvPicPr>
            <a:picLocks noChangeAspect="1"/>
          </p:cNvPicPr>
          <p:nvPr/>
        </p:nvPicPr>
        <p:blipFill>
          <a:blip r:embed="rId3"/>
          <a:stretch>
            <a:fillRect/>
          </a:stretch>
        </p:blipFill>
        <p:spPr>
          <a:xfrm>
            <a:off x="3559881" y="1929362"/>
            <a:ext cx="255018" cy="478332"/>
          </a:xfrm>
          <a:prstGeom prst="rect">
            <a:avLst/>
          </a:prstGeom>
        </p:spPr>
      </p:pic>
      <p:pic>
        <p:nvPicPr>
          <p:cNvPr id="47" name="Graphic 15" descr="Tick with solid fill">
            <a:extLst>
              <a:ext uri="{FF2B5EF4-FFF2-40B4-BE49-F238E27FC236}">
                <a16:creationId xmlns:a16="http://schemas.microsoft.com/office/drawing/2014/main" id="{1AB0AD88-E3A2-44BB-9995-B2F7D3DF7397}"/>
              </a:ext>
            </a:extLst>
          </p:cNvPr>
          <p:cNvPicPr>
            <a:picLocks noChangeAspect="1"/>
          </p:cNvPicPr>
          <p:nvPr/>
        </p:nvPicPr>
        <p:blipFill>
          <a:blip r:embed="rId4"/>
          <a:stretch>
            <a:fillRect/>
          </a:stretch>
        </p:blipFill>
        <p:spPr>
          <a:xfrm>
            <a:off x="6335178" y="1893389"/>
            <a:ext cx="216024" cy="470427"/>
          </a:xfrm>
          <a:prstGeom prst="rect">
            <a:avLst/>
          </a:prstGeom>
        </p:spPr>
      </p:pic>
      <p:sp>
        <p:nvSpPr>
          <p:cNvPr id="48" name="Rectangle 47">
            <a:extLst>
              <a:ext uri="{FF2B5EF4-FFF2-40B4-BE49-F238E27FC236}">
                <a16:creationId xmlns:a16="http://schemas.microsoft.com/office/drawing/2014/main" id="{DB782DBC-98DB-4F29-AD01-951F7A135EF7}"/>
              </a:ext>
            </a:extLst>
          </p:cNvPr>
          <p:cNvSpPr/>
          <p:nvPr/>
        </p:nvSpPr>
        <p:spPr>
          <a:xfrm>
            <a:off x="6883322" y="1850768"/>
            <a:ext cx="2152820" cy="624956"/>
          </a:xfrm>
          <a:prstGeom prst="rect">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Caecum, liver and spleen</a:t>
            </a:r>
          </a:p>
        </p:txBody>
      </p:sp>
      <p:sp>
        <p:nvSpPr>
          <p:cNvPr id="49" name="TextBox 48"/>
          <p:cNvSpPr txBox="1"/>
          <p:nvPr/>
        </p:nvSpPr>
        <p:spPr>
          <a:xfrm>
            <a:off x="107504" y="5100717"/>
            <a:ext cx="8901713" cy="992579"/>
          </a:xfrm>
          <a:prstGeom prst="rect">
            <a:avLst/>
          </a:prstGeom>
          <a:noFill/>
          <a:ln>
            <a:noFill/>
          </a:ln>
        </p:spPr>
        <p:txBody>
          <a:bodyPr wrap="square" rtlCol="0">
            <a:spAutoFit/>
          </a:bodyPr>
          <a:lstStyle/>
          <a:p>
            <a:pPr>
              <a:lnSpc>
                <a:spcPct val="150000"/>
              </a:lnSpc>
            </a:pPr>
            <a:r>
              <a:rPr lang="de-AT" sz="1300" b="1" i="1" u="sng" dirty="0"/>
              <a:t>H. meleagridis </a:t>
            </a:r>
          </a:p>
          <a:p>
            <a:pPr>
              <a:lnSpc>
                <a:spcPct val="150000"/>
              </a:lnSpc>
            </a:pPr>
            <a:r>
              <a:rPr lang="de-AT" sz="1300" b="1" dirty="0" err="1"/>
              <a:t>clone</a:t>
            </a:r>
            <a:r>
              <a:rPr lang="de-AT" sz="1300" b="1" dirty="0"/>
              <a:t>:</a:t>
            </a:r>
            <a:r>
              <a:rPr lang="de-AT" sz="1300" dirty="0"/>
              <a:t> </a:t>
            </a:r>
            <a:r>
              <a:rPr lang="en-US" sz="1300" dirty="0"/>
              <a:t>virulent and attenuated </a:t>
            </a:r>
            <a:r>
              <a:rPr lang="de-DE" sz="1300" dirty="0" err="1"/>
              <a:t>monoxenic</a:t>
            </a:r>
            <a:r>
              <a:rPr lang="de-DE" sz="1300" dirty="0"/>
              <a:t> </a:t>
            </a:r>
            <a:r>
              <a:rPr lang="en-US" sz="1300" dirty="0"/>
              <a:t>clonal culture of </a:t>
            </a:r>
            <a:r>
              <a:rPr lang="en-US" sz="1300" i="1" dirty="0"/>
              <a:t>H. </a:t>
            </a:r>
            <a:r>
              <a:rPr lang="en-US" sz="1300" dirty="0"/>
              <a:t>meleagridis/Turkey/Austria/2922-C6/04 with </a:t>
            </a:r>
            <a:r>
              <a:rPr lang="en-US" sz="1300" i="1" dirty="0"/>
              <a:t>E. coli </a:t>
            </a:r>
            <a:r>
              <a:rPr lang="en-US" sz="1300" dirty="0"/>
              <a:t>DH5</a:t>
            </a:r>
            <a:r>
              <a:rPr lang="de-DE" sz="1300" dirty="0"/>
              <a:t>α</a:t>
            </a:r>
          </a:p>
          <a:p>
            <a:pPr>
              <a:lnSpc>
                <a:spcPct val="150000"/>
              </a:lnSpc>
            </a:pPr>
            <a:r>
              <a:rPr lang="de-AT" sz="1300" b="1" dirty="0" err="1"/>
              <a:t>routes</a:t>
            </a:r>
            <a:r>
              <a:rPr lang="de-AT" sz="1300" b="1" dirty="0"/>
              <a:t>:</a:t>
            </a:r>
            <a:r>
              <a:rPr lang="de-AT" sz="1300" dirty="0"/>
              <a:t> </a:t>
            </a:r>
            <a:r>
              <a:rPr lang="de-AT" sz="1300" kern="0" dirty="0"/>
              <a:t>through </a:t>
            </a:r>
            <a:r>
              <a:rPr lang="de-AT" sz="1300" dirty="0"/>
              <a:t>oral and </a:t>
            </a:r>
            <a:r>
              <a:rPr lang="de-AT" sz="1300" dirty="0" err="1"/>
              <a:t>cloacal</a:t>
            </a:r>
            <a:r>
              <a:rPr lang="de-AT" sz="1300" dirty="0"/>
              <a:t> </a:t>
            </a:r>
            <a:r>
              <a:rPr lang="de-AT" sz="1300" dirty="0" err="1"/>
              <a:t>routes</a:t>
            </a:r>
            <a:endParaRPr lang="de-AT" sz="1300" dirty="0"/>
          </a:p>
        </p:txBody>
      </p:sp>
      <p:sp>
        <p:nvSpPr>
          <p:cNvPr id="50" name="Rectangle 49">
            <a:extLst>
              <a:ext uri="{FF2B5EF4-FFF2-40B4-BE49-F238E27FC236}">
                <a16:creationId xmlns:a16="http://schemas.microsoft.com/office/drawing/2014/main" id="{0CB70464-693C-4E4B-8C09-970E8A38B62E}"/>
              </a:ext>
            </a:extLst>
          </p:cNvPr>
          <p:cNvSpPr/>
          <p:nvPr/>
        </p:nvSpPr>
        <p:spPr>
          <a:xfrm>
            <a:off x="3133148" y="1366126"/>
            <a:ext cx="1955381" cy="416011"/>
          </a:xfrm>
          <a:prstGeom prst="rect">
            <a:avLst/>
          </a:prstGeom>
          <a:solidFill>
            <a:schemeClr val="bg1">
              <a:lumMod val="85000"/>
            </a:schemeClr>
          </a:solidFill>
        </p:spPr>
        <p:txBody>
          <a:bodyPr wrap="square" lIns="91440" tIns="45720" rIns="91440" bIns="45720" anchor="t">
            <a:spAutoFit/>
          </a:bodyPr>
          <a:lstStyle/>
          <a:p>
            <a:pPr algn="ctr">
              <a:lnSpc>
                <a:spcPct val="150000"/>
              </a:lnSpc>
            </a:pPr>
            <a:r>
              <a:rPr lang="de-AT" sz="1600" b="1" dirty="0">
                <a:latin typeface="Arial"/>
                <a:cs typeface="Arial"/>
              </a:rPr>
              <a:t>inoculation  with</a:t>
            </a:r>
            <a:endParaRPr lang="en-US" b="1" dirty="0">
              <a:latin typeface="Arial"/>
              <a:cs typeface="Arial"/>
            </a:endParaRPr>
          </a:p>
        </p:txBody>
      </p:sp>
      <p:sp>
        <p:nvSpPr>
          <p:cNvPr id="51" name="Rectangle 50">
            <a:extLst>
              <a:ext uri="{FF2B5EF4-FFF2-40B4-BE49-F238E27FC236}">
                <a16:creationId xmlns:a16="http://schemas.microsoft.com/office/drawing/2014/main" id="{0CB70464-693C-4E4B-8C09-970E8A38B62E}"/>
              </a:ext>
            </a:extLst>
          </p:cNvPr>
          <p:cNvSpPr/>
          <p:nvPr/>
        </p:nvSpPr>
        <p:spPr>
          <a:xfrm>
            <a:off x="6701219" y="1329134"/>
            <a:ext cx="2376263" cy="456535"/>
          </a:xfrm>
          <a:prstGeom prst="rect">
            <a:avLst/>
          </a:prstGeom>
          <a:solidFill>
            <a:schemeClr val="bg1">
              <a:lumMod val="85000"/>
            </a:schemeClr>
          </a:solidFill>
        </p:spPr>
        <p:txBody>
          <a:bodyPr wrap="square" lIns="91440" tIns="45720" rIns="91440" bIns="45720" anchor="t">
            <a:spAutoFit/>
          </a:bodyPr>
          <a:lstStyle/>
          <a:p>
            <a:pPr>
              <a:lnSpc>
                <a:spcPct val="150000"/>
              </a:lnSpc>
            </a:pPr>
            <a:r>
              <a:rPr lang="en-US" dirty="0">
                <a:latin typeface="Arial"/>
                <a:cs typeface="Arial"/>
              </a:rPr>
              <a:t> </a:t>
            </a:r>
            <a:r>
              <a:rPr lang="de-AT" sz="1600" b="1" dirty="0">
                <a:latin typeface="Arial"/>
                <a:cs typeface="Arial"/>
              </a:rPr>
              <a:t>necropsy &amp; sampling</a:t>
            </a:r>
          </a:p>
        </p:txBody>
      </p:sp>
      <p:sp>
        <p:nvSpPr>
          <p:cNvPr id="53"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32</a:t>
            </a:r>
          </a:p>
        </p:txBody>
      </p:sp>
      <p:pic>
        <p:nvPicPr>
          <p:cNvPr id="54" name="Grafik 5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55" name="Kép 7"/>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28736140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151091" y="405249"/>
            <a:ext cx="6912767" cy="445594"/>
          </a:xfrm>
        </p:spPr>
        <p:txBody>
          <a:bodyPr/>
          <a:lstStyle/>
          <a:p>
            <a:r>
              <a:rPr lang="en-GB" sz="2400" dirty="0"/>
              <a:t>Macroscopic lesion in caeca</a:t>
            </a:r>
            <a:endParaRPr lang="de-DE" sz="2400" dirty="0"/>
          </a:p>
        </p:txBody>
      </p:sp>
      <p:pic>
        <p:nvPicPr>
          <p:cNvPr id="10"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0800000">
            <a:off x="6957187" y="1743112"/>
            <a:ext cx="2071364" cy="1829853"/>
          </a:xfrm>
        </p:spPr>
      </p:pic>
      <p:sp>
        <p:nvSpPr>
          <p:cNvPr id="11" name="Slide Number Placeholder 3"/>
          <p:cNvSpPr txBox="1">
            <a:spLocks/>
          </p:cNvSpPr>
          <p:nvPr/>
        </p:nvSpPr>
        <p:spPr>
          <a:xfrm>
            <a:off x="8652343" y="6458269"/>
            <a:ext cx="2160000" cy="1800000"/>
          </a:xfrm>
          <a:prstGeom prst="rect">
            <a:avLst/>
          </a:prstGeom>
          <a:ln>
            <a:noFill/>
          </a:ln>
        </p:spPr>
        <p:txBody>
          <a:bodyPr vert="horz" wrap="square" lIns="0" tIns="45720" rIns="0" bIns="45720" numCol="1" anchor="ctr" anchorCtr="0" compatLnSpc="1">
            <a:prstTxWarp prst="textNoShape">
              <a:avLst/>
            </a:prstTxWarp>
          </a:bodyPr>
          <a:lstStyle>
            <a:defPPr>
              <a:defRPr lang="de-DE"/>
            </a:defPPr>
            <a:lvl1pPr marL="0" algn="r" defTabSz="914400" rtl="0" eaLnBrk="1" latinLnBrk="0" hangingPunct="1">
              <a:defRPr sz="1600" b="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AB253C-49A1-4CC2-8013-2E83A3F58D1C}" type="slidenum">
              <a:rPr lang="de-DE" smtClean="0"/>
              <a:pPr>
                <a:defRPr/>
              </a:pPr>
              <a:t>33</a:t>
            </a:fld>
            <a:endParaRPr lang="de-DE"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692" y="1748067"/>
            <a:ext cx="2155926" cy="182985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171" y="1743163"/>
            <a:ext cx="2155926" cy="1829853"/>
          </a:xfrm>
          <a:prstGeom prst="rect">
            <a:avLst/>
          </a:prstGeom>
        </p:spPr>
      </p:pic>
      <p:sp>
        <p:nvSpPr>
          <p:cNvPr id="14" name="Rectangle 13">
            <a:extLst>
              <a:ext uri="{FF2B5EF4-FFF2-40B4-BE49-F238E27FC236}">
                <a16:creationId xmlns:a16="http://schemas.microsoft.com/office/drawing/2014/main" id="{C4EA8152-85B6-49CE-8A4B-4DE64B6683C1}"/>
              </a:ext>
            </a:extLst>
          </p:cNvPr>
          <p:cNvSpPr/>
          <p:nvPr/>
        </p:nvSpPr>
        <p:spPr>
          <a:xfrm>
            <a:off x="673763" y="1361956"/>
            <a:ext cx="860634" cy="3303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LS 0</a:t>
            </a:r>
            <a:endParaRPr lang="en-AT" dirty="0">
              <a:solidFill>
                <a:schemeClr val="tx1"/>
              </a:solidFill>
            </a:endParaRPr>
          </a:p>
        </p:txBody>
      </p:sp>
      <p:sp>
        <p:nvSpPr>
          <p:cNvPr id="15" name="Rectangle 14">
            <a:extLst>
              <a:ext uri="{FF2B5EF4-FFF2-40B4-BE49-F238E27FC236}">
                <a16:creationId xmlns:a16="http://schemas.microsoft.com/office/drawing/2014/main" id="{D4AA5632-CA42-40C3-911E-26F275A7C58E}"/>
              </a:ext>
            </a:extLst>
          </p:cNvPr>
          <p:cNvSpPr/>
          <p:nvPr/>
        </p:nvSpPr>
        <p:spPr>
          <a:xfrm>
            <a:off x="7448367" y="1331817"/>
            <a:ext cx="797542" cy="3526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LS 4</a:t>
            </a:r>
            <a:endParaRPr lang="en-AT" dirty="0">
              <a:solidFill>
                <a:schemeClr val="tx1"/>
              </a:solidFill>
            </a:endParaRPr>
          </a:p>
        </p:txBody>
      </p:sp>
      <p:sp>
        <p:nvSpPr>
          <p:cNvPr id="16" name="Rectangle 15">
            <a:extLst>
              <a:ext uri="{FF2B5EF4-FFF2-40B4-BE49-F238E27FC236}">
                <a16:creationId xmlns:a16="http://schemas.microsoft.com/office/drawing/2014/main" id="{5F96325E-223D-4E24-B681-AFB01A4669FF}"/>
              </a:ext>
            </a:extLst>
          </p:cNvPr>
          <p:cNvSpPr/>
          <p:nvPr/>
        </p:nvSpPr>
        <p:spPr>
          <a:xfrm>
            <a:off x="2920779" y="1344139"/>
            <a:ext cx="860634" cy="340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LS 1</a:t>
            </a:r>
            <a:endParaRPr lang="en-AT" dirty="0">
              <a:solidFill>
                <a:schemeClr val="tx1"/>
              </a:solidFill>
            </a:endParaRPr>
          </a:p>
        </p:txBody>
      </p:sp>
      <p:sp>
        <p:nvSpPr>
          <p:cNvPr id="17" name="Rectangle 16">
            <a:extLst>
              <a:ext uri="{FF2B5EF4-FFF2-40B4-BE49-F238E27FC236}">
                <a16:creationId xmlns:a16="http://schemas.microsoft.com/office/drawing/2014/main" id="{D4AA5632-CA42-40C3-911E-26F275A7C58E}"/>
              </a:ext>
            </a:extLst>
          </p:cNvPr>
          <p:cNvSpPr/>
          <p:nvPr/>
        </p:nvSpPr>
        <p:spPr>
          <a:xfrm>
            <a:off x="5144111" y="1344139"/>
            <a:ext cx="797542" cy="35267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LS 3</a:t>
            </a:r>
            <a:endParaRPr lang="en-AT" dirty="0">
              <a:solidFill>
                <a:schemeClr val="tx1"/>
              </a:solidFill>
            </a:endParaRPr>
          </a:p>
        </p:txBody>
      </p:sp>
      <p:grpSp>
        <p:nvGrpSpPr>
          <p:cNvPr id="18" name="Group 17"/>
          <p:cNvGrpSpPr/>
          <p:nvPr/>
        </p:nvGrpSpPr>
        <p:grpSpPr>
          <a:xfrm>
            <a:off x="4655668" y="1743113"/>
            <a:ext cx="2220588" cy="1829853"/>
            <a:chOff x="399850" y="3790032"/>
            <a:chExt cx="2410110" cy="1835010"/>
          </a:xfrm>
        </p:grpSpPr>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850" y="3790032"/>
              <a:ext cx="2383932" cy="1835010"/>
            </a:xfrm>
            <a:prstGeom prst="rect">
              <a:avLst/>
            </a:prstGeom>
          </p:spPr>
        </p:pic>
        <p:pic>
          <p:nvPicPr>
            <p:cNvPr id="20" name="Picture 19"/>
            <p:cNvPicPr>
              <a:picLocks noChangeAspect="1"/>
            </p:cNvPicPr>
            <p:nvPr/>
          </p:nvPicPr>
          <p:blipFill>
            <a:blip r:embed="rId6"/>
            <a:stretch>
              <a:fillRect/>
            </a:stretch>
          </p:blipFill>
          <p:spPr>
            <a:xfrm>
              <a:off x="407710" y="3988034"/>
              <a:ext cx="2402250" cy="1395558"/>
            </a:xfrm>
            <a:prstGeom prst="rect">
              <a:avLst/>
            </a:prstGeom>
          </p:spPr>
        </p:pic>
      </p:grpSp>
      <p:graphicFrame>
        <p:nvGraphicFramePr>
          <p:cNvPr id="21" name="Table 20"/>
          <p:cNvGraphicFramePr>
            <a:graphicFrameLocks noGrp="1"/>
          </p:cNvGraphicFramePr>
          <p:nvPr>
            <p:extLst>
              <p:ext uri="{D42A27DB-BD31-4B8C-83A1-F6EECF244321}">
                <p14:modId xmlns:p14="http://schemas.microsoft.com/office/powerpoint/2010/main" val="3991891175"/>
              </p:ext>
            </p:extLst>
          </p:nvPr>
        </p:nvGraphicFramePr>
        <p:xfrm>
          <a:off x="128171" y="3631642"/>
          <a:ext cx="8908325" cy="2355025"/>
        </p:xfrm>
        <a:graphic>
          <a:graphicData uri="http://schemas.openxmlformats.org/drawingml/2006/table">
            <a:tbl>
              <a:tblPr firstRow="1" firstCol="1" bandRow="1">
                <a:tableStyleId>{5C22544A-7EE6-4342-B048-85BDC9FD1C3A}</a:tableStyleId>
              </a:tblPr>
              <a:tblGrid>
                <a:gridCol w="2390626">
                  <a:extLst>
                    <a:ext uri="{9D8B030D-6E8A-4147-A177-3AD203B41FA5}">
                      <a16:colId xmlns:a16="http://schemas.microsoft.com/office/drawing/2014/main" val="3743856007"/>
                    </a:ext>
                  </a:extLst>
                </a:gridCol>
                <a:gridCol w="1877083">
                  <a:extLst>
                    <a:ext uri="{9D8B030D-6E8A-4147-A177-3AD203B41FA5}">
                      <a16:colId xmlns:a16="http://schemas.microsoft.com/office/drawing/2014/main" val="2345206743"/>
                    </a:ext>
                  </a:extLst>
                </a:gridCol>
                <a:gridCol w="1588301">
                  <a:extLst>
                    <a:ext uri="{9D8B030D-6E8A-4147-A177-3AD203B41FA5}">
                      <a16:colId xmlns:a16="http://schemas.microsoft.com/office/drawing/2014/main" val="1630505860"/>
                    </a:ext>
                  </a:extLst>
                </a:gridCol>
                <a:gridCol w="1155128">
                  <a:extLst>
                    <a:ext uri="{9D8B030D-6E8A-4147-A177-3AD203B41FA5}">
                      <a16:colId xmlns:a16="http://schemas.microsoft.com/office/drawing/2014/main" val="3356723417"/>
                    </a:ext>
                  </a:extLst>
                </a:gridCol>
                <a:gridCol w="1897187">
                  <a:extLst>
                    <a:ext uri="{9D8B030D-6E8A-4147-A177-3AD203B41FA5}">
                      <a16:colId xmlns:a16="http://schemas.microsoft.com/office/drawing/2014/main" val="2234026782"/>
                    </a:ext>
                  </a:extLst>
                </a:gridCol>
              </a:tblGrid>
              <a:tr h="468369">
                <a:tc rowSpan="2">
                  <a:txBody>
                    <a:bodyPr/>
                    <a:lstStyle/>
                    <a:p>
                      <a:pPr algn="ctr">
                        <a:lnSpc>
                          <a:spcPct val="115000"/>
                        </a:lnSpc>
                        <a:spcAft>
                          <a:spcPts val="0"/>
                        </a:spcAft>
                      </a:pPr>
                      <a:endParaRPr lang="en-US" sz="1200" b="1" i="0" kern="1200" dirty="0">
                        <a:solidFill>
                          <a:schemeClr val="bg1"/>
                        </a:solidFill>
                        <a:effectLst/>
                        <a:latin typeface="+mn-lt"/>
                        <a:ea typeface="+mn-ea"/>
                        <a:cs typeface="+mn-cs"/>
                      </a:endParaRPr>
                    </a:p>
                    <a:p>
                      <a:pPr algn="ctr">
                        <a:lnSpc>
                          <a:spcPct val="115000"/>
                        </a:lnSpc>
                        <a:spcAft>
                          <a:spcPts val="0"/>
                        </a:spcAft>
                      </a:pPr>
                      <a:endParaRPr lang="en-US" sz="1200" b="1" i="0" kern="1200" dirty="0">
                        <a:solidFill>
                          <a:schemeClr val="bg1"/>
                        </a:solidFill>
                        <a:effectLst/>
                        <a:latin typeface="+mn-lt"/>
                        <a:ea typeface="+mn-ea"/>
                        <a:cs typeface="+mn-cs"/>
                      </a:endParaRPr>
                    </a:p>
                    <a:p>
                      <a:pPr algn="l">
                        <a:lnSpc>
                          <a:spcPct val="115000"/>
                        </a:lnSpc>
                        <a:spcAft>
                          <a:spcPts val="0"/>
                        </a:spcAft>
                      </a:pPr>
                      <a:r>
                        <a:rPr lang="en-US" sz="1200" b="1" i="0" kern="1200" dirty="0">
                          <a:solidFill>
                            <a:schemeClr val="bg1"/>
                          </a:solidFill>
                          <a:effectLst/>
                          <a:latin typeface="+mn-lt"/>
                          <a:ea typeface="+mn-ea"/>
                          <a:cs typeface="+mn-cs"/>
                        </a:rPr>
                        <a:t>treatment</a:t>
                      </a:r>
                      <a:endParaRPr lang="de-DE" sz="1200" b="1" i="0" kern="1200" dirty="0">
                        <a:solidFill>
                          <a:schemeClr val="bg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tc gridSpan="4">
                  <a:txBody>
                    <a:bodyPr/>
                    <a:lstStyle/>
                    <a:p>
                      <a:pPr marL="0" algn="ctr" defTabSz="914400" rtl="0" eaLnBrk="1" latinLnBrk="0" hangingPunct="1">
                        <a:lnSpc>
                          <a:spcPct val="115000"/>
                        </a:lnSpc>
                        <a:spcAft>
                          <a:spcPts val="0"/>
                        </a:spcAft>
                      </a:pPr>
                      <a:r>
                        <a:rPr lang="en-US" sz="1050" b="1" kern="1200" dirty="0">
                          <a:solidFill>
                            <a:schemeClr val="bg1"/>
                          </a:solidFill>
                          <a:effectLst/>
                          <a:latin typeface="+mn-lt"/>
                          <a:ea typeface="+mn-ea"/>
                          <a:cs typeface="+mn-cs"/>
                        </a:rPr>
                        <a:t>groups based on the severity of macroscopic lesions </a:t>
                      </a:r>
                      <a:endParaRPr lang="de-DE" sz="1050" b="1" kern="1200" dirty="0">
                        <a:solidFill>
                          <a:schemeClr val="bg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872876222"/>
                  </a:ext>
                </a:extLst>
              </a:tr>
              <a:tr h="670571">
                <a:tc vMerge="1">
                  <a:txBody>
                    <a:bodyPr/>
                    <a:lstStyle/>
                    <a:p>
                      <a:pPr marL="0" algn="l" defTabSz="914400" rtl="0" eaLnBrk="1" latinLnBrk="0" hangingPunct="1">
                        <a:lnSpc>
                          <a:spcPct val="115000"/>
                        </a:lnSpc>
                        <a:spcAft>
                          <a:spcPts val="0"/>
                        </a:spcAft>
                      </a:pPr>
                      <a:endParaRPr lang="de-DE" sz="1200" b="0" kern="1200" dirty="0">
                        <a:solidFill>
                          <a:schemeClr val="tx1"/>
                        </a:solidFill>
                        <a:effectLst/>
                        <a:latin typeface="+mn-lt"/>
                        <a:ea typeface="+mn-ea"/>
                        <a:cs typeface="+mn-cs"/>
                      </a:endParaRPr>
                    </a:p>
                  </a:txBody>
                  <a:tcPr marL="68580" marR="68580" marT="0" marB="0" anchor="ctr"/>
                </a:tc>
                <a:tc>
                  <a:txBody>
                    <a:bodyPr/>
                    <a:lstStyle/>
                    <a:p>
                      <a:pPr algn="ctr">
                        <a:lnSpc>
                          <a:spcPct val="115000"/>
                        </a:lnSpc>
                        <a:spcAft>
                          <a:spcPts val="0"/>
                        </a:spcAft>
                      </a:pPr>
                      <a:r>
                        <a:rPr lang="en-US" sz="1050" b="1" dirty="0">
                          <a:solidFill>
                            <a:schemeClr val="bg1"/>
                          </a:solidFill>
                          <a:effectLst/>
                          <a:latin typeface="+mn-lt"/>
                        </a:rPr>
                        <a:t>negative control </a:t>
                      </a:r>
                    </a:p>
                    <a:p>
                      <a:pPr algn="ctr">
                        <a:lnSpc>
                          <a:spcPct val="115000"/>
                        </a:lnSpc>
                        <a:spcAft>
                          <a:spcPts val="0"/>
                        </a:spcAft>
                      </a:pPr>
                      <a:r>
                        <a:rPr lang="en-US" sz="1050" b="1" dirty="0">
                          <a:solidFill>
                            <a:schemeClr val="bg1"/>
                          </a:solidFill>
                          <a:effectLst/>
                          <a:latin typeface="+mn-lt"/>
                          <a:ea typeface="Times New Roman" panose="02020603050405020304" pitchFamily="18" charset="0"/>
                          <a:cs typeface="Arial" panose="020B0604020202020204" pitchFamily="34" charset="0"/>
                        </a:rPr>
                        <a:t>(n=</a:t>
                      </a:r>
                      <a:r>
                        <a:rPr lang="en-US" sz="1050" b="1" baseline="0" dirty="0">
                          <a:solidFill>
                            <a:schemeClr val="bg1"/>
                          </a:solidFill>
                          <a:effectLst/>
                          <a:latin typeface="+mn-lt"/>
                          <a:ea typeface="Times New Roman" panose="02020603050405020304" pitchFamily="18" charset="0"/>
                          <a:cs typeface="Arial" panose="020B0604020202020204" pitchFamily="34" charset="0"/>
                        </a:rPr>
                        <a:t> 9)</a:t>
                      </a:r>
                      <a:endParaRPr lang="de-DE" sz="1050" b="1" dirty="0">
                        <a:solidFill>
                          <a:schemeClr val="bg1"/>
                        </a:solidFill>
                        <a:effectLst/>
                        <a:latin typeface="+mn-lt"/>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algn="ctr">
                        <a:lnSpc>
                          <a:spcPct val="115000"/>
                        </a:lnSpc>
                        <a:spcAft>
                          <a:spcPts val="0"/>
                        </a:spcAft>
                      </a:pPr>
                      <a:endParaRPr lang="en-US" sz="1050" b="1" dirty="0">
                        <a:solidFill>
                          <a:schemeClr val="bg1"/>
                        </a:solidFill>
                        <a:effectLst/>
                        <a:latin typeface="+mn-lt"/>
                      </a:endParaRPr>
                    </a:p>
                    <a:p>
                      <a:pPr algn="ctr">
                        <a:lnSpc>
                          <a:spcPct val="115000"/>
                        </a:lnSpc>
                        <a:spcAft>
                          <a:spcPts val="0"/>
                        </a:spcAft>
                      </a:pPr>
                      <a:r>
                        <a:rPr lang="en-US" sz="1050" b="1" dirty="0">
                          <a:solidFill>
                            <a:schemeClr val="bg1"/>
                          </a:solidFill>
                          <a:effectLst/>
                          <a:latin typeface="+mn-lt"/>
                        </a:rPr>
                        <a:t>no lesion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b="1" dirty="0">
                          <a:solidFill>
                            <a:schemeClr val="bg1"/>
                          </a:solidFill>
                          <a:effectLst/>
                          <a:latin typeface="+mn-lt"/>
                          <a:ea typeface="Times New Roman" panose="02020603050405020304" pitchFamily="18" charset="0"/>
                          <a:cs typeface="Arial" panose="020B0604020202020204" pitchFamily="34" charset="0"/>
                        </a:rPr>
                        <a:t>(n=</a:t>
                      </a:r>
                      <a:r>
                        <a:rPr lang="en-US" sz="1050" b="1" baseline="0" dirty="0">
                          <a:solidFill>
                            <a:schemeClr val="bg1"/>
                          </a:solidFill>
                          <a:effectLst/>
                          <a:latin typeface="+mn-lt"/>
                          <a:ea typeface="Times New Roman" panose="02020603050405020304" pitchFamily="18" charset="0"/>
                          <a:cs typeface="Arial" panose="020B0604020202020204" pitchFamily="34" charset="0"/>
                        </a:rPr>
                        <a:t> 11)</a:t>
                      </a:r>
                      <a:endParaRPr lang="de-DE" sz="1050" b="1" dirty="0">
                        <a:solidFill>
                          <a:schemeClr val="bg1"/>
                        </a:solidFill>
                        <a:effectLst/>
                        <a:latin typeface="+mn-lt"/>
                        <a:ea typeface="Times New Roman" panose="02020603050405020304" pitchFamily="18" charset="0"/>
                        <a:cs typeface="Arial" panose="020B0604020202020204" pitchFamily="34" charset="0"/>
                      </a:endParaRPr>
                    </a:p>
                    <a:p>
                      <a:pPr algn="ctr">
                        <a:lnSpc>
                          <a:spcPct val="115000"/>
                        </a:lnSpc>
                        <a:spcAft>
                          <a:spcPts val="0"/>
                        </a:spcAft>
                      </a:pPr>
                      <a:endParaRPr lang="de-DE" sz="1050" b="1" dirty="0">
                        <a:solidFill>
                          <a:schemeClr val="bg1"/>
                        </a:solidFill>
                        <a:effectLst/>
                        <a:latin typeface="+mn-lt"/>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algn="ctr">
                        <a:lnSpc>
                          <a:spcPct val="115000"/>
                        </a:lnSpc>
                        <a:spcAft>
                          <a:spcPts val="0"/>
                        </a:spcAft>
                      </a:pPr>
                      <a:endParaRPr lang="en-US" sz="1050" b="1" dirty="0">
                        <a:solidFill>
                          <a:schemeClr val="bg1"/>
                        </a:solidFill>
                        <a:effectLst/>
                        <a:latin typeface="+mn-lt"/>
                      </a:endParaRPr>
                    </a:p>
                    <a:p>
                      <a:pPr algn="ctr">
                        <a:lnSpc>
                          <a:spcPct val="115000"/>
                        </a:lnSpc>
                        <a:spcAft>
                          <a:spcPts val="0"/>
                        </a:spcAft>
                      </a:pPr>
                      <a:r>
                        <a:rPr lang="en-US" sz="1050" b="1" dirty="0">
                          <a:solidFill>
                            <a:schemeClr val="bg1"/>
                          </a:solidFill>
                          <a:effectLst/>
                          <a:latin typeface="+mn-lt"/>
                        </a:rPr>
                        <a:t>mild lesion</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b="1" dirty="0">
                          <a:solidFill>
                            <a:schemeClr val="bg1"/>
                          </a:solidFill>
                          <a:effectLst/>
                          <a:latin typeface="+mn-lt"/>
                          <a:ea typeface="Times New Roman" panose="02020603050405020304" pitchFamily="18" charset="0"/>
                          <a:cs typeface="Arial" panose="020B0604020202020204" pitchFamily="34" charset="0"/>
                        </a:rPr>
                        <a:t>(n=</a:t>
                      </a:r>
                      <a:r>
                        <a:rPr lang="en-US" sz="1050" b="1" baseline="0" dirty="0">
                          <a:solidFill>
                            <a:schemeClr val="bg1"/>
                          </a:solidFill>
                          <a:effectLst/>
                          <a:latin typeface="+mn-lt"/>
                          <a:ea typeface="Times New Roman" panose="02020603050405020304" pitchFamily="18" charset="0"/>
                          <a:cs typeface="Arial" panose="020B0604020202020204" pitchFamily="34" charset="0"/>
                        </a:rPr>
                        <a:t> 6)</a:t>
                      </a:r>
                      <a:endParaRPr lang="de-DE" sz="1050" b="1" dirty="0">
                        <a:solidFill>
                          <a:schemeClr val="bg1"/>
                        </a:solidFill>
                        <a:effectLst/>
                        <a:latin typeface="+mn-lt"/>
                        <a:ea typeface="Times New Roman" panose="02020603050405020304" pitchFamily="18" charset="0"/>
                        <a:cs typeface="Arial" panose="020B0604020202020204" pitchFamily="34" charset="0"/>
                      </a:endParaRPr>
                    </a:p>
                    <a:p>
                      <a:pPr algn="ctr">
                        <a:lnSpc>
                          <a:spcPct val="115000"/>
                        </a:lnSpc>
                        <a:spcAft>
                          <a:spcPts val="0"/>
                        </a:spcAft>
                      </a:pPr>
                      <a:endParaRPr lang="de-DE" sz="1050" b="1" dirty="0">
                        <a:solidFill>
                          <a:schemeClr val="bg1"/>
                        </a:solidFill>
                        <a:effectLst/>
                        <a:latin typeface="+mn-lt"/>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algn="ctr">
                        <a:lnSpc>
                          <a:spcPct val="115000"/>
                        </a:lnSpc>
                        <a:spcAft>
                          <a:spcPts val="0"/>
                        </a:spcAft>
                      </a:pPr>
                      <a:endParaRPr lang="en-US" sz="1050" b="1" dirty="0">
                        <a:solidFill>
                          <a:schemeClr val="bg1"/>
                        </a:solidFill>
                        <a:effectLst/>
                        <a:latin typeface="+mn-lt"/>
                      </a:endParaRPr>
                    </a:p>
                    <a:p>
                      <a:pPr algn="ctr">
                        <a:lnSpc>
                          <a:spcPct val="115000"/>
                        </a:lnSpc>
                        <a:spcAft>
                          <a:spcPts val="0"/>
                        </a:spcAft>
                      </a:pPr>
                      <a:r>
                        <a:rPr lang="en-US" sz="1050" b="1" dirty="0">
                          <a:solidFill>
                            <a:schemeClr val="bg1"/>
                          </a:solidFill>
                          <a:effectLst/>
                          <a:latin typeface="+mn-lt"/>
                        </a:rPr>
                        <a:t>severe lesion</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1050" b="1" dirty="0">
                          <a:solidFill>
                            <a:schemeClr val="bg1"/>
                          </a:solidFill>
                          <a:effectLst/>
                          <a:latin typeface="+mn-lt"/>
                          <a:ea typeface="Times New Roman" panose="02020603050405020304" pitchFamily="18" charset="0"/>
                          <a:cs typeface="Arial" panose="020B0604020202020204" pitchFamily="34" charset="0"/>
                        </a:rPr>
                        <a:t>(n=</a:t>
                      </a:r>
                      <a:r>
                        <a:rPr lang="en-US" sz="1050" b="1" baseline="0" dirty="0">
                          <a:solidFill>
                            <a:schemeClr val="bg1"/>
                          </a:solidFill>
                          <a:effectLst/>
                          <a:latin typeface="+mn-lt"/>
                          <a:ea typeface="Times New Roman" panose="02020603050405020304" pitchFamily="18" charset="0"/>
                          <a:cs typeface="Arial" panose="020B0604020202020204" pitchFamily="34" charset="0"/>
                        </a:rPr>
                        <a:t> 6)</a:t>
                      </a:r>
                      <a:endParaRPr lang="de-DE" sz="1050" b="1" dirty="0">
                        <a:solidFill>
                          <a:schemeClr val="bg1"/>
                        </a:solidFill>
                        <a:effectLst/>
                        <a:latin typeface="+mn-lt"/>
                        <a:ea typeface="Times New Roman" panose="02020603050405020304" pitchFamily="18" charset="0"/>
                        <a:cs typeface="Arial" panose="020B0604020202020204" pitchFamily="34" charset="0"/>
                      </a:endParaRPr>
                    </a:p>
                    <a:p>
                      <a:pPr algn="ctr">
                        <a:lnSpc>
                          <a:spcPct val="115000"/>
                        </a:lnSpc>
                        <a:spcAft>
                          <a:spcPts val="0"/>
                        </a:spcAft>
                      </a:pPr>
                      <a:endParaRPr lang="de-DE" sz="1050" b="1" dirty="0">
                        <a:solidFill>
                          <a:schemeClr val="bg1"/>
                        </a:solidFill>
                        <a:effectLst/>
                        <a:latin typeface="+mn-lt"/>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solidFill>
                      <a:schemeClr val="bg2"/>
                    </a:solidFill>
                  </a:tcPr>
                </a:tc>
                <a:extLst>
                  <a:ext uri="{0D108BD9-81ED-4DB2-BD59-A6C34878D82A}">
                    <a16:rowId xmlns:a16="http://schemas.microsoft.com/office/drawing/2014/main" val="2551376058"/>
                  </a:ext>
                </a:extLst>
              </a:tr>
              <a:tr h="294588">
                <a:tc>
                  <a:txBody>
                    <a:bodyPr/>
                    <a:lstStyle/>
                    <a:p>
                      <a:pPr algn="l">
                        <a:lnSpc>
                          <a:spcPct val="115000"/>
                        </a:lnSpc>
                        <a:spcAft>
                          <a:spcPts val="0"/>
                        </a:spcAft>
                      </a:pPr>
                      <a:r>
                        <a:rPr lang="en-US" sz="1200" b="0" dirty="0">
                          <a:solidFill>
                            <a:schemeClr val="tx1"/>
                          </a:solidFill>
                          <a:effectLst/>
                        </a:rPr>
                        <a:t>negative control</a:t>
                      </a:r>
                      <a:endParaRPr lang="de-DE"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algn="ctr">
                        <a:lnSpc>
                          <a:spcPct val="115000"/>
                        </a:lnSpc>
                        <a:spcAft>
                          <a:spcPts val="0"/>
                        </a:spcAft>
                      </a:pPr>
                      <a:r>
                        <a:rPr lang="en-US" sz="1400" dirty="0">
                          <a:effectLst/>
                          <a:latin typeface="+mn-lt"/>
                        </a:rPr>
                        <a:t>9</a:t>
                      </a:r>
                      <a:r>
                        <a:rPr lang="en-US" sz="1400" baseline="30000" dirty="0">
                          <a:effectLst/>
                          <a:latin typeface="+mn-lt"/>
                        </a:rPr>
                        <a:t> </a:t>
                      </a:r>
                      <a:endParaRPr lang="de-DE" sz="14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a:effectLst/>
                          <a:latin typeface="+mn-lt"/>
                        </a:rPr>
                        <a:t>-</a:t>
                      </a:r>
                      <a:r>
                        <a:rPr lang="en-US" sz="1400" baseline="30000" dirty="0">
                          <a:effectLst/>
                          <a:latin typeface="+mn-lt"/>
                        </a:rPr>
                        <a:t> </a:t>
                      </a:r>
                      <a:endParaRPr lang="de-DE" sz="14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a:effectLst/>
                          <a:latin typeface="+mn-lt"/>
                        </a:rPr>
                        <a:t>-</a:t>
                      </a:r>
                      <a:endParaRPr lang="de-DE" sz="14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a:effectLst/>
                          <a:latin typeface="+mn-lt"/>
                        </a:rPr>
                        <a:t>-</a:t>
                      </a:r>
                      <a:endParaRPr lang="de-DE" sz="1400" dirty="0">
                        <a:effectLst/>
                        <a:latin typeface="+mn-lt"/>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21994325"/>
                  </a:ext>
                </a:extLst>
              </a:tr>
              <a:tr h="318785">
                <a:tc>
                  <a:txBody>
                    <a:bodyPr/>
                    <a:lstStyle/>
                    <a:p>
                      <a:pPr algn="l">
                        <a:lnSpc>
                          <a:spcPct val="115000"/>
                        </a:lnSpc>
                        <a:spcAft>
                          <a:spcPts val="0"/>
                        </a:spcAft>
                      </a:pPr>
                      <a:r>
                        <a:rPr lang="en-US" sz="1200" b="0" dirty="0">
                          <a:solidFill>
                            <a:schemeClr val="tx1"/>
                          </a:solidFill>
                          <a:effectLst/>
                        </a:rPr>
                        <a:t>vaccinated</a:t>
                      </a:r>
                      <a:endParaRPr lang="de-DE"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algn="ctr">
                        <a:lnSpc>
                          <a:spcPct val="115000"/>
                        </a:lnSpc>
                        <a:spcAft>
                          <a:spcPts val="0"/>
                        </a:spcAft>
                      </a:pPr>
                      <a:r>
                        <a:rPr lang="en-US" sz="1400" dirty="0">
                          <a:effectLst/>
                          <a:latin typeface="+mn-lt"/>
                        </a:rPr>
                        <a:t>-</a:t>
                      </a:r>
                      <a:r>
                        <a:rPr lang="en-US" sz="1400" baseline="30000" dirty="0">
                          <a:effectLst/>
                          <a:latin typeface="+mn-lt"/>
                        </a:rPr>
                        <a:t> </a:t>
                      </a:r>
                      <a:endParaRPr lang="de-DE" sz="14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a:effectLst/>
                          <a:latin typeface="+mn-lt"/>
                        </a:rPr>
                        <a:t>9</a:t>
                      </a:r>
                      <a:endParaRPr lang="de-DE" sz="1400" dirty="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a:effectLst/>
                          <a:latin typeface="+mn-lt"/>
                        </a:rPr>
                        <a:t>-</a:t>
                      </a:r>
                      <a:endParaRPr lang="de-DE" sz="1400">
                        <a:effectLst/>
                        <a:latin typeface="+mn-lt"/>
                        <a:ea typeface="Times New Roman" panose="02020603050405020304" pitchFamily="18" charset="0"/>
                        <a:cs typeface="Arial" panose="020B0604020202020204" pitchFamily="34" charset="0"/>
                      </a:endParaRPr>
                    </a:p>
                  </a:txBody>
                  <a:tcPr marL="68580" marR="68580" marT="0" marB="0" anchor="ctr"/>
                </a:tc>
                <a:tc>
                  <a:txBody>
                    <a:bodyPr/>
                    <a:lstStyle/>
                    <a:p>
                      <a:pPr algn="ctr">
                        <a:lnSpc>
                          <a:spcPct val="115000"/>
                        </a:lnSpc>
                        <a:spcAft>
                          <a:spcPts val="0"/>
                        </a:spcAft>
                      </a:pPr>
                      <a:r>
                        <a:rPr lang="en-US" sz="1400" dirty="0">
                          <a:effectLst/>
                          <a:latin typeface="+mn-lt"/>
                        </a:rPr>
                        <a:t>-</a:t>
                      </a:r>
                      <a:endParaRPr lang="de-DE" sz="1400" dirty="0">
                        <a:effectLst/>
                        <a:latin typeface="+mn-lt"/>
                        <a:ea typeface="Times New Roman" panose="02020603050405020304" pitchFamily="18" charset="0"/>
                        <a:cs typeface="Arial" panose="020B0604020202020204" pitchFamily="34" charset="0"/>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45449273"/>
                  </a:ext>
                </a:extLst>
              </a:tr>
              <a:tr h="279028">
                <a:tc>
                  <a:txBody>
                    <a:bodyPr/>
                    <a:lstStyle/>
                    <a:p>
                      <a:pPr algn="l">
                        <a:lnSpc>
                          <a:spcPct val="115000"/>
                        </a:lnSpc>
                        <a:spcAft>
                          <a:spcPts val="0"/>
                        </a:spcAft>
                      </a:pPr>
                      <a:r>
                        <a:rPr lang="en-US" sz="1200" b="0" dirty="0">
                          <a:solidFill>
                            <a:schemeClr val="tx1"/>
                          </a:solidFill>
                          <a:effectLst/>
                        </a:rPr>
                        <a:t>Infected</a:t>
                      </a:r>
                      <a:endParaRPr lang="de-DE"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1">
                        <a:lumMod val="75000"/>
                      </a:schemeClr>
                    </a:solidFill>
                  </a:tcPr>
                </a:tc>
                <a:tc>
                  <a:txBody>
                    <a:bodyPr/>
                    <a:lstStyle/>
                    <a:p>
                      <a:pPr marL="0" algn="ctr" defTabSz="914400" rtl="0" eaLnBrk="1" latinLnBrk="0" hangingPunct="1">
                        <a:lnSpc>
                          <a:spcPct val="115000"/>
                        </a:lnSpc>
                        <a:spcAft>
                          <a:spcPts val="0"/>
                        </a:spcAft>
                      </a:pPr>
                      <a:r>
                        <a:rPr lang="en-US" sz="1400" kern="1200" dirty="0">
                          <a:solidFill>
                            <a:schemeClr val="dk1"/>
                          </a:solidFill>
                          <a:effectLst/>
                          <a:latin typeface="+mn-lt"/>
                          <a:ea typeface="+mn-ea"/>
                          <a:cs typeface="+mn-cs"/>
                        </a:rPr>
                        <a:t>-</a:t>
                      </a:r>
                      <a:endParaRPr lang="de-DE" sz="1400" kern="1200" dirty="0">
                        <a:solidFill>
                          <a:schemeClr val="dk1"/>
                        </a:solidFill>
                        <a:effectLst/>
                        <a:latin typeface="+mn-lt"/>
                        <a:ea typeface="+mn-ea"/>
                        <a:cs typeface="+mn-cs"/>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chemeClr val="dk1"/>
                          </a:solidFill>
                          <a:effectLst/>
                          <a:latin typeface="+mn-lt"/>
                          <a:ea typeface="+mn-ea"/>
                          <a:cs typeface="+mn-cs"/>
                        </a:rPr>
                        <a:t>0</a:t>
                      </a:r>
                      <a:endParaRPr lang="de-DE" sz="1400"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0"/>
                        </a:spcAft>
                      </a:pPr>
                      <a:r>
                        <a:rPr lang="en-US" sz="1400" kern="1200" dirty="0">
                          <a:solidFill>
                            <a:schemeClr val="dk1"/>
                          </a:solidFill>
                          <a:effectLst/>
                          <a:latin typeface="+mn-lt"/>
                          <a:ea typeface="+mn-ea"/>
                          <a:cs typeface="+mn-cs"/>
                        </a:rPr>
                        <a:t>3</a:t>
                      </a:r>
                      <a:endParaRPr lang="de-DE" sz="1400" kern="1200" dirty="0">
                        <a:solidFill>
                          <a:schemeClr val="dk1"/>
                        </a:solidFill>
                        <a:effectLst/>
                        <a:latin typeface="+mn-lt"/>
                        <a:ea typeface="+mn-ea"/>
                        <a:cs typeface="+mn-cs"/>
                      </a:endParaRPr>
                    </a:p>
                  </a:txBody>
                  <a:tcPr marL="68580" marR="68580" marT="0" marB="0" anchor="ctr"/>
                </a:tc>
                <a:tc>
                  <a:txBody>
                    <a:bodyPr/>
                    <a:lstStyle/>
                    <a:p>
                      <a:pPr marL="0" algn="ctr" defTabSz="914400" rtl="0" eaLnBrk="1" latinLnBrk="0" hangingPunct="1">
                        <a:lnSpc>
                          <a:spcPct val="115000"/>
                        </a:lnSpc>
                        <a:spcAft>
                          <a:spcPts val="0"/>
                        </a:spcAft>
                      </a:pPr>
                      <a:r>
                        <a:rPr lang="en-US" sz="1400" kern="1200" dirty="0">
                          <a:solidFill>
                            <a:schemeClr val="dk1"/>
                          </a:solidFill>
                          <a:effectLst/>
                          <a:latin typeface="+mn-lt"/>
                          <a:ea typeface="+mn-ea"/>
                          <a:cs typeface="+mn-cs"/>
                        </a:rPr>
                        <a:t>3</a:t>
                      </a:r>
                      <a:endParaRPr lang="de-DE" sz="1400" kern="1200" dirty="0">
                        <a:solidFill>
                          <a:schemeClr val="dk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258736674"/>
                  </a:ext>
                </a:extLst>
              </a:tr>
              <a:tr h="273784">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200" b="0" dirty="0">
                          <a:solidFill>
                            <a:schemeClr val="tx1"/>
                          </a:solidFill>
                          <a:effectLst/>
                        </a:rPr>
                        <a:t>vaccinated + infected</a:t>
                      </a:r>
                      <a:endParaRPr lang="de-DE" sz="1200" b="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algn="ctr" defTabSz="914400" rtl="0" eaLnBrk="1" latinLnBrk="0" hangingPunct="1">
                        <a:lnSpc>
                          <a:spcPct val="115000"/>
                        </a:lnSpc>
                        <a:spcAft>
                          <a:spcPts val="0"/>
                        </a:spcAft>
                      </a:pPr>
                      <a:r>
                        <a:rPr lang="en-US" sz="1400" kern="1200" dirty="0">
                          <a:solidFill>
                            <a:schemeClr val="dk1"/>
                          </a:solidFill>
                          <a:effectLst/>
                          <a:latin typeface="+mn-lt"/>
                          <a:ea typeface="+mn-ea"/>
                          <a:cs typeface="+mn-cs"/>
                        </a:rPr>
                        <a:t>-</a:t>
                      </a:r>
                      <a:endParaRPr lang="de-DE" sz="1400" kern="1200" dirty="0">
                        <a:solidFill>
                          <a:schemeClr val="dk1"/>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chemeClr val="dk1"/>
                          </a:solidFill>
                          <a:effectLst/>
                          <a:latin typeface="+mn-lt"/>
                          <a:ea typeface="+mn-ea"/>
                          <a:cs typeface="+mn-cs"/>
                        </a:rPr>
                        <a:t>2</a:t>
                      </a: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n-US" sz="1400" kern="1200" dirty="0">
                          <a:solidFill>
                            <a:schemeClr val="dk1"/>
                          </a:solidFill>
                          <a:effectLst/>
                          <a:latin typeface="+mn-lt"/>
                          <a:ea typeface="+mn-ea"/>
                          <a:cs typeface="+mn-cs"/>
                        </a:rPr>
                        <a:t>3</a:t>
                      </a:r>
                      <a:endParaRPr lang="de-DE" sz="1400" kern="1200" dirty="0">
                        <a:solidFill>
                          <a:schemeClr val="dk1"/>
                        </a:solidFill>
                        <a:effectLst/>
                        <a:latin typeface="+mn-lt"/>
                        <a:ea typeface="+mn-ea"/>
                        <a:cs typeface="+mn-cs"/>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lnSpc>
                          <a:spcPct val="115000"/>
                        </a:lnSpc>
                        <a:spcAft>
                          <a:spcPts val="0"/>
                        </a:spcAft>
                      </a:pPr>
                      <a:r>
                        <a:rPr lang="en-US" sz="1400" kern="1200" dirty="0">
                          <a:solidFill>
                            <a:schemeClr val="dk1"/>
                          </a:solidFill>
                          <a:effectLst/>
                          <a:latin typeface="+mn-lt"/>
                          <a:ea typeface="+mn-ea"/>
                          <a:cs typeface="+mn-cs"/>
                        </a:rPr>
                        <a:t>3</a:t>
                      </a:r>
                      <a:endParaRPr lang="de-DE" sz="1400" kern="1200" dirty="0">
                        <a:solidFill>
                          <a:schemeClr val="dk1"/>
                        </a:solidFill>
                        <a:effectLst/>
                        <a:latin typeface="+mn-lt"/>
                        <a:ea typeface="+mn-ea"/>
                        <a:cs typeface="+mn-cs"/>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5130300"/>
                  </a:ext>
                </a:extLst>
              </a:tr>
            </a:tbl>
          </a:graphicData>
        </a:graphic>
      </p:graphicFrame>
      <p:sp>
        <p:nvSpPr>
          <p:cNvPr id="23"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33</a:t>
            </a:r>
          </a:p>
        </p:txBody>
      </p:sp>
      <p:pic>
        <p:nvPicPr>
          <p:cNvPr id="24" name="Grafik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25" name="Kép 7"/>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4078032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E5FDB32-4A97-47F2-B919-C9D90AECC3F0}"/>
              </a:ext>
            </a:extLst>
          </p:cNvPr>
          <p:cNvSpPr>
            <a:spLocks noGrp="1"/>
          </p:cNvSpPr>
          <p:nvPr>
            <p:ph type="title"/>
          </p:nvPr>
        </p:nvSpPr>
        <p:spPr>
          <a:xfrm>
            <a:off x="251520" y="314040"/>
            <a:ext cx="6851104" cy="719138"/>
          </a:xfrm>
        </p:spPr>
        <p:txBody>
          <a:bodyPr/>
          <a:lstStyle/>
          <a:p>
            <a:r>
              <a:rPr lang="en-US" sz="2400" dirty="0"/>
              <a:t>Microscopic lesions</a:t>
            </a:r>
            <a:endParaRPr lang="en-AT" sz="2400" dirty="0"/>
          </a:p>
        </p:txBody>
      </p:sp>
      <p:sp>
        <p:nvSpPr>
          <p:cNvPr id="10" name="Slide Number Placeholder 3">
            <a:extLst>
              <a:ext uri="{FF2B5EF4-FFF2-40B4-BE49-F238E27FC236}">
                <a16:creationId xmlns:a16="http://schemas.microsoft.com/office/drawing/2014/main" id="{146C9016-729E-494D-8D4A-49A6F647425C}"/>
              </a:ext>
            </a:extLst>
          </p:cNvPr>
          <p:cNvSpPr txBox="1">
            <a:spLocks/>
          </p:cNvSpPr>
          <p:nvPr/>
        </p:nvSpPr>
        <p:spPr>
          <a:xfrm>
            <a:off x="9490236" y="6343842"/>
            <a:ext cx="558800" cy="365125"/>
          </a:xfrm>
          <a:prstGeom prst="rect">
            <a:avLst/>
          </a:prstGeom>
          <a:ln>
            <a:noFill/>
          </a:ln>
        </p:spPr>
        <p:txBody>
          <a:bodyPr vert="horz" wrap="square" lIns="0" tIns="45720" rIns="0" bIns="45720" numCol="1" anchor="ctr" anchorCtr="0" compatLnSpc="1">
            <a:prstTxWarp prst="textNoShape">
              <a:avLst/>
            </a:prstTxWarp>
          </a:bodyPr>
          <a:lstStyle>
            <a:defPPr>
              <a:defRPr lang="de-DE"/>
            </a:defPPr>
            <a:lvl1pPr marL="0" algn="r" defTabSz="914400" rtl="0" eaLnBrk="1" latinLnBrk="0" hangingPunct="1">
              <a:defRPr sz="1600" b="0" kern="1200">
                <a:solidFill>
                  <a:srgbClr val="33333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6AB253C-49A1-4CC2-8013-2E83A3F58D1C}" type="slidenum">
              <a:rPr lang="de-DE" smtClean="0"/>
              <a:pPr>
                <a:defRPr/>
              </a:pPr>
              <a:t>34</a:t>
            </a:fld>
            <a:endParaRPr lang="de-DE" dirty="0"/>
          </a:p>
        </p:txBody>
      </p:sp>
      <p:sp>
        <p:nvSpPr>
          <p:cNvPr id="12" name="Rectangle 11">
            <a:extLst>
              <a:ext uri="{FF2B5EF4-FFF2-40B4-BE49-F238E27FC236}">
                <a16:creationId xmlns:a16="http://schemas.microsoft.com/office/drawing/2014/main" id="{C4EA8152-85B6-49CE-8A4B-4DE64B6683C1}"/>
              </a:ext>
            </a:extLst>
          </p:cNvPr>
          <p:cNvSpPr/>
          <p:nvPr/>
        </p:nvSpPr>
        <p:spPr>
          <a:xfrm>
            <a:off x="4408132" y="1244379"/>
            <a:ext cx="2612140" cy="3124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no lesion group</a:t>
            </a:r>
            <a:endParaRPr lang="en-AT" sz="1600" dirty="0">
              <a:solidFill>
                <a:schemeClr val="tx1"/>
              </a:solidFill>
            </a:endParaRPr>
          </a:p>
        </p:txBody>
      </p:sp>
      <p:sp>
        <p:nvSpPr>
          <p:cNvPr id="13" name="Rectangle 12">
            <a:extLst>
              <a:ext uri="{FF2B5EF4-FFF2-40B4-BE49-F238E27FC236}">
                <a16:creationId xmlns:a16="http://schemas.microsoft.com/office/drawing/2014/main" id="{D4AA5632-CA42-40C3-911E-26F275A7C58E}"/>
              </a:ext>
            </a:extLst>
          </p:cNvPr>
          <p:cNvSpPr/>
          <p:nvPr/>
        </p:nvSpPr>
        <p:spPr>
          <a:xfrm>
            <a:off x="4408131" y="3608678"/>
            <a:ext cx="2612141" cy="314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severe lesion group</a:t>
            </a:r>
            <a:endParaRPr lang="en-AT" sz="1600" dirty="0">
              <a:solidFill>
                <a:schemeClr val="tx1"/>
              </a:solidFill>
            </a:endParaRPr>
          </a:p>
        </p:txBody>
      </p:sp>
      <p:sp>
        <p:nvSpPr>
          <p:cNvPr id="14" name="Rectangle 13">
            <a:extLst>
              <a:ext uri="{FF2B5EF4-FFF2-40B4-BE49-F238E27FC236}">
                <a16:creationId xmlns:a16="http://schemas.microsoft.com/office/drawing/2014/main" id="{5F96325E-223D-4E24-B681-AFB01A4669FF}"/>
              </a:ext>
            </a:extLst>
          </p:cNvPr>
          <p:cNvSpPr/>
          <p:nvPr/>
        </p:nvSpPr>
        <p:spPr>
          <a:xfrm>
            <a:off x="1691680" y="3608678"/>
            <a:ext cx="2363690" cy="3146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mild lesion group</a:t>
            </a:r>
            <a:endParaRPr lang="en-AT" sz="1600" dirty="0">
              <a:solidFill>
                <a:schemeClr val="tx1"/>
              </a:solidFill>
            </a:endParaRPr>
          </a:p>
        </p:txBody>
      </p:sp>
      <p:sp>
        <p:nvSpPr>
          <p:cNvPr id="15" name="Rectangle 14">
            <a:extLst>
              <a:ext uri="{FF2B5EF4-FFF2-40B4-BE49-F238E27FC236}">
                <a16:creationId xmlns:a16="http://schemas.microsoft.com/office/drawing/2014/main" id="{552CAEA2-30D3-448D-9526-98A8EF54E75D}"/>
              </a:ext>
            </a:extLst>
          </p:cNvPr>
          <p:cNvSpPr/>
          <p:nvPr/>
        </p:nvSpPr>
        <p:spPr>
          <a:xfrm>
            <a:off x="1403648" y="1240872"/>
            <a:ext cx="2812834" cy="3073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dirty="0">
                <a:solidFill>
                  <a:schemeClr val="tx1"/>
                </a:solidFill>
              </a:rPr>
              <a:t>negative control group</a:t>
            </a:r>
            <a:endParaRPr lang="en-US" sz="1600" dirty="0">
              <a:solidFill>
                <a:schemeClr val="tx1"/>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928" y="3857135"/>
            <a:ext cx="2845368" cy="2130124"/>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6237" y="1514899"/>
            <a:ext cx="2812834" cy="2130125"/>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3461" y="1515507"/>
            <a:ext cx="2812835" cy="2129517"/>
          </a:xfrm>
          <a:prstGeom prst="rect">
            <a:avLst/>
          </a:prstGeom>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237" y="3857135"/>
            <a:ext cx="2812834" cy="2130124"/>
          </a:xfrm>
          <a:prstGeom prst="rect">
            <a:avLst/>
          </a:prstGeom>
        </p:spPr>
      </p:pic>
      <p:sp>
        <p:nvSpPr>
          <p:cNvPr id="20" name="5-Point Star 19"/>
          <p:cNvSpPr/>
          <p:nvPr/>
        </p:nvSpPr>
        <p:spPr>
          <a:xfrm>
            <a:off x="6020043" y="4869160"/>
            <a:ext cx="144016" cy="106075"/>
          </a:xfrm>
          <a:prstGeom prst="star5">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34</a:t>
            </a:r>
          </a:p>
        </p:txBody>
      </p:sp>
      <p:pic>
        <p:nvPicPr>
          <p:cNvPr id="23" name="Grafik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24" name="Kép 7"/>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1215872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4">
            <a:extLst>
              <a:ext uri="{FF2B5EF4-FFF2-40B4-BE49-F238E27FC236}">
                <a16:creationId xmlns:a16="http://schemas.microsoft.com/office/drawing/2014/main" id="{F204C2D3-D142-4700-A46E-CD4E95B76B48}"/>
              </a:ext>
            </a:extLst>
          </p:cNvPr>
          <p:cNvSpPr>
            <a:spLocks noGrp="1"/>
          </p:cNvSpPr>
          <p:nvPr>
            <p:ph type="title"/>
          </p:nvPr>
        </p:nvSpPr>
        <p:spPr>
          <a:xfrm>
            <a:off x="158178" y="146937"/>
            <a:ext cx="7282075" cy="719138"/>
          </a:xfrm>
        </p:spPr>
        <p:txBody>
          <a:bodyPr/>
          <a:lstStyle/>
          <a:p>
            <a:r>
              <a:rPr lang="en-GB" sz="2400" dirty="0"/>
              <a:t>CFU count in caecum and systemic organs</a:t>
            </a:r>
          </a:p>
        </p:txBody>
      </p:sp>
      <p:graphicFrame>
        <p:nvGraphicFramePr>
          <p:cNvPr id="10" name="Chart 9"/>
          <p:cNvGraphicFramePr/>
          <p:nvPr>
            <p:extLst>
              <p:ext uri="{D42A27DB-BD31-4B8C-83A1-F6EECF244321}">
                <p14:modId xmlns:p14="http://schemas.microsoft.com/office/powerpoint/2010/main" val="2411670579"/>
              </p:ext>
            </p:extLst>
          </p:nvPr>
        </p:nvGraphicFramePr>
        <p:xfrm>
          <a:off x="35496" y="1412776"/>
          <a:ext cx="4752528" cy="3190724"/>
        </p:xfrm>
        <a:graphic>
          <a:graphicData uri="http://schemas.openxmlformats.org/drawingml/2006/chart">
            <c:chart xmlns:c="http://schemas.openxmlformats.org/drawingml/2006/chart" xmlns:r="http://schemas.openxmlformats.org/officeDocument/2006/relationships" r:id="rId2"/>
          </a:graphicData>
        </a:graphic>
      </p:graphicFrame>
      <p:sp>
        <p:nvSpPr>
          <p:cNvPr id="11" name="Rectangle 25"/>
          <p:cNvSpPr>
            <a:spLocks noChangeArrowheads="1"/>
          </p:cNvSpPr>
          <p:nvPr/>
        </p:nvSpPr>
        <p:spPr bwMode="auto">
          <a:xfrm>
            <a:off x="903167" y="1483771"/>
            <a:ext cx="6477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de-DE" sz="1200" b="0" i="0" u="none" strike="noStrike" cap="none" normalizeH="0" baseline="0" dirty="0">
                <a:ln>
                  <a:noFill/>
                </a:ln>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9.22</a:t>
            </a:r>
            <a:r>
              <a:rPr kumimoji="0" lang="en-US" altLang="de-DE" sz="1200" b="0" i="0" u="none" strike="noStrike" cap="none" normalizeH="0" baseline="30000" dirty="0">
                <a:ln>
                  <a:noFill/>
                </a:ln>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a:t>
            </a:r>
            <a:endParaRPr kumimoji="0" lang="en-US" altLang="de-DE" sz="1800" b="0" i="0" u="none" strike="noStrike" cap="none" normalizeH="0" baseline="0" dirty="0">
              <a:ln>
                <a:noFill/>
              </a:ln>
              <a:solidFill>
                <a:schemeClr val="tx1"/>
              </a:solidFill>
              <a:effectLst/>
              <a:latin typeface="Arial" panose="020B0604020202020204" pitchFamily="34" charset="0"/>
            </a:endParaRPr>
          </a:p>
        </p:txBody>
      </p:sp>
      <p:sp>
        <p:nvSpPr>
          <p:cNvPr id="12" name="Rectangle 18"/>
          <p:cNvSpPr>
            <a:spLocks noChangeArrowheads="1"/>
          </p:cNvSpPr>
          <p:nvPr/>
        </p:nvSpPr>
        <p:spPr bwMode="auto">
          <a:xfrm>
            <a:off x="1776825" y="1578365"/>
            <a:ext cx="627063"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de-DE" sz="1200" b="0" i="0" u="none" strike="noStrike" cap="none" normalizeH="0" baseline="0" dirty="0">
                <a:ln>
                  <a:noFill/>
                </a:ln>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8.99</a:t>
            </a:r>
            <a:r>
              <a:rPr kumimoji="0" lang="en-US" altLang="de-DE" sz="1200" b="0" i="0" u="none" strike="noStrike" cap="none" normalizeH="0" baseline="30000" dirty="0">
                <a:ln>
                  <a:noFill/>
                </a:ln>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a:t>
            </a:r>
            <a:endParaRPr kumimoji="0" lang="en-US" altLang="de-DE" sz="1800" b="0" i="0" u="none" strike="noStrike" cap="none" normalizeH="0" baseline="0" dirty="0">
              <a:ln>
                <a:noFill/>
              </a:ln>
              <a:solidFill>
                <a:schemeClr val="tx1"/>
              </a:solidFill>
              <a:effectLst/>
              <a:latin typeface="Arial" panose="020B0604020202020204" pitchFamily="34" charset="0"/>
            </a:endParaRPr>
          </a:p>
        </p:txBody>
      </p:sp>
      <p:sp>
        <p:nvSpPr>
          <p:cNvPr id="13" name="Rectangle 5"/>
          <p:cNvSpPr>
            <a:spLocks noChangeArrowheads="1"/>
          </p:cNvSpPr>
          <p:nvPr/>
        </p:nvSpPr>
        <p:spPr bwMode="auto">
          <a:xfrm>
            <a:off x="3503504" y="1415274"/>
            <a:ext cx="658813"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de-DE" sz="1200" b="0" i="0" u="none" strike="noStrike" cap="none" normalizeH="0" baseline="0" dirty="0">
                <a:ln>
                  <a:noFill/>
                </a:ln>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9.33</a:t>
            </a:r>
            <a:r>
              <a:rPr kumimoji="0" lang="en-US" altLang="de-DE" sz="1200" b="0" i="0" u="none" strike="noStrike" cap="none" normalizeH="0" baseline="30000" dirty="0">
                <a:ln>
                  <a:noFill/>
                </a:ln>
                <a:solidFill>
                  <a:srgbClr val="000000"/>
                </a:solidFill>
                <a:effectLst/>
                <a:latin typeface="Cambria" panose="02040503050406030204" pitchFamily="18" charset="0"/>
                <a:ea typeface="Calibri" panose="020F0502020204030204" pitchFamily="34" charset="0"/>
                <a:cs typeface="Times New Roman" panose="02020603050405020304" pitchFamily="18" charset="0"/>
              </a:rPr>
              <a:t>a</a:t>
            </a:r>
            <a:endParaRPr kumimoji="0" lang="en-US" altLang="de-DE" sz="1800" b="0" i="0" u="none" strike="noStrike" cap="none" normalizeH="0" baseline="0" dirty="0">
              <a:ln>
                <a:noFill/>
              </a:ln>
              <a:solidFill>
                <a:schemeClr val="tx1"/>
              </a:solidFill>
              <a:effectLst/>
              <a:latin typeface="Arial" panose="020B0604020202020204" pitchFamily="34" charset="0"/>
            </a:endParaRPr>
          </a:p>
        </p:txBody>
      </p:sp>
      <p:graphicFrame>
        <p:nvGraphicFramePr>
          <p:cNvPr id="14" name="Chart 13"/>
          <p:cNvGraphicFramePr/>
          <p:nvPr>
            <p:extLst>
              <p:ext uri="{D42A27DB-BD31-4B8C-83A1-F6EECF244321}">
                <p14:modId xmlns:p14="http://schemas.microsoft.com/office/powerpoint/2010/main" val="2821236194"/>
              </p:ext>
            </p:extLst>
          </p:nvPr>
        </p:nvGraphicFramePr>
        <p:xfrm>
          <a:off x="4502959" y="1433956"/>
          <a:ext cx="4311405" cy="2792758"/>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8"/>
          <p:cNvSpPr>
            <a:spLocks noChangeArrowheads="1"/>
          </p:cNvSpPr>
          <p:nvPr/>
        </p:nvSpPr>
        <p:spPr bwMode="auto">
          <a:xfrm>
            <a:off x="0" y="-45943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6" name="Rectangle 14"/>
          <p:cNvSpPr>
            <a:spLocks noChangeArrowheads="1"/>
          </p:cNvSpPr>
          <p:nvPr/>
        </p:nvSpPr>
        <p:spPr bwMode="auto">
          <a:xfrm>
            <a:off x="0" y="-22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p>
        </p:txBody>
      </p:sp>
      <p:sp>
        <p:nvSpPr>
          <p:cNvPr id="17" name="TextBox 16"/>
          <p:cNvSpPr txBox="1"/>
          <p:nvPr/>
        </p:nvSpPr>
        <p:spPr>
          <a:xfrm>
            <a:off x="6481503" y="2662952"/>
            <a:ext cx="958750" cy="338554"/>
          </a:xfrm>
          <a:prstGeom prst="rect">
            <a:avLst/>
          </a:prstGeom>
          <a:noFill/>
        </p:spPr>
        <p:txBody>
          <a:bodyPr wrap="square" rtlCol="0" anchor="b">
            <a:spAutoFit/>
          </a:bodyPr>
          <a:lstStyle/>
          <a:p>
            <a:r>
              <a:rPr lang="en-US" sz="1600" dirty="0"/>
              <a:t>r = 0.11</a:t>
            </a:r>
            <a:endParaRPr lang="de-DE" sz="1600" dirty="0"/>
          </a:p>
        </p:txBody>
      </p:sp>
      <p:graphicFrame>
        <p:nvGraphicFramePr>
          <p:cNvPr id="18" name="Table 17"/>
          <p:cNvGraphicFramePr>
            <a:graphicFrameLocks noGrp="1"/>
          </p:cNvGraphicFramePr>
          <p:nvPr>
            <p:extLst>
              <p:ext uri="{D42A27DB-BD31-4B8C-83A1-F6EECF244321}">
                <p14:modId xmlns:p14="http://schemas.microsoft.com/office/powerpoint/2010/main" val="2427662450"/>
              </p:ext>
            </p:extLst>
          </p:nvPr>
        </p:nvGraphicFramePr>
        <p:xfrm>
          <a:off x="971600" y="4873018"/>
          <a:ext cx="6182654" cy="1096187"/>
        </p:xfrm>
        <a:graphic>
          <a:graphicData uri="http://schemas.openxmlformats.org/drawingml/2006/table">
            <a:tbl>
              <a:tblPr firstRow="1" firstCol="1" bandRow="1">
                <a:tableStyleId>{21E4AEA4-8DFA-4A89-87EB-49C32662AFE0}</a:tableStyleId>
              </a:tblPr>
              <a:tblGrid>
                <a:gridCol w="1804583">
                  <a:extLst>
                    <a:ext uri="{9D8B030D-6E8A-4147-A177-3AD203B41FA5}">
                      <a16:colId xmlns:a16="http://schemas.microsoft.com/office/drawing/2014/main" val="4162741896"/>
                    </a:ext>
                  </a:extLst>
                </a:gridCol>
                <a:gridCol w="2073814">
                  <a:extLst>
                    <a:ext uri="{9D8B030D-6E8A-4147-A177-3AD203B41FA5}">
                      <a16:colId xmlns:a16="http://schemas.microsoft.com/office/drawing/2014/main" val="3661652824"/>
                    </a:ext>
                  </a:extLst>
                </a:gridCol>
                <a:gridCol w="2304257">
                  <a:extLst>
                    <a:ext uri="{9D8B030D-6E8A-4147-A177-3AD203B41FA5}">
                      <a16:colId xmlns:a16="http://schemas.microsoft.com/office/drawing/2014/main" val="949737423"/>
                    </a:ext>
                  </a:extLst>
                </a:gridCol>
              </a:tblGrid>
              <a:tr h="175424">
                <a:tc>
                  <a:txBody>
                    <a:bodyPr/>
                    <a:lstStyle/>
                    <a:p>
                      <a:pPr algn="l">
                        <a:lnSpc>
                          <a:spcPct val="107000"/>
                        </a:lnSpc>
                      </a:pPr>
                      <a:r>
                        <a:rPr lang="en-US" sz="1400" b="0" dirty="0">
                          <a:solidFill>
                            <a:schemeClr val="tx1"/>
                          </a:solidFill>
                          <a:effectLst/>
                          <a:latin typeface="+mn-lt"/>
                          <a:cs typeface="Arial" panose="020B0604020202020204" pitchFamily="34" charset="0"/>
                        </a:rPr>
                        <a:t>group</a:t>
                      </a:r>
                      <a:endParaRPr lang="de-DE" sz="1400" b="0" dirty="0">
                        <a:solidFill>
                          <a:schemeClr val="tx1"/>
                        </a:solidFill>
                        <a:effectLst/>
                        <a:latin typeface="+mn-lt"/>
                        <a:cs typeface="Arial" panose="020B0604020202020204" pitchFamily="34" charset="0"/>
                      </a:endParaRPr>
                    </a:p>
                  </a:txBody>
                  <a:tcPr marL="63346" marR="63346" marT="8798" marB="0">
                    <a:solidFill>
                      <a:schemeClr val="tx1">
                        <a:lumMod val="40000"/>
                        <a:lumOff val="60000"/>
                      </a:schemeClr>
                    </a:solidFill>
                  </a:tcPr>
                </a:tc>
                <a:tc>
                  <a:txBody>
                    <a:bodyPr/>
                    <a:lstStyle/>
                    <a:p>
                      <a:pPr algn="ctr">
                        <a:lnSpc>
                          <a:spcPct val="106000"/>
                        </a:lnSpc>
                        <a:spcAft>
                          <a:spcPts val="0"/>
                        </a:spcAft>
                      </a:pPr>
                      <a:r>
                        <a:rPr lang="de-DE" sz="1400" kern="1200" dirty="0">
                          <a:effectLst/>
                        </a:rPr>
                        <a:t>liver </a:t>
                      </a:r>
                      <a:endParaRPr lang="de-DE" sz="1400" b="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tc>
                <a:tc>
                  <a:txBody>
                    <a:bodyPr/>
                    <a:lstStyle/>
                    <a:p>
                      <a:pPr algn="ctr">
                        <a:lnSpc>
                          <a:spcPct val="106000"/>
                        </a:lnSpc>
                        <a:spcAft>
                          <a:spcPts val="0"/>
                        </a:spcAft>
                      </a:pPr>
                      <a:r>
                        <a:rPr lang="de-DE" sz="1400" kern="1200" dirty="0">
                          <a:effectLst/>
                        </a:rPr>
                        <a:t>spleen</a:t>
                      </a:r>
                      <a:endParaRPr lang="de-DE" sz="1400" b="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tc>
                <a:extLst>
                  <a:ext uri="{0D108BD9-81ED-4DB2-BD59-A6C34878D82A}">
                    <a16:rowId xmlns:a16="http://schemas.microsoft.com/office/drawing/2014/main" val="2711805625"/>
                  </a:ext>
                </a:extLst>
              </a:tr>
              <a:tr h="173873">
                <a:tc>
                  <a:txBody>
                    <a:bodyPr/>
                    <a:lstStyle/>
                    <a:p>
                      <a:pPr algn="l">
                        <a:lnSpc>
                          <a:spcPct val="106000"/>
                        </a:lnSpc>
                        <a:spcAft>
                          <a:spcPts val="0"/>
                        </a:spcAft>
                      </a:pPr>
                      <a:r>
                        <a:rPr lang="de-DE" sz="1400" b="0" dirty="0">
                          <a:solidFill>
                            <a:schemeClr val="tx1"/>
                          </a:solidFill>
                          <a:effectLst/>
                        </a:rPr>
                        <a:t>negative control</a:t>
                      </a:r>
                      <a:endParaRPr lang="de-DE" sz="1400" b="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solidFill>
                      <a:schemeClr val="tx1">
                        <a:lumMod val="40000"/>
                        <a:lumOff val="60000"/>
                      </a:schemeClr>
                    </a:solidFill>
                  </a:tcPr>
                </a:tc>
                <a:tc>
                  <a:txBody>
                    <a:bodyPr/>
                    <a:lstStyle/>
                    <a:p>
                      <a:pPr algn="ctr">
                        <a:lnSpc>
                          <a:spcPct val="106000"/>
                        </a:lnSpc>
                        <a:spcAft>
                          <a:spcPts val="0"/>
                        </a:spcAft>
                      </a:pPr>
                      <a:r>
                        <a:rPr lang="de-DE" sz="1200" kern="1200" dirty="0">
                          <a:effectLst/>
                        </a:rPr>
                        <a:t> -</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tc>
                <a:tc>
                  <a:txBody>
                    <a:bodyPr/>
                    <a:lstStyle/>
                    <a:p>
                      <a:pPr algn="ctr">
                        <a:lnSpc>
                          <a:spcPct val="106000"/>
                        </a:lnSpc>
                        <a:spcAft>
                          <a:spcPts val="0"/>
                        </a:spcAft>
                      </a:pPr>
                      <a:r>
                        <a:rPr lang="de-DE" sz="1200" kern="1200" dirty="0">
                          <a:effectLst/>
                        </a:rPr>
                        <a:t> </a:t>
                      </a:r>
                      <a:r>
                        <a:rPr lang="en-US" sz="1200" kern="1200" dirty="0">
                          <a:effectLst/>
                        </a:rPr>
                        <a:t>1.56 log cfu/g</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tc>
                <a:extLst>
                  <a:ext uri="{0D108BD9-81ED-4DB2-BD59-A6C34878D82A}">
                    <a16:rowId xmlns:a16="http://schemas.microsoft.com/office/drawing/2014/main" val="3108814422"/>
                  </a:ext>
                </a:extLst>
              </a:tr>
              <a:tr h="173873">
                <a:tc>
                  <a:txBody>
                    <a:bodyPr/>
                    <a:lstStyle/>
                    <a:p>
                      <a:pPr algn="l">
                        <a:lnSpc>
                          <a:spcPct val="106000"/>
                        </a:lnSpc>
                        <a:spcAft>
                          <a:spcPts val="0"/>
                        </a:spcAft>
                      </a:pPr>
                      <a:r>
                        <a:rPr lang="en-US" sz="1400" b="0" dirty="0">
                          <a:solidFill>
                            <a:schemeClr val="tx1"/>
                          </a:solidFill>
                          <a:effectLst/>
                        </a:rPr>
                        <a:t>no lesion</a:t>
                      </a:r>
                      <a:endParaRPr lang="de-DE" sz="1400" b="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solidFill>
                      <a:schemeClr val="tx1">
                        <a:lumMod val="40000"/>
                        <a:lumOff val="60000"/>
                      </a:schemeClr>
                    </a:solidFill>
                  </a:tcPr>
                </a:tc>
                <a:tc>
                  <a:txBody>
                    <a:bodyPr/>
                    <a:lstStyle/>
                    <a:p>
                      <a:pPr algn="ctr">
                        <a:lnSpc>
                          <a:spcPct val="106000"/>
                        </a:lnSpc>
                        <a:spcAft>
                          <a:spcPts val="0"/>
                        </a:spcAft>
                      </a:pPr>
                      <a:r>
                        <a:rPr lang="en-US" sz="1200" kern="1200" dirty="0">
                          <a:effectLst/>
                        </a:rPr>
                        <a:t> 3.1 log cfu/g</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tc>
                <a:tc>
                  <a:txBody>
                    <a:bodyPr/>
                    <a:lstStyle/>
                    <a:p>
                      <a:pPr algn="ctr">
                        <a:lnSpc>
                          <a:spcPct val="106000"/>
                        </a:lnSpc>
                        <a:spcAft>
                          <a:spcPts val="0"/>
                        </a:spcAft>
                      </a:pPr>
                      <a:r>
                        <a:rPr lang="en-US" sz="1200" kern="1200" dirty="0">
                          <a:effectLst/>
                        </a:rPr>
                        <a:t> </a:t>
                      </a:r>
                      <a:r>
                        <a:rPr lang="de-DE" sz="1200" kern="1200" dirty="0">
                          <a:effectLst/>
                        </a:rPr>
                        <a:t>3 log </a:t>
                      </a:r>
                      <a:r>
                        <a:rPr lang="de-DE" sz="1200" kern="1200" dirty="0" err="1">
                          <a:effectLst/>
                        </a:rPr>
                        <a:t>cfu</a:t>
                      </a:r>
                      <a:r>
                        <a:rPr lang="de-DE" sz="1200" kern="1200" dirty="0">
                          <a:effectLst/>
                        </a:rPr>
                        <a:t>/g</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tc>
                <a:extLst>
                  <a:ext uri="{0D108BD9-81ED-4DB2-BD59-A6C34878D82A}">
                    <a16:rowId xmlns:a16="http://schemas.microsoft.com/office/drawing/2014/main" val="3623016358"/>
                  </a:ext>
                </a:extLst>
              </a:tr>
              <a:tr h="173873">
                <a:tc>
                  <a:txBody>
                    <a:bodyPr/>
                    <a:lstStyle/>
                    <a:p>
                      <a:pPr algn="l">
                        <a:lnSpc>
                          <a:spcPct val="106000"/>
                        </a:lnSpc>
                        <a:spcAft>
                          <a:spcPts val="0"/>
                        </a:spcAft>
                      </a:pPr>
                      <a:r>
                        <a:rPr lang="en-US" sz="1400" b="0" dirty="0">
                          <a:solidFill>
                            <a:schemeClr val="tx1"/>
                          </a:solidFill>
                          <a:effectLst/>
                        </a:rPr>
                        <a:t>mild lesion</a:t>
                      </a:r>
                      <a:endParaRPr lang="de-DE" sz="1400" b="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solidFill>
                      <a:schemeClr val="tx1">
                        <a:lumMod val="40000"/>
                        <a:lumOff val="60000"/>
                      </a:schemeClr>
                    </a:solidFill>
                  </a:tcPr>
                </a:tc>
                <a:tc>
                  <a:txBody>
                    <a:bodyPr/>
                    <a:lstStyle/>
                    <a:p>
                      <a:pPr algn="ctr">
                        <a:lnSpc>
                          <a:spcPct val="106000"/>
                        </a:lnSpc>
                        <a:spcAft>
                          <a:spcPts val="0"/>
                        </a:spcAft>
                      </a:pPr>
                      <a:r>
                        <a:rPr lang="en-US" sz="1200" kern="1200" dirty="0">
                          <a:effectLst/>
                        </a:rPr>
                        <a:t> -</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tc>
                <a:tc>
                  <a:txBody>
                    <a:bodyPr/>
                    <a:lstStyle/>
                    <a:p>
                      <a:pPr algn="ctr">
                        <a:lnSpc>
                          <a:spcPct val="106000"/>
                        </a:lnSpc>
                        <a:spcAft>
                          <a:spcPts val="0"/>
                        </a:spcAft>
                      </a:pPr>
                      <a:r>
                        <a:rPr lang="en-US" sz="1200" kern="1200" dirty="0">
                          <a:effectLst/>
                        </a:rPr>
                        <a:t> -</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tc>
                <a:extLst>
                  <a:ext uri="{0D108BD9-81ED-4DB2-BD59-A6C34878D82A}">
                    <a16:rowId xmlns:a16="http://schemas.microsoft.com/office/drawing/2014/main" val="3526603171"/>
                  </a:ext>
                </a:extLst>
              </a:tr>
              <a:tr h="173873">
                <a:tc>
                  <a:txBody>
                    <a:bodyPr/>
                    <a:lstStyle/>
                    <a:p>
                      <a:pPr algn="l">
                        <a:lnSpc>
                          <a:spcPct val="106000"/>
                        </a:lnSpc>
                        <a:spcAft>
                          <a:spcPts val="0"/>
                        </a:spcAft>
                      </a:pPr>
                      <a:r>
                        <a:rPr lang="en-US" sz="1400" b="0" dirty="0">
                          <a:solidFill>
                            <a:schemeClr val="tx1"/>
                          </a:solidFill>
                          <a:effectLst/>
                        </a:rPr>
                        <a:t>severe lesion</a:t>
                      </a:r>
                      <a:endParaRPr lang="de-DE" sz="1400" b="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solidFill>
                      <a:schemeClr val="tx1">
                        <a:lumMod val="40000"/>
                        <a:lumOff val="60000"/>
                      </a:schemeClr>
                    </a:solidFill>
                  </a:tcPr>
                </a:tc>
                <a:tc>
                  <a:txBody>
                    <a:bodyPr/>
                    <a:lstStyle/>
                    <a:p>
                      <a:pPr algn="ctr">
                        <a:lnSpc>
                          <a:spcPct val="106000"/>
                        </a:lnSpc>
                        <a:spcAft>
                          <a:spcPts val="0"/>
                        </a:spcAft>
                      </a:pPr>
                      <a:r>
                        <a:rPr lang="en-US" sz="1200" kern="1200" dirty="0">
                          <a:effectLst/>
                        </a:rPr>
                        <a:t> -</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tc>
                <a:tc>
                  <a:txBody>
                    <a:bodyPr/>
                    <a:lstStyle/>
                    <a:p>
                      <a:pPr algn="ctr">
                        <a:lnSpc>
                          <a:spcPct val="106000"/>
                        </a:lnSpc>
                        <a:spcAft>
                          <a:spcPts val="0"/>
                        </a:spcAft>
                      </a:pPr>
                      <a:r>
                        <a:rPr lang="en-US" sz="1200" kern="1200" dirty="0">
                          <a:effectLst/>
                        </a:rPr>
                        <a:t> -</a:t>
                      </a:r>
                      <a:endParaRPr lang="de-DE" sz="1200" dirty="0">
                        <a:solidFill>
                          <a:schemeClr val="tx1"/>
                        </a:solidFill>
                        <a:effectLst/>
                        <a:latin typeface="+mn-lt"/>
                        <a:ea typeface="Calibri" panose="020F0502020204030204" pitchFamily="34" charset="0"/>
                        <a:cs typeface="Arial" panose="020B0604020202020204" pitchFamily="34" charset="0"/>
                      </a:endParaRPr>
                    </a:p>
                  </a:txBody>
                  <a:tcPr marL="63346" marR="63346" marT="8798" marB="0" anchor="ctr"/>
                </a:tc>
                <a:extLst>
                  <a:ext uri="{0D108BD9-81ED-4DB2-BD59-A6C34878D82A}">
                    <a16:rowId xmlns:a16="http://schemas.microsoft.com/office/drawing/2014/main" val="572428127"/>
                  </a:ext>
                </a:extLst>
              </a:tr>
            </a:tbl>
          </a:graphicData>
        </a:graphic>
      </p:graphicFrame>
      <p:sp>
        <p:nvSpPr>
          <p:cNvPr id="19" name="Rectangle 18"/>
          <p:cNvSpPr/>
          <p:nvPr/>
        </p:nvSpPr>
        <p:spPr>
          <a:xfrm>
            <a:off x="5052666" y="4227414"/>
            <a:ext cx="3816424" cy="612155"/>
          </a:xfrm>
          <a:prstGeom prst="rect">
            <a:avLst/>
          </a:prstGeom>
          <a:ln>
            <a:solidFill>
              <a:schemeClr val="tx2"/>
            </a:solidFill>
          </a:ln>
        </p:spPr>
        <p:txBody>
          <a:bodyPr wrap="square">
            <a:spAutoFit/>
          </a:bodyPr>
          <a:lstStyle/>
          <a:p>
            <a:pPr algn="just">
              <a:lnSpc>
                <a:spcPct val="150000"/>
              </a:lnSpc>
            </a:pPr>
            <a:r>
              <a:rPr lang="en-US" sz="1200" dirty="0"/>
              <a:t>caecal lesion is positively correlated with the bacterial load of </a:t>
            </a:r>
            <a:r>
              <a:rPr lang="en-US" sz="1200" i="1" dirty="0"/>
              <a:t>E. coli </a:t>
            </a:r>
            <a:r>
              <a:rPr lang="en-US" sz="1200" dirty="0"/>
              <a:t>in the caeca</a:t>
            </a:r>
          </a:p>
        </p:txBody>
      </p:sp>
      <p:sp>
        <p:nvSpPr>
          <p:cNvPr id="24"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35</a:t>
            </a:r>
          </a:p>
        </p:txBody>
      </p:sp>
      <p:pic>
        <p:nvPicPr>
          <p:cNvPr id="25" name="Grafik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26" name="Kép 7"/>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975111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502345" y="-631522"/>
            <a:ext cx="91357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latin typeface="+mn-lt"/>
            </a:endParaRPr>
          </a:p>
        </p:txBody>
      </p:sp>
      <p:sp>
        <p:nvSpPr>
          <p:cNvPr id="15" name="Rectangle 14"/>
          <p:cNvSpPr>
            <a:spLocks noChangeArrowheads="1"/>
          </p:cNvSpPr>
          <p:nvPr/>
        </p:nvSpPr>
        <p:spPr bwMode="auto">
          <a:xfrm>
            <a:off x="-502345" y="-402922"/>
            <a:ext cx="91357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latin typeface="+mn-lt"/>
            </a:endParaRPr>
          </a:p>
        </p:txBody>
      </p:sp>
      <p:sp>
        <p:nvSpPr>
          <p:cNvPr id="16" name="Rectangle 20"/>
          <p:cNvSpPr>
            <a:spLocks noChangeArrowheads="1"/>
          </p:cNvSpPr>
          <p:nvPr/>
        </p:nvSpPr>
        <p:spPr bwMode="auto">
          <a:xfrm>
            <a:off x="-502345" y="-402922"/>
            <a:ext cx="91357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latin typeface="+mn-lt"/>
            </a:endParaRPr>
          </a:p>
        </p:txBody>
      </p:sp>
      <p:sp>
        <p:nvSpPr>
          <p:cNvPr id="17" name="Rectangle 25"/>
          <p:cNvSpPr>
            <a:spLocks noChangeArrowheads="1"/>
          </p:cNvSpPr>
          <p:nvPr/>
        </p:nvSpPr>
        <p:spPr bwMode="auto">
          <a:xfrm>
            <a:off x="-502345" y="-402922"/>
            <a:ext cx="913570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latin typeface="+mn-lt"/>
            </a:endParaRPr>
          </a:p>
        </p:txBody>
      </p:sp>
      <p:sp>
        <p:nvSpPr>
          <p:cNvPr id="34" name="Rectangle 12"/>
          <p:cNvSpPr>
            <a:spLocks noChangeArrowheads="1"/>
          </p:cNvSpPr>
          <p:nvPr/>
        </p:nvSpPr>
        <p:spPr bwMode="auto">
          <a:xfrm>
            <a:off x="-628775" y="-4154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latin typeface="+mn-lt"/>
            </a:endParaRPr>
          </a:p>
        </p:txBody>
      </p:sp>
      <p:sp>
        <p:nvSpPr>
          <p:cNvPr id="35" name="Rectangle 19"/>
          <p:cNvSpPr>
            <a:spLocks noChangeArrowheads="1"/>
          </p:cNvSpPr>
          <p:nvPr/>
        </p:nvSpPr>
        <p:spPr bwMode="auto">
          <a:xfrm>
            <a:off x="-179512" y="-186898"/>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DE">
              <a:latin typeface="+mn-lt"/>
            </a:endParaRPr>
          </a:p>
        </p:txBody>
      </p:sp>
      <p:sp>
        <p:nvSpPr>
          <p:cNvPr id="36" name="Rectangle 22"/>
          <p:cNvSpPr>
            <a:spLocks noChangeArrowheads="1"/>
          </p:cNvSpPr>
          <p:nvPr/>
        </p:nvSpPr>
        <p:spPr bwMode="auto">
          <a:xfrm>
            <a:off x="-628775" y="-486980"/>
            <a:ext cx="184731" cy="969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800" b="0" i="0" u="none" strike="noStrike" cap="none" normalizeH="0" baseline="0">
                <a:ln>
                  <a:noFill/>
                </a:ln>
                <a:effectLst/>
                <a:latin typeface="+mn-lt"/>
              </a:rPr>
            </a:br>
            <a:endParaRPr kumimoji="0" lang="de-DE" altLang="de-DE" sz="1200" b="0" i="0" u="none" strike="noStrike" cap="none" normalizeH="0" baseline="0">
              <a:ln>
                <a:noFill/>
              </a:ln>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effectLst/>
              <a:latin typeface="+mn-lt"/>
            </a:endParaRPr>
          </a:p>
        </p:txBody>
      </p:sp>
      <p:sp>
        <p:nvSpPr>
          <p:cNvPr id="37" name="Rectangle 24"/>
          <p:cNvSpPr>
            <a:spLocks noChangeArrowheads="1"/>
          </p:cNvSpPr>
          <p:nvPr/>
        </p:nvSpPr>
        <p:spPr bwMode="auto">
          <a:xfrm>
            <a:off x="-628775" y="-256147"/>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effectLst/>
              <a:latin typeface="+mn-lt"/>
            </a:endParaRPr>
          </a:p>
        </p:txBody>
      </p:sp>
      <p:sp>
        <p:nvSpPr>
          <p:cNvPr id="38" name="Title 1">
            <a:extLst>
              <a:ext uri="{FF2B5EF4-FFF2-40B4-BE49-F238E27FC236}">
                <a16:creationId xmlns:a16="http://schemas.microsoft.com/office/drawing/2014/main" id="{6425A577-5782-4366-B3A0-E5584ECBF4EE}"/>
              </a:ext>
            </a:extLst>
          </p:cNvPr>
          <p:cNvSpPr>
            <a:spLocks noGrp="1"/>
          </p:cNvSpPr>
          <p:nvPr>
            <p:ph type="title"/>
          </p:nvPr>
        </p:nvSpPr>
        <p:spPr>
          <a:xfrm>
            <a:off x="125760" y="279790"/>
            <a:ext cx="6300192" cy="580995"/>
          </a:xfrm>
        </p:spPr>
        <p:txBody>
          <a:bodyPr/>
          <a:lstStyle/>
          <a:p>
            <a:r>
              <a:rPr lang="en-US" sz="2400" dirty="0">
                <a:solidFill>
                  <a:schemeClr val="tx2"/>
                </a:solidFill>
                <a:latin typeface="+mn-lt"/>
              </a:rPr>
              <a:t>Microbial diversity in the caecum</a:t>
            </a:r>
            <a:endParaRPr lang="en-AT" sz="2400" dirty="0">
              <a:solidFill>
                <a:schemeClr val="tx2"/>
              </a:solidFill>
              <a:latin typeface="+mn-lt"/>
            </a:endParaRPr>
          </a:p>
        </p:txBody>
      </p:sp>
      <p:sp>
        <p:nvSpPr>
          <p:cNvPr id="40"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36</a:t>
            </a:r>
          </a:p>
        </p:txBody>
      </p:sp>
      <p:pic>
        <p:nvPicPr>
          <p:cNvPr id="41" name="Grafik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42"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pic>
        <p:nvPicPr>
          <p:cNvPr id="2" name="Grafik 1"/>
          <p:cNvPicPr>
            <a:picLocks noChangeAspect="1"/>
          </p:cNvPicPr>
          <p:nvPr/>
        </p:nvPicPr>
        <p:blipFill>
          <a:blip r:embed="rId4"/>
          <a:stretch>
            <a:fillRect/>
          </a:stretch>
        </p:blipFill>
        <p:spPr>
          <a:xfrm>
            <a:off x="899592" y="1916832"/>
            <a:ext cx="6686550" cy="3467100"/>
          </a:xfrm>
          <a:prstGeom prst="rect">
            <a:avLst/>
          </a:prstGeom>
        </p:spPr>
      </p:pic>
    </p:spTree>
    <p:extLst>
      <p:ext uri="{BB962C8B-B14F-4D97-AF65-F5344CB8AC3E}">
        <p14:creationId xmlns:p14="http://schemas.microsoft.com/office/powerpoint/2010/main" val="1415272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2888" y="1514981"/>
            <a:ext cx="2116708" cy="1584176"/>
          </a:xfr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1467" y="3272883"/>
            <a:ext cx="2156206" cy="1584176"/>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2888" y="3301370"/>
            <a:ext cx="2136457" cy="1584176"/>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5423" y="4531870"/>
            <a:ext cx="2136457" cy="141741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1506995"/>
            <a:ext cx="2116708" cy="1582721"/>
          </a:xfrm>
          <a:prstGeom prst="rect">
            <a:avLst/>
          </a:prstGeom>
        </p:spPr>
      </p:pic>
      <p:sp>
        <p:nvSpPr>
          <p:cNvPr id="15" name="Title 1"/>
          <p:cNvSpPr>
            <a:spLocks noGrp="1"/>
          </p:cNvSpPr>
          <p:nvPr>
            <p:ph type="title"/>
          </p:nvPr>
        </p:nvSpPr>
        <p:spPr>
          <a:xfrm>
            <a:off x="226037" y="487875"/>
            <a:ext cx="8100424" cy="719138"/>
          </a:xfrm>
        </p:spPr>
        <p:txBody>
          <a:bodyPr/>
          <a:lstStyle/>
          <a:p>
            <a:r>
              <a:rPr lang="en-US" sz="2400" dirty="0"/>
              <a:t>Immunohistochemistry</a:t>
            </a:r>
            <a:br>
              <a:rPr lang="en-US" sz="2800" dirty="0"/>
            </a:br>
            <a:endParaRPr lang="ar-EG" dirty="0"/>
          </a:p>
        </p:txBody>
      </p:sp>
      <p:graphicFrame>
        <p:nvGraphicFramePr>
          <p:cNvPr id="16" name="Content Placeholder 4"/>
          <p:cNvGraphicFramePr>
            <a:graphicFrameLocks/>
          </p:cNvGraphicFramePr>
          <p:nvPr>
            <p:extLst>
              <p:ext uri="{D42A27DB-BD31-4B8C-83A1-F6EECF244321}">
                <p14:modId xmlns:p14="http://schemas.microsoft.com/office/powerpoint/2010/main" val="1633411339"/>
              </p:ext>
            </p:extLst>
          </p:nvPr>
        </p:nvGraphicFramePr>
        <p:xfrm>
          <a:off x="4863591" y="1477200"/>
          <a:ext cx="4148679" cy="4472080"/>
        </p:xfrm>
        <a:graphic>
          <a:graphicData uri="http://schemas.openxmlformats.org/drawingml/2006/table">
            <a:tbl>
              <a:tblPr firstRow="1" firstCol="1" bandRow="1">
                <a:tableStyleId>{21E4AEA4-8DFA-4A89-87EB-49C32662AFE0}</a:tableStyleId>
              </a:tblPr>
              <a:tblGrid>
                <a:gridCol w="1671189">
                  <a:extLst>
                    <a:ext uri="{9D8B030D-6E8A-4147-A177-3AD203B41FA5}">
                      <a16:colId xmlns:a16="http://schemas.microsoft.com/office/drawing/2014/main" val="306042032"/>
                    </a:ext>
                  </a:extLst>
                </a:gridCol>
                <a:gridCol w="1782455">
                  <a:extLst>
                    <a:ext uri="{9D8B030D-6E8A-4147-A177-3AD203B41FA5}">
                      <a16:colId xmlns:a16="http://schemas.microsoft.com/office/drawing/2014/main" val="3004261320"/>
                    </a:ext>
                  </a:extLst>
                </a:gridCol>
                <a:gridCol w="695035">
                  <a:extLst>
                    <a:ext uri="{9D8B030D-6E8A-4147-A177-3AD203B41FA5}">
                      <a16:colId xmlns:a16="http://schemas.microsoft.com/office/drawing/2014/main" val="3733460983"/>
                    </a:ext>
                  </a:extLst>
                </a:gridCol>
              </a:tblGrid>
              <a:tr h="539453">
                <a:tc>
                  <a:txBody>
                    <a:bodyPr/>
                    <a:lstStyle/>
                    <a:p>
                      <a:pPr algn="ctr">
                        <a:lnSpc>
                          <a:spcPct val="115000"/>
                        </a:lnSpc>
                        <a:spcAft>
                          <a:spcPts val="800"/>
                        </a:spcAft>
                      </a:pPr>
                      <a:r>
                        <a:rPr lang="en-US" sz="1200" dirty="0">
                          <a:effectLst/>
                        </a:rPr>
                        <a:t>sample type</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0" marR="0" marT="0" marB="0" anchor="ctr"/>
                </a:tc>
                <a:tc>
                  <a:txBody>
                    <a:bodyPr/>
                    <a:lstStyle/>
                    <a:p>
                      <a:pPr algn="ctr">
                        <a:lnSpc>
                          <a:spcPct val="115000"/>
                        </a:lnSpc>
                        <a:spcAft>
                          <a:spcPts val="800"/>
                        </a:spcAft>
                      </a:pPr>
                      <a:r>
                        <a:rPr lang="en-US" sz="1200" dirty="0">
                          <a:effectLst/>
                        </a:rPr>
                        <a:t>caecal lumen</a:t>
                      </a:r>
                      <a:br>
                        <a:rPr lang="en-US" sz="1200" dirty="0">
                          <a:effectLst/>
                        </a:rPr>
                      </a:br>
                      <a:r>
                        <a:rPr lang="en-US" sz="1200" dirty="0">
                          <a:effectLst/>
                        </a:rPr>
                        <a:t>(content)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caecal wall</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3453141005"/>
                  </a:ext>
                </a:extLst>
              </a:tr>
              <a:tr h="316759">
                <a:tc gridSpan="3">
                  <a:txBody>
                    <a:bodyPr/>
                    <a:lstStyle/>
                    <a:p>
                      <a:pPr algn="l">
                        <a:lnSpc>
                          <a:spcPct val="115000"/>
                        </a:lnSpc>
                        <a:spcAft>
                          <a:spcPts val="800"/>
                        </a:spcAft>
                      </a:pPr>
                      <a:r>
                        <a:rPr lang="en-US" sz="1200" dirty="0">
                          <a:solidFill>
                            <a:schemeClr val="tx1"/>
                          </a:solidFill>
                          <a:effectLst/>
                        </a:rPr>
                        <a:t>monoxenic </a:t>
                      </a:r>
                      <a:r>
                        <a:rPr lang="en-US" sz="1200" i="1" dirty="0">
                          <a:solidFill>
                            <a:schemeClr val="tx1"/>
                          </a:solidFill>
                          <a:effectLst/>
                        </a:rPr>
                        <a:t>H. meleagridis </a:t>
                      </a:r>
                      <a:r>
                        <a:rPr lang="en-US" sz="1000" dirty="0">
                          <a:solidFill>
                            <a:schemeClr val="tx1"/>
                          </a:solidFill>
                          <a:effectLst/>
                        </a:rPr>
                        <a:t>(actual trial)</a:t>
                      </a:r>
                      <a:endParaRPr lang="de-DE" sz="9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solidFill>
                      <a:schemeClr val="bg2">
                        <a:lumMod val="60000"/>
                        <a:lumOff val="40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916363033"/>
                  </a:ext>
                </a:extLst>
              </a:tr>
              <a:tr h="314309">
                <a:tc>
                  <a:txBody>
                    <a:bodyPr/>
                    <a:lstStyle/>
                    <a:p>
                      <a:pPr algn="l">
                        <a:lnSpc>
                          <a:spcPct val="115000"/>
                        </a:lnSpc>
                        <a:spcAft>
                          <a:spcPts val="800"/>
                        </a:spcAft>
                      </a:pPr>
                      <a:r>
                        <a:rPr lang="en-GB" sz="1200" dirty="0">
                          <a:effectLst/>
                        </a:rPr>
                        <a:t>mild lesion (n=6)</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GB" sz="1200" dirty="0">
                          <a:effectLst/>
                        </a:rPr>
                        <a:t> </a:t>
                      </a:r>
                      <a:r>
                        <a:rPr lang="en-US" sz="1200" dirty="0">
                          <a:effectLst/>
                        </a:rPr>
                        <a:t>1</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2056278180"/>
                  </a:ext>
                </a:extLst>
              </a:tr>
              <a:tr h="311858">
                <a:tc>
                  <a:txBody>
                    <a:bodyPr/>
                    <a:lstStyle/>
                    <a:p>
                      <a:pPr algn="l">
                        <a:lnSpc>
                          <a:spcPct val="115000"/>
                        </a:lnSpc>
                        <a:spcAft>
                          <a:spcPts val="800"/>
                        </a:spcAft>
                      </a:pPr>
                      <a:r>
                        <a:rPr lang="en-GB" sz="1200" dirty="0">
                          <a:effectLst/>
                        </a:rPr>
                        <a:t>severe lesion (n=6)</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GB" sz="1200">
                          <a:effectLst/>
                        </a:rPr>
                        <a:t>3</a:t>
                      </a:r>
                      <a:endParaRPr lang="de-DE"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761496515"/>
                  </a:ext>
                </a:extLst>
              </a:tr>
              <a:tr h="309408">
                <a:tc gridSpan="3">
                  <a:txBody>
                    <a:bodyPr/>
                    <a:lstStyle/>
                    <a:p>
                      <a:r>
                        <a:rPr lang="en-US" sz="1200" dirty="0">
                          <a:solidFill>
                            <a:schemeClr val="tx1"/>
                          </a:solidFill>
                          <a:effectLst/>
                        </a:rPr>
                        <a:t>monoxenic</a:t>
                      </a:r>
                      <a:r>
                        <a:rPr lang="en-US" sz="1200" i="1" dirty="0">
                          <a:solidFill>
                            <a:schemeClr val="tx1"/>
                          </a:solidFill>
                          <a:effectLst/>
                        </a:rPr>
                        <a:t> H. meleagridis </a:t>
                      </a:r>
                      <a:r>
                        <a:rPr lang="en-US" sz="1000" i="0" dirty="0">
                          <a:solidFill>
                            <a:schemeClr val="tx1"/>
                          </a:solidFill>
                          <a:latin typeface="+mn-lt"/>
                          <a:ea typeface="Times New Roman" panose="02020603050405020304" pitchFamily="18" charset="0"/>
                          <a:cs typeface="Times New Roman" panose="02020603050405020304" pitchFamily="18" charset="0"/>
                        </a:rPr>
                        <a:t>(Lagler </a:t>
                      </a:r>
                      <a:r>
                        <a:rPr lang="en-US" sz="1000" i="1" dirty="0">
                          <a:solidFill>
                            <a:schemeClr val="tx1"/>
                          </a:solidFill>
                          <a:latin typeface="+mn-lt"/>
                          <a:ea typeface="Times New Roman" panose="02020603050405020304" pitchFamily="18" charset="0"/>
                          <a:cs typeface="Times New Roman" panose="02020603050405020304" pitchFamily="18" charset="0"/>
                        </a:rPr>
                        <a:t>et al</a:t>
                      </a:r>
                      <a:r>
                        <a:rPr lang="en-US" sz="1000" i="0" dirty="0">
                          <a:solidFill>
                            <a:schemeClr val="tx1"/>
                          </a:solidFill>
                          <a:latin typeface="+mn-lt"/>
                          <a:ea typeface="Times New Roman" panose="02020603050405020304" pitchFamily="18" charset="0"/>
                          <a:cs typeface="Times New Roman" panose="02020603050405020304" pitchFamily="18" charset="0"/>
                        </a:rPr>
                        <a:t>., 2021)</a:t>
                      </a:r>
                      <a:endParaRPr lang="de-DE" sz="1000" i="0" dirty="0">
                        <a:solidFill>
                          <a:schemeClr val="tx1"/>
                        </a:solidFill>
                        <a:latin typeface="+mn-lt"/>
                        <a:ea typeface="Times New Roman" panose="02020603050405020304" pitchFamily="18" charset="0"/>
                        <a:cs typeface="Times New Roman" panose="02020603050405020304" pitchFamily="18" charset="0"/>
                      </a:endParaRPr>
                    </a:p>
                  </a:txBody>
                  <a:tcPr marL="68580" marR="68580" marT="9525" marB="0" anchor="ctr">
                    <a:solidFill>
                      <a:schemeClr val="bg2">
                        <a:lumMod val="60000"/>
                        <a:lumOff val="40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311967024"/>
                  </a:ext>
                </a:extLst>
              </a:tr>
              <a:tr h="306957">
                <a:tc>
                  <a:txBody>
                    <a:bodyPr/>
                    <a:lstStyle/>
                    <a:p>
                      <a:pPr algn="l">
                        <a:lnSpc>
                          <a:spcPct val="115000"/>
                        </a:lnSpc>
                        <a:spcAft>
                          <a:spcPts val="800"/>
                        </a:spcAft>
                      </a:pPr>
                      <a:r>
                        <a:rPr lang="en-GB" sz="1200">
                          <a:effectLst/>
                        </a:rPr>
                        <a:t>LS 3 (n=3)</a:t>
                      </a:r>
                      <a:endParaRPr lang="de-DE"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GB" sz="1200" dirty="0">
                          <a:effectLst/>
                        </a:rPr>
                        <a:t>2</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3780934085"/>
                  </a:ext>
                </a:extLst>
              </a:tr>
              <a:tr h="304507">
                <a:tc>
                  <a:txBody>
                    <a:bodyPr/>
                    <a:lstStyle/>
                    <a:p>
                      <a:pPr algn="l">
                        <a:lnSpc>
                          <a:spcPct val="115000"/>
                        </a:lnSpc>
                        <a:spcAft>
                          <a:spcPts val="800"/>
                        </a:spcAft>
                      </a:pPr>
                      <a:r>
                        <a:rPr lang="en-GB" sz="1200">
                          <a:effectLst/>
                        </a:rPr>
                        <a:t>LS 4 (n=4)</a:t>
                      </a:r>
                      <a:endParaRPr lang="de-DE"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GB" sz="1200" dirty="0">
                          <a:effectLst/>
                        </a:rPr>
                        <a:t>1</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2785772748"/>
                  </a:ext>
                </a:extLst>
              </a:tr>
              <a:tr h="302057">
                <a:tc gridSpan="3">
                  <a:txBody>
                    <a:bodyPr/>
                    <a:lstStyle/>
                    <a:p>
                      <a:r>
                        <a:rPr lang="en-US" sz="1200" dirty="0">
                          <a:solidFill>
                            <a:schemeClr val="tx1"/>
                          </a:solidFill>
                          <a:effectLst/>
                        </a:rPr>
                        <a:t>xenic </a:t>
                      </a:r>
                      <a:r>
                        <a:rPr lang="en-US" sz="1200" i="1" dirty="0">
                          <a:solidFill>
                            <a:schemeClr val="tx1"/>
                          </a:solidFill>
                          <a:effectLst/>
                        </a:rPr>
                        <a:t>H. meleagridis  </a:t>
                      </a:r>
                      <a:r>
                        <a:rPr lang="en-US" sz="1000" i="1" dirty="0">
                          <a:solidFill>
                            <a:srgbClr val="000000"/>
                          </a:solidFill>
                          <a:latin typeface="+mn-lt"/>
                          <a:ea typeface="Times New Roman" panose="02020603050405020304" pitchFamily="18" charset="0"/>
                          <a:cs typeface="Times New Roman" panose="02020603050405020304" pitchFamily="18" charset="0"/>
                        </a:rPr>
                        <a:t>(</a:t>
                      </a:r>
                      <a:r>
                        <a:rPr lang="en-US" sz="1000" dirty="0">
                          <a:solidFill>
                            <a:srgbClr val="000000"/>
                          </a:solidFill>
                          <a:latin typeface="+mn-lt"/>
                          <a:ea typeface="Helvetica" panose="020B0604020202020204" pitchFamily="34" charset="0"/>
                        </a:rPr>
                        <a:t>Kidane</a:t>
                      </a:r>
                      <a:r>
                        <a:rPr lang="en-US" sz="1000" i="1" dirty="0">
                          <a:solidFill>
                            <a:srgbClr val="000000"/>
                          </a:solidFill>
                          <a:latin typeface="+mn-lt"/>
                          <a:ea typeface="Helvetica" panose="020B0604020202020204" pitchFamily="34" charset="0"/>
                        </a:rPr>
                        <a:t> et al.</a:t>
                      </a:r>
                      <a:r>
                        <a:rPr lang="en-US" sz="1000" dirty="0">
                          <a:solidFill>
                            <a:srgbClr val="000000"/>
                          </a:solidFill>
                          <a:latin typeface="+mn-lt"/>
                          <a:ea typeface="Helvetica" panose="020B0604020202020204" pitchFamily="34" charset="0"/>
                        </a:rPr>
                        <a:t>, 2018)</a:t>
                      </a:r>
                      <a:endParaRPr lang="de-DE" sz="1000" dirty="0">
                        <a:latin typeface="+mn-lt"/>
                      </a:endParaRPr>
                    </a:p>
                  </a:txBody>
                  <a:tcPr marL="68580" marR="68580" marT="9525" marB="0" anchor="ctr">
                    <a:solidFill>
                      <a:schemeClr val="bg2">
                        <a:lumMod val="60000"/>
                        <a:lumOff val="40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829273700"/>
                  </a:ext>
                </a:extLst>
              </a:tr>
              <a:tr h="451451">
                <a:tc>
                  <a:txBody>
                    <a:bodyPr/>
                    <a:lstStyle/>
                    <a:p>
                      <a:pPr algn="l">
                        <a:lnSpc>
                          <a:spcPct val="115000"/>
                        </a:lnSpc>
                        <a:spcAft>
                          <a:spcPts val="800"/>
                        </a:spcAft>
                      </a:pPr>
                      <a:r>
                        <a:rPr lang="de-DE" sz="1200">
                          <a:effectLst/>
                        </a:rPr>
                        <a:t>LS</a:t>
                      </a:r>
                      <a:r>
                        <a:rPr lang="en-GB" sz="1200">
                          <a:effectLst/>
                        </a:rPr>
                        <a:t> 3 (n=1)</a:t>
                      </a:r>
                      <a:endParaRPr lang="de-DE" sz="110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1</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2070219080"/>
                  </a:ext>
                </a:extLst>
              </a:tr>
              <a:tr h="379612">
                <a:tc>
                  <a:txBody>
                    <a:bodyPr/>
                    <a:lstStyle/>
                    <a:p>
                      <a:pPr algn="l">
                        <a:lnSpc>
                          <a:spcPct val="115000"/>
                        </a:lnSpc>
                        <a:spcAft>
                          <a:spcPts val="800"/>
                        </a:spcAft>
                      </a:pPr>
                      <a:r>
                        <a:rPr lang="de-DE" sz="1200" dirty="0">
                          <a:effectLst/>
                        </a:rPr>
                        <a:t>LS</a:t>
                      </a:r>
                      <a:r>
                        <a:rPr lang="en-GB" sz="1200" dirty="0">
                          <a:effectLst/>
                        </a:rPr>
                        <a:t> 4 (n=5)</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3</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4156878131"/>
                  </a:ext>
                </a:extLst>
              </a:tr>
              <a:tr h="303690">
                <a:tc gridSpan="3">
                  <a:txBody>
                    <a:bodyPr/>
                    <a:lstStyle/>
                    <a:p>
                      <a:pPr algn="l">
                        <a:lnSpc>
                          <a:spcPct val="115000"/>
                        </a:lnSpc>
                        <a:spcAft>
                          <a:spcPts val="800"/>
                        </a:spcAft>
                      </a:pPr>
                      <a:r>
                        <a:rPr lang="en-US" sz="1200" dirty="0">
                          <a:solidFill>
                            <a:schemeClr val="tx1"/>
                          </a:solidFill>
                          <a:effectLst/>
                        </a:rPr>
                        <a:t>field cases</a:t>
                      </a:r>
                      <a:endParaRPr lang="de-DE" sz="11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solidFill>
                      <a:schemeClr val="bg2">
                        <a:lumMod val="60000"/>
                        <a:lumOff val="40000"/>
                      </a:schemeClr>
                    </a:solidFill>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337997064"/>
                  </a:ext>
                </a:extLst>
              </a:tr>
              <a:tr h="632019">
                <a:tc>
                  <a:txBody>
                    <a:bodyPr/>
                    <a:lstStyle/>
                    <a:p>
                      <a:pPr algn="l">
                        <a:lnSpc>
                          <a:spcPct val="115000"/>
                        </a:lnSpc>
                        <a:spcAft>
                          <a:spcPts val="800"/>
                        </a:spcAft>
                      </a:pPr>
                      <a:r>
                        <a:rPr lang="en-GB" sz="1200" dirty="0">
                          <a:effectLst/>
                        </a:rPr>
                        <a:t>n= 2</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latin typeface="+mn-lt"/>
                          <a:ea typeface="+mn-ea"/>
                          <a:cs typeface="+mn-cs"/>
                        </a:rPr>
                        <a:t>2</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tc>
                  <a:txBody>
                    <a:bodyPr/>
                    <a:lstStyle/>
                    <a:p>
                      <a:pPr algn="ctr">
                        <a:lnSpc>
                          <a:spcPct val="115000"/>
                        </a:lnSpc>
                        <a:spcAft>
                          <a:spcPts val="800"/>
                        </a:spcAft>
                      </a:pPr>
                      <a:r>
                        <a:rPr lang="en-US" sz="1200" dirty="0">
                          <a:effectLst/>
                        </a:rPr>
                        <a:t>-</a:t>
                      </a:r>
                      <a:endParaRPr lang="de-DE" sz="1100" dirty="0">
                        <a:effectLst/>
                        <a:latin typeface="Calibri" panose="020F0502020204030204" pitchFamily="34" charset="0"/>
                        <a:ea typeface="Times New Roman" panose="02020603050405020304" pitchFamily="18" charset="0"/>
                        <a:cs typeface="Arial" panose="020B0604020202020204" pitchFamily="34" charset="0"/>
                      </a:endParaRPr>
                    </a:p>
                  </a:txBody>
                  <a:tcPr marL="68580" marR="68580" marT="9525" marB="0" anchor="ctr"/>
                </a:tc>
                <a:extLst>
                  <a:ext uri="{0D108BD9-81ED-4DB2-BD59-A6C34878D82A}">
                    <a16:rowId xmlns:a16="http://schemas.microsoft.com/office/drawing/2014/main" val="2787661053"/>
                  </a:ext>
                </a:extLst>
              </a:tr>
            </a:tbl>
          </a:graphicData>
        </a:graphic>
      </p:graphicFrame>
      <p:sp>
        <p:nvSpPr>
          <p:cNvPr id="17" name="TextBox 16"/>
          <p:cNvSpPr txBox="1"/>
          <p:nvPr/>
        </p:nvSpPr>
        <p:spPr>
          <a:xfrm>
            <a:off x="603208" y="1268760"/>
            <a:ext cx="1389481" cy="276999"/>
          </a:xfrm>
          <a:prstGeom prst="rect">
            <a:avLst/>
          </a:prstGeom>
          <a:noFill/>
        </p:spPr>
        <p:txBody>
          <a:bodyPr wrap="square" rtlCol="0">
            <a:spAutoFit/>
          </a:bodyPr>
          <a:lstStyle/>
          <a:p>
            <a:r>
              <a:rPr lang="en-US" sz="1200" dirty="0"/>
              <a:t>negative control</a:t>
            </a:r>
            <a:endParaRPr lang="de-DE" sz="1200" dirty="0"/>
          </a:p>
        </p:txBody>
      </p:sp>
      <p:sp>
        <p:nvSpPr>
          <p:cNvPr id="18" name="TextBox 17"/>
          <p:cNvSpPr txBox="1"/>
          <p:nvPr/>
        </p:nvSpPr>
        <p:spPr>
          <a:xfrm>
            <a:off x="2974342" y="1284893"/>
            <a:ext cx="1315435" cy="276999"/>
          </a:xfrm>
          <a:prstGeom prst="rect">
            <a:avLst/>
          </a:prstGeom>
          <a:noFill/>
        </p:spPr>
        <p:txBody>
          <a:bodyPr wrap="square" rtlCol="0">
            <a:spAutoFit/>
          </a:bodyPr>
          <a:lstStyle/>
          <a:p>
            <a:r>
              <a:rPr lang="en-US" sz="1200" dirty="0"/>
              <a:t>severe lesion</a:t>
            </a:r>
            <a:endParaRPr lang="de-DE" sz="1200" dirty="0"/>
          </a:p>
        </p:txBody>
      </p:sp>
      <p:sp>
        <p:nvSpPr>
          <p:cNvPr id="19" name="TextBox 18"/>
          <p:cNvSpPr txBox="1"/>
          <p:nvPr/>
        </p:nvSpPr>
        <p:spPr>
          <a:xfrm>
            <a:off x="3240123" y="3052414"/>
            <a:ext cx="783886" cy="276999"/>
          </a:xfrm>
          <a:prstGeom prst="rect">
            <a:avLst/>
          </a:prstGeom>
          <a:noFill/>
        </p:spPr>
        <p:txBody>
          <a:bodyPr wrap="square" rtlCol="0">
            <a:spAutoFit/>
          </a:bodyPr>
          <a:lstStyle/>
          <a:p>
            <a:r>
              <a:rPr lang="en-US" sz="1200" dirty="0"/>
              <a:t>xenic</a:t>
            </a:r>
            <a:endParaRPr lang="de-DE" sz="1200" dirty="0"/>
          </a:p>
        </p:txBody>
      </p:sp>
      <p:sp>
        <p:nvSpPr>
          <p:cNvPr id="20" name="TextBox 19"/>
          <p:cNvSpPr txBox="1"/>
          <p:nvPr/>
        </p:nvSpPr>
        <p:spPr>
          <a:xfrm>
            <a:off x="828366" y="3041455"/>
            <a:ext cx="1315435" cy="276999"/>
          </a:xfrm>
          <a:prstGeom prst="rect">
            <a:avLst/>
          </a:prstGeom>
          <a:noFill/>
        </p:spPr>
        <p:txBody>
          <a:bodyPr wrap="square" rtlCol="0">
            <a:spAutoFit/>
          </a:bodyPr>
          <a:lstStyle/>
          <a:p>
            <a:r>
              <a:rPr lang="en-US" sz="1200" dirty="0"/>
              <a:t>monoxenic</a:t>
            </a:r>
            <a:endParaRPr lang="de-DE" sz="1200" dirty="0"/>
          </a:p>
        </p:txBody>
      </p:sp>
      <p:sp>
        <p:nvSpPr>
          <p:cNvPr id="21" name="TextBox 20"/>
          <p:cNvSpPr txBox="1"/>
          <p:nvPr/>
        </p:nvSpPr>
        <p:spPr>
          <a:xfrm>
            <a:off x="2085641" y="4312941"/>
            <a:ext cx="1031341" cy="276999"/>
          </a:xfrm>
          <a:prstGeom prst="rect">
            <a:avLst/>
          </a:prstGeom>
          <a:noFill/>
        </p:spPr>
        <p:txBody>
          <a:bodyPr wrap="square" rtlCol="0">
            <a:spAutoFit/>
          </a:bodyPr>
          <a:lstStyle/>
          <a:p>
            <a:r>
              <a:rPr lang="en-US" sz="1200" dirty="0"/>
              <a:t>field case</a:t>
            </a:r>
            <a:endParaRPr lang="de-DE" sz="1200" dirty="0"/>
          </a:p>
        </p:txBody>
      </p:sp>
      <p:pic>
        <p:nvPicPr>
          <p:cNvPr id="22" name="Picture 4" descr="Plain Arrow Clip Art - Arrow Pointing Left Transparent Background - Png  Download (#115318)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4150061" y="1657017"/>
            <a:ext cx="357712" cy="28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Plain Arrow Clip Art - Arrow Pointing Left Transparent Background - Png  Download (#115318) - PikPn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3848483" y="2084036"/>
            <a:ext cx="351053" cy="283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4" descr="Plain Arrow Clip Art - Arrow Pointing Left Transparent Background - Png  Download (#115318)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2721702" y="4643816"/>
            <a:ext cx="357712" cy="28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4" descr="Plain Arrow Clip Art - Arrow Pointing Left Transparent Background - Png  Download (#115318)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4038362" y="3696215"/>
            <a:ext cx="357712" cy="28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Plain Arrow Clip Art - Arrow Pointing Left Transparent Background - Png  Download (#115318)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2926393" y="5239282"/>
            <a:ext cx="357712" cy="28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4" descr="Plain Arrow Clip Art - Arrow Pointing Left Transparent Background - Png  Download (#115318)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3167061" y="3397975"/>
            <a:ext cx="357712" cy="28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4" descr="Plain Arrow Clip Art - Arrow Pointing Left Transparent Background - Png  Download (#115318)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1841310" y="3638562"/>
            <a:ext cx="357712" cy="28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Plain Arrow Clip Art - Arrow Pointing Left Transparent Background - Png  Download (#115318) - PikPn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2541715">
            <a:off x="1080714" y="3594744"/>
            <a:ext cx="357712" cy="289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37</a:t>
            </a:r>
          </a:p>
        </p:txBody>
      </p:sp>
      <p:pic>
        <p:nvPicPr>
          <p:cNvPr id="32" name="Grafik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33" name="Kép 7"/>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pic>
        <p:nvPicPr>
          <p:cNvPr id="2" name="Grafik 1"/>
          <p:cNvPicPr>
            <a:picLocks noChangeAspect="1"/>
          </p:cNvPicPr>
          <p:nvPr/>
        </p:nvPicPr>
        <p:blipFill>
          <a:blip r:embed="rId13"/>
          <a:stretch>
            <a:fillRect/>
          </a:stretch>
        </p:blipFill>
        <p:spPr>
          <a:xfrm>
            <a:off x="251817" y="1419474"/>
            <a:ext cx="8653495" cy="3910879"/>
          </a:xfrm>
          <a:prstGeom prst="rect">
            <a:avLst/>
          </a:prstGeom>
        </p:spPr>
      </p:pic>
    </p:spTree>
    <p:extLst>
      <p:ext uri="{BB962C8B-B14F-4D97-AF65-F5344CB8AC3E}">
        <p14:creationId xmlns:p14="http://schemas.microsoft.com/office/powerpoint/2010/main" val="361254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88000" y="204682"/>
            <a:ext cx="6851104" cy="719138"/>
          </a:xfrm>
        </p:spPr>
        <p:txBody>
          <a:bodyPr/>
          <a:lstStyle/>
          <a:p>
            <a:r>
              <a:rPr lang="de-AT" dirty="0"/>
              <a:t>Summary</a:t>
            </a:r>
            <a:r>
              <a:rPr lang="de-AT" sz="2400" dirty="0"/>
              <a:t> </a:t>
            </a:r>
          </a:p>
        </p:txBody>
      </p:sp>
      <p:sp>
        <p:nvSpPr>
          <p:cNvPr id="10" name="Content Placeholder 2"/>
          <p:cNvSpPr>
            <a:spLocks noGrp="1"/>
          </p:cNvSpPr>
          <p:nvPr>
            <p:ph idx="1"/>
          </p:nvPr>
        </p:nvSpPr>
        <p:spPr>
          <a:xfrm>
            <a:off x="100708" y="1196752"/>
            <a:ext cx="8778824" cy="4883094"/>
          </a:xfrm>
        </p:spPr>
        <p:txBody>
          <a:bodyPr/>
          <a:lstStyle/>
          <a:p>
            <a:pPr algn="just">
              <a:lnSpc>
                <a:spcPct val="150000"/>
              </a:lnSpc>
            </a:pPr>
            <a:r>
              <a:rPr lang="de-AT" sz="2000" dirty="0">
                <a:solidFill>
                  <a:schemeClr val="tx1"/>
                </a:solidFill>
              </a:rPr>
              <a:t>The </a:t>
            </a:r>
            <a:r>
              <a:rPr lang="de-AT" sz="2000" dirty="0" err="1">
                <a:solidFill>
                  <a:schemeClr val="tx1"/>
                </a:solidFill>
              </a:rPr>
              <a:t>interreg</a:t>
            </a:r>
            <a:r>
              <a:rPr lang="de-AT" sz="2000" dirty="0">
                <a:solidFill>
                  <a:schemeClr val="tx1"/>
                </a:solidFill>
              </a:rPr>
              <a:t> </a:t>
            </a:r>
            <a:r>
              <a:rPr lang="de-AT" sz="2000" dirty="0" err="1">
                <a:solidFill>
                  <a:schemeClr val="tx1"/>
                </a:solidFill>
              </a:rPr>
              <a:t>project</a:t>
            </a:r>
            <a:r>
              <a:rPr lang="de-AT" sz="2000" dirty="0">
                <a:solidFill>
                  <a:schemeClr val="tx1"/>
                </a:solidFill>
              </a:rPr>
              <a:t> INPOMED </a:t>
            </a:r>
            <a:r>
              <a:rPr lang="de-AT" sz="2000" dirty="0" err="1">
                <a:solidFill>
                  <a:schemeClr val="tx1"/>
                </a:solidFill>
              </a:rPr>
              <a:t>focused</a:t>
            </a:r>
            <a:r>
              <a:rPr lang="de-AT" sz="2000" dirty="0">
                <a:solidFill>
                  <a:schemeClr val="tx1"/>
                </a:solidFill>
              </a:rPr>
              <a:t> on </a:t>
            </a:r>
            <a:r>
              <a:rPr lang="de-AT" sz="2000" dirty="0" err="1">
                <a:solidFill>
                  <a:schemeClr val="tx1"/>
                </a:solidFill>
              </a:rPr>
              <a:t>research</a:t>
            </a:r>
            <a:r>
              <a:rPr lang="de-AT" sz="2000" dirty="0">
                <a:solidFill>
                  <a:schemeClr val="tx1"/>
                </a:solidFill>
              </a:rPr>
              <a:t> on intestinal </a:t>
            </a:r>
            <a:r>
              <a:rPr lang="de-AT" sz="2000" dirty="0" err="1">
                <a:solidFill>
                  <a:schemeClr val="tx1"/>
                </a:solidFill>
              </a:rPr>
              <a:t>health</a:t>
            </a:r>
            <a:r>
              <a:rPr lang="de-AT" sz="2000" dirty="0">
                <a:solidFill>
                  <a:schemeClr val="tx1"/>
                </a:solidFill>
              </a:rPr>
              <a:t> </a:t>
            </a:r>
            <a:r>
              <a:rPr lang="de-AT" sz="2000" dirty="0" err="1">
                <a:solidFill>
                  <a:schemeClr val="tx1"/>
                </a:solidFill>
              </a:rPr>
              <a:t>of</a:t>
            </a:r>
            <a:r>
              <a:rPr lang="de-AT" sz="2000" dirty="0">
                <a:solidFill>
                  <a:schemeClr val="tx1"/>
                </a:solidFill>
              </a:rPr>
              <a:t> </a:t>
            </a:r>
            <a:r>
              <a:rPr lang="de-AT" sz="2000" dirty="0" err="1">
                <a:solidFill>
                  <a:schemeClr val="tx1"/>
                </a:solidFill>
              </a:rPr>
              <a:t>poultry</a:t>
            </a:r>
            <a:r>
              <a:rPr lang="de-AT" sz="2000" dirty="0">
                <a:solidFill>
                  <a:schemeClr val="tx1"/>
                </a:solidFill>
              </a:rPr>
              <a:t>.</a:t>
            </a:r>
          </a:p>
          <a:p>
            <a:pPr lvl="1" algn="just">
              <a:lnSpc>
                <a:spcPct val="150000"/>
              </a:lnSpc>
            </a:pPr>
            <a:r>
              <a:rPr lang="en-GB" sz="1800" dirty="0"/>
              <a:t>research on microbiota</a:t>
            </a:r>
            <a:endParaRPr lang="de-AT" sz="1800" dirty="0"/>
          </a:p>
          <a:p>
            <a:pPr lvl="1" algn="just">
              <a:lnSpc>
                <a:spcPct val="150000"/>
              </a:lnSpc>
            </a:pPr>
            <a:r>
              <a:rPr lang="en-GB" sz="1800" dirty="0"/>
              <a:t>research in immune reaction against pathogens</a:t>
            </a:r>
            <a:endParaRPr lang="en-GB" sz="1800" dirty="0">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2000" dirty="0">
                <a:solidFill>
                  <a:schemeClr val="tx1"/>
                </a:solidFill>
              </a:rPr>
              <a:t>Establishing a chicken primary epithelial cell culture model to investigate the innate immune response against fowl adenovirus.</a:t>
            </a:r>
          </a:p>
          <a:p>
            <a:pPr>
              <a:lnSpc>
                <a:spcPct val="150000"/>
              </a:lnSpc>
            </a:pPr>
            <a:r>
              <a:rPr lang="en-US" sz="2000" dirty="0">
                <a:solidFill>
                  <a:schemeClr val="tx1"/>
                </a:solidFill>
              </a:rPr>
              <a:t>Investigating the intestinal innate immune response against the parasite </a:t>
            </a:r>
            <a:r>
              <a:rPr lang="en-US" sz="2000" i="1" dirty="0">
                <a:solidFill>
                  <a:schemeClr val="tx1"/>
                </a:solidFill>
              </a:rPr>
              <a:t>H. meleagridis in vivo </a:t>
            </a:r>
            <a:r>
              <a:rPr lang="en-US" sz="2000" dirty="0">
                <a:solidFill>
                  <a:schemeClr val="tx1"/>
                </a:solidFill>
              </a:rPr>
              <a:t>and</a:t>
            </a:r>
            <a:r>
              <a:rPr lang="en-US" sz="2000" i="1" dirty="0">
                <a:solidFill>
                  <a:schemeClr val="tx1"/>
                </a:solidFill>
              </a:rPr>
              <a:t> in vitro</a:t>
            </a:r>
            <a:r>
              <a:rPr lang="en-US" sz="2000" dirty="0">
                <a:solidFill>
                  <a:schemeClr val="tx1"/>
                </a:solidFill>
              </a:rPr>
              <a:t>.</a:t>
            </a:r>
          </a:p>
          <a:p>
            <a:pPr>
              <a:lnSpc>
                <a:spcPct val="150000"/>
              </a:lnSpc>
            </a:pPr>
            <a:r>
              <a:rPr lang="en-US" sz="2000" dirty="0">
                <a:solidFill>
                  <a:schemeClr val="tx1"/>
                </a:solidFill>
              </a:rPr>
              <a:t>Identifying microbial dysbiosis and the absence of systemic translocation of </a:t>
            </a:r>
            <a:r>
              <a:rPr lang="en-US" sz="2000" i="1" dirty="0">
                <a:solidFill>
                  <a:schemeClr val="tx1"/>
                </a:solidFill>
              </a:rPr>
              <a:t>E. coli </a:t>
            </a:r>
            <a:r>
              <a:rPr lang="en-US" sz="2000" dirty="0">
                <a:solidFill>
                  <a:schemeClr val="tx1"/>
                </a:solidFill>
              </a:rPr>
              <a:t>from the gut.</a:t>
            </a:r>
          </a:p>
        </p:txBody>
      </p:sp>
      <p:sp>
        <p:nvSpPr>
          <p:cNvPr id="13"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38</a:t>
            </a:r>
          </a:p>
        </p:txBody>
      </p:sp>
      <p:pic>
        <p:nvPicPr>
          <p:cNvPr id="14" name="Grafik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5"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29000372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Clinic bilding.jpg"/>
          <p:cNvPicPr>
            <a:picLocks noChangeAspect="1"/>
          </p:cNvPicPr>
          <p:nvPr/>
        </p:nvPicPr>
        <p:blipFill>
          <a:blip r:embed="rId3" cstate="print"/>
          <a:srcRect/>
          <a:stretch>
            <a:fillRect/>
          </a:stretch>
        </p:blipFill>
        <p:spPr bwMode="auto">
          <a:xfrm>
            <a:off x="4716016" y="2924944"/>
            <a:ext cx="4087453" cy="2176463"/>
          </a:xfrm>
          <a:prstGeom prst="rect">
            <a:avLst/>
          </a:prstGeom>
          <a:noFill/>
          <a:ln w="9525">
            <a:noFill/>
            <a:miter lim="800000"/>
            <a:headEnd/>
            <a:tailEnd/>
          </a:ln>
        </p:spPr>
      </p:pic>
      <p:sp>
        <p:nvSpPr>
          <p:cNvPr id="8" name="Titel 1"/>
          <p:cNvSpPr txBox="1">
            <a:spLocks/>
          </p:cNvSpPr>
          <p:nvPr/>
        </p:nvSpPr>
        <p:spPr bwMode="auto">
          <a:xfrm>
            <a:off x="179512" y="3645024"/>
            <a:ext cx="4176464" cy="1531595"/>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p>
            <a:pPr algn="ctr" defTabSz="342900">
              <a:spcBef>
                <a:spcPts val="900"/>
              </a:spcBef>
              <a:defRPr/>
            </a:pPr>
            <a:r>
              <a:rPr lang="en-GB" sz="1500" b="1" kern="0" dirty="0">
                <a:solidFill>
                  <a:srgbClr val="A0003C"/>
                </a:solidFill>
                <a:latin typeface="+mj-lt"/>
                <a:ea typeface="+mj-ea"/>
                <a:cs typeface="+mj-cs"/>
              </a:rPr>
              <a:t>Katharina Strebinger</a:t>
            </a:r>
          </a:p>
          <a:p>
            <a:pPr algn="ctr" defTabSz="342900">
              <a:spcBef>
                <a:spcPts val="900"/>
              </a:spcBef>
              <a:defRPr/>
            </a:pPr>
            <a:r>
              <a:rPr lang="en-GB" sz="1500" b="1" kern="0" dirty="0">
                <a:solidFill>
                  <a:srgbClr val="A0003C"/>
                </a:solidFill>
                <a:latin typeface="+mj-lt"/>
                <a:ea typeface="+mj-ea"/>
                <a:cs typeface="+mj-cs"/>
              </a:rPr>
              <a:t>Taniya Mitra</a:t>
            </a:r>
          </a:p>
          <a:p>
            <a:pPr algn="ctr" defTabSz="342900">
              <a:spcBef>
                <a:spcPts val="900"/>
              </a:spcBef>
              <a:defRPr/>
            </a:pPr>
            <a:r>
              <a:rPr lang="en-GB" sz="1500" b="1" kern="0" dirty="0">
                <a:solidFill>
                  <a:srgbClr val="A0003C"/>
                </a:solidFill>
                <a:latin typeface="+mj-lt"/>
                <a:ea typeface="+mj-ea"/>
                <a:cs typeface="+mj-cs"/>
              </a:rPr>
              <a:t>Ivan Rychlik and his team</a:t>
            </a:r>
          </a:p>
          <a:p>
            <a:pPr algn="ctr" defTabSz="342900">
              <a:spcBef>
                <a:spcPts val="900"/>
              </a:spcBef>
              <a:defRPr/>
            </a:pPr>
            <a:r>
              <a:rPr lang="en-GB" sz="1500" b="1" kern="0" dirty="0">
                <a:solidFill>
                  <a:srgbClr val="A0003C"/>
                </a:solidFill>
                <a:latin typeface="+mj-lt"/>
                <a:ea typeface="+mj-ea"/>
                <a:cs typeface="+mj-cs"/>
              </a:rPr>
              <a:t>SAB</a:t>
            </a:r>
          </a:p>
          <a:p>
            <a:pPr algn="ctr" defTabSz="342900">
              <a:spcBef>
                <a:spcPts val="900"/>
              </a:spcBef>
              <a:defRPr/>
            </a:pPr>
            <a:r>
              <a:rPr lang="en-GB" sz="1500" b="1" kern="0" dirty="0">
                <a:solidFill>
                  <a:srgbClr val="A0003C"/>
                </a:solidFill>
                <a:latin typeface="+mj-lt"/>
                <a:ea typeface="+mj-ea"/>
                <a:cs typeface="+mj-cs"/>
              </a:rPr>
              <a:t>Michael Hess and all colleagues from the Clinic for Poultry and Fish Medicine</a:t>
            </a:r>
          </a:p>
          <a:p>
            <a:pPr algn="ctr" defTabSz="342900">
              <a:spcBef>
                <a:spcPts val="900"/>
              </a:spcBef>
              <a:defRPr/>
            </a:pPr>
            <a:r>
              <a:rPr lang="en-GB" sz="1500" b="1" kern="0" dirty="0">
                <a:solidFill>
                  <a:srgbClr val="A0003C"/>
                </a:solidFill>
                <a:latin typeface="+mj-lt"/>
                <a:ea typeface="+mj-ea"/>
                <a:cs typeface="+mj-cs"/>
              </a:rPr>
              <a:t> Sabine Ecker</a:t>
            </a:r>
          </a:p>
          <a:p>
            <a:pPr algn="ctr" defTabSz="342900">
              <a:spcBef>
                <a:spcPts val="900"/>
              </a:spcBef>
              <a:defRPr/>
            </a:pPr>
            <a:r>
              <a:rPr lang="en-GB" sz="1500" b="1" kern="0" dirty="0">
                <a:solidFill>
                  <a:srgbClr val="A0003C"/>
                </a:solidFill>
                <a:latin typeface="+mj-lt"/>
                <a:ea typeface="+mj-ea"/>
                <a:cs typeface="+mj-cs"/>
              </a:rPr>
              <a:t>Hermann Schobesberger</a:t>
            </a:r>
          </a:p>
          <a:p>
            <a:pPr algn="ctr" defTabSz="342900">
              <a:spcBef>
                <a:spcPts val="900"/>
              </a:spcBef>
              <a:defRPr/>
            </a:pPr>
            <a:endParaRPr lang="en-GB" sz="1500" b="1" kern="0" dirty="0">
              <a:solidFill>
                <a:srgbClr val="A0003C"/>
              </a:solidFill>
              <a:latin typeface="+mj-lt"/>
              <a:ea typeface="+mj-ea"/>
              <a:cs typeface="+mj-cs"/>
            </a:endParaRPr>
          </a:p>
        </p:txBody>
      </p:sp>
      <p:sp>
        <p:nvSpPr>
          <p:cNvPr id="13" name="Rectangle 3"/>
          <p:cNvSpPr>
            <a:spLocks noChangeArrowheads="1"/>
          </p:cNvSpPr>
          <p:nvPr/>
        </p:nvSpPr>
        <p:spPr bwMode="auto">
          <a:xfrm>
            <a:off x="4721801" y="5101407"/>
            <a:ext cx="4075881" cy="64633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p>
            <a:pPr algn="ctr">
              <a:defRPr/>
            </a:pPr>
            <a:r>
              <a:rPr lang="en-GB" sz="1200" b="1" dirty="0">
                <a:solidFill>
                  <a:schemeClr val="bg2">
                    <a:lumMod val="60000"/>
                    <a:lumOff val="40000"/>
                  </a:schemeClr>
                </a:solidFill>
              </a:rPr>
              <a:t>Clinic for Poultry and Fish Medicine</a:t>
            </a:r>
          </a:p>
          <a:p>
            <a:pPr algn="ctr">
              <a:defRPr/>
            </a:pPr>
            <a:r>
              <a:rPr lang="en-US" sz="1200" b="1" dirty="0">
                <a:solidFill>
                  <a:schemeClr val="bg2">
                    <a:lumMod val="60000"/>
                    <a:lumOff val="40000"/>
                  </a:schemeClr>
                </a:solidFill>
              </a:rPr>
              <a:t>  Department for Farm Animals and </a:t>
            </a:r>
          </a:p>
          <a:p>
            <a:pPr algn="ctr">
              <a:defRPr/>
            </a:pPr>
            <a:r>
              <a:rPr lang="en-US" sz="1200" b="1" dirty="0">
                <a:solidFill>
                  <a:schemeClr val="bg2">
                    <a:lumMod val="60000"/>
                    <a:lumOff val="40000"/>
                  </a:schemeClr>
                </a:solidFill>
              </a:rPr>
              <a:t>          Veterinary Public Health </a:t>
            </a: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5877272"/>
            <a:ext cx="1322530" cy="435844"/>
          </a:xfrm>
          <a:prstGeom prst="rect">
            <a:avLst/>
          </a:prstGeom>
        </p:spPr>
      </p:pic>
      <p:pic>
        <p:nvPicPr>
          <p:cNvPr id="7"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8085" y="6154416"/>
            <a:ext cx="1020505" cy="703584"/>
          </a:xfrm>
          <a:prstGeom prst="rect">
            <a:avLst/>
          </a:prstGeom>
        </p:spPr>
      </p:pic>
    </p:spTree>
    <p:extLst>
      <p:ext uri="{BB962C8B-B14F-4D97-AF65-F5344CB8AC3E}">
        <p14:creationId xmlns:p14="http://schemas.microsoft.com/office/powerpoint/2010/main" val="3041066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5"/>
                                        </p:tgtEl>
                                        <p:attrNameLst>
                                          <p:attrName>style.opacity</p:attrName>
                                        </p:attrNameLst>
                                      </p:cBhvr>
                                      <p:to>
                                        <p:strVal val="0.75"/>
                                      </p:to>
                                    </p:set>
                                    <p:animEffect filter="image" prLst="opacity: 0.75">
                                      <p:cBhvr rctx="IE">
                                        <p:cTn id="7" dur="indefinite"/>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15008" y="383523"/>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Aim and organization of INPOMED</a:t>
            </a:r>
          </a:p>
        </p:txBody>
      </p:sp>
      <p:sp>
        <p:nvSpPr>
          <p:cNvPr id="25" name="Inhaltsplatzhalter 3"/>
          <p:cNvSpPr txBox="1">
            <a:spLocks/>
          </p:cNvSpPr>
          <p:nvPr/>
        </p:nvSpPr>
        <p:spPr>
          <a:xfrm>
            <a:off x="107504" y="1340768"/>
            <a:ext cx="8928992" cy="4680520"/>
          </a:xfrm>
          <a:prstGeom prst="rect">
            <a:avLst/>
          </a:prstGeom>
        </p:spPr>
        <p:txBody>
          <a:bodyPr>
            <a:normAutofit fontScale="77500" lnSpcReduction="20000"/>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pPr algn="just">
              <a:spcBef>
                <a:spcPts val="1200"/>
              </a:spcBef>
            </a:pPr>
            <a:r>
              <a:rPr lang="en-US" dirty="0"/>
              <a:t>main aim</a:t>
            </a:r>
          </a:p>
          <a:p>
            <a:pPr lvl="1" algn="just">
              <a:spcBef>
                <a:spcPts val="1200"/>
              </a:spcBef>
            </a:pPr>
            <a:r>
              <a:rPr lang="en-US" dirty="0"/>
              <a:t>use cross-border communication and synergies of both project partners to support veterinarians in the region to improve poultry health</a:t>
            </a:r>
          </a:p>
          <a:p>
            <a:pPr>
              <a:spcBef>
                <a:spcPts val="1200"/>
              </a:spcBef>
            </a:pPr>
            <a:r>
              <a:rPr lang="en-GB" kern="0" dirty="0"/>
              <a:t>organization</a:t>
            </a:r>
          </a:p>
          <a:p>
            <a:pPr lvl="1">
              <a:spcBef>
                <a:spcPts val="1200"/>
              </a:spcBef>
            </a:pPr>
            <a:r>
              <a:rPr lang="en-GB" kern="0" dirty="0"/>
              <a:t>lead partner</a:t>
            </a:r>
          </a:p>
          <a:p>
            <a:pPr lvl="2"/>
            <a:r>
              <a:rPr lang="en-GB" kern="0" dirty="0"/>
              <a:t>Veterinary Research Institute (represented by Ivan Rychlik)</a:t>
            </a:r>
          </a:p>
          <a:p>
            <a:pPr lvl="3"/>
            <a:r>
              <a:rPr lang="en-GB" kern="0" dirty="0"/>
              <a:t>focus: gut health, microbiota</a:t>
            </a:r>
          </a:p>
          <a:p>
            <a:pPr lvl="1">
              <a:spcBef>
                <a:spcPts val="1200"/>
              </a:spcBef>
            </a:pPr>
            <a:r>
              <a:rPr lang="en-GB" kern="0" dirty="0"/>
              <a:t>project partner</a:t>
            </a:r>
          </a:p>
          <a:p>
            <a:pPr lvl="2"/>
            <a:r>
              <a:rPr lang="en-GB" kern="0" dirty="0"/>
              <a:t>University of Veterinary Medicine</a:t>
            </a:r>
          </a:p>
          <a:p>
            <a:pPr lvl="3"/>
            <a:r>
              <a:rPr lang="en-GB" kern="0" dirty="0"/>
              <a:t>Department for Farm Animals and Veterinary Public Health</a:t>
            </a:r>
          </a:p>
          <a:p>
            <a:pPr lvl="3"/>
            <a:r>
              <a:rPr lang="en-GB" kern="0" dirty="0"/>
              <a:t>	Clinic for Poultry and Fish Medicine (represented by Dieter Liebhart)</a:t>
            </a:r>
          </a:p>
          <a:p>
            <a:pPr lvl="3"/>
            <a:r>
              <a:rPr lang="en-GB" kern="0" dirty="0"/>
              <a:t>	focus: poultry immunology</a:t>
            </a:r>
          </a:p>
          <a:p>
            <a:pPr lvl="1">
              <a:spcBef>
                <a:spcPts val="1200"/>
              </a:spcBef>
            </a:pPr>
            <a:r>
              <a:rPr lang="en-GB" kern="0" dirty="0"/>
              <a:t>Working Packages (WP) of the project</a:t>
            </a:r>
          </a:p>
          <a:p>
            <a:pPr lvl="2"/>
            <a:r>
              <a:rPr lang="en-US" kern="0" dirty="0"/>
              <a:t>preparation – management – communication – implementation </a:t>
            </a:r>
          </a:p>
          <a:p>
            <a:pPr lvl="2"/>
            <a:r>
              <a:rPr lang="en-US" kern="0" dirty="0"/>
              <a:t>strategy – enhance research and development</a:t>
            </a:r>
          </a:p>
          <a:p>
            <a:pPr lvl="2"/>
            <a:r>
              <a:rPr lang="en-US" kern="0" dirty="0"/>
              <a:t>pilot project: intestinal health of poultry</a:t>
            </a:r>
          </a:p>
          <a:p>
            <a:pPr lvl="2"/>
            <a:r>
              <a:rPr lang="en-US" kern="0" dirty="0"/>
              <a:t>transfer of knowledge</a:t>
            </a:r>
            <a:endParaRPr lang="en-GB" kern="0" dirty="0"/>
          </a:p>
          <a:p>
            <a:pPr algn="just">
              <a:spcBef>
                <a:spcPts val="1200"/>
              </a:spcBef>
            </a:pPr>
            <a:endParaRPr lang="en-US" kern="0" dirty="0"/>
          </a:p>
        </p:txBody>
      </p:sp>
      <p:sp>
        <p:nvSpPr>
          <p:cNvPr id="8"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4</a:t>
            </a: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41350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5">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Preparation</a:t>
            </a:r>
          </a:p>
        </p:txBody>
      </p:sp>
      <p:sp>
        <p:nvSpPr>
          <p:cNvPr id="25" name="Inhaltsplatzhalter 3"/>
          <p:cNvSpPr txBox="1">
            <a:spLocks/>
          </p:cNvSpPr>
          <p:nvPr/>
        </p:nvSpPr>
        <p:spPr>
          <a:xfrm>
            <a:off x="179512" y="1556792"/>
            <a:ext cx="8568952" cy="4248472"/>
          </a:xfrm>
          <a:prstGeom prst="rect">
            <a:avLst/>
          </a:prstGeom>
        </p:spPr>
        <p:txBody>
          <a:bodyPr>
            <a:normAutofit lnSpcReduction="10000"/>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pPr>
              <a:spcBef>
                <a:spcPts val="1200"/>
              </a:spcBef>
            </a:pPr>
            <a:r>
              <a:rPr lang="en-US" sz="2400" kern="0" dirty="0"/>
              <a:t>1st meeting: 3rd of Apr., 2017 in Brno</a:t>
            </a:r>
          </a:p>
          <a:p>
            <a:pPr lvl="1">
              <a:spcBef>
                <a:spcPts val="1200"/>
              </a:spcBef>
            </a:pPr>
            <a:r>
              <a:rPr lang="en-US" sz="1900" kern="0" dirty="0"/>
              <a:t>planning of the project</a:t>
            </a:r>
          </a:p>
          <a:p>
            <a:pPr lvl="1">
              <a:spcBef>
                <a:spcPts val="1200"/>
              </a:spcBef>
            </a:pPr>
            <a:r>
              <a:rPr lang="en-US" sz="1900" kern="0" dirty="0"/>
              <a:t>decision on lead partner</a:t>
            </a:r>
            <a:br>
              <a:rPr lang="en-US" sz="1900" kern="0" dirty="0"/>
            </a:br>
            <a:r>
              <a:rPr lang="en-US" sz="1900" kern="0" dirty="0"/>
              <a:t>(Veterinary Research Institute)</a:t>
            </a:r>
          </a:p>
          <a:p>
            <a:pPr>
              <a:spcBef>
                <a:spcPts val="1200"/>
              </a:spcBef>
            </a:pPr>
            <a:r>
              <a:rPr lang="en-US" sz="2400" kern="0" dirty="0"/>
              <a:t>2nd meeting: 16th of Oct., 2017 in Vienna</a:t>
            </a:r>
          </a:p>
          <a:p>
            <a:pPr>
              <a:spcBef>
                <a:spcPts val="1200"/>
              </a:spcBef>
            </a:pPr>
            <a:r>
              <a:rPr lang="en-US" sz="2400" kern="0" dirty="0"/>
              <a:t>discussion on scientific aspects</a:t>
            </a:r>
          </a:p>
          <a:p>
            <a:pPr>
              <a:spcBef>
                <a:spcPts val="1200"/>
              </a:spcBef>
            </a:pPr>
            <a:r>
              <a:rPr lang="en-US" sz="2400" kern="0" dirty="0"/>
              <a:t>participation </a:t>
            </a:r>
            <a:r>
              <a:rPr lang="en-US" sz="2400" kern="0" dirty="0" err="1"/>
              <a:t>Interreg</a:t>
            </a:r>
            <a:r>
              <a:rPr lang="en-US" sz="2400" kern="0" dirty="0"/>
              <a:t> information event: 30th of Nov., 2017 in St. </a:t>
            </a:r>
            <a:r>
              <a:rPr lang="en-US" sz="2400" kern="0" dirty="0" err="1"/>
              <a:t>Pölten</a:t>
            </a:r>
            <a:r>
              <a:rPr lang="en-US" sz="2400" kern="0" dirty="0"/>
              <a:t>, Austria (D. Liebhart)</a:t>
            </a:r>
          </a:p>
          <a:p>
            <a:pPr>
              <a:spcBef>
                <a:spcPts val="1200"/>
              </a:spcBef>
            </a:pPr>
            <a:r>
              <a:rPr lang="en-US" sz="2400" kern="0" dirty="0"/>
              <a:t>visits at the Joint Technical Secretary: 26th of Jun., 2017 and 19th of Nov. 2018 in Vienna, Austria</a:t>
            </a:r>
          </a:p>
          <a:p>
            <a:pPr>
              <a:spcBef>
                <a:spcPts val="1200"/>
              </a:spcBef>
            </a:pPr>
            <a:endParaRPr lang="en-US" kern="0" dirty="0"/>
          </a:p>
        </p:txBody>
      </p:sp>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8184" y="1484784"/>
            <a:ext cx="2751823" cy="1547900"/>
          </a:xfrm>
          <a:prstGeom prst="rect">
            <a:avLst/>
          </a:prstGeom>
        </p:spPr>
      </p:pic>
      <p:sp>
        <p:nvSpPr>
          <p:cNvPr id="8"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5</a:t>
            </a: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3923785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Management</a:t>
            </a:r>
          </a:p>
        </p:txBody>
      </p:sp>
      <p:graphicFrame>
        <p:nvGraphicFramePr>
          <p:cNvPr id="5" name="Tabelle 4"/>
          <p:cNvGraphicFramePr>
            <a:graphicFrameLocks noGrp="1"/>
          </p:cNvGraphicFramePr>
          <p:nvPr>
            <p:extLst>
              <p:ext uri="{D42A27DB-BD31-4B8C-83A1-F6EECF244321}">
                <p14:modId xmlns:p14="http://schemas.microsoft.com/office/powerpoint/2010/main" val="2756233999"/>
              </p:ext>
            </p:extLst>
          </p:nvPr>
        </p:nvGraphicFramePr>
        <p:xfrm>
          <a:off x="1115616" y="1484784"/>
          <a:ext cx="6755369" cy="4248472"/>
        </p:xfrm>
        <a:graphic>
          <a:graphicData uri="http://schemas.openxmlformats.org/drawingml/2006/table">
            <a:tbl>
              <a:tblPr firstRow="1" firstCol="1" bandRow="1">
                <a:tableStyleId>{5C22544A-7EE6-4342-B048-85BDC9FD1C3A}</a:tableStyleId>
              </a:tblPr>
              <a:tblGrid>
                <a:gridCol w="648072">
                  <a:extLst>
                    <a:ext uri="{9D8B030D-6E8A-4147-A177-3AD203B41FA5}">
                      <a16:colId xmlns:a16="http://schemas.microsoft.com/office/drawing/2014/main" val="422939346"/>
                    </a:ext>
                  </a:extLst>
                </a:gridCol>
                <a:gridCol w="1274039">
                  <a:extLst>
                    <a:ext uri="{9D8B030D-6E8A-4147-A177-3AD203B41FA5}">
                      <a16:colId xmlns:a16="http://schemas.microsoft.com/office/drawing/2014/main" val="3510759892"/>
                    </a:ext>
                  </a:extLst>
                </a:gridCol>
                <a:gridCol w="4058817">
                  <a:extLst>
                    <a:ext uri="{9D8B030D-6E8A-4147-A177-3AD203B41FA5}">
                      <a16:colId xmlns:a16="http://schemas.microsoft.com/office/drawing/2014/main" val="3480301614"/>
                    </a:ext>
                  </a:extLst>
                </a:gridCol>
                <a:gridCol w="774441">
                  <a:extLst>
                    <a:ext uri="{9D8B030D-6E8A-4147-A177-3AD203B41FA5}">
                      <a16:colId xmlns:a16="http://schemas.microsoft.com/office/drawing/2014/main" val="3943226666"/>
                    </a:ext>
                  </a:extLst>
                </a:gridCol>
              </a:tblGrid>
              <a:tr h="515714">
                <a:tc>
                  <a:txBody>
                    <a:bodyPr/>
                    <a:lstStyle/>
                    <a:p>
                      <a:pPr algn="ctr">
                        <a:lnSpc>
                          <a:spcPct val="107000"/>
                        </a:lnSpc>
                        <a:spcAft>
                          <a:spcPts val="0"/>
                        </a:spcAft>
                      </a:pPr>
                      <a:r>
                        <a:rPr lang="en-GB" sz="1100" dirty="0">
                          <a:effectLst/>
                        </a:rPr>
                        <a:t>Activity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Detail output</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Specification</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Quantity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3041335685"/>
                  </a:ext>
                </a:extLst>
              </a:tr>
              <a:tr h="1400213">
                <a:tc>
                  <a:txBody>
                    <a:bodyPr/>
                    <a:lstStyle/>
                    <a:p>
                      <a:pPr algn="ctr">
                        <a:lnSpc>
                          <a:spcPct val="107000"/>
                        </a:lnSpc>
                        <a:spcAft>
                          <a:spcPts val="0"/>
                        </a:spcAft>
                      </a:pPr>
                      <a:r>
                        <a:rPr lang="en-GB" sz="1100" dirty="0">
                          <a:effectLst/>
                        </a:rPr>
                        <a:t>M1.1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Meetings of the Strategic Advisory Board</a:t>
                      </a:r>
                    </a:p>
                    <a:p>
                      <a:pPr algn="ctr">
                        <a:lnSpc>
                          <a:spcPct val="107000"/>
                        </a:lnSpc>
                        <a:spcAft>
                          <a:spcPts val="0"/>
                        </a:spcAft>
                      </a:pPr>
                      <a:r>
                        <a:rPr lang="en-GB" sz="800" dirty="0">
                          <a:effectLst/>
                        </a:rPr>
                        <a:t>(SAB with Alois </a:t>
                      </a:r>
                      <a:r>
                        <a:rPr lang="en-GB" sz="800" dirty="0" err="1">
                          <a:effectLst/>
                        </a:rPr>
                        <a:t>Cizek</a:t>
                      </a:r>
                      <a:r>
                        <a:rPr lang="en-GB" sz="800" dirty="0">
                          <a:effectLst/>
                        </a:rPr>
                        <a:t>, Jiri Bures, Harald </a:t>
                      </a:r>
                      <a:r>
                        <a:rPr lang="en-GB" sz="800" dirty="0" err="1">
                          <a:effectLst/>
                        </a:rPr>
                        <a:t>Schliessnig</a:t>
                      </a:r>
                      <a:r>
                        <a:rPr lang="en-GB" sz="800" dirty="0">
                          <a:effectLst/>
                        </a:rPr>
                        <a:t>, Michael Hess)</a:t>
                      </a:r>
                      <a:endParaRPr lang="de-AT"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Once a year on the occasion of the annual meetings (including kick-off and final meeting). Discussion / review of the past period, preparation of proposals / recommendations for the next period.</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3 (once per year, including kick off and final meeting)</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3564118344"/>
                  </a:ext>
                </a:extLst>
              </a:tr>
              <a:tr h="1118921">
                <a:tc>
                  <a:txBody>
                    <a:bodyPr/>
                    <a:lstStyle/>
                    <a:p>
                      <a:pPr algn="ctr">
                        <a:lnSpc>
                          <a:spcPct val="107000"/>
                        </a:lnSpc>
                        <a:spcAft>
                          <a:spcPts val="0"/>
                        </a:spcAft>
                      </a:pPr>
                      <a:r>
                        <a:rPr lang="en-GB" sz="1100" dirty="0">
                          <a:effectLst/>
                        </a:rPr>
                        <a:t>M2.1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Meetings of the Management Board (MB)</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In half-year intervals (including kick-off and final meeting) held personal meetings of the Management Board, including preparation of a meeting minutes.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6 (half a year) attached to meeting of the SAB</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1378646209"/>
                  </a:ext>
                </a:extLst>
              </a:tr>
              <a:tr h="1213624">
                <a:tc>
                  <a:txBody>
                    <a:bodyPr/>
                    <a:lstStyle/>
                    <a:p>
                      <a:pPr algn="ctr">
                        <a:lnSpc>
                          <a:spcPct val="107000"/>
                        </a:lnSpc>
                        <a:spcAft>
                          <a:spcPts val="0"/>
                        </a:spcAft>
                      </a:pPr>
                      <a:r>
                        <a:rPr lang="en-GB" sz="1100" dirty="0">
                          <a:effectLst/>
                        </a:rPr>
                        <a:t>M2.2</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Preparation of the scientific and financial reports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Preparation of interim and final reports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6 (half a year)</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2165212519"/>
                  </a:ext>
                </a:extLst>
              </a:tr>
            </a:tbl>
          </a:graphicData>
        </a:graphic>
      </p:graphicFrame>
      <p:sp>
        <p:nvSpPr>
          <p:cNvPr id="8"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6</a:t>
            </a: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1681350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Communication</a:t>
            </a:r>
          </a:p>
        </p:txBody>
      </p:sp>
      <p:graphicFrame>
        <p:nvGraphicFramePr>
          <p:cNvPr id="4" name="Tabelle 3"/>
          <p:cNvGraphicFramePr>
            <a:graphicFrameLocks noGrp="1"/>
          </p:cNvGraphicFramePr>
          <p:nvPr>
            <p:extLst>
              <p:ext uri="{D42A27DB-BD31-4B8C-83A1-F6EECF244321}">
                <p14:modId xmlns:p14="http://schemas.microsoft.com/office/powerpoint/2010/main" val="359533635"/>
              </p:ext>
            </p:extLst>
          </p:nvPr>
        </p:nvGraphicFramePr>
        <p:xfrm>
          <a:off x="1043608" y="1408784"/>
          <a:ext cx="6971386" cy="4585364"/>
        </p:xfrm>
        <a:graphic>
          <a:graphicData uri="http://schemas.openxmlformats.org/drawingml/2006/table">
            <a:tbl>
              <a:tblPr firstRow="1" firstCol="1" bandRow="1">
                <a:tableStyleId>{5C22544A-7EE6-4342-B048-85BDC9FD1C3A}</a:tableStyleId>
              </a:tblPr>
              <a:tblGrid>
                <a:gridCol w="720080">
                  <a:extLst>
                    <a:ext uri="{9D8B030D-6E8A-4147-A177-3AD203B41FA5}">
                      <a16:colId xmlns:a16="http://schemas.microsoft.com/office/drawing/2014/main" val="3450681673"/>
                    </a:ext>
                  </a:extLst>
                </a:gridCol>
                <a:gridCol w="1263491">
                  <a:extLst>
                    <a:ext uri="{9D8B030D-6E8A-4147-A177-3AD203B41FA5}">
                      <a16:colId xmlns:a16="http://schemas.microsoft.com/office/drawing/2014/main" val="837029599"/>
                    </a:ext>
                  </a:extLst>
                </a:gridCol>
                <a:gridCol w="4159722">
                  <a:extLst>
                    <a:ext uri="{9D8B030D-6E8A-4147-A177-3AD203B41FA5}">
                      <a16:colId xmlns:a16="http://schemas.microsoft.com/office/drawing/2014/main" val="2776991198"/>
                    </a:ext>
                  </a:extLst>
                </a:gridCol>
                <a:gridCol w="828093">
                  <a:extLst>
                    <a:ext uri="{9D8B030D-6E8A-4147-A177-3AD203B41FA5}">
                      <a16:colId xmlns:a16="http://schemas.microsoft.com/office/drawing/2014/main" val="1612694714"/>
                    </a:ext>
                  </a:extLst>
                </a:gridCol>
              </a:tblGrid>
              <a:tr h="456453">
                <a:tc>
                  <a:txBody>
                    <a:bodyPr/>
                    <a:lstStyle/>
                    <a:p>
                      <a:pPr algn="ctr">
                        <a:lnSpc>
                          <a:spcPct val="107000"/>
                        </a:lnSpc>
                        <a:spcAft>
                          <a:spcPts val="0"/>
                        </a:spcAft>
                      </a:pPr>
                      <a:r>
                        <a:rPr lang="en-GB" sz="1100" dirty="0">
                          <a:effectLst/>
                        </a:rPr>
                        <a:t>Activity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Detail output</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Specification</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Quantity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4102512689"/>
                  </a:ext>
                </a:extLst>
              </a:tr>
              <a:tr h="2044000">
                <a:tc>
                  <a:txBody>
                    <a:bodyPr/>
                    <a:lstStyle/>
                    <a:p>
                      <a:pPr algn="ctr">
                        <a:lnSpc>
                          <a:spcPct val="107000"/>
                        </a:lnSpc>
                        <a:spcAft>
                          <a:spcPts val="0"/>
                        </a:spcAft>
                      </a:pPr>
                      <a:r>
                        <a:rPr lang="en-GB" sz="1100" dirty="0">
                          <a:effectLst/>
                        </a:rPr>
                        <a:t>C1.1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PR-texts/(short) papers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On the occasion of large-scale public project events, paid articles with content determined by us are published in regional newspapers or journals.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8 (in regional newspapers or professional journals)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3932373079"/>
                  </a:ext>
                </a:extLst>
              </a:tr>
              <a:tr h="1167999">
                <a:tc>
                  <a:txBody>
                    <a:bodyPr/>
                    <a:lstStyle/>
                    <a:p>
                      <a:pPr algn="ctr">
                        <a:lnSpc>
                          <a:spcPct val="107000"/>
                        </a:lnSpc>
                        <a:spcAft>
                          <a:spcPts val="0"/>
                        </a:spcAft>
                      </a:pPr>
                      <a:r>
                        <a:rPr lang="en-GB" sz="1100" dirty="0">
                          <a:effectLst/>
                        </a:rPr>
                        <a:t>C2.1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Installation of social media</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Creation of information pages on Twitter, Facebook and similar media.</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3 (Twitter, Facebook, etc.)</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2705212923"/>
                  </a:ext>
                </a:extLst>
              </a:tr>
              <a:tr h="916912">
                <a:tc>
                  <a:txBody>
                    <a:bodyPr/>
                    <a:lstStyle/>
                    <a:p>
                      <a:pPr algn="ctr">
                        <a:lnSpc>
                          <a:spcPct val="107000"/>
                        </a:lnSpc>
                        <a:spcAft>
                          <a:spcPts val="0"/>
                        </a:spcAft>
                      </a:pPr>
                      <a:r>
                        <a:rPr lang="en-GB" sz="1100" dirty="0">
                          <a:effectLst/>
                        </a:rPr>
                        <a:t>C3.1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Scientific publications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Publications in German, Czech or English are created and published.</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tc>
                  <a:txBody>
                    <a:bodyPr/>
                    <a:lstStyle/>
                    <a:p>
                      <a:pPr algn="ctr">
                        <a:lnSpc>
                          <a:spcPct val="107000"/>
                        </a:lnSpc>
                        <a:spcAft>
                          <a:spcPts val="0"/>
                        </a:spcAft>
                      </a:pPr>
                      <a:r>
                        <a:rPr lang="en-GB" sz="1100" dirty="0">
                          <a:effectLst/>
                        </a:rPr>
                        <a:t>2</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59526" marR="59526" marT="0" marB="0" anchor="ctr"/>
                </a:tc>
                <a:extLst>
                  <a:ext uri="{0D108BD9-81ED-4DB2-BD59-A6C34878D82A}">
                    <a16:rowId xmlns:a16="http://schemas.microsoft.com/office/drawing/2014/main" val="966978226"/>
                  </a:ext>
                </a:extLst>
              </a:tr>
            </a:tbl>
          </a:graphicData>
        </a:graphic>
      </p:graphicFrame>
      <p:sp>
        <p:nvSpPr>
          <p:cNvPr id="8"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7</a:t>
            </a: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814980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Implementation</a:t>
            </a:r>
          </a:p>
        </p:txBody>
      </p:sp>
      <p:sp>
        <p:nvSpPr>
          <p:cNvPr id="5" name="Inhaltsplatzhalter 3"/>
          <p:cNvSpPr txBox="1">
            <a:spLocks/>
          </p:cNvSpPr>
          <p:nvPr/>
        </p:nvSpPr>
        <p:spPr>
          <a:xfrm>
            <a:off x="292279" y="1340768"/>
            <a:ext cx="8820472" cy="1152128"/>
          </a:xfrm>
          <a:prstGeom prst="rect">
            <a:avLst/>
          </a:prstGeom>
        </p:spPr>
        <p:txBody>
          <a:bodyPr>
            <a:normAutofit fontScale="92500" lnSpcReduction="10000"/>
          </a:bodyPr>
          <a:lstStyle>
            <a:lvl1pPr marL="342900" indent="-342900" algn="l" defTabSz="457200" rtl="0" eaLnBrk="1" fontAlgn="base" hangingPunct="1">
              <a:spcBef>
                <a:spcPct val="20000"/>
              </a:spcBef>
              <a:spcAft>
                <a:spcPct val="0"/>
              </a:spcAft>
              <a:buClr>
                <a:srgbClr val="A0003C"/>
              </a:buClr>
              <a:buSzPct val="120000"/>
              <a:buFont typeface="Wingdings" pitchFamily="2" charset="2"/>
              <a:buChar char="§"/>
              <a:defRPr lang="de-DE" sz="2800" dirty="0">
                <a:solidFill>
                  <a:srgbClr val="595959"/>
                </a:solidFill>
                <a:latin typeface="+mn-lt"/>
                <a:ea typeface="+mn-ea"/>
                <a:cs typeface="+mn-cs"/>
              </a:defRPr>
            </a:lvl1pPr>
            <a:lvl2pPr marL="742950" indent="-285750" algn="l" defTabSz="457200" rtl="0" eaLnBrk="1" fontAlgn="base" hangingPunct="1">
              <a:spcBef>
                <a:spcPct val="20000"/>
              </a:spcBef>
              <a:spcAft>
                <a:spcPct val="0"/>
              </a:spcAft>
              <a:buClr>
                <a:srgbClr val="595959"/>
              </a:buClr>
              <a:buFont typeface="Wingdings" pitchFamily="2" charset="2"/>
              <a:buChar char="n"/>
              <a:defRPr lang="de-DE" sz="2000" dirty="0">
                <a:solidFill>
                  <a:srgbClr val="595959"/>
                </a:solidFill>
                <a:latin typeface="+mn-lt"/>
                <a:cs typeface="+mn-cs"/>
              </a:defRPr>
            </a:lvl2pPr>
            <a:lvl3pPr marL="1200150" indent="-285750" algn="l" defTabSz="457200" rtl="0" eaLnBrk="1" fontAlgn="base" hangingPunct="1">
              <a:spcBef>
                <a:spcPct val="20000"/>
              </a:spcBef>
              <a:spcAft>
                <a:spcPct val="0"/>
              </a:spcAft>
              <a:buClr>
                <a:srgbClr val="7F7F7F"/>
              </a:buClr>
              <a:buFont typeface="Arial" pitchFamily="34" charset="0"/>
              <a:buChar char="□"/>
              <a:defRPr lang="de-DE" dirty="0">
                <a:solidFill>
                  <a:srgbClr val="595959"/>
                </a:solidFill>
                <a:latin typeface="+mn-lt"/>
                <a:cs typeface="+mn-cs"/>
              </a:defRPr>
            </a:lvl3pPr>
            <a:lvl4pPr marL="1657350" indent="-285750" algn="l" defTabSz="457200" rtl="0" eaLnBrk="1" fontAlgn="base" hangingPunct="1">
              <a:spcBef>
                <a:spcPct val="20000"/>
              </a:spcBef>
              <a:spcAft>
                <a:spcPct val="0"/>
              </a:spcAft>
              <a:buClr>
                <a:srgbClr val="9B1235"/>
              </a:buClr>
              <a:buFont typeface="Arial" pitchFamily="34" charset="0"/>
              <a:defRPr lang="de-DE" sz="1600" dirty="0">
                <a:solidFill>
                  <a:srgbClr val="7F7F7F"/>
                </a:solidFill>
                <a:latin typeface="+mn-lt"/>
                <a:cs typeface="+mn-cs"/>
              </a:defRPr>
            </a:lvl4pPr>
            <a:lvl5pPr marL="2114550" indent="-285750" algn="l" defTabSz="457200" rtl="0" eaLnBrk="1" fontAlgn="base" hangingPunct="1">
              <a:spcBef>
                <a:spcPct val="20000"/>
              </a:spcBef>
              <a:spcAft>
                <a:spcPct val="0"/>
              </a:spcAft>
              <a:buClr>
                <a:srgbClr val="9B1235"/>
              </a:buClr>
              <a:buFont typeface="Arial" pitchFamily="34" charset="0"/>
              <a:defRPr lang="de-DE" sz="1400" dirty="0">
                <a:solidFill>
                  <a:srgbClr val="7F7F7F"/>
                </a:solidFill>
                <a:latin typeface="+mn-lt"/>
                <a:cs typeface="+mn-cs"/>
              </a:defRPr>
            </a:lvl5pPr>
            <a:lvl6pPr marL="25146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6pPr>
            <a:lvl7pPr marL="29718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7pPr>
            <a:lvl8pPr marL="34290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8pPr>
            <a:lvl9pPr marL="3886200" indent="-228600" algn="l" defTabSz="457200" rtl="0" eaLnBrk="1" fontAlgn="base" hangingPunct="1">
              <a:spcBef>
                <a:spcPct val="20000"/>
              </a:spcBef>
              <a:spcAft>
                <a:spcPct val="0"/>
              </a:spcAft>
              <a:buClr>
                <a:srgbClr val="9B1235"/>
              </a:buClr>
              <a:buFont typeface="Arial" pitchFamily="34" charset="0"/>
              <a:buChar char="□"/>
              <a:defRPr sz="2000">
                <a:solidFill>
                  <a:srgbClr val="7F7F7F"/>
                </a:solidFill>
                <a:latin typeface="+mn-lt"/>
                <a:cs typeface="+mn-cs"/>
              </a:defRPr>
            </a:lvl9pPr>
          </a:lstStyle>
          <a:p>
            <a:r>
              <a:rPr lang="en-US" kern="0" dirty="0"/>
              <a:t>Working Package T1</a:t>
            </a:r>
          </a:p>
          <a:p>
            <a:pPr lvl="1"/>
            <a:r>
              <a:rPr lang="en-US" kern="0" dirty="0"/>
              <a:t>strategy – enhance research and development</a:t>
            </a:r>
          </a:p>
          <a:p>
            <a:pPr lvl="1"/>
            <a:r>
              <a:rPr lang="en-US" kern="0" dirty="0"/>
              <a:t>main output: Cross-border training and intercultural activities</a:t>
            </a:r>
          </a:p>
        </p:txBody>
      </p:sp>
      <p:graphicFrame>
        <p:nvGraphicFramePr>
          <p:cNvPr id="6" name="Tabelle 5"/>
          <p:cNvGraphicFramePr>
            <a:graphicFrameLocks noGrp="1"/>
          </p:cNvGraphicFramePr>
          <p:nvPr>
            <p:extLst>
              <p:ext uri="{D42A27DB-BD31-4B8C-83A1-F6EECF244321}">
                <p14:modId xmlns:p14="http://schemas.microsoft.com/office/powerpoint/2010/main" val="4269891371"/>
              </p:ext>
            </p:extLst>
          </p:nvPr>
        </p:nvGraphicFramePr>
        <p:xfrm>
          <a:off x="1259632" y="2420888"/>
          <a:ext cx="6755362" cy="3526769"/>
        </p:xfrm>
        <a:graphic>
          <a:graphicData uri="http://schemas.openxmlformats.org/drawingml/2006/table">
            <a:tbl>
              <a:tblPr firstRow="1" firstCol="1" bandRow="1">
                <a:tableStyleId>{5C22544A-7EE6-4342-B048-85BDC9FD1C3A}</a:tableStyleId>
              </a:tblPr>
              <a:tblGrid>
                <a:gridCol w="587828">
                  <a:extLst>
                    <a:ext uri="{9D8B030D-6E8A-4147-A177-3AD203B41FA5}">
                      <a16:colId xmlns:a16="http://schemas.microsoft.com/office/drawing/2014/main" val="3670103174"/>
                    </a:ext>
                  </a:extLst>
                </a:gridCol>
                <a:gridCol w="1352938">
                  <a:extLst>
                    <a:ext uri="{9D8B030D-6E8A-4147-A177-3AD203B41FA5}">
                      <a16:colId xmlns:a16="http://schemas.microsoft.com/office/drawing/2014/main" val="2533438888"/>
                    </a:ext>
                  </a:extLst>
                </a:gridCol>
                <a:gridCol w="4040155">
                  <a:extLst>
                    <a:ext uri="{9D8B030D-6E8A-4147-A177-3AD203B41FA5}">
                      <a16:colId xmlns:a16="http://schemas.microsoft.com/office/drawing/2014/main" val="3280045964"/>
                    </a:ext>
                  </a:extLst>
                </a:gridCol>
                <a:gridCol w="774441">
                  <a:extLst>
                    <a:ext uri="{9D8B030D-6E8A-4147-A177-3AD203B41FA5}">
                      <a16:colId xmlns:a16="http://schemas.microsoft.com/office/drawing/2014/main" val="1562965493"/>
                    </a:ext>
                  </a:extLst>
                </a:gridCol>
              </a:tblGrid>
              <a:tr h="368107">
                <a:tc>
                  <a:txBody>
                    <a:bodyPr/>
                    <a:lstStyle/>
                    <a:p>
                      <a:pPr algn="ctr">
                        <a:lnSpc>
                          <a:spcPct val="107000"/>
                        </a:lnSpc>
                        <a:spcAft>
                          <a:spcPts val="0"/>
                        </a:spcAft>
                      </a:pPr>
                      <a:r>
                        <a:rPr lang="en-GB" sz="1100" dirty="0">
                          <a:effectLst/>
                        </a:rPr>
                        <a:t>Activity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Detail output</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Specification</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Quantity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690495183"/>
                  </a:ext>
                </a:extLst>
              </a:tr>
              <a:tr h="1058980">
                <a:tc>
                  <a:txBody>
                    <a:bodyPr/>
                    <a:lstStyle/>
                    <a:p>
                      <a:pPr algn="ctr">
                        <a:lnSpc>
                          <a:spcPct val="107000"/>
                        </a:lnSpc>
                        <a:spcAft>
                          <a:spcPts val="0"/>
                        </a:spcAft>
                      </a:pPr>
                      <a:r>
                        <a:rPr lang="en-GB" sz="1100" dirty="0">
                          <a:effectLst/>
                        </a:rPr>
                        <a:t>T1.1.1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Preparation (to define agenda, location, etc.)</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The general agenda is related to the preparation of seminars, such as selection of a conference venue, selection and invitation of speakers and addressing potential participants.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2</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3783145180"/>
                  </a:ext>
                </a:extLst>
              </a:tr>
              <a:tr h="736212">
                <a:tc>
                  <a:txBody>
                    <a:bodyPr/>
                    <a:lstStyle/>
                    <a:p>
                      <a:pPr algn="ctr">
                        <a:lnSpc>
                          <a:spcPct val="107000"/>
                        </a:lnSpc>
                        <a:spcAft>
                          <a:spcPts val="0"/>
                        </a:spcAft>
                      </a:pPr>
                      <a:r>
                        <a:rPr lang="en-GB" sz="1100">
                          <a:effectLst/>
                        </a:rPr>
                        <a:t>T1.1.2</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Workshops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Holding of events, implementation of programs</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2</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247999621"/>
                  </a:ext>
                </a:extLst>
              </a:tr>
              <a:tr h="1363470">
                <a:tc>
                  <a:txBody>
                    <a:bodyPr/>
                    <a:lstStyle/>
                    <a:p>
                      <a:pPr algn="ctr">
                        <a:lnSpc>
                          <a:spcPct val="107000"/>
                        </a:lnSpc>
                        <a:spcAft>
                          <a:spcPts val="0"/>
                        </a:spcAft>
                      </a:pPr>
                      <a:r>
                        <a:rPr lang="en-GB" sz="1100">
                          <a:effectLst/>
                        </a:rPr>
                        <a:t>T.1.1.3</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Catalogue (summary of the events showing the most prominent problems in poultry farms)</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From the seminars, a collection of abstracts will be published, to which the final summary of the organizers of the meeting will be added, focusing in particular on identifying the most urgent problems in poultry farms in relation to animal health.</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2384852997"/>
                  </a:ext>
                </a:extLst>
              </a:tr>
            </a:tbl>
          </a:graphicData>
        </a:graphic>
      </p:graphicFrame>
      <p:sp>
        <p:nvSpPr>
          <p:cNvPr id="10"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8</a:t>
            </a:r>
          </a:p>
        </p:txBody>
      </p:sp>
      <p:pic>
        <p:nvPicPr>
          <p:cNvPr id="11" name="Grafik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2"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175034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el 1"/>
          <p:cNvSpPr txBox="1">
            <a:spLocks/>
          </p:cNvSpPr>
          <p:nvPr/>
        </p:nvSpPr>
        <p:spPr bwMode="auto">
          <a:xfrm>
            <a:off x="269268" y="332656"/>
            <a:ext cx="8928992" cy="7191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3600" b="1">
                <a:solidFill>
                  <a:srgbClr val="A0003C"/>
                </a:solidFill>
                <a:latin typeface="+mj-lt"/>
                <a:ea typeface="+mj-ea"/>
                <a:cs typeface="+mj-cs"/>
              </a:defRPr>
            </a:lvl1pPr>
            <a:lvl2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2pPr>
            <a:lvl3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3pPr>
            <a:lvl4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4pPr>
            <a:lvl5pPr algn="l" defTabSz="457200" rtl="0" eaLnBrk="1" fontAlgn="base" hangingPunct="1">
              <a:spcBef>
                <a:spcPct val="0"/>
              </a:spcBef>
              <a:spcAft>
                <a:spcPct val="0"/>
              </a:spcAft>
              <a:defRPr sz="3600" b="1">
                <a:solidFill>
                  <a:srgbClr val="A0003C"/>
                </a:solidFill>
                <a:latin typeface="Arial" pitchFamily="34" charset="0"/>
                <a:cs typeface="Arial" pitchFamily="34" charset="0"/>
              </a:defRPr>
            </a:lvl5pPr>
            <a:lvl6pPr marL="457200" algn="l" defTabSz="457200" rtl="0" eaLnBrk="1" fontAlgn="base" hangingPunct="1">
              <a:spcBef>
                <a:spcPct val="0"/>
              </a:spcBef>
              <a:spcAft>
                <a:spcPct val="0"/>
              </a:spcAft>
              <a:defRPr sz="3600" b="1">
                <a:solidFill>
                  <a:srgbClr val="A0003C"/>
                </a:solidFill>
                <a:latin typeface="Arial" pitchFamily="34" charset="0"/>
                <a:cs typeface="Arial" pitchFamily="34" charset="0"/>
              </a:defRPr>
            </a:lvl6pPr>
            <a:lvl7pPr marL="914400" algn="l" defTabSz="457200" rtl="0" eaLnBrk="1" fontAlgn="base" hangingPunct="1">
              <a:spcBef>
                <a:spcPct val="0"/>
              </a:spcBef>
              <a:spcAft>
                <a:spcPct val="0"/>
              </a:spcAft>
              <a:defRPr sz="3600" b="1">
                <a:solidFill>
                  <a:srgbClr val="A0003C"/>
                </a:solidFill>
                <a:latin typeface="Arial" pitchFamily="34" charset="0"/>
                <a:cs typeface="Arial" pitchFamily="34" charset="0"/>
              </a:defRPr>
            </a:lvl7pPr>
            <a:lvl8pPr marL="1371600" algn="l" defTabSz="457200" rtl="0" eaLnBrk="1" fontAlgn="base" hangingPunct="1">
              <a:spcBef>
                <a:spcPct val="0"/>
              </a:spcBef>
              <a:spcAft>
                <a:spcPct val="0"/>
              </a:spcAft>
              <a:defRPr sz="3600" b="1">
                <a:solidFill>
                  <a:srgbClr val="A0003C"/>
                </a:solidFill>
                <a:latin typeface="Arial" pitchFamily="34" charset="0"/>
                <a:cs typeface="Arial" pitchFamily="34" charset="0"/>
              </a:defRPr>
            </a:lvl8pPr>
            <a:lvl9pPr marL="1828800" algn="l" defTabSz="457200" rtl="0" eaLnBrk="1" fontAlgn="base" hangingPunct="1">
              <a:spcBef>
                <a:spcPct val="0"/>
              </a:spcBef>
              <a:spcAft>
                <a:spcPct val="0"/>
              </a:spcAft>
              <a:defRPr sz="3600" b="1">
                <a:solidFill>
                  <a:srgbClr val="A0003C"/>
                </a:solidFill>
                <a:latin typeface="Arial" pitchFamily="34" charset="0"/>
                <a:cs typeface="Arial" pitchFamily="34" charset="0"/>
              </a:defRPr>
            </a:lvl9pPr>
          </a:lstStyle>
          <a:p>
            <a:r>
              <a:rPr lang="en-GB" sz="3000" kern="0" dirty="0"/>
              <a:t>T1 continued</a:t>
            </a:r>
          </a:p>
        </p:txBody>
      </p:sp>
      <p:graphicFrame>
        <p:nvGraphicFramePr>
          <p:cNvPr id="7" name="Tabelle 6"/>
          <p:cNvGraphicFramePr>
            <a:graphicFrameLocks noGrp="1"/>
          </p:cNvGraphicFramePr>
          <p:nvPr>
            <p:extLst>
              <p:ext uri="{D42A27DB-BD31-4B8C-83A1-F6EECF244321}">
                <p14:modId xmlns:p14="http://schemas.microsoft.com/office/powerpoint/2010/main" val="1596409898"/>
              </p:ext>
            </p:extLst>
          </p:nvPr>
        </p:nvGraphicFramePr>
        <p:xfrm>
          <a:off x="1110343" y="1340768"/>
          <a:ext cx="6774025" cy="4633318"/>
        </p:xfrm>
        <a:graphic>
          <a:graphicData uri="http://schemas.openxmlformats.org/drawingml/2006/table">
            <a:tbl>
              <a:tblPr firstRow="1" firstCol="1" bandRow="1">
                <a:tableStyleId>{5C22544A-7EE6-4342-B048-85BDC9FD1C3A}</a:tableStyleId>
              </a:tblPr>
              <a:tblGrid>
                <a:gridCol w="578498">
                  <a:extLst>
                    <a:ext uri="{9D8B030D-6E8A-4147-A177-3AD203B41FA5}">
                      <a16:colId xmlns:a16="http://schemas.microsoft.com/office/drawing/2014/main" val="1116851997"/>
                    </a:ext>
                  </a:extLst>
                </a:gridCol>
                <a:gridCol w="1362270">
                  <a:extLst>
                    <a:ext uri="{9D8B030D-6E8A-4147-A177-3AD203B41FA5}">
                      <a16:colId xmlns:a16="http://schemas.microsoft.com/office/drawing/2014/main" val="185309098"/>
                    </a:ext>
                  </a:extLst>
                </a:gridCol>
                <a:gridCol w="4068147">
                  <a:extLst>
                    <a:ext uri="{9D8B030D-6E8A-4147-A177-3AD203B41FA5}">
                      <a16:colId xmlns:a16="http://schemas.microsoft.com/office/drawing/2014/main" val="1431890289"/>
                    </a:ext>
                  </a:extLst>
                </a:gridCol>
                <a:gridCol w="765110">
                  <a:extLst>
                    <a:ext uri="{9D8B030D-6E8A-4147-A177-3AD203B41FA5}">
                      <a16:colId xmlns:a16="http://schemas.microsoft.com/office/drawing/2014/main" val="1592195031"/>
                    </a:ext>
                  </a:extLst>
                </a:gridCol>
              </a:tblGrid>
              <a:tr h="301388">
                <a:tc>
                  <a:txBody>
                    <a:bodyPr/>
                    <a:lstStyle/>
                    <a:p>
                      <a:pPr algn="ctr">
                        <a:lnSpc>
                          <a:spcPct val="107000"/>
                        </a:lnSpc>
                        <a:spcAft>
                          <a:spcPts val="0"/>
                        </a:spcAft>
                      </a:pPr>
                      <a:r>
                        <a:rPr lang="en-GB" sz="1100" dirty="0">
                          <a:effectLst/>
                        </a:rPr>
                        <a:t>Activity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Task</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Specification</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Quantity</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2586260178"/>
                  </a:ext>
                </a:extLst>
              </a:tr>
              <a:tr h="639022">
                <a:tc>
                  <a:txBody>
                    <a:bodyPr/>
                    <a:lstStyle/>
                    <a:p>
                      <a:pPr algn="ctr">
                        <a:lnSpc>
                          <a:spcPct val="107000"/>
                        </a:lnSpc>
                        <a:spcAft>
                          <a:spcPts val="0"/>
                        </a:spcAft>
                      </a:pPr>
                      <a:r>
                        <a:rPr lang="en-GB" sz="1100" dirty="0">
                          <a:effectLst/>
                        </a:rPr>
                        <a:t>T.1.2.1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Meeting 1 in Brno</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At this meeting, VUW partners will be presented with the VRI's current workplace introducing</a:t>
                      </a:r>
                      <a:r>
                        <a:rPr lang="en-GB" sz="1100" baseline="0" dirty="0">
                          <a:effectLst/>
                        </a:rPr>
                        <a:t> </a:t>
                      </a:r>
                      <a:r>
                        <a:rPr lang="en-GB" sz="1100" dirty="0">
                          <a:effectLst/>
                        </a:rPr>
                        <a:t>options for infrastructure and know-how exchange.</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4256034576"/>
                  </a:ext>
                </a:extLst>
              </a:tr>
              <a:tr h="639022">
                <a:tc>
                  <a:txBody>
                    <a:bodyPr/>
                    <a:lstStyle/>
                    <a:p>
                      <a:pPr algn="ctr">
                        <a:lnSpc>
                          <a:spcPct val="107000"/>
                        </a:lnSpc>
                        <a:spcAft>
                          <a:spcPts val="0"/>
                        </a:spcAft>
                      </a:pPr>
                      <a:r>
                        <a:rPr lang="en-GB" sz="1100">
                          <a:effectLst/>
                        </a:rPr>
                        <a:t>T.1.2.2</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Meeting 2 in Vienna</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At this meeting, VRI partners will be presented with the current VUW location, listing options for infrastructure and know-how exchange.</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1</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975303448"/>
                  </a:ext>
                </a:extLst>
              </a:tr>
              <a:tr h="800811">
                <a:tc>
                  <a:txBody>
                    <a:bodyPr/>
                    <a:lstStyle/>
                    <a:p>
                      <a:pPr algn="ctr">
                        <a:lnSpc>
                          <a:spcPct val="107000"/>
                        </a:lnSpc>
                        <a:spcAft>
                          <a:spcPts val="0"/>
                        </a:spcAft>
                      </a:pPr>
                      <a:r>
                        <a:rPr lang="en-GB" sz="1100" dirty="0">
                          <a:effectLst/>
                        </a:rPr>
                        <a:t>T.1.2.3</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Project cooperation-plan (use zoning plan)</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Following seminars in the T1.1 activity and previous visits (activities T1.2.1 and T1.2.2), a project cooperation plan will be established, the theme of which will be set during the T1.1 activity seminars. The result will be the clear identification of the topic for the pilot research project in follow-up activity T1.3.</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1</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3544770044"/>
                  </a:ext>
                </a:extLst>
              </a:tr>
              <a:tr h="639022">
                <a:tc>
                  <a:txBody>
                    <a:bodyPr/>
                    <a:lstStyle/>
                    <a:p>
                      <a:pPr algn="ctr">
                        <a:lnSpc>
                          <a:spcPct val="107000"/>
                        </a:lnSpc>
                        <a:spcAft>
                          <a:spcPts val="0"/>
                        </a:spcAft>
                      </a:pPr>
                      <a:r>
                        <a:rPr lang="en-GB" sz="1100">
                          <a:effectLst/>
                        </a:rPr>
                        <a:t>T1.3.1</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Structuring processes</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To strengthen R&amp;D in the practices and to better integrate with research at VRI/VUW, taking into account the outcomes of T1.1 and T1.2</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1</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359132925"/>
                  </a:ext>
                </a:extLst>
              </a:tr>
              <a:tr h="639022">
                <a:tc>
                  <a:txBody>
                    <a:bodyPr/>
                    <a:lstStyle/>
                    <a:p>
                      <a:pPr algn="ctr">
                        <a:lnSpc>
                          <a:spcPct val="107000"/>
                        </a:lnSpc>
                        <a:spcAft>
                          <a:spcPts val="0"/>
                        </a:spcAft>
                      </a:pPr>
                      <a:r>
                        <a:rPr lang="en-GB" sz="1100">
                          <a:effectLst/>
                        </a:rPr>
                        <a:t>T1.3.2</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Establishing a working program</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Elaboration of a possible joint work program to investigate important current issues in poultry medicine</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1</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2275566503"/>
                  </a:ext>
                </a:extLst>
              </a:tr>
              <a:tr h="800811">
                <a:tc>
                  <a:txBody>
                    <a:bodyPr/>
                    <a:lstStyle/>
                    <a:p>
                      <a:pPr algn="ctr">
                        <a:lnSpc>
                          <a:spcPct val="107000"/>
                        </a:lnSpc>
                        <a:spcAft>
                          <a:spcPts val="0"/>
                        </a:spcAft>
                      </a:pPr>
                      <a:r>
                        <a:rPr lang="en-GB" sz="1100">
                          <a:effectLst/>
                        </a:rPr>
                        <a:t>T1.4.1</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a:effectLst/>
                        </a:rPr>
                        <a:t>Symposia</a:t>
                      </a:r>
                      <a:endParaRPr lang="de-AT" sz="110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Symposia with strategic partners from the poultry sector back to back with T1.1.2 (Workshops) regional veterinarian companies are invited to contact the project partners with problems concerning poultry health. The partners use their expertise and research results to work out a possible solution.</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tc>
                  <a:txBody>
                    <a:bodyPr/>
                    <a:lstStyle/>
                    <a:p>
                      <a:pPr algn="ctr">
                        <a:lnSpc>
                          <a:spcPct val="107000"/>
                        </a:lnSpc>
                        <a:spcAft>
                          <a:spcPts val="0"/>
                        </a:spcAft>
                      </a:pPr>
                      <a:r>
                        <a:rPr lang="en-GB" sz="1100" dirty="0">
                          <a:effectLst/>
                        </a:rPr>
                        <a:t>2</a:t>
                      </a:r>
                      <a:endParaRPr lang="de-A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4664" marR="34664" marT="0" marB="0" anchor="ctr"/>
                </a:tc>
                <a:extLst>
                  <a:ext uri="{0D108BD9-81ED-4DB2-BD59-A6C34878D82A}">
                    <a16:rowId xmlns:a16="http://schemas.microsoft.com/office/drawing/2014/main" val="2366323013"/>
                  </a:ext>
                </a:extLst>
              </a:tr>
            </a:tbl>
          </a:graphicData>
        </a:graphic>
      </p:graphicFrame>
      <p:sp>
        <p:nvSpPr>
          <p:cNvPr id="8" name="Foliennummernplatzhalter 5"/>
          <p:cNvSpPr>
            <a:spLocks noGrp="1"/>
          </p:cNvSpPr>
          <p:nvPr>
            <p:ph type="sldNum" sz="quarter" idx="12"/>
          </p:nvPr>
        </p:nvSpPr>
        <p:spPr bwMode="auto">
          <a:xfrm>
            <a:off x="8460432" y="6165304"/>
            <a:ext cx="419100" cy="273844"/>
          </a:xfrm>
          <a:ln>
            <a:miter lim="800000"/>
            <a:headEnd/>
            <a:tailEnd/>
          </a:ln>
        </p:spPr>
        <p:txBody>
          <a:bodyPr/>
          <a:lstStyle/>
          <a:p>
            <a:pPr eaLnBrk="0" hangingPunct="0">
              <a:defRPr/>
            </a:pPr>
            <a:r>
              <a:rPr lang="de-DE" dirty="0">
                <a:solidFill>
                  <a:schemeClr val="tx1"/>
                </a:solidFill>
              </a:rPr>
              <a:t>9</a:t>
            </a: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3441" y="6020873"/>
            <a:ext cx="1446991" cy="692972"/>
          </a:xfrm>
          <a:prstGeom prst="rect">
            <a:avLst/>
          </a:prstGeom>
        </p:spPr>
      </p:pic>
      <p:pic>
        <p:nvPicPr>
          <p:cNvPr id="10" name="Kép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626259" y="6020873"/>
            <a:ext cx="1163781" cy="802363"/>
          </a:xfrm>
          <a:prstGeom prst="rect">
            <a:avLst/>
          </a:prstGeom>
        </p:spPr>
      </p:pic>
    </p:spTree>
    <p:extLst>
      <p:ext uri="{BB962C8B-B14F-4D97-AF65-F5344CB8AC3E}">
        <p14:creationId xmlns:p14="http://schemas.microsoft.com/office/powerpoint/2010/main" val="243942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eflügelmedizin corrMH 06-04-2011">
  <a:themeElements>
    <a:clrScheme name="Vetmeduni Vienna">
      <a:dk1>
        <a:srgbClr val="000000"/>
      </a:dk1>
      <a:lt1>
        <a:srgbClr val="FFFFFF"/>
      </a:lt1>
      <a:dk2>
        <a:srgbClr val="A0003C"/>
      </a:dk2>
      <a:lt2>
        <a:srgbClr val="9196A0"/>
      </a:lt2>
      <a:accent1>
        <a:srgbClr val="A0003C"/>
      </a:accent1>
      <a:accent2>
        <a:srgbClr val="9196A0"/>
      </a:accent2>
      <a:accent3>
        <a:srgbClr val="0076BD"/>
      </a:accent3>
      <a:accent4>
        <a:srgbClr val="007A61"/>
      </a:accent4>
      <a:accent5>
        <a:srgbClr val="F6A800"/>
      </a:accent5>
      <a:accent6>
        <a:srgbClr val="E75113"/>
      </a:accent6>
      <a:hlink>
        <a:srgbClr val="0000FF"/>
      </a:hlink>
      <a:folHlink>
        <a:srgbClr val="800080"/>
      </a:folHlink>
    </a:clrScheme>
    <a:fontScheme name="Office-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Design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Geflügelmedizin corrMH 06-04-2011</Template>
  <TotalTime>0</TotalTime>
  <Words>3174</Words>
  <Application>Microsoft Office PowerPoint</Application>
  <PresentationFormat>Bildschirmpräsentation (4:3)</PresentationFormat>
  <Paragraphs>847</Paragraphs>
  <Slides>39</Slides>
  <Notes>10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39</vt:i4>
      </vt:variant>
    </vt:vector>
  </HeadingPairs>
  <TitlesOfParts>
    <vt:vector size="46" baseType="lpstr">
      <vt:lpstr>Arial</vt:lpstr>
      <vt:lpstr>Calibri</vt:lpstr>
      <vt:lpstr>Cambria</vt:lpstr>
      <vt:lpstr>Lucida Grande</vt:lpstr>
      <vt:lpstr>Palatino Linotype</vt:lpstr>
      <vt:lpstr>Wingdings</vt:lpstr>
      <vt:lpstr>Geflügelmedizin corrMH 06-04-2011</vt:lpstr>
      <vt:lpstr>PowerPoint-Präsentation</vt:lpstr>
      <vt:lpstr>Introduction INPOMED - „Innovations in Poultry Medicine”</vt:lpstr>
      <vt:lpstr>Cross-boarder area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Research topics</vt:lpstr>
      <vt:lpstr>Establishing a primary intestinal epithelial cell culture model to investigate FAdV infection  </vt:lpstr>
      <vt:lpstr>Intestinal epithelial cells in a primary cell culture</vt:lpstr>
      <vt:lpstr>Infection with FAdV-D</vt:lpstr>
      <vt:lpstr>Experimental application of the cell culture tool </vt:lpstr>
      <vt:lpstr>Image analyses of the infected cell culture</vt:lpstr>
      <vt:lpstr>Quantification of epithelial and/or infected cells</vt:lpstr>
      <vt:lpstr>Gene expression analysis of cytokines</vt:lpstr>
      <vt:lpstr>Gene expression analysis of Toll-like receptors</vt:lpstr>
      <vt:lpstr>Research topics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Research topics</vt:lpstr>
      <vt:lpstr>Interaction of E. coli with H. meleagridis</vt:lpstr>
      <vt:lpstr>Experimental design</vt:lpstr>
      <vt:lpstr>Macroscopic lesion in caeca</vt:lpstr>
      <vt:lpstr>Microscopic lesions</vt:lpstr>
      <vt:lpstr>CFU count in caecum and systemic organs</vt:lpstr>
      <vt:lpstr>Microbial diversity in the caecum</vt:lpstr>
      <vt:lpstr>Immunohistochemistry </vt:lpstr>
      <vt:lpstr>Summary </vt:lpstr>
      <vt:lpstr>PowerPoint-Präsentation</vt:lpstr>
    </vt:vector>
  </TitlesOfParts>
  <Company>Veterinärmedizinische Universität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i129pc08</dc:creator>
  <cp:lastModifiedBy>DL</cp:lastModifiedBy>
  <cp:revision>388</cp:revision>
  <dcterms:created xsi:type="dcterms:W3CDTF">2011-05-11T14:00:27Z</dcterms:created>
  <dcterms:modified xsi:type="dcterms:W3CDTF">2022-05-23T05:34:08Z</dcterms:modified>
</cp:coreProperties>
</file>