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713" autoAdjust="0"/>
  </p:normalViewPr>
  <p:slideViewPr>
    <p:cSldViewPr>
      <p:cViewPr varScale="1">
        <p:scale>
          <a:sx n="56" d="100"/>
          <a:sy n="56" d="100"/>
        </p:scale>
        <p:origin x="682" y="67"/>
      </p:cViewPr>
      <p:guideLst>
        <p:guide orient="horz" pos="3072"/>
        <p:guide pos="4096"/>
      </p:guideLst>
    </p:cSldViewPr>
  </p:slideViewPr>
  <p:outlineViewPr>
    <p:cViewPr>
      <p:scale>
        <a:sx n="33" d="100"/>
        <a:sy n="33" d="100"/>
      </p:scale>
      <p:origin x="0" y="21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1143000" y="685800"/>
            <a:ext cx="4572000" cy="3429000"/>
          </a:xfrm>
          <a:prstGeom prst="rect">
            <a:avLst/>
          </a:prstGeom>
        </p:spPr>
        <p:txBody>
          <a:bodyPr/>
          <a:lstStyle/>
          <a:p>
            <a:endParaRPr/>
          </a:p>
        </p:txBody>
      </p:sp>
      <p:sp>
        <p:nvSpPr>
          <p:cNvPr id="226" name="Shape 2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4566032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noRot="1" noChangeAspect="1"/>
          </p:cNvSpPr>
          <p:nvPr>
            <p:ph type="sldImg"/>
          </p:nvPr>
        </p:nvSpPr>
        <p:spPr>
          <a:prstGeom prst="rect">
            <a:avLst/>
          </a:prstGeom>
        </p:spPr>
        <p:txBody>
          <a:bodyPr/>
          <a:lstStyle/>
          <a:p>
            <a:endParaRPr/>
          </a:p>
        </p:txBody>
      </p:sp>
      <p:sp>
        <p:nvSpPr>
          <p:cNvPr id="535" name="Shape 535"/>
          <p:cNvSpPr>
            <a:spLocks noGrp="1"/>
          </p:cNvSpPr>
          <p:nvPr>
            <p:ph type="body" sz="quarter" idx="1"/>
          </p:nvPr>
        </p:nvSpPr>
        <p:spPr>
          <a:prstGeom prst="rect">
            <a:avLst/>
          </a:prstGeom>
        </p:spPr>
        <p:txBody>
          <a:bodyPr/>
          <a:lstStyle/>
          <a:p>
            <a:pPr defTabSz="914400">
              <a:lnSpc>
                <a:spcPct val="90000"/>
              </a:lnSpc>
              <a:spcBef>
                <a:spcPts val="500"/>
              </a:spcBef>
              <a:defRPr sz="1400" b="1">
                <a:latin typeface="Arial"/>
                <a:ea typeface="Arial"/>
                <a:cs typeface="Arial"/>
                <a:sym typeface="Arial"/>
              </a:defRPr>
            </a:pPr>
            <a:r>
              <a:t>1. Absichtslosigkeit</a:t>
            </a:r>
            <a:endParaRPr sz="1800"/>
          </a:p>
          <a:p>
            <a:pPr defTabSz="914400">
              <a:lnSpc>
                <a:spcPct val="90000"/>
              </a:lnSpc>
              <a:spcBef>
                <a:spcPts val="400"/>
              </a:spcBef>
              <a:defRPr sz="1200">
                <a:latin typeface="Arial"/>
                <a:ea typeface="Arial"/>
                <a:cs typeface="Arial"/>
                <a:sym typeface="Arial"/>
              </a:defRPr>
            </a:pPr>
            <a:r>
              <a:t>Der Jugendliche denkt nicht an die Möglichkeit einer Veränderung. Der Jugendliche besitzt kein Problembewusstsein. </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Kontakt aufrechterhalten, Bewusstsein und Zweifel hervorrufen, Informationen geben</a:t>
            </a:r>
          </a:p>
          <a:p>
            <a:pPr defTabSz="914400">
              <a:lnSpc>
                <a:spcPct val="90000"/>
              </a:lnSpc>
              <a:spcBef>
                <a:spcPts val="400"/>
              </a:spcBef>
              <a:defRPr sz="1200">
                <a:latin typeface="Arial"/>
                <a:ea typeface="Arial"/>
                <a:cs typeface="Arial"/>
                <a:sym typeface="Arial"/>
              </a:defRPr>
            </a:pPr>
            <a:endParaRPr/>
          </a:p>
          <a:p>
            <a:pPr defTabSz="914400">
              <a:lnSpc>
                <a:spcPct val="90000"/>
              </a:lnSpc>
              <a:spcBef>
                <a:spcPts val="500"/>
              </a:spcBef>
              <a:defRPr sz="1400" b="1">
                <a:latin typeface="Arial"/>
                <a:ea typeface="Arial"/>
                <a:cs typeface="Arial"/>
                <a:sym typeface="Arial"/>
              </a:defRPr>
            </a:pPr>
            <a:r>
              <a:t>2. Absichtsbildung</a:t>
            </a:r>
            <a:endParaRPr sz="1800"/>
          </a:p>
          <a:p>
            <a:pPr defTabSz="914400">
              <a:lnSpc>
                <a:spcPct val="90000"/>
              </a:lnSpc>
              <a:spcBef>
                <a:spcPts val="400"/>
              </a:spcBef>
              <a:defRPr sz="1200">
                <a:latin typeface="Arial"/>
                <a:ea typeface="Arial"/>
                <a:cs typeface="Arial"/>
                <a:sym typeface="Arial"/>
              </a:defRPr>
            </a:pPr>
            <a:r>
              <a:t>Es bildet sich ein Problembewusstsein. Die Person tritt in ein durch Ambivalenz gekennzeichnetes Stadium ein. Veränderungen werden erwogen und zugleich  verworfen. Schwankung zwischen Besorgnis und Sorglosigkeit.</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Ambivalenz verstehen, Beleuchtung der Pro und Contra</a:t>
            </a:r>
          </a:p>
          <a:p>
            <a:pPr defTabSz="914400">
              <a:lnSpc>
                <a:spcPct val="90000"/>
              </a:lnSpc>
              <a:spcBef>
                <a:spcPts val="400"/>
              </a:spcBef>
              <a:defRPr sz="1400" b="1">
                <a:latin typeface="Arial"/>
                <a:ea typeface="Arial"/>
                <a:cs typeface="Arial"/>
                <a:sym typeface="Arial"/>
              </a:defRPr>
            </a:pPr>
            <a:endParaRPr sz="1800"/>
          </a:p>
          <a:p>
            <a:pPr defTabSz="914400">
              <a:lnSpc>
                <a:spcPct val="90000"/>
              </a:lnSpc>
              <a:spcBef>
                <a:spcPts val="500"/>
              </a:spcBef>
              <a:defRPr sz="1400" b="1">
                <a:latin typeface="Arial"/>
                <a:ea typeface="Arial"/>
                <a:cs typeface="Arial"/>
                <a:sym typeface="Arial"/>
              </a:defRPr>
            </a:pPr>
            <a:r>
              <a:t>3. Vorbereitung</a:t>
            </a:r>
            <a:endParaRPr sz="1800"/>
          </a:p>
          <a:p>
            <a:pPr defTabSz="914400">
              <a:lnSpc>
                <a:spcPct val="90000"/>
              </a:lnSpc>
              <a:spcBef>
                <a:spcPts val="400"/>
              </a:spcBef>
              <a:defRPr sz="1200">
                <a:latin typeface="Arial"/>
                <a:ea typeface="Arial"/>
                <a:cs typeface="Arial"/>
                <a:sym typeface="Arial"/>
              </a:defRPr>
            </a:pPr>
            <a:r>
              <a:t>Entscheidung für Veränderung ist gefallen. Wird die Person in der Phase der Vorbereitung aktiv, hält der Veränderungsprozess an, andernfalls fällt sie in </a:t>
            </a:r>
          </a:p>
          <a:p>
            <a:pPr defTabSz="914400">
              <a:lnSpc>
                <a:spcPct val="90000"/>
              </a:lnSpc>
              <a:spcBef>
                <a:spcPts val="400"/>
              </a:spcBef>
              <a:defRPr sz="1200">
                <a:latin typeface="Arial"/>
                <a:ea typeface="Arial"/>
                <a:cs typeface="Arial"/>
                <a:sym typeface="Arial"/>
              </a:defRPr>
            </a:pPr>
            <a:r>
              <a:t>das Stadium der Absichtsbildung zurück. Es sollte nicht in unangemessener Art und Weise die Motivation noch lange geprüft werden.</a:t>
            </a:r>
          </a:p>
          <a:p>
            <a:pPr defTabSz="914400">
              <a:lnSpc>
                <a:spcPct val="90000"/>
              </a:lnSpc>
              <a:spcBef>
                <a:spcPts val="400"/>
              </a:spcBef>
              <a:defRPr sz="1200" i="1">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Durchführbare Vorschläge anbieten, Hilfestellung bei der Entscheidungsfindung anbieten</a:t>
            </a:r>
          </a:p>
          <a:p>
            <a:pPr defTabSz="914400">
              <a:lnSpc>
                <a:spcPct val="90000"/>
              </a:lnSpc>
              <a:spcBef>
                <a:spcPts val="400"/>
              </a:spcBef>
              <a:defRPr sz="1400" b="1">
                <a:latin typeface="Arial"/>
                <a:ea typeface="Arial"/>
                <a:cs typeface="Arial"/>
                <a:sym typeface="Arial"/>
              </a:defRPr>
            </a:pPr>
            <a:endParaRPr sz="1800"/>
          </a:p>
          <a:p>
            <a:pPr defTabSz="914400">
              <a:lnSpc>
                <a:spcPct val="90000"/>
              </a:lnSpc>
              <a:spcBef>
                <a:spcPts val="500"/>
              </a:spcBef>
              <a:defRPr sz="1400" b="1">
                <a:latin typeface="Arial"/>
                <a:ea typeface="Arial"/>
                <a:cs typeface="Arial"/>
                <a:sym typeface="Arial"/>
              </a:defRPr>
            </a:pPr>
            <a:r>
              <a:t>4. Handlung</a:t>
            </a:r>
            <a:endParaRPr sz="1800"/>
          </a:p>
          <a:p>
            <a:pPr defTabSz="914400">
              <a:lnSpc>
                <a:spcPct val="90000"/>
              </a:lnSpc>
              <a:spcBef>
                <a:spcPts val="400"/>
              </a:spcBef>
              <a:defRPr sz="1200">
                <a:latin typeface="Arial"/>
                <a:ea typeface="Arial"/>
                <a:cs typeface="Arial"/>
                <a:sym typeface="Arial"/>
              </a:defRPr>
            </a:pPr>
            <a:r>
              <a:t>Der Jugendliche unternimmt konkrete Schritte der Veränderung (z.B. Unterbrechung von problematischen Verhaltensweisen). Ziel ist es, eine konkrete Veränderung im Problemfeld zu schaffen.</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Unterstützung erfolgter Veränderungen</a:t>
            </a:r>
          </a:p>
          <a:p>
            <a:pPr defTabSz="914400">
              <a:lnSpc>
                <a:spcPct val="90000"/>
              </a:lnSpc>
              <a:spcBef>
                <a:spcPts val="400"/>
              </a:spcBef>
              <a:defRPr sz="1200">
                <a:latin typeface="Arial"/>
                <a:ea typeface="Arial"/>
                <a:cs typeface="Arial"/>
                <a:sym typeface="Arial"/>
              </a:defRPr>
            </a:pPr>
            <a:endParaRPr/>
          </a:p>
          <a:p>
            <a:pPr defTabSz="914400">
              <a:lnSpc>
                <a:spcPct val="90000"/>
              </a:lnSpc>
              <a:spcBef>
                <a:spcPts val="500"/>
              </a:spcBef>
              <a:defRPr sz="1400" b="1">
                <a:latin typeface="Arial"/>
                <a:ea typeface="Arial"/>
                <a:cs typeface="Arial"/>
                <a:sym typeface="Arial"/>
              </a:defRPr>
            </a:pPr>
            <a:r>
              <a:t>5. Aufrechterhaltung</a:t>
            </a:r>
            <a:endParaRPr sz="1800"/>
          </a:p>
          <a:p>
            <a:pPr defTabSz="914400">
              <a:lnSpc>
                <a:spcPct val="90000"/>
              </a:lnSpc>
              <a:spcBef>
                <a:spcPts val="400"/>
              </a:spcBef>
              <a:defRPr sz="1200">
                <a:latin typeface="Arial"/>
                <a:ea typeface="Arial"/>
                <a:cs typeface="Arial"/>
                <a:sym typeface="Arial"/>
              </a:defRPr>
            </a:pPr>
            <a:r>
              <a:t>Die Hauptaufgabe in diesem Stadium ist die Festigung der erzielten Veränderungen und die Vorbeugung von Rückfällen</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Rückfällen vorbeugen</a:t>
            </a:r>
          </a:p>
          <a:p>
            <a:pPr defTabSz="914400">
              <a:lnSpc>
                <a:spcPct val="90000"/>
              </a:lnSpc>
              <a:spcBef>
                <a:spcPts val="400"/>
              </a:spcBef>
              <a:defRPr sz="1200">
                <a:latin typeface="Arial"/>
                <a:ea typeface="Arial"/>
                <a:cs typeface="Arial"/>
                <a:sym typeface="Arial"/>
              </a:defRPr>
            </a:pPr>
            <a:endParaRPr/>
          </a:p>
          <a:p>
            <a:pPr defTabSz="914400">
              <a:lnSpc>
                <a:spcPct val="90000"/>
              </a:lnSpc>
              <a:spcBef>
                <a:spcPts val="500"/>
              </a:spcBef>
              <a:defRPr sz="1400" b="1">
                <a:latin typeface="Arial"/>
                <a:ea typeface="Arial"/>
                <a:cs typeface="Arial"/>
                <a:sym typeface="Arial"/>
              </a:defRPr>
            </a:pPr>
            <a:r>
              <a:t>6. Rückfall</a:t>
            </a:r>
            <a:endParaRPr sz="1800"/>
          </a:p>
          <a:p>
            <a:pPr defTabSz="914400">
              <a:lnSpc>
                <a:spcPct val="90000"/>
              </a:lnSpc>
              <a:spcBef>
                <a:spcPts val="400"/>
              </a:spcBef>
              <a:defRPr sz="1200">
                <a:latin typeface="Arial"/>
                <a:ea typeface="Arial"/>
                <a:cs typeface="Arial"/>
                <a:sym typeface="Arial"/>
              </a:defRPr>
            </a:pPr>
            <a:r>
              <a:t>Die Aufgabe des Jugendlichen ist es, erneut in den „Kreislauf“ der Veränderung einzutreten. Ausrutscher und Rückfälle sind normale und zu erwartende Ereignisse. Entmutigung und Demoralisierung sollten vermieden werden, stattdessen sollte weiterhin über die Veränderung nachgedacht werden und die Entschlusskraft erneuert werden, um wieder aktiv zu werden.</a:t>
            </a:r>
          </a:p>
          <a:p>
            <a:pPr defTabSz="914400">
              <a:lnSpc>
                <a:spcPct val="90000"/>
              </a:lnSpc>
              <a:spcBef>
                <a:spcPts val="400"/>
              </a:spcBef>
              <a:defRPr sz="1200">
                <a:latin typeface="Arial"/>
                <a:ea typeface="Arial"/>
                <a:cs typeface="Arial"/>
                <a:sym typeface="Arial"/>
              </a:defRPr>
            </a:pPr>
            <a:r>
              <a:t>Aufgaben:</a:t>
            </a:r>
          </a:p>
          <a:p>
            <a:pPr defTabSz="914400">
              <a:lnSpc>
                <a:spcPct val="90000"/>
              </a:lnSpc>
              <a:spcBef>
                <a:spcPts val="400"/>
              </a:spcBef>
              <a:defRPr sz="1200">
                <a:latin typeface="Arial"/>
                <a:ea typeface="Arial"/>
                <a:cs typeface="Arial"/>
                <a:sym typeface="Arial"/>
              </a:defRPr>
            </a:pPr>
            <a:r>
              <a:t>Wiedereintritt in die Therapie erleichtern</a:t>
            </a:r>
          </a:p>
          <a:p>
            <a:pPr defTabSz="914400">
              <a:lnSpc>
                <a:spcPct val="90000"/>
              </a:lnSpc>
              <a:spcBef>
                <a:spcPts val="400"/>
              </a:spcBef>
              <a:defRPr sz="1200">
                <a:latin typeface="Arial"/>
                <a:ea typeface="Arial"/>
                <a:cs typeface="Arial"/>
                <a:sym typeface="Arial"/>
              </a:defRPr>
            </a:pPr>
            <a: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hape 687"/>
          <p:cNvSpPr>
            <a:spLocks noGrp="1" noRot="1" noChangeAspect="1"/>
          </p:cNvSpPr>
          <p:nvPr>
            <p:ph type="sldImg"/>
          </p:nvPr>
        </p:nvSpPr>
        <p:spPr>
          <a:prstGeom prst="rect">
            <a:avLst/>
          </a:prstGeom>
        </p:spPr>
        <p:txBody>
          <a:bodyPr/>
          <a:lstStyle/>
          <a:p>
            <a:endParaRPr/>
          </a:p>
        </p:txBody>
      </p:sp>
      <p:sp>
        <p:nvSpPr>
          <p:cNvPr id="688" name="Shape 688"/>
          <p:cNvSpPr>
            <a:spLocks noGrp="1"/>
          </p:cNvSpPr>
          <p:nvPr>
            <p:ph type="body" sz="quarter" idx="1"/>
          </p:nvPr>
        </p:nvSpPr>
        <p:spPr>
          <a:prstGeom prst="rect">
            <a:avLst/>
          </a:prstGeom>
        </p:spPr>
        <p:txBody>
          <a:bodyPr/>
          <a:lstStyle>
            <a:lvl1pPr defTabSz="449262">
              <a:spcBef>
                <a:spcPts val="400"/>
              </a:spcBef>
              <a:defRPr sz="1300"/>
            </a:lvl1pPr>
          </a:lstStyle>
          <a:p>
            <a:r>
              <a:t>Herwig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Shape 761"/>
          <p:cNvSpPr>
            <a:spLocks noGrp="1" noRot="1" noChangeAspect="1"/>
          </p:cNvSpPr>
          <p:nvPr>
            <p:ph type="sldImg"/>
          </p:nvPr>
        </p:nvSpPr>
        <p:spPr>
          <a:prstGeom prst="rect">
            <a:avLst/>
          </a:prstGeom>
        </p:spPr>
        <p:txBody>
          <a:bodyPr/>
          <a:lstStyle/>
          <a:p>
            <a:endParaRPr/>
          </a:p>
        </p:txBody>
      </p:sp>
      <p:sp>
        <p:nvSpPr>
          <p:cNvPr id="762" name="Shape 762"/>
          <p:cNvSpPr>
            <a:spLocks noGrp="1"/>
          </p:cNvSpPr>
          <p:nvPr>
            <p:ph type="body" sz="quarter" idx="1"/>
          </p:nvPr>
        </p:nvSpPr>
        <p:spPr>
          <a:prstGeom prst="rect">
            <a:avLst/>
          </a:prstGeom>
        </p:spPr>
        <p:txBody>
          <a:bodyPr/>
          <a:lstStyle>
            <a:lvl1pPr defTabSz="449262">
              <a:spcBef>
                <a:spcPts val="400"/>
              </a:spcBef>
              <a:defRPr sz="1300"/>
            </a:lvl1pPr>
          </a:lstStyle>
          <a:p>
            <a:r>
              <a:t>Herwig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1" name="Titeltext"/>
          <p:cNvSpPr txBox="1">
            <a:spLocks noGrp="1"/>
          </p:cNvSpPr>
          <p:nvPr>
            <p:ph type="title"/>
          </p:nvPr>
        </p:nvSpPr>
        <p:spPr>
          <a:xfrm>
            <a:off x="1270000" y="1638300"/>
            <a:ext cx="10464800" cy="3302000"/>
          </a:xfrm>
          <a:prstGeom prst="rect">
            <a:avLst/>
          </a:prstGeom>
        </p:spPr>
        <p:txBody>
          <a:bodyPr anchor="b"/>
          <a:lstStyle/>
          <a:p>
            <a:r>
              <a:t>Titeltext</a:t>
            </a:r>
          </a:p>
        </p:txBody>
      </p:sp>
      <p:sp>
        <p:nvSpPr>
          <p:cNvPr id="12" name="Textebene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tabLst/>
              <a:defRPr sz="3700" b="0"/>
            </a:lvl1pPr>
            <a:lvl2pPr marL="0" indent="228600" algn="ctr">
              <a:spcBef>
                <a:spcPts val="0"/>
              </a:spcBef>
              <a:buSzTx/>
              <a:buNone/>
              <a:tabLst/>
              <a:defRPr sz="3700" b="0"/>
            </a:lvl2pPr>
            <a:lvl3pPr marL="0" indent="457200" algn="ctr">
              <a:spcBef>
                <a:spcPts val="0"/>
              </a:spcBef>
              <a:buSzTx/>
              <a:buNone/>
              <a:tabLst/>
              <a:defRPr sz="3700" b="0"/>
            </a:lvl3pPr>
            <a:lvl4pPr marL="0" indent="685800" algn="ctr">
              <a:spcBef>
                <a:spcPts val="0"/>
              </a:spcBef>
              <a:buSzTx/>
              <a:buNone/>
              <a:tabLst/>
              <a:defRPr sz="3700" b="0"/>
            </a:lvl4pPr>
            <a:lvl5pPr marL="0" indent="914400" algn="ctr">
              <a:spcBef>
                <a:spcPts val="0"/>
              </a:spcBef>
              <a:buSzTx/>
              <a:buNone/>
              <a:tabLst/>
              <a:defRPr sz="37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13" name="Foliennumm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95" name="–Christian Bauer"/>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tabLst/>
              <a:defRPr sz="2400" b="0" i="1"/>
            </a:lvl1pPr>
          </a:lstStyle>
          <a:p>
            <a:pPr>
              <a:defRPr>
                <a:effectLst/>
              </a:defRPr>
            </a:pPr>
            <a:r>
              <a:t>–Christian Bauer</a:t>
            </a:r>
          </a:p>
        </p:txBody>
      </p:sp>
      <p:sp>
        <p:nvSpPr>
          <p:cNvPr id="96" name="„Zitat hier eingeben.“"/>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tabLst/>
              <a:defRPr b="0">
                <a:latin typeface="+mn-lt"/>
                <a:ea typeface="+mn-ea"/>
                <a:cs typeface="+mn-cs"/>
                <a:sym typeface="Helvetica Neue Medium"/>
              </a:defRPr>
            </a:lvl1pPr>
          </a:lstStyle>
          <a:p>
            <a:pPr>
              <a:defRPr>
                <a:effectLst/>
              </a:defRPr>
            </a:pPr>
            <a:r>
              <a:t>„Zitat hier eingeben.“ </a:t>
            </a:r>
          </a:p>
        </p:txBody>
      </p:sp>
      <p:sp>
        <p:nvSpPr>
          <p:cNvPr id="97"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4" name="Bild"/>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12"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
        <p:nvSpPr>
          <p:cNvPr id="113"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20"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21" name="Foliennummer"/>
          <p:cNvSpPr txBox="1">
            <a:spLocks noGrp="1"/>
          </p:cNvSpPr>
          <p:nvPr>
            <p:ph type="sldNum" sz="quarter" idx="2"/>
          </p:nvPr>
        </p:nvSpPr>
        <p:spPr>
          <a:xfrm>
            <a:off x="4985173" y="9328008"/>
            <a:ext cx="3034454" cy="352755"/>
          </a:xfrm>
          <a:prstGeom prst="rect">
            <a:avLst/>
          </a:prstGeom>
        </p:spPr>
        <p:txBody>
          <a:bodyPr wrap="square" lIns="65023" tIns="65023" rIns="65023" bIns="65023"/>
          <a:lstStyle>
            <a:lvl1pPr defTabSz="1300480"/>
          </a:lstStyle>
          <a:p>
            <a:fld id="{86CB4B4D-7CA3-9044-876B-883B54F8677D}" type="slidenum">
              <a:rPr/>
              <a:pPr/>
              <a:t>‹#›</a:t>
            </a:fld>
            <a:endParaRPr/>
          </a:p>
        </p:txBody>
      </p:sp>
      <p:sp>
        <p:nvSpPr>
          <p:cNvPr id="122" name="©️Mag. Michael Silly"/>
          <p:cNvSpPr txBox="1"/>
          <p:nvPr/>
        </p:nvSpPr>
        <p:spPr>
          <a:xfrm>
            <a:off x="10718799" y="9177036"/>
            <a:ext cx="1912723"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folie">
    <p:spTree>
      <p:nvGrpSpPr>
        <p:cNvPr id="1" name=""/>
        <p:cNvGrpSpPr/>
        <p:nvPr/>
      </p:nvGrpSpPr>
      <p:grpSpPr>
        <a:xfrm>
          <a:off x="0" y="0"/>
          <a:ext cx="0" cy="0"/>
          <a:chOff x="0" y="0"/>
          <a:chExt cx="0" cy="0"/>
        </a:xfrm>
      </p:grpSpPr>
      <p:sp>
        <p:nvSpPr>
          <p:cNvPr id="129"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30" name="Titeltext"/>
          <p:cNvSpPr txBox="1">
            <a:spLocks noGrp="1"/>
          </p:cNvSpPr>
          <p:nvPr>
            <p:ph type="title"/>
          </p:nvPr>
        </p:nvSpPr>
        <p:spPr>
          <a:xfrm>
            <a:off x="975359" y="3029937"/>
            <a:ext cx="11054082" cy="2497103"/>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31" name="Textebene 1…"/>
          <p:cNvSpPr txBox="1">
            <a:spLocks noGrp="1"/>
          </p:cNvSpPr>
          <p:nvPr>
            <p:ph type="body" sz="half" idx="1"/>
          </p:nvPr>
        </p:nvSpPr>
        <p:spPr>
          <a:xfrm>
            <a:off x="1950719" y="3665749"/>
            <a:ext cx="9103361" cy="4226561"/>
          </a:xfrm>
          <a:prstGeom prst="rect">
            <a:avLst/>
          </a:prstGeom>
        </p:spPr>
        <p:txBody>
          <a:bodyPr lIns="65023" tIns="65023" rIns="65023" bIns="65023" anchor="t">
            <a:noAutofit/>
          </a:bodyPr>
          <a:lstStyle>
            <a:lvl1pPr marL="0" indent="0" algn="ctr" defTabSz="1300480">
              <a:spcBef>
                <a:spcPts val="1000"/>
              </a:spcBef>
              <a:buSzTx/>
              <a:buNone/>
              <a:tabLst/>
              <a:defRPr sz="4400" b="0">
                <a:solidFill>
                  <a:srgbClr val="888888"/>
                </a:solidFill>
              </a:defRPr>
            </a:lvl1pPr>
            <a:lvl2pPr marL="0" indent="457200" algn="ctr" defTabSz="1300480">
              <a:spcBef>
                <a:spcPts val="1000"/>
              </a:spcBef>
              <a:buSzTx/>
              <a:buNone/>
              <a:tabLst/>
              <a:defRPr sz="4400" b="0">
                <a:solidFill>
                  <a:srgbClr val="888888"/>
                </a:solidFill>
              </a:defRPr>
            </a:lvl2pPr>
            <a:lvl3pPr marL="0" indent="914400" algn="ctr" defTabSz="1300480">
              <a:spcBef>
                <a:spcPts val="1000"/>
              </a:spcBef>
              <a:buSzTx/>
              <a:buNone/>
              <a:tabLst/>
              <a:defRPr sz="4400" b="0">
                <a:solidFill>
                  <a:srgbClr val="888888"/>
                </a:solidFill>
              </a:defRPr>
            </a:lvl3pPr>
            <a:lvl4pPr marL="0" indent="1371600" algn="ctr" defTabSz="1300480">
              <a:spcBef>
                <a:spcPts val="1000"/>
              </a:spcBef>
              <a:buSzTx/>
              <a:buNone/>
              <a:tabLst/>
              <a:defRPr sz="4400" b="0">
                <a:solidFill>
                  <a:srgbClr val="888888"/>
                </a:solidFill>
              </a:defRPr>
            </a:lvl4pPr>
            <a:lvl5pPr marL="0" indent="1828800" algn="ctr" defTabSz="1300480">
              <a:spcBef>
                <a:spcPts val="1000"/>
              </a:spcBef>
              <a:buSzTx/>
              <a:buNone/>
              <a:tabLst/>
              <a:defRPr sz="4400" b="0">
                <a:solidFill>
                  <a:srgbClr val="888888"/>
                </a:solidFill>
              </a:defRPr>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132" name="Foliennummer"/>
          <p:cNvSpPr txBox="1">
            <a:spLocks noGrp="1"/>
          </p:cNvSpPr>
          <p:nvPr>
            <p:ph type="sldNum" sz="quarter" idx="2"/>
          </p:nvPr>
        </p:nvSpPr>
        <p:spPr>
          <a:xfrm>
            <a:off x="4985173" y="9260275"/>
            <a:ext cx="3034454" cy="352755"/>
          </a:xfrm>
          <a:prstGeom prst="rect">
            <a:avLst/>
          </a:prstGeom>
        </p:spPr>
        <p:txBody>
          <a:bodyPr wrap="square" lIns="65023" tIns="65023" rIns="65023" bIns="65023"/>
          <a:lstStyle>
            <a:lvl1pPr defTabSz="1300480"/>
          </a:lstStyle>
          <a:p>
            <a:fld id="{86CB4B4D-7CA3-9044-876B-883B54F8677D}" type="slidenum">
              <a:rPr/>
              <a:pPr/>
              <a:t>‹#›</a:t>
            </a:fld>
            <a:endParaRPr/>
          </a:p>
        </p:txBody>
      </p:sp>
      <p:sp>
        <p:nvSpPr>
          <p:cNvPr id="133"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140"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41" name="Titeltext"/>
          <p:cNvSpPr txBox="1">
            <a:spLocks noGrp="1"/>
          </p:cNvSpPr>
          <p:nvPr>
            <p:ph type="title"/>
          </p:nvPr>
        </p:nvSpPr>
        <p:spPr>
          <a:xfrm>
            <a:off x="1177008" y="474345"/>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42" name="Textebene 1…"/>
          <p:cNvSpPr txBox="1">
            <a:spLocks noGrp="1"/>
          </p:cNvSpPr>
          <p:nvPr>
            <p:ph type="body" idx="1"/>
          </p:nvPr>
        </p:nvSpPr>
        <p:spPr>
          <a:xfrm>
            <a:off x="1336604" y="2149404"/>
            <a:ext cx="11704321" cy="6436926"/>
          </a:xfrm>
          <a:prstGeom prst="rect">
            <a:avLst/>
          </a:prstGeom>
        </p:spPr>
        <p:txBody>
          <a:bodyPr lIns="65023" tIns="65023" rIns="65023" bIns="65023" anchor="t">
            <a:noAutofit/>
          </a:bodyPr>
          <a:lstStyle>
            <a:lvl1pPr marL="471487" indent="-471487" defTabSz="1300480">
              <a:spcBef>
                <a:spcPts val="1000"/>
              </a:spcBef>
              <a:buSzPct val="100000"/>
              <a:buFont typeface="Helvetica Neue"/>
              <a:tabLst/>
              <a:defRPr sz="4400" b="0"/>
            </a:lvl1pPr>
            <a:lvl2pPr marL="906235" indent="-449035" defTabSz="1300480">
              <a:spcBef>
                <a:spcPts val="1000"/>
              </a:spcBef>
              <a:buSzPct val="100000"/>
              <a:buFont typeface="Helvetica Neue"/>
              <a:buChar char="–"/>
              <a:tabLst/>
              <a:defRPr sz="4400" b="0"/>
            </a:lvl2pPr>
            <a:lvl3pPr marL="1333500" indent="-419100" defTabSz="1300480">
              <a:spcBef>
                <a:spcPts val="1000"/>
              </a:spcBef>
              <a:buSzPct val="100000"/>
              <a:buFont typeface="Helvetica Neue"/>
              <a:tabLst/>
              <a:defRPr sz="4400" b="0"/>
            </a:lvl3pPr>
            <a:lvl4pPr marL="1874520" indent="-502920" defTabSz="1300480">
              <a:spcBef>
                <a:spcPts val="1000"/>
              </a:spcBef>
              <a:buSzPct val="100000"/>
              <a:buFont typeface="Helvetica Neue"/>
              <a:buChar char="–"/>
              <a:tabLst/>
              <a:defRPr sz="4400" b="0"/>
            </a:lvl4pPr>
            <a:lvl5pPr marL="2331720" indent="-502920" defTabSz="1300480">
              <a:spcBef>
                <a:spcPts val="1000"/>
              </a:spcBef>
              <a:buSzPct val="100000"/>
              <a:buFont typeface="Helvetica Neue"/>
              <a:buChar char="»"/>
              <a:tabLst/>
              <a:defRPr sz="44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143" name="Foliennummer"/>
          <p:cNvSpPr txBox="1">
            <a:spLocks noGrp="1"/>
          </p:cNvSpPr>
          <p:nvPr>
            <p:ph type="sldNum" sz="quarter" idx="2"/>
          </p:nvPr>
        </p:nvSpPr>
        <p:spPr>
          <a:xfrm>
            <a:off x="5671537" y="9282073"/>
            <a:ext cx="3034455" cy="352755"/>
          </a:xfrm>
          <a:prstGeom prst="rect">
            <a:avLst/>
          </a:prstGeom>
        </p:spPr>
        <p:txBody>
          <a:bodyPr wrap="square" lIns="65023" tIns="65023" rIns="65023" bIns="65023"/>
          <a:lstStyle>
            <a:lvl1pPr defTabSz="1300480"/>
          </a:lstStyle>
          <a:p>
            <a:fld id="{86CB4B4D-7CA3-9044-876B-883B54F8677D}" type="slidenum">
              <a:rPr/>
              <a:pPr/>
              <a:t>‹#›</a:t>
            </a:fld>
            <a:endParaRPr/>
          </a:p>
        </p:txBody>
      </p:sp>
      <p:sp>
        <p:nvSpPr>
          <p:cNvPr id="144"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151"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52" name="Titeltext"/>
          <p:cNvSpPr txBox="1">
            <a:spLocks noGrp="1"/>
          </p:cNvSpPr>
          <p:nvPr>
            <p:ph type="title"/>
          </p:nvPr>
        </p:nvSpPr>
        <p:spPr>
          <a:xfrm>
            <a:off x="1158946" y="528531"/>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53" name="Foliennummer"/>
          <p:cNvSpPr txBox="1">
            <a:spLocks noGrp="1"/>
          </p:cNvSpPr>
          <p:nvPr>
            <p:ph type="sldNum" sz="quarter" idx="2"/>
          </p:nvPr>
        </p:nvSpPr>
        <p:spPr>
          <a:xfrm>
            <a:off x="4985173" y="9141741"/>
            <a:ext cx="3034454" cy="403049"/>
          </a:xfrm>
          <a:prstGeom prst="rect">
            <a:avLst/>
          </a:prstGeom>
        </p:spPr>
        <p:txBody>
          <a:bodyPr wrap="square" lIns="65023" tIns="65023" rIns="65023" bIns="65023"/>
          <a:lstStyle>
            <a:lvl1pPr defTabSz="1300480">
              <a:defRPr sz="1800">
                <a:latin typeface="Helvetica Neue"/>
                <a:ea typeface="Helvetica Neue"/>
                <a:cs typeface="Helvetica Neue"/>
                <a:sym typeface="Helvetica Neue"/>
              </a:defRPr>
            </a:lvl1pPr>
          </a:lstStyle>
          <a:p>
            <a:fld id="{86CB4B4D-7CA3-9044-876B-883B54F8677D}" type="slidenum">
              <a:rPr/>
              <a:pPr/>
              <a:t>‹#›</a:t>
            </a:fld>
            <a:endParaRPr/>
          </a:p>
        </p:txBody>
      </p:sp>
      <p:sp>
        <p:nvSpPr>
          <p:cNvPr id="154"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eziehung herstellen">
    <p:spTree>
      <p:nvGrpSpPr>
        <p:cNvPr id="1" name=""/>
        <p:cNvGrpSpPr/>
        <p:nvPr/>
      </p:nvGrpSpPr>
      <p:grpSpPr>
        <a:xfrm>
          <a:off x="0" y="0"/>
          <a:ext cx="0" cy="0"/>
          <a:chOff x="0" y="0"/>
          <a:chExt cx="0" cy="0"/>
        </a:xfrm>
      </p:grpSpPr>
      <p:sp>
        <p:nvSpPr>
          <p:cNvPr id="161"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FF85FF">
              <a:alpha val="52246"/>
            </a:srgbClr>
          </a:solidFill>
          <a:ln w="12700">
            <a:miter lim="400000"/>
          </a:ln>
        </p:spPr>
        <p:txBody>
          <a:bodyPr lIns="65023" tIns="65023" rIns="65023" bIns="65023" anchor="ctr"/>
          <a:lstStyle/>
          <a:p>
            <a:pPr defTabSz="1300480">
              <a:defRPr b="0">
                <a:solidFill>
                  <a:srgbClr val="FFFFFF"/>
                </a:solidFill>
              </a:defRPr>
            </a:pPr>
            <a:endParaRPr/>
          </a:p>
        </p:txBody>
      </p:sp>
      <p:sp>
        <p:nvSpPr>
          <p:cNvPr id="162" name="Beziehung herstellen"/>
          <p:cNvSpPr txBox="1"/>
          <p:nvPr/>
        </p:nvSpPr>
        <p:spPr>
          <a:xfrm rot="16200000">
            <a:off x="-1340521" y="3748009"/>
            <a:ext cx="3238219" cy="427737"/>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l" defTabSz="1300480">
              <a:defRPr sz="2000" b="0">
                <a:solidFill>
                  <a:srgbClr val="FFFFFF"/>
                </a:solidFill>
              </a:defRPr>
            </a:lvl1pPr>
          </a:lstStyle>
          <a:p>
            <a:pPr>
              <a:defRPr sz="2400">
                <a:solidFill>
                  <a:srgbClr val="000000"/>
                </a:solidFill>
              </a:defRPr>
            </a:pPr>
            <a:r>
              <a:rPr sz="2000">
                <a:solidFill>
                  <a:srgbClr val="FFFFFF"/>
                </a:solidFill>
              </a:rPr>
              <a:t>Beziehung herstellen</a:t>
            </a:r>
          </a:p>
        </p:txBody>
      </p:sp>
      <p:sp>
        <p:nvSpPr>
          <p:cNvPr id="163" name="Titeltext"/>
          <p:cNvSpPr txBox="1">
            <a:spLocks noGrp="1"/>
          </p:cNvSpPr>
          <p:nvPr>
            <p:ph type="title"/>
          </p:nvPr>
        </p:nvSpPr>
        <p:spPr>
          <a:xfrm>
            <a:off x="1177008" y="474345"/>
            <a:ext cx="9226056" cy="1500012"/>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64" name="Foliennummer"/>
          <p:cNvSpPr txBox="1">
            <a:spLocks noGrp="1"/>
          </p:cNvSpPr>
          <p:nvPr>
            <p:ph type="sldNum" sz="quarter" idx="2"/>
          </p:nvPr>
        </p:nvSpPr>
        <p:spPr>
          <a:xfrm>
            <a:off x="4985173" y="9282073"/>
            <a:ext cx="3034454" cy="352755"/>
          </a:xfrm>
          <a:prstGeom prst="rect">
            <a:avLst/>
          </a:prstGeom>
        </p:spPr>
        <p:txBody>
          <a:bodyPr wrap="square" lIns="65023" tIns="65023" rIns="65023" bIns="65023"/>
          <a:lstStyle>
            <a:lvl1pPr defTabSz="1300480"/>
          </a:lstStyle>
          <a:p>
            <a:fld id="{86CB4B4D-7CA3-9044-876B-883B54F8677D}" type="slidenum">
              <a:rPr/>
              <a:pPr/>
              <a:t>‹#›</a:t>
            </a:fld>
            <a:endParaRPr/>
          </a:p>
        </p:txBody>
      </p:sp>
      <p:sp>
        <p:nvSpPr>
          <p:cNvPr id="165"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Focusing">
    <p:spTree>
      <p:nvGrpSpPr>
        <p:cNvPr id="1" name=""/>
        <p:cNvGrpSpPr/>
        <p:nvPr/>
      </p:nvGrpSpPr>
      <p:grpSpPr>
        <a:xfrm>
          <a:off x="0" y="0"/>
          <a:ext cx="0" cy="0"/>
          <a:chOff x="0" y="0"/>
          <a:chExt cx="0" cy="0"/>
        </a:xfrm>
      </p:grpSpPr>
      <p:sp>
        <p:nvSpPr>
          <p:cNvPr id="172"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C7FD92"/>
          </a:solidFill>
          <a:ln w="12700">
            <a:miter lim="400000"/>
          </a:ln>
        </p:spPr>
        <p:txBody>
          <a:bodyPr lIns="65023" tIns="65023" rIns="65023" bIns="65023" anchor="ctr"/>
          <a:lstStyle/>
          <a:p>
            <a:pPr defTabSz="1300480">
              <a:defRPr b="0">
                <a:solidFill>
                  <a:srgbClr val="FFFFFF"/>
                </a:solidFill>
              </a:defRPr>
            </a:pPr>
            <a:endParaRPr/>
          </a:p>
        </p:txBody>
      </p:sp>
      <p:sp>
        <p:nvSpPr>
          <p:cNvPr id="173" name="Titeltext"/>
          <p:cNvSpPr txBox="1">
            <a:spLocks noGrp="1"/>
          </p:cNvSpPr>
          <p:nvPr>
            <p:ph type="title"/>
          </p:nvPr>
        </p:nvSpPr>
        <p:spPr>
          <a:xfrm>
            <a:off x="1177008" y="474345"/>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74" name="Focusing"/>
          <p:cNvSpPr txBox="1"/>
          <p:nvPr/>
        </p:nvSpPr>
        <p:spPr>
          <a:xfrm rot="16200000">
            <a:off x="-868094" y="3823066"/>
            <a:ext cx="2293366" cy="427737"/>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l" defTabSz="1300480">
              <a:defRPr sz="2000" b="0">
                <a:solidFill>
                  <a:srgbClr val="FFFFFF"/>
                </a:solidFill>
              </a:defRPr>
            </a:lvl1pPr>
          </a:lstStyle>
          <a:p>
            <a:pPr>
              <a:defRPr sz="2400">
                <a:solidFill>
                  <a:srgbClr val="000000"/>
                </a:solidFill>
              </a:defRPr>
            </a:pPr>
            <a:r>
              <a:rPr sz="2000">
                <a:solidFill>
                  <a:srgbClr val="FFFFFF"/>
                </a:solidFill>
              </a:rPr>
              <a:t>Focusing</a:t>
            </a:r>
          </a:p>
        </p:txBody>
      </p:sp>
      <p:sp>
        <p:nvSpPr>
          <p:cNvPr id="175" name="Foliennummer"/>
          <p:cNvSpPr txBox="1">
            <a:spLocks noGrp="1"/>
          </p:cNvSpPr>
          <p:nvPr>
            <p:ph type="sldNum" sz="quarter" idx="2"/>
          </p:nvPr>
        </p:nvSpPr>
        <p:spPr>
          <a:xfrm>
            <a:off x="4985173" y="9243341"/>
            <a:ext cx="3034454" cy="352960"/>
          </a:xfrm>
          <a:prstGeom prst="rect">
            <a:avLst/>
          </a:prstGeom>
        </p:spPr>
        <p:txBody>
          <a:bodyPr wrap="square" lIns="65023" tIns="65023" rIns="65023" bIns="65023"/>
          <a:lstStyle>
            <a:lvl1pPr defTabSz="1300480">
              <a:defRPr>
                <a:latin typeface="Helvetica Neue"/>
                <a:ea typeface="Helvetica Neue"/>
                <a:cs typeface="Helvetica Neue"/>
                <a:sym typeface="Helvetica Neue"/>
              </a:defRPr>
            </a:lvl1pPr>
          </a:lstStyle>
          <a:p>
            <a:fld id="{86CB4B4D-7CA3-9044-876B-883B54F8677D}" type="slidenum">
              <a:rPr/>
              <a:pPr/>
              <a:t>‹#›</a:t>
            </a:fld>
            <a:endParaRPr/>
          </a:p>
        </p:txBody>
      </p:sp>
      <p:sp>
        <p:nvSpPr>
          <p:cNvPr id="176"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Evoking">
    <p:spTree>
      <p:nvGrpSpPr>
        <p:cNvPr id="1" name=""/>
        <p:cNvGrpSpPr/>
        <p:nvPr/>
      </p:nvGrpSpPr>
      <p:grpSpPr>
        <a:xfrm>
          <a:off x="0" y="0"/>
          <a:ext cx="0" cy="0"/>
          <a:chOff x="0" y="0"/>
          <a:chExt cx="0" cy="0"/>
        </a:xfrm>
      </p:grpSpPr>
      <p:sp>
        <p:nvSpPr>
          <p:cNvPr id="183"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00B0F0"/>
          </a:solidFill>
          <a:ln w="12700">
            <a:miter lim="400000"/>
          </a:ln>
        </p:spPr>
        <p:txBody>
          <a:bodyPr lIns="65023" tIns="65023" rIns="65023" bIns="65023" anchor="ctr"/>
          <a:lstStyle/>
          <a:p>
            <a:pPr defTabSz="1300480">
              <a:defRPr b="0">
                <a:solidFill>
                  <a:srgbClr val="FFFFFF"/>
                </a:solidFill>
              </a:defRPr>
            </a:pPr>
            <a:endParaRPr/>
          </a:p>
        </p:txBody>
      </p:sp>
      <p:sp>
        <p:nvSpPr>
          <p:cNvPr id="184" name="Titeltext"/>
          <p:cNvSpPr txBox="1">
            <a:spLocks noGrp="1"/>
          </p:cNvSpPr>
          <p:nvPr>
            <p:ph type="title"/>
          </p:nvPr>
        </p:nvSpPr>
        <p:spPr>
          <a:xfrm>
            <a:off x="1177008" y="474345"/>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85" name="Textebene 1…"/>
          <p:cNvSpPr txBox="1">
            <a:spLocks noGrp="1"/>
          </p:cNvSpPr>
          <p:nvPr>
            <p:ph type="body" idx="1"/>
          </p:nvPr>
        </p:nvSpPr>
        <p:spPr>
          <a:xfrm>
            <a:off x="1336604" y="2149404"/>
            <a:ext cx="11704321" cy="6436926"/>
          </a:xfrm>
          <a:prstGeom prst="rect">
            <a:avLst/>
          </a:prstGeom>
        </p:spPr>
        <p:txBody>
          <a:bodyPr lIns="65023" tIns="65023" rIns="65023" bIns="65023" anchor="t">
            <a:noAutofit/>
          </a:bodyPr>
          <a:lstStyle>
            <a:lvl1pPr marL="471487" indent="-471487" defTabSz="1300480">
              <a:spcBef>
                <a:spcPts val="1000"/>
              </a:spcBef>
              <a:buSzPct val="100000"/>
              <a:buFont typeface="Helvetica Neue"/>
              <a:tabLst/>
              <a:defRPr sz="4400" b="0"/>
            </a:lvl1pPr>
            <a:lvl2pPr marL="906235" indent="-449035" defTabSz="1300480">
              <a:spcBef>
                <a:spcPts val="1000"/>
              </a:spcBef>
              <a:buSzPct val="100000"/>
              <a:buFont typeface="Helvetica Neue"/>
              <a:buChar char="–"/>
              <a:tabLst/>
              <a:defRPr sz="4400" b="0"/>
            </a:lvl2pPr>
            <a:lvl3pPr marL="1333500" indent="-419100" defTabSz="1300480">
              <a:spcBef>
                <a:spcPts val="1000"/>
              </a:spcBef>
              <a:buSzPct val="100000"/>
              <a:buFont typeface="Helvetica Neue"/>
              <a:tabLst/>
              <a:defRPr sz="4400" b="0"/>
            </a:lvl3pPr>
            <a:lvl4pPr marL="1874520" indent="-502920" defTabSz="1300480">
              <a:spcBef>
                <a:spcPts val="1000"/>
              </a:spcBef>
              <a:buSzPct val="100000"/>
              <a:buFont typeface="Helvetica Neue"/>
              <a:buChar char="–"/>
              <a:tabLst/>
              <a:defRPr sz="4400" b="0"/>
            </a:lvl4pPr>
            <a:lvl5pPr marL="2331720" indent="-502920" defTabSz="1300480">
              <a:spcBef>
                <a:spcPts val="1000"/>
              </a:spcBef>
              <a:buSzPct val="100000"/>
              <a:buFont typeface="Helvetica Neue"/>
              <a:buChar char="»"/>
              <a:tabLst/>
              <a:defRPr sz="44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186" name="Evoking"/>
          <p:cNvSpPr txBox="1"/>
          <p:nvPr/>
        </p:nvSpPr>
        <p:spPr>
          <a:xfrm rot="16200000">
            <a:off x="-868094" y="3497946"/>
            <a:ext cx="2293366" cy="427737"/>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l" defTabSz="1300480">
              <a:defRPr sz="2000" b="0">
                <a:solidFill>
                  <a:srgbClr val="FFFFFF"/>
                </a:solidFill>
              </a:defRPr>
            </a:lvl1pPr>
          </a:lstStyle>
          <a:p>
            <a:pPr>
              <a:defRPr sz="2400">
                <a:solidFill>
                  <a:srgbClr val="000000"/>
                </a:solidFill>
              </a:defRPr>
            </a:pPr>
            <a:r>
              <a:rPr sz="2000">
                <a:solidFill>
                  <a:srgbClr val="FFFFFF"/>
                </a:solidFill>
              </a:rPr>
              <a:t>Evoking</a:t>
            </a:r>
          </a:p>
        </p:txBody>
      </p:sp>
      <p:sp>
        <p:nvSpPr>
          <p:cNvPr id="187" name="Foliennummer"/>
          <p:cNvSpPr txBox="1">
            <a:spLocks noGrp="1"/>
          </p:cNvSpPr>
          <p:nvPr>
            <p:ph type="sldNum" sz="quarter" idx="2"/>
          </p:nvPr>
        </p:nvSpPr>
        <p:spPr>
          <a:xfrm>
            <a:off x="5671537" y="9209475"/>
            <a:ext cx="3034455" cy="352959"/>
          </a:xfrm>
          <a:prstGeom prst="rect">
            <a:avLst/>
          </a:prstGeom>
        </p:spPr>
        <p:txBody>
          <a:bodyPr wrap="square" lIns="65023" tIns="65023" rIns="65023" bIns="65023"/>
          <a:lstStyle>
            <a:lvl1pPr defTabSz="1300480">
              <a:defRPr>
                <a:latin typeface="Helvetica Neue"/>
                <a:ea typeface="Helvetica Neue"/>
                <a:cs typeface="Helvetica Neue"/>
                <a:sym typeface="Helvetica Neue"/>
              </a:defRPr>
            </a:lvl1pPr>
          </a:lstStyle>
          <a:p>
            <a:fld id="{86CB4B4D-7CA3-9044-876B-883B54F8677D}" type="slidenum">
              <a:rPr/>
              <a:pPr/>
              <a:t>‹#›</a:t>
            </a:fld>
            <a:endParaRPr/>
          </a:p>
        </p:txBody>
      </p:sp>
      <p:sp>
        <p:nvSpPr>
          <p:cNvPr id="188"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l">
    <p:spTree>
      <p:nvGrpSpPr>
        <p:cNvPr id="1" name=""/>
        <p:cNvGrpSpPr/>
        <p:nvPr/>
      </p:nvGrpSpPr>
      <p:grpSpPr>
        <a:xfrm>
          <a:off x="0" y="0"/>
          <a:ext cx="0" cy="0"/>
          <a:chOff x="0" y="0"/>
          <a:chExt cx="0" cy="0"/>
        </a:xfrm>
      </p:grpSpPr>
      <p:sp>
        <p:nvSpPr>
          <p:cNvPr id="20" name="Bild"/>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eltext"/>
          <p:cNvSpPr txBox="1">
            <a:spLocks noGrp="1"/>
          </p:cNvSpPr>
          <p:nvPr>
            <p:ph type="title"/>
          </p:nvPr>
        </p:nvSpPr>
        <p:spPr>
          <a:xfrm>
            <a:off x="1270000" y="6718300"/>
            <a:ext cx="10464800" cy="1422400"/>
          </a:xfrm>
          <a:prstGeom prst="rect">
            <a:avLst/>
          </a:prstGeom>
        </p:spPr>
        <p:txBody>
          <a:bodyPr anchor="b"/>
          <a:lstStyle/>
          <a:p>
            <a:r>
              <a:t>Titeltext</a:t>
            </a:r>
          </a:p>
        </p:txBody>
      </p:sp>
      <p:sp>
        <p:nvSpPr>
          <p:cNvPr id="22" name="Textebene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tabLst/>
              <a:defRPr sz="3700" b="0"/>
            </a:lvl1pPr>
            <a:lvl2pPr marL="0" indent="228600" algn="ctr">
              <a:spcBef>
                <a:spcPts val="0"/>
              </a:spcBef>
              <a:buSzTx/>
              <a:buNone/>
              <a:tabLst/>
              <a:defRPr sz="3700" b="0"/>
            </a:lvl2pPr>
            <a:lvl3pPr marL="0" indent="457200" algn="ctr">
              <a:spcBef>
                <a:spcPts val="0"/>
              </a:spcBef>
              <a:buSzTx/>
              <a:buNone/>
              <a:tabLst/>
              <a:defRPr sz="3700" b="0"/>
            </a:lvl3pPr>
            <a:lvl4pPr marL="0" indent="685800" algn="ctr">
              <a:spcBef>
                <a:spcPts val="0"/>
              </a:spcBef>
              <a:buSzTx/>
              <a:buNone/>
              <a:tabLst/>
              <a:defRPr sz="3700" b="0"/>
            </a:lvl4pPr>
            <a:lvl5pPr marL="0" indent="914400" algn="ctr">
              <a:spcBef>
                <a:spcPts val="0"/>
              </a:spcBef>
              <a:buSzTx/>
              <a:buNone/>
              <a:tabLst/>
              <a:defRPr sz="37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23"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lanning">
    <p:spTree>
      <p:nvGrpSpPr>
        <p:cNvPr id="1" name=""/>
        <p:cNvGrpSpPr/>
        <p:nvPr/>
      </p:nvGrpSpPr>
      <p:grpSpPr>
        <a:xfrm>
          <a:off x="0" y="0"/>
          <a:ext cx="0" cy="0"/>
          <a:chOff x="0" y="0"/>
          <a:chExt cx="0" cy="0"/>
        </a:xfrm>
      </p:grpSpPr>
      <p:sp>
        <p:nvSpPr>
          <p:cNvPr id="195" name="Form"/>
          <p:cNvSpPr/>
          <p:nvPr/>
        </p:nvSpPr>
        <p:spPr>
          <a:xfrm>
            <a:off x="-1" y="1804458"/>
            <a:ext cx="972187" cy="79491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289" y="0"/>
                </a:lnTo>
                <a:cubicBezTo>
                  <a:pt x="18327" y="0"/>
                  <a:pt x="21600" y="400"/>
                  <a:pt x="21600" y="894"/>
                </a:cubicBezTo>
                <a:lnTo>
                  <a:pt x="21600" y="21600"/>
                </a:lnTo>
                <a:lnTo>
                  <a:pt x="0" y="21600"/>
                </a:lnTo>
                <a:close/>
              </a:path>
            </a:pathLst>
          </a:custGeom>
          <a:solidFill>
            <a:srgbClr val="FFFC79"/>
          </a:solidFill>
          <a:ln w="12700">
            <a:miter lim="400000"/>
          </a:ln>
        </p:spPr>
        <p:txBody>
          <a:bodyPr lIns="65023" tIns="65023" rIns="65023" bIns="65023" anchor="ctr"/>
          <a:lstStyle/>
          <a:p>
            <a:pPr defTabSz="1300480">
              <a:defRPr b="0">
                <a:solidFill>
                  <a:srgbClr val="FFFFFF"/>
                </a:solidFill>
              </a:defRPr>
            </a:pPr>
            <a:endParaRPr/>
          </a:p>
        </p:txBody>
      </p:sp>
      <p:sp>
        <p:nvSpPr>
          <p:cNvPr id="196" name="Titeltext"/>
          <p:cNvSpPr txBox="1">
            <a:spLocks noGrp="1"/>
          </p:cNvSpPr>
          <p:nvPr>
            <p:ph type="title"/>
          </p:nvPr>
        </p:nvSpPr>
        <p:spPr>
          <a:xfrm>
            <a:off x="1177008" y="474345"/>
            <a:ext cx="8807379" cy="3238219"/>
          </a:xfrm>
          <a:prstGeom prst="rect">
            <a:avLst/>
          </a:prstGeom>
        </p:spPr>
        <p:txBody>
          <a:bodyPr lIns="65023" tIns="65023" rIns="65023" bIns="65023" anchor="t">
            <a:noAutofit/>
          </a:bodyPr>
          <a:lstStyle>
            <a:lvl1pPr algn="l" defTabSz="1300480">
              <a:defRPr sz="3400" b="1">
                <a:latin typeface="Helvetica Neue"/>
                <a:ea typeface="Helvetica Neue"/>
                <a:cs typeface="Helvetica Neue"/>
                <a:sym typeface="Helvetica Neue"/>
              </a:defRPr>
            </a:lvl1pPr>
          </a:lstStyle>
          <a:p>
            <a:r>
              <a:t>Titeltext</a:t>
            </a:r>
          </a:p>
        </p:txBody>
      </p:sp>
      <p:sp>
        <p:nvSpPr>
          <p:cNvPr id="197" name="Planning"/>
          <p:cNvSpPr txBox="1"/>
          <p:nvPr/>
        </p:nvSpPr>
        <p:spPr>
          <a:xfrm rot="16200000">
            <a:off x="-868094" y="3823066"/>
            <a:ext cx="2293366" cy="427737"/>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l" defTabSz="1300480">
              <a:defRPr sz="2000" b="0">
                <a:solidFill>
                  <a:srgbClr val="535353"/>
                </a:solidFill>
              </a:defRPr>
            </a:lvl1pPr>
          </a:lstStyle>
          <a:p>
            <a:pPr>
              <a:defRPr sz="2400"/>
            </a:pPr>
            <a:r>
              <a:rPr sz="2000"/>
              <a:t>Planning</a:t>
            </a:r>
          </a:p>
        </p:txBody>
      </p:sp>
      <p:sp>
        <p:nvSpPr>
          <p:cNvPr id="198" name="Foliennummer"/>
          <p:cNvSpPr txBox="1">
            <a:spLocks noGrp="1"/>
          </p:cNvSpPr>
          <p:nvPr>
            <p:ph type="sldNum" sz="quarter" idx="2"/>
          </p:nvPr>
        </p:nvSpPr>
        <p:spPr>
          <a:xfrm>
            <a:off x="4985173" y="9344941"/>
            <a:ext cx="3034454" cy="352960"/>
          </a:xfrm>
          <a:prstGeom prst="rect">
            <a:avLst/>
          </a:prstGeom>
        </p:spPr>
        <p:txBody>
          <a:bodyPr wrap="square" lIns="65023" tIns="65023" rIns="65023" bIns="65023"/>
          <a:lstStyle>
            <a:lvl1pPr defTabSz="1300480">
              <a:defRPr>
                <a:latin typeface="Helvetica Neue"/>
                <a:ea typeface="Helvetica Neue"/>
                <a:cs typeface="Helvetica Neue"/>
                <a:sym typeface="Helvetica Neue"/>
              </a:defRPr>
            </a:lvl1pPr>
          </a:lstStyle>
          <a:p>
            <a:fld id="{86CB4B4D-7CA3-9044-876B-883B54F8677D}" type="slidenum">
              <a:rPr/>
              <a:pPr/>
              <a:t>‹#›</a:t>
            </a:fld>
            <a:endParaRPr/>
          </a:p>
        </p:txBody>
      </p:sp>
      <p:sp>
        <p:nvSpPr>
          <p:cNvPr id="199"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6" name="Rechteck"/>
          <p:cNvSpPr/>
          <p:nvPr/>
        </p:nvSpPr>
        <p:spPr>
          <a:xfrm>
            <a:off x="-1" y="2725137"/>
            <a:ext cx="13004802" cy="7028464"/>
          </a:xfrm>
          <a:prstGeom prst="rect">
            <a:avLst/>
          </a:prstGeom>
          <a:gradFill>
            <a:gsLst>
              <a:gs pos="0">
                <a:srgbClr val="B8B8B8"/>
              </a:gs>
              <a:gs pos="100000">
                <a:srgbClr val="FFFFFF"/>
              </a:gs>
            </a:gsLst>
            <a:lin ang="16200000"/>
          </a:gradFill>
          <a:ln w="12700">
            <a:miter lim="400000"/>
          </a:ln>
        </p:spPr>
        <p:txBody>
          <a:bodyPr lIns="65023" tIns="65023" rIns="65023" bIns="65023" anchor="ctr"/>
          <a:lstStyle/>
          <a:p>
            <a:pPr algn="l" defTabSz="1300480">
              <a:defRPr sz="2800" b="0">
                <a:latin typeface="Arial"/>
                <a:ea typeface="Arial"/>
                <a:cs typeface="Arial"/>
                <a:sym typeface="Arial"/>
              </a:defRPr>
            </a:pPr>
            <a:endParaRPr/>
          </a:p>
        </p:txBody>
      </p:sp>
      <p:sp>
        <p:nvSpPr>
          <p:cNvPr id="207" name="Rechteck"/>
          <p:cNvSpPr/>
          <p:nvPr/>
        </p:nvSpPr>
        <p:spPr>
          <a:xfrm>
            <a:off x="-1" y="-1"/>
            <a:ext cx="13004802" cy="1600766"/>
          </a:xfrm>
          <a:prstGeom prst="rect">
            <a:avLst/>
          </a:prstGeom>
          <a:solidFill>
            <a:srgbClr val="FFFF00"/>
          </a:solidFill>
          <a:ln w="12700">
            <a:miter lim="400000"/>
          </a:ln>
        </p:spPr>
        <p:txBody>
          <a:bodyPr lIns="65023" tIns="65023" rIns="65023" bIns="65023" anchor="ctr"/>
          <a:lstStyle/>
          <a:p>
            <a:pPr algn="l" defTabSz="1300480">
              <a:defRPr sz="2800" b="0">
                <a:latin typeface="Arial"/>
                <a:ea typeface="Arial"/>
                <a:cs typeface="Arial"/>
                <a:sym typeface="Arial"/>
              </a:defRPr>
            </a:pPr>
            <a:endParaRPr/>
          </a:p>
        </p:txBody>
      </p:sp>
      <p:pic>
        <p:nvPicPr>
          <p:cNvPr id="208" name="sucht-logo" descr="sucht-logo"/>
          <p:cNvPicPr>
            <a:picLocks noChangeAspect="1"/>
          </p:cNvPicPr>
          <p:nvPr/>
        </p:nvPicPr>
        <p:blipFill>
          <a:blip r:embed="rId2" cstate="print">
            <a:extLst/>
          </a:blip>
          <a:stretch>
            <a:fillRect/>
          </a:stretch>
        </p:blipFill>
        <p:spPr>
          <a:xfrm>
            <a:off x="11776568" y="370275"/>
            <a:ext cx="1228232" cy="1228232"/>
          </a:xfrm>
          <a:prstGeom prst="rect">
            <a:avLst/>
          </a:prstGeom>
          <a:ln w="12700">
            <a:miter lim="400000"/>
          </a:ln>
        </p:spPr>
      </p:pic>
      <p:sp>
        <p:nvSpPr>
          <p:cNvPr id="209" name="Foliennummer"/>
          <p:cNvSpPr txBox="1">
            <a:spLocks noGrp="1"/>
          </p:cNvSpPr>
          <p:nvPr>
            <p:ph type="sldNum" sz="quarter" idx="2"/>
          </p:nvPr>
        </p:nvSpPr>
        <p:spPr>
          <a:xfrm>
            <a:off x="12632150" y="9344434"/>
            <a:ext cx="322980" cy="345949"/>
          </a:xfrm>
          <a:prstGeom prst="rect">
            <a:avLst/>
          </a:prstGeom>
        </p:spPr>
        <p:txBody>
          <a:bodyPr lIns="65023" tIns="65023" rIns="65023" bIns="65023" anchor="b"/>
          <a:lstStyle>
            <a:lvl1pPr algn="r" defTabSz="1300480">
              <a:defRPr sz="1400">
                <a:latin typeface="Calibri"/>
                <a:ea typeface="Calibri"/>
                <a:cs typeface="Calibri"/>
                <a:sym typeface="Calibri"/>
              </a:defRPr>
            </a:lvl1p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6" name="Rechteck"/>
          <p:cNvSpPr/>
          <p:nvPr/>
        </p:nvSpPr>
        <p:spPr>
          <a:xfrm>
            <a:off x="2731" y="-1"/>
            <a:ext cx="13011632" cy="1395422"/>
          </a:xfrm>
          <a:prstGeom prst="rect">
            <a:avLst/>
          </a:prstGeom>
          <a:solidFill>
            <a:srgbClr val="E20000"/>
          </a:solidFill>
          <a:ln w="12700">
            <a:miter lim="400000"/>
          </a:ln>
        </p:spPr>
        <p:txBody>
          <a:bodyPr lIns="59013" tIns="59013" rIns="59013" bIns="59013" anchor="ctr"/>
          <a:lstStyle/>
          <a:p>
            <a:pPr algn="l" defTabSz="1180267">
              <a:lnSpc>
                <a:spcPct val="93000"/>
              </a:lnSpc>
              <a:defRPr sz="2200" b="0">
                <a:latin typeface="Calibri"/>
                <a:ea typeface="Calibri"/>
                <a:cs typeface="Calibri"/>
                <a:sym typeface="Calibri"/>
              </a:defRPr>
            </a:pPr>
            <a:endParaRPr/>
          </a:p>
        </p:txBody>
      </p:sp>
      <p:pic>
        <p:nvPicPr>
          <p:cNvPr id="217" name="image.png" descr="image.png"/>
          <p:cNvPicPr>
            <a:picLocks noChangeAspect="1"/>
          </p:cNvPicPr>
          <p:nvPr/>
        </p:nvPicPr>
        <p:blipFill>
          <a:blip r:embed="rId2" cstate="print">
            <a:extLst/>
          </a:blip>
          <a:stretch>
            <a:fillRect/>
          </a:stretch>
        </p:blipFill>
        <p:spPr>
          <a:xfrm>
            <a:off x="9274799" y="9235184"/>
            <a:ext cx="2934277" cy="522515"/>
          </a:xfrm>
          <a:prstGeom prst="rect">
            <a:avLst/>
          </a:prstGeom>
          <a:ln w="12700">
            <a:miter lim="400000"/>
          </a:ln>
        </p:spPr>
      </p:pic>
      <p:sp>
        <p:nvSpPr>
          <p:cNvPr id="218" name="Linie"/>
          <p:cNvSpPr/>
          <p:nvPr/>
        </p:nvSpPr>
        <p:spPr>
          <a:xfrm>
            <a:off x="2731" y="9181906"/>
            <a:ext cx="13011633" cy="2053"/>
          </a:xfrm>
          <a:prstGeom prst="line">
            <a:avLst/>
          </a:prstGeom>
          <a:ln w="3175">
            <a:solidFill>
              <a:srgbClr val="000000"/>
            </a:solidFill>
            <a:miter/>
          </a:ln>
        </p:spPr>
        <p:txBody>
          <a:bodyPr lIns="59013" tIns="59013" rIns="59013" bIns="59013"/>
          <a:lstStyle/>
          <a:p>
            <a:pPr algn="l" defTabSz="579888">
              <a:lnSpc>
                <a:spcPct val="93000"/>
              </a:lnSpc>
              <a:defRPr sz="2200" b="0">
                <a:latin typeface="Comic Sans MS"/>
                <a:ea typeface="Comic Sans MS"/>
                <a:cs typeface="Comic Sans MS"/>
                <a:sym typeface="Comic Sans MS"/>
              </a:defRPr>
            </a:pPr>
            <a:endParaRPr/>
          </a:p>
        </p:txBody>
      </p:sp>
      <p:sp>
        <p:nvSpPr>
          <p:cNvPr id="219" name="Foliennummer"/>
          <p:cNvSpPr txBox="1">
            <a:spLocks noGrp="1"/>
          </p:cNvSpPr>
          <p:nvPr>
            <p:ph type="sldNum" sz="quarter" idx="2"/>
          </p:nvPr>
        </p:nvSpPr>
        <p:spPr>
          <a:xfrm>
            <a:off x="12260302" y="9331490"/>
            <a:ext cx="309100" cy="332069"/>
          </a:xfrm>
          <a:prstGeom prst="rect">
            <a:avLst/>
          </a:prstGeom>
        </p:spPr>
        <p:txBody>
          <a:bodyPr lIns="58084" tIns="58084" rIns="58084" bIns="58084"/>
          <a:lstStyle>
            <a:lvl1pPr algn="l" defTabSz="1180267">
              <a:lnSpc>
                <a:spcPct val="93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defRPr sz="1400">
                <a:latin typeface="Calibri"/>
                <a:ea typeface="Calibri"/>
                <a:cs typeface="Calibri"/>
                <a:sym typeface="Calibri"/>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30" name="Titeltext"/>
          <p:cNvSpPr txBox="1">
            <a:spLocks noGrp="1"/>
          </p:cNvSpPr>
          <p:nvPr>
            <p:ph type="title"/>
          </p:nvPr>
        </p:nvSpPr>
        <p:spPr>
          <a:xfrm>
            <a:off x="1270000" y="3225800"/>
            <a:ext cx="10464800" cy="3302000"/>
          </a:xfrm>
          <a:prstGeom prst="rect">
            <a:avLst/>
          </a:prstGeom>
        </p:spPr>
        <p:txBody>
          <a:bodyPr/>
          <a:lstStyle/>
          <a:p>
            <a:r>
              <a:t>Titeltext</a:t>
            </a:r>
          </a:p>
        </p:txBody>
      </p:sp>
      <p:sp>
        <p:nvSpPr>
          <p:cNvPr id="31"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
        <p:nvSpPr>
          <p:cNvPr id="32"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39" name="Bild"/>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40" name="Titeltext"/>
          <p:cNvSpPr txBox="1">
            <a:spLocks noGrp="1"/>
          </p:cNvSpPr>
          <p:nvPr>
            <p:ph type="title"/>
          </p:nvPr>
        </p:nvSpPr>
        <p:spPr>
          <a:xfrm>
            <a:off x="952500" y="635000"/>
            <a:ext cx="5334000" cy="3987800"/>
          </a:xfrm>
          <a:prstGeom prst="rect">
            <a:avLst/>
          </a:prstGeom>
        </p:spPr>
        <p:txBody>
          <a:bodyPr anchor="b"/>
          <a:lstStyle>
            <a:lvl1pPr>
              <a:defRPr sz="6000"/>
            </a:lvl1pPr>
          </a:lstStyle>
          <a:p>
            <a:r>
              <a:t>Titeltext</a:t>
            </a:r>
          </a:p>
        </p:txBody>
      </p:sp>
      <p:sp>
        <p:nvSpPr>
          <p:cNvPr id="41" name="Textebene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tabLst/>
              <a:defRPr sz="3700" b="0"/>
            </a:lvl1pPr>
            <a:lvl2pPr marL="0" indent="228600" algn="ctr">
              <a:spcBef>
                <a:spcPts val="0"/>
              </a:spcBef>
              <a:buSzTx/>
              <a:buNone/>
              <a:tabLst/>
              <a:defRPr sz="3700" b="0"/>
            </a:lvl2pPr>
            <a:lvl3pPr marL="0" indent="457200" algn="ctr">
              <a:spcBef>
                <a:spcPts val="0"/>
              </a:spcBef>
              <a:buSzTx/>
              <a:buNone/>
              <a:tabLst/>
              <a:defRPr sz="3700" b="0"/>
            </a:lvl3pPr>
            <a:lvl4pPr marL="0" indent="685800" algn="ctr">
              <a:spcBef>
                <a:spcPts val="0"/>
              </a:spcBef>
              <a:buSzTx/>
              <a:buNone/>
              <a:tabLst/>
              <a:defRPr sz="3700" b="0"/>
            </a:lvl4pPr>
            <a:lvl5pPr marL="0" indent="914400" algn="ctr">
              <a:spcBef>
                <a:spcPts val="0"/>
              </a:spcBef>
              <a:buSzTx/>
              <a:buNone/>
              <a:tabLst/>
              <a:defRPr sz="37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42"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49" name="Titeltext"/>
          <p:cNvSpPr txBox="1">
            <a:spLocks noGrp="1"/>
          </p:cNvSpPr>
          <p:nvPr>
            <p:ph type="title"/>
          </p:nvPr>
        </p:nvSpPr>
        <p:spPr>
          <a:prstGeom prst="rect">
            <a:avLst/>
          </a:prstGeom>
        </p:spPr>
        <p:txBody>
          <a:bodyPr/>
          <a:lstStyle/>
          <a:p>
            <a:r>
              <a:t>Titeltext</a:t>
            </a:r>
          </a:p>
        </p:txBody>
      </p:sp>
      <p:sp>
        <p:nvSpPr>
          <p:cNvPr id="50"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57" name="Titeltext"/>
          <p:cNvSpPr txBox="1">
            <a:spLocks noGrp="1"/>
          </p:cNvSpPr>
          <p:nvPr>
            <p:ph type="title"/>
          </p:nvPr>
        </p:nvSpPr>
        <p:spPr>
          <a:prstGeom prst="rect">
            <a:avLst/>
          </a:prstGeom>
        </p:spPr>
        <p:txBody>
          <a:bodyPr/>
          <a:lstStyle/>
          <a:p>
            <a:r>
              <a:t>Titeltext</a:t>
            </a:r>
          </a:p>
        </p:txBody>
      </p:sp>
      <p:sp>
        <p:nvSpPr>
          <p:cNvPr id="58"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59"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
        <p:nvSpPr>
          <p:cNvPr id="60" name="©️Mag. Michael Silly"/>
          <p:cNvSpPr txBox="1"/>
          <p:nvPr/>
        </p:nvSpPr>
        <p:spPr>
          <a:xfrm>
            <a:off x="10684933" y="9261702"/>
            <a:ext cx="1912722" cy="393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1600" b="0">
                <a:latin typeface="Helvetica Neue Light"/>
                <a:ea typeface="Helvetica Neue Light"/>
                <a:cs typeface="Helvetica Neue Light"/>
                <a:sym typeface="Helvetica Neue Light"/>
              </a:defRPr>
            </a:pPr>
            <a:r>
              <a:rPr sz="1400">
                <a:solidFill>
                  <a:srgbClr val="595959"/>
                </a:solidFill>
                <a:latin typeface="Apple Color Emoji"/>
                <a:ea typeface="Apple Color Emoji"/>
                <a:cs typeface="Apple Color Emoji"/>
                <a:sym typeface="Apple Color Emoji"/>
              </a:rPr>
              <a:t>©️</a:t>
            </a:r>
            <a:r>
              <a:t>Mag. Michael Silly</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Aufzählung &amp; Foto">
    <p:spTree>
      <p:nvGrpSpPr>
        <p:cNvPr id="1" name=""/>
        <p:cNvGrpSpPr/>
        <p:nvPr/>
      </p:nvGrpSpPr>
      <p:grpSpPr>
        <a:xfrm>
          <a:off x="0" y="0"/>
          <a:ext cx="0" cy="0"/>
          <a:chOff x="0" y="0"/>
          <a:chExt cx="0" cy="0"/>
        </a:xfrm>
      </p:grpSpPr>
      <p:sp>
        <p:nvSpPr>
          <p:cNvPr id="67" name="Bild"/>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8" name="Titeltext"/>
          <p:cNvSpPr txBox="1">
            <a:spLocks noGrp="1"/>
          </p:cNvSpPr>
          <p:nvPr>
            <p:ph type="title"/>
          </p:nvPr>
        </p:nvSpPr>
        <p:spPr>
          <a:prstGeom prst="rect">
            <a:avLst/>
          </a:prstGeom>
        </p:spPr>
        <p:txBody>
          <a:bodyPr/>
          <a:lstStyle/>
          <a:p>
            <a:r>
              <a:t>Titeltext</a:t>
            </a:r>
          </a:p>
        </p:txBody>
      </p:sp>
      <p:sp>
        <p:nvSpPr>
          <p:cNvPr id="69" name="Textebene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tabLst/>
              <a:defRPr sz="2800" b="0"/>
            </a:lvl1pPr>
            <a:lvl2pPr marL="685800" indent="-342900">
              <a:spcBef>
                <a:spcPts val="3200"/>
              </a:spcBef>
              <a:tabLst/>
              <a:defRPr sz="2800" b="0"/>
            </a:lvl2pPr>
            <a:lvl3pPr marL="1028700" indent="-342900">
              <a:spcBef>
                <a:spcPts val="3200"/>
              </a:spcBef>
              <a:tabLst/>
              <a:defRPr sz="2800" b="0"/>
            </a:lvl3pPr>
            <a:lvl4pPr marL="1371600" indent="-342900">
              <a:spcBef>
                <a:spcPts val="3200"/>
              </a:spcBef>
              <a:tabLst/>
              <a:defRPr sz="2800" b="0"/>
            </a:lvl4pPr>
            <a:lvl5pPr marL="1714500" indent="-342900">
              <a:spcBef>
                <a:spcPts val="3200"/>
              </a:spcBef>
              <a:tabLst/>
              <a:defRPr sz="2800" b="0"/>
            </a:lvl5pPr>
          </a:lstStyle>
          <a:p>
            <a:pPr>
              <a:defRPr>
                <a:effectLst/>
              </a:defRPr>
            </a:pPr>
            <a:r>
              <a:t>Textebene 1</a:t>
            </a:r>
          </a:p>
          <a:p>
            <a:pPr lvl="1">
              <a:defRPr>
                <a:effectLst/>
              </a:defRPr>
            </a:pPr>
            <a:r>
              <a:t>Textebene 2</a:t>
            </a:r>
          </a:p>
          <a:p>
            <a:pPr lvl="2">
              <a:defRPr>
                <a:effectLst/>
              </a:defRPr>
            </a:pPr>
            <a:r>
              <a:t>Textebene 3</a:t>
            </a:r>
          </a:p>
          <a:p>
            <a:pPr lvl="3">
              <a:defRPr>
                <a:effectLst/>
              </a:defRPr>
            </a:pPr>
            <a:r>
              <a:t>Textebene 4</a:t>
            </a:r>
          </a:p>
          <a:p>
            <a:pPr lvl="4">
              <a:defRPr>
                <a:effectLst/>
              </a:defRPr>
            </a:pPr>
            <a:r>
              <a:t>Textebene 5</a:t>
            </a:r>
          </a:p>
        </p:txBody>
      </p:sp>
      <p:sp>
        <p:nvSpPr>
          <p:cNvPr id="70" name="Foliennumm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77" name="Textebene 1…"/>
          <p:cNvSpPr txBox="1">
            <a:spLocks noGrp="1"/>
          </p:cNvSpPr>
          <p:nvPr>
            <p:ph type="body" idx="1"/>
          </p:nvPr>
        </p:nvSpPr>
        <p:spPr>
          <a:xfrm>
            <a:off x="952500" y="1270000"/>
            <a:ext cx="11099800" cy="72136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78"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85" name="Bild"/>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6" name="Bild"/>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7" name="Bild"/>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8" name="Foliennumm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Titeltext</a:t>
            </a:r>
          </a:p>
        </p:txBody>
      </p:sp>
      <p:sp>
        <p:nvSpPr>
          <p:cNvPr id="3" name="Textebene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72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1pPr>
      <a:lvl2pPr marL="916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2pPr>
      <a:lvl3pPr marL="1361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3pPr>
      <a:lvl4pPr marL="1805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4pPr>
      <a:lvl5pPr marL="2250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5pPr>
      <a:lvl6pPr marL="2694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6pPr>
      <a:lvl7pPr marL="3139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7pPr>
      <a:lvl8pPr marL="3583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8pPr>
      <a:lvl9pPr marL="4028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Rechteck"/>
          <p:cNvSpPr/>
          <p:nvPr/>
        </p:nvSpPr>
        <p:spPr>
          <a:xfrm>
            <a:off x="1047609" y="3371038"/>
            <a:ext cx="11321604" cy="1873518"/>
          </a:xfrm>
          <a:prstGeom prst="rect">
            <a:avLst/>
          </a:prstGeom>
          <a:ln w="101600" cap="rnd">
            <a:solidFill>
              <a:srgbClr val="7F7F7F"/>
            </a:solidFill>
          </a:ln>
        </p:spPr>
        <p:txBody>
          <a:bodyPr lIns="65023" tIns="65023" rIns="65023" bIns="65023" anchor="ctr"/>
          <a:lstStyle/>
          <a:p>
            <a:pPr algn="l" defTabSz="1300480">
              <a:defRPr sz="3800">
                <a:solidFill>
                  <a:srgbClr val="2C7C9F"/>
                </a:solidFill>
              </a:defRPr>
            </a:pPr>
            <a:endParaRPr/>
          </a:p>
        </p:txBody>
      </p:sp>
      <p:sp>
        <p:nvSpPr>
          <p:cNvPr id="229" name="Motivational Interviewing -…"/>
          <p:cNvSpPr txBox="1"/>
          <p:nvPr/>
        </p:nvSpPr>
        <p:spPr>
          <a:xfrm>
            <a:off x="1284675" y="3117038"/>
            <a:ext cx="11321605" cy="2756625"/>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p>
            <a:pPr algn="l" defTabSz="1300480">
              <a:defRPr sz="3800"/>
            </a:pPr>
            <a:endParaRPr dirty="0"/>
          </a:p>
          <a:p>
            <a:pPr algn="l" defTabSz="1300480">
              <a:defRPr sz="3800"/>
            </a:pPr>
            <a:r>
              <a:rPr lang="cs-CZ" dirty="0" smtClean="0"/>
              <a:t>Vedení motivačních rozhovorů </a:t>
            </a:r>
            <a:r>
              <a:rPr dirty="0" smtClean="0"/>
              <a:t>-</a:t>
            </a:r>
            <a:endParaRPr dirty="0"/>
          </a:p>
          <a:p>
            <a:pPr algn="l" defTabSz="1300480">
              <a:defRPr sz="3800"/>
            </a:pPr>
            <a:r>
              <a:rPr dirty="0"/>
              <a:t>               </a:t>
            </a:r>
            <a:r>
              <a:rPr lang="cs-CZ" dirty="0" smtClean="0"/>
              <a:t>Iniciovat/podporovat změny</a:t>
            </a:r>
            <a:endParaRPr dirty="0"/>
          </a:p>
        </p:txBody>
      </p:sp>
      <p:sp>
        <p:nvSpPr>
          <p:cNvPr id="230" name="Untertitel 2"/>
          <p:cNvSpPr txBox="1"/>
          <p:nvPr/>
        </p:nvSpPr>
        <p:spPr>
          <a:xfrm>
            <a:off x="1574429" y="5611417"/>
            <a:ext cx="9241828" cy="1048513"/>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p>
            <a:pPr algn="l" defTabSz="1092403">
              <a:lnSpc>
                <a:spcPct val="80000"/>
              </a:lnSpc>
              <a:spcBef>
                <a:spcPts val="2300"/>
              </a:spcBef>
              <a:defRPr sz="2184"/>
            </a:pPr>
            <a:r>
              <a:rPr dirty="0"/>
              <a:t>11. </a:t>
            </a:r>
            <a:r>
              <a:rPr lang="cs-CZ" dirty="0" smtClean="0"/>
              <a:t>října </a:t>
            </a:r>
            <a:r>
              <a:rPr dirty="0" smtClean="0"/>
              <a:t>2017</a:t>
            </a:r>
            <a:endParaRPr sz="3191" dirty="0"/>
          </a:p>
          <a:p>
            <a:pPr algn="l" defTabSz="1092403">
              <a:lnSpc>
                <a:spcPct val="80000"/>
              </a:lnSpc>
              <a:spcBef>
                <a:spcPts val="2300"/>
              </a:spcBef>
              <a:defRPr sz="2184"/>
            </a:pPr>
            <a:r>
              <a:rPr dirty="0"/>
              <a:t>Michael Silly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Group 156"/>
          <p:cNvGrpSpPr/>
          <p:nvPr/>
        </p:nvGrpSpPr>
        <p:grpSpPr>
          <a:xfrm>
            <a:off x="6319925" y="2316514"/>
            <a:ext cx="6144006" cy="1536004"/>
            <a:chOff x="-1" y="0"/>
            <a:chExt cx="6144005" cy="1536003"/>
          </a:xfrm>
        </p:grpSpPr>
        <p:sp>
          <p:nvSpPr>
            <p:cNvPr id="280" name="Shape 154"/>
            <p:cNvSpPr/>
            <p:nvPr/>
          </p:nvSpPr>
          <p:spPr>
            <a:xfrm>
              <a:off x="-1" y="0"/>
              <a:ext cx="6144005" cy="1536003"/>
            </a:xfrm>
            <a:prstGeom prst="roundRect">
              <a:avLst>
                <a:gd name="adj" fmla="val 16667"/>
              </a:avLst>
            </a:prstGeom>
            <a:solidFill>
              <a:srgbClr val="FFFC79"/>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281" name="Shape 155"/>
            <p:cNvSpPr txBox="1"/>
            <p:nvPr/>
          </p:nvSpPr>
          <p:spPr>
            <a:xfrm>
              <a:off x="74979" y="768001"/>
              <a:ext cx="3714157"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Planning –  </a:t>
              </a:r>
              <a:r>
                <a:rPr lang="cs-CZ" dirty="0" smtClean="0"/>
                <a:t>most ke změně</a:t>
              </a:r>
              <a:endParaRPr dirty="0"/>
            </a:p>
          </p:txBody>
        </p:sp>
      </p:grpSp>
      <p:grpSp>
        <p:nvGrpSpPr>
          <p:cNvPr id="285" name="Group 159"/>
          <p:cNvGrpSpPr/>
          <p:nvPr/>
        </p:nvGrpSpPr>
        <p:grpSpPr>
          <a:xfrm>
            <a:off x="4783925" y="4057507"/>
            <a:ext cx="7680006" cy="1536005"/>
            <a:chOff x="-1" y="0"/>
            <a:chExt cx="7680005" cy="1536003"/>
          </a:xfrm>
        </p:grpSpPr>
        <p:sp>
          <p:nvSpPr>
            <p:cNvPr id="283" name="Shape 157"/>
            <p:cNvSpPr/>
            <p:nvPr/>
          </p:nvSpPr>
          <p:spPr>
            <a:xfrm>
              <a:off x="-1" y="0"/>
              <a:ext cx="7680005" cy="1536003"/>
            </a:xfrm>
            <a:prstGeom prst="roundRect">
              <a:avLst>
                <a:gd name="adj" fmla="val 16667"/>
              </a:avLst>
            </a:prstGeom>
            <a:solidFill>
              <a:srgbClr val="01B0F0"/>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284" name="Shape 158"/>
            <p:cNvSpPr txBox="1"/>
            <p:nvPr/>
          </p:nvSpPr>
          <p:spPr>
            <a:xfrm>
              <a:off x="74979" y="768001"/>
              <a:ext cx="4228721"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Evoking – </a:t>
              </a:r>
              <a:r>
                <a:rPr lang="cs-CZ" dirty="0" smtClean="0"/>
                <a:t>vyvolat </a:t>
              </a:r>
              <a:r>
                <a:rPr dirty="0" smtClean="0"/>
                <a:t>Change Talk</a:t>
              </a:r>
              <a:endParaRPr dirty="0"/>
            </a:p>
          </p:txBody>
        </p:sp>
      </p:grpSp>
      <p:grpSp>
        <p:nvGrpSpPr>
          <p:cNvPr id="288" name="Group 163"/>
          <p:cNvGrpSpPr/>
          <p:nvPr/>
        </p:nvGrpSpPr>
        <p:grpSpPr>
          <a:xfrm>
            <a:off x="3247926" y="5798502"/>
            <a:ext cx="9216004" cy="1536005"/>
            <a:chOff x="0" y="0"/>
            <a:chExt cx="9216003" cy="1536003"/>
          </a:xfrm>
        </p:grpSpPr>
        <p:sp>
          <p:nvSpPr>
            <p:cNvPr id="286" name="Shape 161"/>
            <p:cNvSpPr/>
            <p:nvPr/>
          </p:nvSpPr>
          <p:spPr>
            <a:xfrm>
              <a:off x="0" y="0"/>
              <a:ext cx="9216003" cy="1536003"/>
            </a:xfrm>
            <a:prstGeom prst="roundRect">
              <a:avLst>
                <a:gd name="adj" fmla="val 16667"/>
              </a:avLst>
            </a:prstGeom>
            <a:solidFill>
              <a:srgbClr val="C7FD92"/>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287" name="Shape 162"/>
            <p:cNvSpPr txBox="1"/>
            <p:nvPr/>
          </p:nvSpPr>
          <p:spPr>
            <a:xfrm>
              <a:off x="74979" y="768001"/>
              <a:ext cx="342401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Focusing – </a:t>
              </a:r>
              <a:r>
                <a:rPr lang="cs-CZ" dirty="0" smtClean="0"/>
                <a:t>objasnit směr</a:t>
              </a:r>
              <a:endParaRPr dirty="0"/>
            </a:p>
          </p:txBody>
        </p:sp>
      </p:grpSp>
      <p:grpSp>
        <p:nvGrpSpPr>
          <p:cNvPr id="291" name="Group 166"/>
          <p:cNvGrpSpPr/>
          <p:nvPr/>
        </p:nvGrpSpPr>
        <p:grpSpPr>
          <a:xfrm>
            <a:off x="1718122" y="7514220"/>
            <a:ext cx="10752003" cy="1536005"/>
            <a:chOff x="0" y="0"/>
            <a:chExt cx="10752002" cy="1536003"/>
          </a:xfrm>
        </p:grpSpPr>
        <p:sp>
          <p:nvSpPr>
            <p:cNvPr id="289" name="Shape 164"/>
            <p:cNvSpPr/>
            <p:nvPr/>
          </p:nvSpPr>
          <p:spPr>
            <a:xfrm>
              <a:off x="0" y="0"/>
              <a:ext cx="10752002" cy="1536003"/>
            </a:xfrm>
            <a:prstGeom prst="roundRect">
              <a:avLst>
                <a:gd name="adj" fmla="val 16667"/>
              </a:avLst>
            </a:prstGeom>
            <a:solidFill>
              <a:srgbClr val="FF85FF">
                <a:alpha val="61400"/>
              </a:srgbClr>
            </a:solidFill>
            <a:ln w="12700" cap="flat">
              <a:noFill/>
              <a:miter lim="400000"/>
            </a:ln>
            <a:effectLst/>
          </p:spPr>
          <p:txBody>
            <a:bodyPr wrap="square" lIns="65023" tIns="65023" rIns="65023" bIns="65023" numCol="1" anchor="ctr">
              <a:noAutofit/>
            </a:bodyPr>
            <a:lstStyle/>
            <a:p>
              <a: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pPr>
              <a:endParaRPr/>
            </a:p>
          </p:txBody>
        </p:sp>
        <p:sp>
          <p:nvSpPr>
            <p:cNvPr id="290" name="Shape 165"/>
            <p:cNvSpPr txBox="1"/>
            <p:nvPr/>
          </p:nvSpPr>
          <p:spPr>
            <a:xfrm>
              <a:off x="74979" y="768001"/>
              <a:ext cx="344004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lvl1pPr>
            </a:lstStyle>
            <a:p>
              <a:r>
                <a:rPr dirty="0"/>
                <a:t>Engaging – </a:t>
              </a:r>
              <a:r>
                <a:rPr lang="cs-CZ" dirty="0" smtClean="0"/>
                <a:t>vytvořit vztah</a:t>
              </a:r>
              <a:endParaRPr dirty="0"/>
            </a:p>
          </p:txBody>
        </p:sp>
      </p:grpSp>
      <p:sp>
        <p:nvSpPr>
          <p:cNvPr id="292" name="Shape 160"/>
          <p:cNvSpPr txBox="1">
            <a:spLocks noGrp="1"/>
          </p:cNvSpPr>
          <p:nvPr>
            <p:ph type="title"/>
          </p:nvPr>
        </p:nvSpPr>
        <p:spPr>
          <a:xfrm>
            <a:off x="644484" y="-499534"/>
            <a:ext cx="9532450" cy="3302001"/>
          </a:xfrm>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defRPr sz="4400"/>
            </a:lvl1pPr>
          </a:lstStyle>
          <a:p>
            <a:r>
              <a:rPr dirty="0"/>
              <a:t>4 </a:t>
            </a:r>
            <a:r>
              <a:rPr lang="cs-CZ" dirty="0" smtClean="0"/>
              <a:t>základní procesy v </a:t>
            </a:r>
            <a:r>
              <a:rPr dirty="0" smtClean="0"/>
              <a:t>MI</a:t>
            </a:r>
            <a:endParaRPr dirty="0"/>
          </a:p>
        </p:txBody>
      </p:sp>
      <p:sp>
        <p:nvSpPr>
          <p:cNvPr id="293"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10</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91"/>
                                        </p:tgtEl>
                                        <p:attrNameLst>
                                          <p:attrName>style.visibility</p:attrName>
                                        </p:attrNameLst>
                                      </p:cBhvr>
                                      <p:to>
                                        <p:strVal val="visible"/>
                                      </p:to>
                                    </p:set>
                                    <p:anim calcmode="lin" valueType="num">
                                      <p:cBhvr>
                                        <p:cTn id="7" dur="1000" fill="hold"/>
                                        <p:tgtEl>
                                          <p:spTgt spid="291"/>
                                        </p:tgtEl>
                                        <p:attrNameLst>
                                          <p:attrName>ppt_x</p:attrName>
                                        </p:attrNameLst>
                                      </p:cBhvr>
                                      <p:tavLst>
                                        <p:tav tm="0">
                                          <p:val>
                                            <p:strVal val="#ppt_x"/>
                                          </p:val>
                                        </p:tav>
                                        <p:tav tm="100000">
                                          <p:val>
                                            <p:strVal val="#ppt_x"/>
                                          </p:val>
                                        </p:tav>
                                      </p:tavLst>
                                    </p:anim>
                                    <p:anim calcmode="lin" valueType="num">
                                      <p:cBhvr>
                                        <p:cTn id="8" dur="1000" fill="hold"/>
                                        <p:tgtEl>
                                          <p:spTgt spid="29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288"/>
                                        </p:tgtEl>
                                        <p:attrNameLst>
                                          <p:attrName>style.visibility</p:attrName>
                                        </p:attrNameLst>
                                      </p:cBhvr>
                                      <p:to>
                                        <p:strVal val="visible"/>
                                      </p:to>
                                    </p:set>
                                    <p:anim calcmode="lin" valueType="num">
                                      <p:cBhvr>
                                        <p:cTn id="13" dur="1000" fill="hold"/>
                                        <p:tgtEl>
                                          <p:spTgt spid="288"/>
                                        </p:tgtEl>
                                        <p:attrNameLst>
                                          <p:attrName>ppt_x</p:attrName>
                                        </p:attrNameLst>
                                      </p:cBhvr>
                                      <p:tavLst>
                                        <p:tav tm="0">
                                          <p:val>
                                            <p:strVal val="#ppt_x"/>
                                          </p:val>
                                        </p:tav>
                                        <p:tav tm="100000">
                                          <p:val>
                                            <p:strVal val="#ppt_x"/>
                                          </p:val>
                                        </p:tav>
                                      </p:tavLst>
                                    </p:anim>
                                    <p:anim calcmode="lin" valueType="num">
                                      <p:cBhvr>
                                        <p:cTn id="14" dur="1000" fill="hold"/>
                                        <p:tgtEl>
                                          <p:spTgt spid="28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285"/>
                                        </p:tgtEl>
                                        <p:attrNameLst>
                                          <p:attrName>style.visibility</p:attrName>
                                        </p:attrNameLst>
                                      </p:cBhvr>
                                      <p:to>
                                        <p:strVal val="visible"/>
                                      </p:to>
                                    </p:set>
                                    <p:anim calcmode="lin" valueType="num">
                                      <p:cBhvr>
                                        <p:cTn id="19" dur="1000" fill="hold"/>
                                        <p:tgtEl>
                                          <p:spTgt spid="285"/>
                                        </p:tgtEl>
                                        <p:attrNameLst>
                                          <p:attrName>ppt_x</p:attrName>
                                        </p:attrNameLst>
                                      </p:cBhvr>
                                      <p:tavLst>
                                        <p:tav tm="0">
                                          <p:val>
                                            <p:strVal val="#ppt_x"/>
                                          </p:val>
                                        </p:tav>
                                        <p:tav tm="100000">
                                          <p:val>
                                            <p:strVal val="#ppt_x"/>
                                          </p:val>
                                        </p:tav>
                                      </p:tavLst>
                                    </p:anim>
                                    <p:anim calcmode="lin" valueType="num">
                                      <p:cBhvr>
                                        <p:cTn id="20" dur="1000" fill="hold"/>
                                        <p:tgtEl>
                                          <p:spTgt spid="28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4" nodeType="clickEffect">
                                  <p:stCondLst>
                                    <p:cond delay="0"/>
                                  </p:stCondLst>
                                  <p:iterate>
                                    <p:tmAbs val="0"/>
                                  </p:iterate>
                                  <p:childTnLst>
                                    <p:set>
                                      <p:cBhvr>
                                        <p:cTn id="24" fill="hold"/>
                                        <p:tgtEl>
                                          <p:spTgt spid="282"/>
                                        </p:tgtEl>
                                        <p:attrNameLst>
                                          <p:attrName>style.visibility</p:attrName>
                                        </p:attrNameLst>
                                      </p:cBhvr>
                                      <p:to>
                                        <p:strVal val="visible"/>
                                      </p:to>
                                    </p:set>
                                    <p:anim calcmode="lin" valueType="num">
                                      <p:cBhvr>
                                        <p:cTn id="25" dur="1000" fill="hold"/>
                                        <p:tgtEl>
                                          <p:spTgt spid="282"/>
                                        </p:tgtEl>
                                        <p:attrNameLst>
                                          <p:attrName>ppt_x</p:attrName>
                                        </p:attrNameLst>
                                      </p:cBhvr>
                                      <p:tavLst>
                                        <p:tav tm="0">
                                          <p:val>
                                            <p:strVal val="#ppt_x"/>
                                          </p:val>
                                        </p:tav>
                                        <p:tav tm="100000">
                                          <p:val>
                                            <p:strVal val="#ppt_x"/>
                                          </p:val>
                                        </p:tav>
                                      </p:tavLst>
                                    </p:anim>
                                    <p:anim calcmode="lin" valueType="num">
                                      <p:cBhvr>
                                        <p:cTn id="26" dur="1000" fill="hold"/>
                                        <p:tgtEl>
                                          <p:spTgt spid="2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4" animBg="1" advAuto="0"/>
      <p:bldP spid="285" grpId="3" animBg="1" advAuto="0"/>
      <p:bldP spid="288" grpId="2" animBg="1" advAuto="0"/>
      <p:bldP spid="291"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11</a:t>
            </a:fld>
            <a:endParaRPr/>
          </a:p>
        </p:txBody>
      </p:sp>
      <p:sp>
        <p:nvSpPr>
          <p:cNvPr id="296" name="Oval 3"/>
          <p:cNvSpPr/>
          <p:nvPr/>
        </p:nvSpPr>
        <p:spPr>
          <a:xfrm>
            <a:off x="4581176" y="4454899"/>
            <a:ext cx="4616710" cy="4624379"/>
          </a:xfrm>
          <a:prstGeom prst="ellipse">
            <a:avLst/>
          </a:prstGeom>
          <a:solidFill>
            <a:srgbClr val="B98DFF">
              <a:alpha val="52000"/>
            </a:srgbClr>
          </a:solidFill>
          <a:ln w="12700">
            <a:miter lim="400000"/>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297" name="Oval 8"/>
          <p:cNvSpPr/>
          <p:nvPr/>
        </p:nvSpPr>
        <p:spPr>
          <a:xfrm>
            <a:off x="6204436" y="3179297"/>
            <a:ext cx="4616710" cy="4624380"/>
          </a:xfrm>
          <a:prstGeom prst="ellipse">
            <a:avLst/>
          </a:prstGeom>
          <a:solidFill>
            <a:srgbClr val="85FFFB">
              <a:alpha val="49000"/>
            </a:srgbClr>
          </a:solidFill>
          <a:ln w="12700">
            <a:miter lim="400000"/>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298" name="Oval 9"/>
          <p:cNvSpPr/>
          <p:nvPr/>
        </p:nvSpPr>
        <p:spPr>
          <a:xfrm>
            <a:off x="4581176" y="1903695"/>
            <a:ext cx="4616710" cy="4624379"/>
          </a:xfrm>
          <a:prstGeom prst="ellipse">
            <a:avLst/>
          </a:prstGeom>
          <a:solidFill>
            <a:srgbClr val="CCFF99">
              <a:alpha val="51000"/>
            </a:srgbClr>
          </a:solidFill>
          <a:ln w="12700">
            <a:miter lim="400000"/>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299" name="Oval 10"/>
          <p:cNvSpPr/>
          <p:nvPr/>
        </p:nvSpPr>
        <p:spPr>
          <a:xfrm>
            <a:off x="3073376" y="3305164"/>
            <a:ext cx="4616710" cy="4624380"/>
          </a:xfrm>
          <a:prstGeom prst="ellipse">
            <a:avLst/>
          </a:prstGeom>
          <a:solidFill>
            <a:srgbClr val="FF3300">
              <a:alpha val="50000"/>
            </a:srgbClr>
          </a:solidFill>
          <a:ln w="12700">
            <a:miter lim="400000"/>
          </a:ln>
          <a:effectLst>
            <a:outerShdw blurRad="50800" dist="25400" dir="5400000" rotWithShape="0">
              <a:srgbClr val="000000">
                <a:alpha val="35000"/>
              </a:srgbClr>
            </a:outerShdw>
          </a:effectLst>
        </p:spPr>
        <p:txBody>
          <a:bodyPr lIns="65023" tIns="65023" rIns="65023" bIns="65023" anchor="ctr"/>
          <a:lstStyle/>
          <a:p>
            <a:pPr algn="l" defTabSz="1300480">
              <a:defRPr b="0"/>
            </a:pPr>
            <a:endParaRPr/>
          </a:p>
        </p:txBody>
      </p:sp>
      <p:sp>
        <p:nvSpPr>
          <p:cNvPr id="300" name="Textfeld 11"/>
          <p:cNvSpPr txBox="1"/>
          <p:nvPr/>
        </p:nvSpPr>
        <p:spPr>
          <a:xfrm>
            <a:off x="5952544" y="4925261"/>
            <a:ext cx="1967629" cy="1036762"/>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p>
            <a:pPr defTabSz="1300480">
              <a:defRPr b="0"/>
            </a:pPr>
            <a:r>
              <a:rPr lang="cs-CZ" dirty="0" smtClean="0"/>
              <a:t>Duch</a:t>
            </a:r>
            <a:endParaRPr sz="3400" dirty="0"/>
          </a:p>
          <a:p>
            <a:pPr defTabSz="1300480">
              <a:defRPr b="0"/>
            </a:pPr>
            <a:r>
              <a:rPr dirty="0"/>
              <a:t>MI</a:t>
            </a:r>
          </a:p>
        </p:txBody>
      </p:sp>
      <p:sp>
        <p:nvSpPr>
          <p:cNvPr id="301" name="Textfeld 12"/>
          <p:cNvSpPr txBox="1"/>
          <p:nvPr/>
        </p:nvSpPr>
        <p:spPr>
          <a:xfrm>
            <a:off x="5051208" y="2492654"/>
            <a:ext cx="3770301" cy="103676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lvl1pPr defTabSz="1300480">
              <a:defRPr b="0"/>
            </a:lvl1pPr>
          </a:lstStyle>
          <a:p>
            <a:r>
              <a:rPr lang="cs-CZ" dirty="0" smtClean="0"/>
              <a:t>Partnerství</a:t>
            </a:r>
            <a:endParaRPr dirty="0"/>
          </a:p>
        </p:txBody>
      </p:sp>
      <p:sp>
        <p:nvSpPr>
          <p:cNvPr id="302" name="Textfeld 13"/>
          <p:cNvSpPr txBox="1"/>
          <p:nvPr/>
        </p:nvSpPr>
        <p:spPr>
          <a:xfrm>
            <a:off x="3187982" y="5150217"/>
            <a:ext cx="1694982" cy="586850"/>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lvl1pPr algn="l" defTabSz="1300480">
              <a:defRPr b="0"/>
            </a:lvl1pPr>
          </a:lstStyle>
          <a:p>
            <a:r>
              <a:rPr lang="cs-CZ" dirty="0" smtClean="0"/>
              <a:t>Účast </a:t>
            </a:r>
            <a:endParaRPr dirty="0"/>
          </a:p>
        </p:txBody>
      </p:sp>
      <p:sp>
        <p:nvSpPr>
          <p:cNvPr id="303" name="Textfeld 14"/>
          <p:cNvSpPr txBox="1"/>
          <p:nvPr/>
        </p:nvSpPr>
        <p:spPr>
          <a:xfrm>
            <a:off x="8989753" y="5150217"/>
            <a:ext cx="1884927" cy="586850"/>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lvl1pPr algn="l" defTabSz="1300480">
              <a:defRPr b="0"/>
            </a:lvl1pPr>
          </a:lstStyle>
          <a:p>
            <a:r>
              <a:rPr lang="cs-CZ" dirty="0" smtClean="0"/>
              <a:t>Přijetí</a:t>
            </a:r>
            <a:endParaRPr dirty="0"/>
          </a:p>
        </p:txBody>
      </p:sp>
      <p:sp>
        <p:nvSpPr>
          <p:cNvPr id="304" name="Textfeld 15"/>
          <p:cNvSpPr txBox="1"/>
          <p:nvPr/>
        </p:nvSpPr>
        <p:spPr>
          <a:xfrm>
            <a:off x="6225811" y="7997547"/>
            <a:ext cx="1790323" cy="586850"/>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lvl1pPr algn="l" defTabSz="1300480">
              <a:defRPr b="0"/>
            </a:lvl1pPr>
          </a:lstStyle>
          <a:p>
            <a:r>
              <a:rPr lang="cs-CZ" dirty="0" smtClean="0"/>
              <a:t>Evokace</a:t>
            </a:r>
            <a:endParaRPr dirty="0"/>
          </a:p>
        </p:txBody>
      </p:sp>
      <p:sp>
        <p:nvSpPr>
          <p:cNvPr id="305" name="Stern mit 4 Zacken 12"/>
          <p:cNvSpPr/>
          <p:nvPr/>
        </p:nvSpPr>
        <p:spPr>
          <a:xfrm>
            <a:off x="9756012" y="5790621"/>
            <a:ext cx="867443" cy="827776"/>
          </a:xfrm>
          <a:prstGeom prst="star4">
            <a:avLst>
              <a:gd name="adj" fmla="val 17658"/>
            </a:avLst>
          </a:prstGeom>
          <a:solidFill>
            <a:srgbClr val="00FFFF"/>
          </a:solidFill>
          <a:ln w="12700">
            <a:solidFill>
              <a:srgbClr val="287A9E"/>
            </a:solidFill>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306" name="Titel 1"/>
          <p:cNvSpPr txBox="1">
            <a:spLocks noGrp="1"/>
          </p:cNvSpPr>
          <p:nvPr>
            <p:ph type="title" idx="4294967295"/>
          </p:nvPr>
        </p:nvSpPr>
        <p:spPr>
          <a:prstGeom prst="rect">
            <a:avLst/>
          </a:prstGeom>
        </p:spPr>
        <p:txBody>
          <a:bodyPr/>
          <a:lstStyle>
            <a:lvl1pPr algn="l">
              <a:defRPr sz="3600"/>
            </a:lvl1pPr>
          </a:lstStyle>
          <a:p>
            <a:r>
              <a:rPr lang="cs-CZ" dirty="0" smtClean="0"/>
              <a:t>Duch</a:t>
            </a:r>
            <a:r>
              <a:rPr dirty="0" smtClean="0"/>
              <a:t>/</a:t>
            </a:r>
            <a:r>
              <a:rPr lang="cs-CZ" dirty="0" smtClean="0"/>
              <a:t>s</a:t>
            </a:r>
            <a:r>
              <a:rPr dirty="0" err="1" smtClean="0"/>
              <a:t>pirit</a:t>
            </a:r>
            <a:r>
              <a:rPr dirty="0" smtClean="0"/>
              <a:t> </a:t>
            </a:r>
            <a:r>
              <a:rPr lang="cs-CZ" dirty="0" smtClean="0"/>
              <a:t>vedení motivačních rozhovorů</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uppieren"/>
          <p:cNvGrpSpPr/>
          <p:nvPr/>
        </p:nvGrpSpPr>
        <p:grpSpPr>
          <a:xfrm>
            <a:off x="917318" y="2246943"/>
            <a:ext cx="11170164" cy="4703027"/>
            <a:chOff x="0" y="-13335"/>
            <a:chExt cx="11170163" cy="4703025"/>
          </a:xfrm>
        </p:grpSpPr>
        <p:grpSp>
          <p:nvGrpSpPr>
            <p:cNvPr id="314" name="Rechteck 7"/>
            <p:cNvGrpSpPr/>
            <p:nvPr/>
          </p:nvGrpSpPr>
          <p:grpSpPr>
            <a:xfrm>
              <a:off x="5561203" y="-13336"/>
              <a:ext cx="5608961" cy="4667901"/>
              <a:chOff x="-623875" y="-3513885"/>
              <a:chExt cx="5608960" cy="4667899"/>
            </a:xfrm>
          </p:grpSpPr>
          <p:sp>
            <p:nvSpPr>
              <p:cNvPr id="308" name="Rechteck"/>
              <p:cNvSpPr/>
              <p:nvPr/>
            </p:nvSpPr>
            <p:spPr>
              <a:xfrm>
                <a:off x="-1" y="0"/>
                <a:ext cx="4985087" cy="1143000"/>
              </a:xfrm>
              <a:prstGeom prst="rect">
                <a:avLst/>
              </a:prstGeom>
              <a:solidFill>
                <a:srgbClr val="FF85FF"/>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309" name="Engaging"/>
              <p:cNvSpPr txBox="1"/>
              <p:nvPr/>
            </p:nvSpPr>
            <p:spPr>
              <a:xfrm>
                <a:off x="1036490" y="328224"/>
                <a:ext cx="1690297" cy="463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lvl1pPr algn="l" defTabSz="1300480">
                  <a:defRPr sz="2200"/>
                </a:lvl1pPr>
              </a:lstStyle>
              <a:p>
                <a:r>
                  <a:t>Engaging</a:t>
                </a:r>
              </a:p>
            </p:txBody>
          </p:sp>
          <p:sp>
            <p:nvSpPr>
              <p:cNvPr id="310" name="Dreieck"/>
              <p:cNvSpPr/>
              <p:nvPr/>
            </p:nvSpPr>
            <p:spPr>
              <a:xfrm>
                <a:off x="-623876" y="-3513886"/>
                <a:ext cx="576661" cy="11885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7" y="21600"/>
                    </a:lnTo>
                    <a:lnTo>
                      <a:pt x="21600" y="11342"/>
                    </a:lnTo>
                    <a:lnTo>
                      <a:pt x="0" y="0"/>
                    </a:lnTo>
                    <a:close/>
                  </a:path>
                </a:pathLst>
              </a:custGeom>
              <a:solidFill>
                <a:srgbClr val="660066"/>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11" name="Dreieck"/>
              <p:cNvSpPr/>
              <p:nvPr/>
            </p:nvSpPr>
            <p:spPr>
              <a:xfrm>
                <a:off x="-623876" y="-2408986"/>
                <a:ext cx="576661" cy="11885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7" y="21600"/>
                    </a:lnTo>
                    <a:lnTo>
                      <a:pt x="21600" y="11342"/>
                    </a:lnTo>
                    <a:lnTo>
                      <a:pt x="0" y="0"/>
                    </a:lnTo>
                    <a:close/>
                  </a:path>
                </a:pathLst>
              </a:custGeom>
              <a:solidFill>
                <a:srgbClr val="660066"/>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12" name="Dreieck"/>
              <p:cNvSpPr/>
              <p:nvPr/>
            </p:nvSpPr>
            <p:spPr>
              <a:xfrm>
                <a:off x="-623876" y="-1219420"/>
                <a:ext cx="576661" cy="11885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7" y="21600"/>
                    </a:lnTo>
                    <a:lnTo>
                      <a:pt x="21600" y="11342"/>
                    </a:lnTo>
                    <a:lnTo>
                      <a:pt x="0" y="0"/>
                    </a:lnTo>
                    <a:close/>
                  </a:path>
                </a:pathLst>
              </a:custGeom>
              <a:solidFill>
                <a:srgbClr val="660066"/>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313" name="Dreieck"/>
              <p:cNvSpPr/>
              <p:nvPr/>
            </p:nvSpPr>
            <p:spPr>
              <a:xfrm>
                <a:off x="-623876" y="-34495"/>
                <a:ext cx="576661" cy="11885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97" y="21600"/>
                    </a:lnTo>
                    <a:lnTo>
                      <a:pt x="21600" y="11342"/>
                    </a:lnTo>
                    <a:lnTo>
                      <a:pt x="0" y="0"/>
                    </a:lnTo>
                    <a:close/>
                  </a:path>
                </a:pathLst>
              </a:custGeom>
              <a:solidFill>
                <a:srgbClr val="660066"/>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grpSp>
          <p:nvGrpSpPr>
            <p:cNvPr id="317" name="Rechteck 4"/>
            <p:cNvGrpSpPr/>
            <p:nvPr/>
          </p:nvGrpSpPr>
          <p:grpSpPr>
            <a:xfrm>
              <a:off x="8280826" y="13789"/>
              <a:ext cx="2877543" cy="1143001"/>
              <a:chOff x="0" y="0"/>
              <a:chExt cx="2877542" cy="1143000"/>
            </a:xfrm>
          </p:grpSpPr>
          <p:sp>
            <p:nvSpPr>
              <p:cNvPr id="315" name="Rechteck"/>
              <p:cNvSpPr/>
              <p:nvPr/>
            </p:nvSpPr>
            <p:spPr>
              <a:xfrm>
                <a:off x="-1" y="0"/>
                <a:ext cx="2877544" cy="1143000"/>
              </a:xfrm>
              <a:prstGeom prst="rect">
                <a:avLst/>
              </a:prstGeom>
              <a:solidFill>
                <a:srgbClr val="FFFC79"/>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316" name="Planing"/>
              <p:cNvSpPr txBox="1"/>
              <p:nvPr/>
            </p:nvSpPr>
            <p:spPr>
              <a:xfrm>
                <a:off x="682183" y="328224"/>
                <a:ext cx="1715546" cy="463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lvl1pPr algn="l" defTabSz="1300480">
                  <a:defRPr sz="2200"/>
                </a:lvl1pPr>
              </a:lstStyle>
              <a:p>
                <a:r>
                  <a:t>Planing</a:t>
                </a:r>
              </a:p>
            </p:txBody>
          </p:sp>
        </p:grpSp>
        <p:grpSp>
          <p:nvGrpSpPr>
            <p:cNvPr id="320" name="Rechteck 5"/>
            <p:cNvGrpSpPr/>
            <p:nvPr/>
          </p:nvGrpSpPr>
          <p:grpSpPr>
            <a:xfrm>
              <a:off x="7576101" y="1179482"/>
              <a:ext cx="3594063" cy="1143001"/>
              <a:chOff x="0" y="0"/>
              <a:chExt cx="3594062" cy="1143000"/>
            </a:xfrm>
          </p:grpSpPr>
          <p:sp>
            <p:nvSpPr>
              <p:cNvPr id="318" name="Rechteck"/>
              <p:cNvSpPr/>
              <p:nvPr/>
            </p:nvSpPr>
            <p:spPr>
              <a:xfrm>
                <a:off x="0" y="0"/>
                <a:ext cx="3594063" cy="1143000"/>
              </a:xfrm>
              <a:prstGeom prst="rect">
                <a:avLst/>
              </a:prstGeom>
              <a:solidFill>
                <a:srgbClr val="01B0F0"/>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sz="2600"/>
                </a:pPr>
                <a:endParaRPr/>
              </a:p>
            </p:txBody>
          </p:sp>
          <p:sp>
            <p:nvSpPr>
              <p:cNvPr id="319" name="Evoking"/>
              <p:cNvSpPr txBox="1"/>
              <p:nvPr/>
            </p:nvSpPr>
            <p:spPr>
              <a:xfrm>
                <a:off x="886902" y="328224"/>
                <a:ext cx="1933022" cy="463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lvl1pPr algn="l" defTabSz="1300480">
                  <a:defRPr sz="2200"/>
                </a:lvl1pPr>
              </a:lstStyle>
              <a:p>
                <a:r>
                  <a:t>Evoking</a:t>
                </a:r>
              </a:p>
            </p:txBody>
          </p:sp>
        </p:grpSp>
        <p:grpSp>
          <p:nvGrpSpPr>
            <p:cNvPr id="323" name="Rechteck 6"/>
            <p:cNvGrpSpPr/>
            <p:nvPr/>
          </p:nvGrpSpPr>
          <p:grpSpPr>
            <a:xfrm>
              <a:off x="6867890" y="2334063"/>
              <a:ext cx="4289574" cy="1143001"/>
              <a:chOff x="0" y="-266700"/>
              <a:chExt cx="4289572" cy="1143000"/>
            </a:xfrm>
          </p:grpSpPr>
          <p:sp>
            <p:nvSpPr>
              <p:cNvPr id="321" name="Rechteck"/>
              <p:cNvSpPr/>
              <p:nvPr/>
            </p:nvSpPr>
            <p:spPr>
              <a:xfrm>
                <a:off x="-1" y="-266700"/>
                <a:ext cx="4289574" cy="1143000"/>
              </a:xfrm>
              <a:prstGeom prst="rect">
                <a:avLst/>
              </a:prstGeom>
              <a:solidFill>
                <a:srgbClr val="C7FD92"/>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322" name="Focusing"/>
              <p:cNvSpPr txBox="1"/>
              <p:nvPr/>
            </p:nvSpPr>
            <p:spPr>
              <a:xfrm>
                <a:off x="843179" y="61524"/>
                <a:ext cx="2614657" cy="463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lvl1pPr algn="l" defTabSz="1300480">
                  <a:defRPr sz="2200"/>
                </a:lvl1pPr>
              </a:lstStyle>
              <a:p>
                <a:r>
                  <a:t>Focusing</a:t>
                </a:r>
              </a:p>
            </p:txBody>
          </p:sp>
        </p:grpSp>
        <p:grpSp>
          <p:nvGrpSpPr>
            <p:cNvPr id="326" name="Rechteck 16"/>
            <p:cNvGrpSpPr/>
            <p:nvPr/>
          </p:nvGrpSpPr>
          <p:grpSpPr>
            <a:xfrm>
              <a:off x="-1" y="0"/>
              <a:ext cx="5719960" cy="4689691"/>
              <a:chOff x="0" y="0"/>
              <a:chExt cx="5719958" cy="4689690"/>
            </a:xfrm>
          </p:grpSpPr>
          <p:sp>
            <p:nvSpPr>
              <p:cNvPr id="324" name="Rechteck"/>
              <p:cNvSpPr/>
              <p:nvPr/>
            </p:nvSpPr>
            <p:spPr>
              <a:xfrm>
                <a:off x="-1" y="-1"/>
                <a:ext cx="5585830" cy="4651428"/>
              </a:xfrm>
              <a:prstGeom prst="rect">
                <a:avLst/>
              </a:prstGeom>
              <a:solidFill>
                <a:srgbClr val="660066"/>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325" name=" Offene Fragen…"/>
              <p:cNvSpPr txBox="1"/>
              <p:nvPr/>
            </p:nvSpPr>
            <p:spPr>
              <a:xfrm>
                <a:off x="134130" y="198258"/>
                <a:ext cx="5585829" cy="44914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p>
                <a:pPr algn="l" defTabSz="1300480">
                  <a:defRPr sz="2200" b="0">
                    <a:solidFill>
                      <a:srgbClr val="FFFFFF"/>
                    </a:solidFill>
                  </a:defRPr>
                </a:pPr>
                <a:endParaRPr dirty="0"/>
              </a:p>
              <a:p>
                <a:pPr algn="l" defTabSz="1300480">
                  <a:defRPr>
                    <a:solidFill>
                      <a:srgbClr val="FFFFFF"/>
                    </a:solidFill>
                  </a:defRPr>
                </a:pPr>
                <a:r>
                  <a:rPr b="0" dirty="0">
                    <a:latin typeface="Wingdings"/>
                    <a:ea typeface="Wingdings"/>
                    <a:cs typeface="Wingdings"/>
                    <a:sym typeface="Wingdings"/>
                  </a:rPr>
                  <a:t> </a:t>
                </a:r>
                <a:r>
                  <a:rPr dirty="0" smtClean="0"/>
                  <a:t>O</a:t>
                </a:r>
                <a:r>
                  <a:rPr lang="cs-CZ" dirty="0" err="1" smtClean="0"/>
                  <a:t>tevřené</a:t>
                </a:r>
                <a:r>
                  <a:rPr lang="cs-CZ" dirty="0" smtClean="0"/>
                  <a:t> otázky</a:t>
                </a:r>
                <a:endParaRPr dirty="0"/>
              </a:p>
              <a:p>
                <a:pPr algn="l" defTabSz="1300480">
                  <a:defRPr>
                    <a:solidFill>
                      <a:srgbClr val="FFFFFF"/>
                    </a:solidFill>
                  </a:defRPr>
                </a:pPr>
                <a:endParaRPr dirty="0"/>
              </a:p>
              <a:p>
                <a:pPr algn="l" defTabSz="1300480">
                  <a:defRPr>
                    <a:solidFill>
                      <a:srgbClr val="FFFFFF"/>
                    </a:solidFill>
                  </a:defRPr>
                </a:pPr>
                <a:r>
                  <a:rPr b="0" dirty="0">
                    <a:latin typeface="Wingdings"/>
                    <a:ea typeface="Wingdings"/>
                    <a:cs typeface="Wingdings"/>
                    <a:sym typeface="Wingdings"/>
                  </a:rPr>
                  <a:t> </a:t>
                </a:r>
                <a:r>
                  <a:rPr dirty="0" err="1" smtClean="0"/>
                  <a:t>Reflekt</a:t>
                </a:r>
                <a:r>
                  <a:rPr lang="cs-CZ" dirty="0" smtClean="0"/>
                  <a:t>ování</a:t>
                </a:r>
                <a:endParaRPr dirty="0"/>
              </a:p>
              <a:p>
                <a:pPr algn="l" defTabSz="1300480">
                  <a:defRPr>
                    <a:solidFill>
                      <a:srgbClr val="FFFFFF"/>
                    </a:solidFill>
                  </a:defRPr>
                </a:pPr>
                <a:endParaRPr dirty="0"/>
              </a:p>
              <a:p>
                <a:pPr algn="l" defTabSz="1300480">
                  <a:defRPr>
                    <a:solidFill>
                      <a:srgbClr val="FFFFFF"/>
                    </a:solidFill>
                  </a:defRPr>
                </a:pPr>
                <a:r>
                  <a:rPr b="0" dirty="0">
                    <a:latin typeface="Wingdings"/>
                    <a:ea typeface="Wingdings"/>
                    <a:cs typeface="Wingdings"/>
                    <a:sym typeface="Wingdings"/>
                  </a:rPr>
                  <a:t> </a:t>
                </a:r>
                <a:r>
                  <a:rPr lang="cs-CZ" dirty="0" smtClean="0"/>
                  <a:t>Uznání</a:t>
                </a:r>
                <a:endParaRPr dirty="0"/>
              </a:p>
              <a:p>
                <a:pPr algn="l" defTabSz="1300480">
                  <a:defRPr>
                    <a:solidFill>
                      <a:srgbClr val="FFFFFF"/>
                    </a:solidFill>
                  </a:defRPr>
                </a:pPr>
                <a:endParaRPr dirty="0"/>
              </a:p>
              <a:p>
                <a:pPr algn="l" defTabSz="1300480">
                  <a:defRPr>
                    <a:solidFill>
                      <a:srgbClr val="FFFFFF"/>
                    </a:solidFill>
                  </a:defRPr>
                </a:pPr>
                <a:r>
                  <a:rPr b="0" dirty="0">
                    <a:latin typeface="Wingdings"/>
                    <a:ea typeface="Wingdings"/>
                    <a:cs typeface="Wingdings"/>
                    <a:sym typeface="Wingdings"/>
                  </a:rPr>
                  <a:t> </a:t>
                </a:r>
                <a:r>
                  <a:rPr lang="cs-CZ" dirty="0" smtClean="0"/>
                  <a:t>Shrnutí</a:t>
                </a:r>
                <a:endParaRPr dirty="0"/>
              </a:p>
              <a:p>
                <a:pPr algn="l" defTabSz="1300480">
                  <a:defRPr>
                    <a:solidFill>
                      <a:srgbClr val="FFFFFF"/>
                    </a:solidFill>
                  </a:defRPr>
                </a:pPr>
                <a:endParaRPr dirty="0"/>
              </a:p>
              <a:p>
                <a:pPr algn="l" defTabSz="1300480">
                  <a:defRPr>
                    <a:solidFill>
                      <a:srgbClr val="FFFFFF"/>
                    </a:solidFill>
                  </a:defRPr>
                </a:pPr>
                <a:r>
                  <a:rPr dirty="0"/>
                  <a:t>(</a:t>
                </a:r>
                <a:r>
                  <a:rPr b="0" dirty="0">
                    <a:latin typeface="Wingdings"/>
                    <a:ea typeface="Wingdings"/>
                    <a:cs typeface="Wingdings"/>
                    <a:sym typeface="Wingdings"/>
                  </a:rPr>
                  <a:t> </a:t>
                </a:r>
                <a:r>
                  <a:rPr lang="cs-CZ" dirty="0" smtClean="0"/>
                  <a:t>Výměna informací</a:t>
                </a:r>
                <a:r>
                  <a:rPr dirty="0" smtClean="0"/>
                  <a:t>)</a:t>
                </a:r>
                <a:endParaRPr dirty="0"/>
              </a:p>
            </p:txBody>
          </p:sp>
        </p:grpSp>
      </p:grpSp>
      <p:sp>
        <p:nvSpPr>
          <p:cNvPr id="328"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12</a:t>
            </a:fld>
            <a:endParaRPr/>
          </a:p>
        </p:txBody>
      </p:sp>
      <p:sp>
        <p:nvSpPr>
          <p:cNvPr id="329" name="Titel 1"/>
          <p:cNvSpPr txBox="1">
            <a:spLocks noGrp="1"/>
          </p:cNvSpPr>
          <p:nvPr>
            <p:ph type="title" idx="4294967295"/>
          </p:nvPr>
        </p:nvSpPr>
        <p:spPr>
          <a:prstGeom prst="rect">
            <a:avLst/>
          </a:prstGeom>
        </p:spPr>
        <p:txBody>
          <a:bodyPr/>
          <a:lstStyle>
            <a:lvl1pPr algn="l">
              <a:defRPr sz="3800"/>
            </a:lvl1pPr>
          </a:lstStyle>
          <a:p>
            <a:r>
              <a:rPr dirty="0"/>
              <a:t>4 </a:t>
            </a:r>
            <a:r>
              <a:rPr lang="cs-CZ" dirty="0" smtClean="0"/>
              <a:t>základní techniky při vedení motivačních rozhovorů </a:t>
            </a:r>
            <a:r>
              <a:rPr dirty="0" smtClean="0"/>
              <a:t>- </a:t>
            </a:r>
            <a:r>
              <a:rPr dirty="0"/>
              <a:t>OARS</a:t>
            </a:r>
          </a:p>
        </p:txBody>
      </p:sp>
      <p:sp>
        <p:nvSpPr>
          <p:cNvPr id="330" name="Change Talk"/>
          <p:cNvSpPr txBox="1"/>
          <p:nvPr/>
        </p:nvSpPr>
        <p:spPr>
          <a:xfrm>
            <a:off x="2202921" y="8088182"/>
            <a:ext cx="8598958" cy="921382"/>
          </a:xfrm>
          <a:prstGeom prst="rect">
            <a:avLst/>
          </a:prstGeom>
          <a:ln w="63500">
            <a:solidFill>
              <a:srgbClr val="660066"/>
            </a:solidFill>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5000"/>
            </a:lvl1pPr>
          </a:lstStyle>
          <a:p>
            <a:r>
              <a:t>Change Talk</a:t>
            </a:r>
          </a:p>
        </p:txBody>
      </p:sp>
      <p:sp>
        <p:nvSpPr>
          <p:cNvPr id="331" name="Dreieck"/>
          <p:cNvSpPr/>
          <p:nvPr/>
        </p:nvSpPr>
        <p:spPr>
          <a:xfrm>
            <a:off x="986631" y="7159426"/>
            <a:ext cx="11031538" cy="68759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ln w="127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2" animBg="1" advAuto="0"/>
      <p:bldP spid="331"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13</a:t>
            </a:fld>
            <a:endParaRPr/>
          </a:p>
        </p:txBody>
      </p:sp>
      <p:sp>
        <p:nvSpPr>
          <p:cNvPr id="334" name="Vier Prinzipien  - RULE"/>
          <p:cNvSpPr txBox="1">
            <a:spLocks noGrp="1"/>
          </p:cNvSpPr>
          <p:nvPr>
            <p:ph type="title" idx="4294967295"/>
          </p:nvPr>
        </p:nvSpPr>
        <p:spPr>
          <a:prstGeom prst="rect">
            <a:avLst/>
          </a:prstGeom>
        </p:spPr>
        <p:txBody>
          <a:bodyPr/>
          <a:lstStyle/>
          <a:p>
            <a:pPr>
              <a:defRPr sz="3600"/>
            </a:pPr>
            <a:r>
              <a:rPr lang="cs-CZ" dirty="0" smtClean="0"/>
              <a:t>Čtyři principy </a:t>
            </a:r>
            <a:r>
              <a:rPr dirty="0" smtClean="0"/>
              <a:t>- </a:t>
            </a:r>
            <a:r>
              <a:rPr dirty="0">
                <a:solidFill>
                  <a:srgbClr val="FF2600"/>
                </a:solidFill>
              </a:rPr>
              <a:t>RULE</a:t>
            </a:r>
          </a:p>
        </p:txBody>
      </p:sp>
      <p:sp>
        <p:nvSpPr>
          <p:cNvPr id="335" name="R - Resist the righting reflex:  dem “Es richten wollen“ - Reflex widerstehen.…"/>
          <p:cNvSpPr txBox="1">
            <a:spLocks noGrp="1"/>
          </p:cNvSpPr>
          <p:nvPr>
            <p:ph type="body" idx="4294967295"/>
          </p:nvPr>
        </p:nvSpPr>
        <p:spPr>
          <a:prstGeom prst="rect">
            <a:avLst/>
          </a:prstGeom>
        </p:spPr>
        <p:txBody>
          <a:bodyPr/>
          <a:lstStyle/>
          <a:p>
            <a:pPr marL="633639" indent="-528864">
              <a:buClr>
                <a:srgbClr val="000000"/>
              </a:buClr>
              <a:buSzPct val="45000"/>
              <a:buChar char="●"/>
              <a:defRPr sz="3700"/>
            </a:pPr>
            <a:r>
              <a:rPr dirty="0">
                <a:solidFill>
                  <a:srgbClr val="FF2600"/>
                </a:solidFill>
              </a:rPr>
              <a:t>R</a:t>
            </a:r>
            <a:r>
              <a:rPr dirty="0"/>
              <a:t> - Resist the righting reflex:</a:t>
            </a:r>
            <a:br>
              <a:rPr dirty="0"/>
            </a:br>
            <a:r>
              <a:rPr dirty="0"/>
              <a:t>	</a:t>
            </a:r>
            <a:r>
              <a:rPr lang="cs-CZ" dirty="0" smtClean="0"/>
              <a:t>odolat reflexu </a:t>
            </a:r>
            <a:r>
              <a:rPr dirty="0" smtClean="0"/>
              <a:t>“</a:t>
            </a:r>
            <a:r>
              <a:rPr lang="cs-CZ" dirty="0" smtClean="0"/>
              <a:t>Chtít to směrovat </a:t>
            </a:r>
            <a:r>
              <a:rPr dirty="0" smtClean="0"/>
              <a:t>“.</a:t>
            </a:r>
            <a:endParaRPr dirty="0"/>
          </a:p>
          <a:p>
            <a:pPr marL="633639" indent="-528864">
              <a:buClr>
                <a:srgbClr val="000000"/>
              </a:buClr>
              <a:buSzPct val="45000"/>
              <a:buChar char="●"/>
              <a:defRPr sz="3700"/>
            </a:pPr>
            <a:r>
              <a:rPr dirty="0">
                <a:solidFill>
                  <a:srgbClr val="FF2600"/>
                </a:solidFill>
              </a:rPr>
              <a:t>U</a:t>
            </a:r>
            <a:r>
              <a:rPr dirty="0"/>
              <a:t> - Understand your client's motivations: </a:t>
            </a:r>
            <a:br>
              <a:rPr dirty="0"/>
            </a:br>
            <a:r>
              <a:rPr dirty="0"/>
              <a:t>	</a:t>
            </a:r>
            <a:r>
              <a:rPr lang="cs-CZ" dirty="0" smtClean="0"/>
              <a:t>pochopit důvody klienta</a:t>
            </a:r>
            <a:endParaRPr dirty="0"/>
          </a:p>
          <a:p>
            <a:pPr marL="633639" indent="-528864">
              <a:buClr>
                <a:srgbClr val="000000"/>
              </a:buClr>
              <a:buSzPct val="45000"/>
              <a:buChar char="●"/>
              <a:defRPr sz="3700"/>
            </a:pPr>
            <a:r>
              <a:rPr dirty="0">
                <a:solidFill>
                  <a:srgbClr val="FF2600"/>
                </a:solidFill>
              </a:rPr>
              <a:t>L</a:t>
            </a:r>
            <a:r>
              <a:rPr dirty="0"/>
              <a:t> - Listen to your client: </a:t>
            </a:r>
            <a:br>
              <a:rPr dirty="0"/>
            </a:br>
            <a:r>
              <a:rPr dirty="0"/>
              <a:t>	</a:t>
            </a:r>
            <a:r>
              <a:rPr lang="cs-CZ" dirty="0" smtClean="0"/>
              <a:t>naslouchat klientovi</a:t>
            </a:r>
            <a:endParaRPr dirty="0"/>
          </a:p>
          <a:p>
            <a:pPr marL="633639" indent="-528864">
              <a:buClr>
                <a:srgbClr val="000000"/>
              </a:buClr>
              <a:buSzPct val="45000"/>
              <a:buChar char="●"/>
              <a:defRPr sz="3700"/>
            </a:pPr>
            <a:r>
              <a:rPr dirty="0">
                <a:solidFill>
                  <a:srgbClr val="FF2600"/>
                </a:solidFill>
              </a:rPr>
              <a:t>E</a:t>
            </a:r>
            <a:r>
              <a:rPr dirty="0"/>
              <a:t> - Empower your client: </a:t>
            </a:r>
            <a:br>
              <a:rPr dirty="0"/>
            </a:br>
            <a:r>
              <a:rPr dirty="0"/>
              <a:t>	</a:t>
            </a:r>
            <a:r>
              <a:rPr lang="cs-CZ" dirty="0" smtClean="0"/>
              <a:t>posilovat klienta</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 Box 1"/>
          <p:cNvSpPr txBox="1"/>
          <p:nvPr/>
        </p:nvSpPr>
        <p:spPr>
          <a:xfrm>
            <a:off x="1100246" y="1076960"/>
            <a:ext cx="11894175" cy="1177756"/>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algn="l" defTabSz="1300480">
              <a:tabLst>
                <a:tab pos="1295400" algn="l"/>
                <a:tab pos="2590800" algn="l"/>
                <a:tab pos="3898900" algn="l"/>
                <a:tab pos="5194300" algn="l"/>
                <a:tab pos="6502400" algn="l"/>
                <a:tab pos="7797800" algn="l"/>
                <a:tab pos="9093200" algn="l"/>
                <a:tab pos="10401300" algn="l"/>
                <a:tab pos="11696700" algn="l"/>
                <a:tab pos="13004800" algn="l"/>
                <a:tab pos="14300200" algn="l"/>
              </a:tabLst>
              <a:defRPr sz="3400" b="0"/>
            </a:pPr>
            <a:r>
              <a:rPr lang="cs-CZ" dirty="0" smtClean="0"/>
              <a:t>Duch vedení motivačních rozhovorů </a:t>
            </a:r>
            <a:r>
              <a:rPr dirty="0" smtClean="0"/>
              <a:t>– </a:t>
            </a:r>
            <a:r>
              <a:rPr lang="cs-CZ" dirty="0" smtClean="0"/>
              <a:t/>
            </a:r>
            <a:br>
              <a:rPr lang="cs-CZ" dirty="0" smtClean="0"/>
            </a:br>
            <a:r>
              <a:rPr dirty="0" smtClean="0"/>
              <a:t>Partners</a:t>
            </a:r>
            <a:r>
              <a:rPr lang="cs-CZ" dirty="0" smtClean="0"/>
              <a:t>ký</a:t>
            </a:r>
            <a:r>
              <a:rPr lang="cs-CZ" dirty="0" smtClean="0"/>
              <a:t> </a:t>
            </a:r>
            <a:r>
              <a:rPr lang="cs-CZ" dirty="0" smtClean="0"/>
              <a:t>přístup</a:t>
            </a:r>
            <a:endParaRPr dirty="0"/>
          </a:p>
        </p:txBody>
      </p:sp>
      <p:sp>
        <p:nvSpPr>
          <p:cNvPr id="338" name="Textfeld 1"/>
          <p:cNvSpPr txBox="1"/>
          <p:nvPr/>
        </p:nvSpPr>
        <p:spPr>
          <a:xfrm>
            <a:off x="1287426" y="2733660"/>
            <a:ext cx="10815419" cy="433759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pP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dirty="0" smtClean="0"/>
              <a:t>MI</a:t>
            </a:r>
            <a:r>
              <a:rPr lang="cs-CZ" dirty="0" smtClean="0"/>
              <a:t> je něco, co můžeme udělat společně s jiným člověkem – aktivní spolupráce mezi experty</a:t>
            </a:r>
            <a:r>
              <a:rPr dirty="0" smtClean="0"/>
              <a:t>. </a:t>
            </a:r>
            <a:r>
              <a:rPr lang="cs-CZ" dirty="0" smtClean="0"/>
              <a:t>Každý člověk je nejlepší expert na věci, které se týkají jeho samotného</a:t>
            </a:r>
            <a:r>
              <a:rPr dirty="0" smtClean="0"/>
              <a:t>.</a:t>
            </a:r>
            <a:r>
              <a:rPr dirty="0"/>
              <a:t/>
            </a:r>
            <a:br>
              <a:rPr dirty="0"/>
            </a:b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lang="cs-CZ" dirty="0" smtClean="0"/>
              <a:t>Terapeut </a:t>
            </a:r>
            <a:r>
              <a:rPr dirty="0" smtClean="0"/>
              <a:t>/</a:t>
            </a:r>
            <a:r>
              <a:rPr lang="cs-CZ" dirty="0" smtClean="0"/>
              <a:t> poradce se pokouší, aby se vytvořila pozitivní mezilidská atmosféra</a:t>
            </a:r>
            <a:r>
              <a:rPr dirty="0" smtClean="0"/>
              <a:t>, </a:t>
            </a:r>
            <a:r>
              <a:rPr lang="cs-CZ" dirty="0" smtClean="0"/>
              <a:t>která změnu podporuje ale nevynucuje</a:t>
            </a:r>
            <a:r>
              <a:rPr dirty="0" smtClean="0"/>
              <a:t>. </a:t>
            </a: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dirty="0"/>
              <a:t>MI </a:t>
            </a:r>
            <a:r>
              <a:rPr lang="cs-CZ" dirty="0" smtClean="0"/>
              <a:t>je něco,</a:t>
            </a:r>
            <a:r>
              <a:rPr dirty="0" smtClean="0"/>
              <a:t> </a:t>
            </a:r>
            <a:r>
              <a:rPr lang="cs-CZ" dirty="0" smtClean="0"/>
              <a:t>co se děje </a:t>
            </a:r>
            <a:r>
              <a:rPr dirty="0" smtClean="0"/>
              <a:t>„</a:t>
            </a:r>
            <a:r>
              <a:rPr lang="cs-CZ" dirty="0" smtClean="0"/>
              <a:t>s</a:t>
            </a:r>
            <a:r>
              <a:rPr dirty="0" smtClean="0"/>
              <a:t>“ </a:t>
            </a:r>
            <a:r>
              <a:rPr lang="cs-CZ" dirty="0" smtClean="0"/>
              <a:t>člověkem a </a:t>
            </a:r>
            <a:r>
              <a:rPr dirty="0" smtClean="0"/>
              <a:t>„</a:t>
            </a:r>
            <a:r>
              <a:rPr lang="cs-CZ" dirty="0" smtClean="0"/>
              <a:t>pro</a:t>
            </a:r>
            <a:r>
              <a:rPr dirty="0" smtClean="0"/>
              <a:t>“ </a:t>
            </a:r>
            <a:r>
              <a:rPr lang="cs-CZ" dirty="0" smtClean="0"/>
              <a:t>člověka</a:t>
            </a:r>
            <a:r>
              <a:rPr dirty="0" smtClean="0"/>
              <a:t>.</a:t>
            </a: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pPr>
            <a:endParaRPr dirty="0"/>
          </a:p>
        </p:txBody>
      </p:sp>
      <p:sp>
        <p:nvSpPr>
          <p:cNvPr id="339"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14</a:t>
            </a:fld>
            <a:endParaRPr/>
          </a:p>
        </p:txBody>
      </p:sp>
      <p:pic>
        <p:nvPicPr>
          <p:cNvPr id="340" name="Bildschirmfoto 2017-09-24 um 09.54.37.png" descr="Bildschirmfoto 2017-09-24 um 09.54.37.png"/>
          <p:cNvPicPr>
            <a:picLocks noChangeAspect="1"/>
          </p:cNvPicPr>
          <p:nvPr/>
        </p:nvPicPr>
        <p:blipFill>
          <a:blip r:embed="rId2" cstate="print">
            <a:extLst/>
          </a:blip>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el 1"/>
          <p:cNvSpPr txBox="1">
            <a:spLocks noGrp="1"/>
          </p:cNvSpPr>
          <p:nvPr>
            <p:ph type="title"/>
          </p:nvPr>
        </p:nvSpPr>
        <p:spPr>
          <a:prstGeom prst="rect">
            <a:avLst/>
          </a:prstGeom>
        </p:spPr>
        <p:txBody>
          <a:bodyPr/>
          <a:lstStyle/>
          <a:p>
            <a:r>
              <a:rPr lang="cs-CZ" dirty="0" smtClean="0"/>
              <a:t>Duch vedení motivačních rozhovorů – </a:t>
            </a:r>
            <a:r>
              <a:rPr lang="cs-CZ" dirty="0" smtClean="0">
                <a:solidFill>
                  <a:srgbClr val="00FFFF"/>
                </a:solidFill>
              </a:rPr>
              <a:t> přijetí / akceptování</a:t>
            </a:r>
            <a:endParaRPr lang="cs-CZ" i="1" dirty="0">
              <a:solidFill>
                <a:srgbClr val="00FFFF"/>
              </a:solidFill>
            </a:endParaRPr>
          </a:p>
        </p:txBody>
      </p:sp>
      <p:sp>
        <p:nvSpPr>
          <p:cNvPr id="343" name="Stern mit 4 Zacken 3"/>
          <p:cNvSpPr/>
          <p:nvPr/>
        </p:nvSpPr>
        <p:spPr>
          <a:xfrm>
            <a:off x="4454594" y="3651996"/>
            <a:ext cx="3994009" cy="4608125"/>
          </a:xfrm>
          <a:prstGeom prst="star4">
            <a:avLst>
              <a:gd name="adj" fmla="val 17658"/>
            </a:avLst>
          </a:prstGeom>
          <a:solidFill>
            <a:srgbClr val="00FFFF"/>
          </a:solidFill>
          <a:ln w="12700">
            <a:solidFill>
              <a:srgbClr val="287A9E"/>
            </a:solidFill>
          </a:ln>
          <a:effectLst>
            <a:outerShdw blurRad="50800" dist="25400" dir="5400000" rotWithShape="0">
              <a:srgbClr val="000000">
                <a:alpha val="35000"/>
              </a:srgbClr>
            </a:outerShdw>
          </a:effectLst>
        </p:spPr>
        <p:txBody>
          <a:bodyPr lIns="65023" tIns="65023" rIns="65023" bIns="65023" anchor="ctr"/>
          <a:lstStyle/>
          <a:p>
            <a:pPr algn="l" defTabSz="1300480">
              <a:defRPr b="0">
                <a:solidFill>
                  <a:srgbClr val="FFFFFF"/>
                </a:solidFill>
              </a:defRPr>
            </a:pPr>
            <a:endParaRPr/>
          </a:p>
        </p:txBody>
      </p:sp>
      <p:sp>
        <p:nvSpPr>
          <p:cNvPr id="344" name="Textfeld 4"/>
          <p:cNvSpPr txBox="1"/>
          <p:nvPr/>
        </p:nvSpPr>
        <p:spPr>
          <a:xfrm>
            <a:off x="5669278" y="5682367"/>
            <a:ext cx="1476064" cy="500648"/>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spAutoFit/>
          </a:bodyPr>
          <a:lstStyle>
            <a:lvl1pPr algn="l" defTabSz="1300480">
              <a:defRPr b="0"/>
            </a:lvl1pPr>
          </a:lstStyle>
          <a:p>
            <a:pPr algn="ctr"/>
            <a:r>
              <a:rPr lang="cs-CZ" dirty="0" smtClean="0"/>
              <a:t>Přijetí</a:t>
            </a:r>
            <a:endParaRPr dirty="0"/>
          </a:p>
        </p:txBody>
      </p:sp>
      <p:sp>
        <p:nvSpPr>
          <p:cNvPr id="345" name="Textfeld 5"/>
          <p:cNvSpPr txBox="1"/>
          <p:nvPr/>
        </p:nvSpPr>
        <p:spPr>
          <a:xfrm>
            <a:off x="4216384" y="3125933"/>
            <a:ext cx="4429156" cy="500648"/>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spAutoFit/>
          </a:bodyPr>
          <a:lstStyle>
            <a:lvl1pPr algn="l" defTabSz="1300480"/>
          </a:lstStyle>
          <a:p>
            <a:r>
              <a:rPr lang="cs-CZ" dirty="0" smtClean="0"/>
              <a:t>Respektování bez podmínek</a:t>
            </a:r>
            <a:endParaRPr dirty="0"/>
          </a:p>
        </p:txBody>
      </p:sp>
      <p:sp>
        <p:nvSpPr>
          <p:cNvPr id="346" name="Textfeld 6"/>
          <p:cNvSpPr txBox="1"/>
          <p:nvPr/>
        </p:nvSpPr>
        <p:spPr>
          <a:xfrm>
            <a:off x="5653475" y="8373000"/>
            <a:ext cx="1328760" cy="500648"/>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lvl1pPr algn="l" defTabSz="1300480"/>
          </a:lstStyle>
          <a:p>
            <a:r>
              <a:rPr dirty="0" err="1" smtClean="0"/>
              <a:t>Empatie</a:t>
            </a:r>
            <a:endParaRPr dirty="0"/>
          </a:p>
        </p:txBody>
      </p:sp>
      <p:sp>
        <p:nvSpPr>
          <p:cNvPr id="347" name="Textfeld 7"/>
          <p:cNvSpPr txBox="1"/>
          <p:nvPr/>
        </p:nvSpPr>
        <p:spPr>
          <a:xfrm>
            <a:off x="2406791" y="5708415"/>
            <a:ext cx="1224564" cy="500648"/>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lvl1pPr algn="l" defTabSz="1300480"/>
          </a:lstStyle>
          <a:p>
            <a:r>
              <a:rPr lang="cs-CZ" dirty="0" smtClean="0"/>
              <a:t>Uznání </a:t>
            </a:r>
            <a:endParaRPr dirty="0"/>
          </a:p>
        </p:txBody>
      </p:sp>
      <p:sp>
        <p:nvSpPr>
          <p:cNvPr id="348" name="Textfeld 8"/>
          <p:cNvSpPr txBox="1"/>
          <p:nvPr/>
        </p:nvSpPr>
        <p:spPr>
          <a:xfrm>
            <a:off x="8918222" y="5498217"/>
            <a:ext cx="1686229" cy="869980"/>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p>
            <a:pPr algn="l" defTabSz="1300480"/>
            <a:r>
              <a:rPr lang="cs-CZ" dirty="0" smtClean="0"/>
              <a:t>Podpora </a:t>
            </a:r>
            <a:r>
              <a:rPr dirty="0"/>
              <a:t/>
            </a:r>
            <a:br>
              <a:rPr dirty="0"/>
            </a:br>
            <a:r>
              <a:rPr lang="cs-CZ" dirty="0" smtClean="0"/>
              <a:t>a</a:t>
            </a:r>
            <a:r>
              <a:rPr dirty="0" err="1" smtClean="0"/>
              <a:t>utonomie</a:t>
            </a:r>
            <a:endParaRPr dirty="0"/>
          </a:p>
        </p:txBody>
      </p:sp>
      <p:sp>
        <p:nvSpPr>
          <p:cNvPr id="349"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15</a:t>
            </a:fld>
            <a:endParaRPr/>
          </a:p>
        </p:txBody>
      </p:sp>
      <p:pic>
        <p:nvPicPr>
          <p:cNvPr id="350" name="Bildschirmfoto 2017-09-24 um 09.54.37.png" descr="Bildschirmfoto 2017-09-24 um 09.54.37.png"/>
          <p:cNvPicPr>
            <a:picLocks noChangeAspect="1"/>
          </p:cNvPicPr>
          <p:nvPr/>
        </p:nvPicPr>
        <p:blipFill>
          <a:blip r:embed="rId2" cstate="print">
            <a:extLst/>
          </a:blip>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Titel 1"/>
          <p:cNvSpPr txBox="1">
            <a:spLocks noGrp="1"/>
          </p:cNvSpPr>
          <p:nvPr>
            <p:ph type="title"/>
          </p:nvPr>
        </p:nvSpPr>
        <p:spPr>
          <a:prstGeom prst="rect">
            <a:avLst/>
          </a:prstGeom>
        </p:spPr>
        <p:txBody>
          <a:bodyPr/>
          <a:lstStyle/>
          <a:p>
            <a:r>
              <a:rPr lang="cs-CZ" dirty="0" smtClean="0"/>
              <a:t>Duch vedení motivačních rozhovorů </a:t>
            </a:r>
            <a:r>
              <a:rPr dirty="0" smtClean="0"/>
              <a:t>– </a:t>
            </a:r>
            <a:r>
              <a:rPr lang="cs-CZ" dirty="0" smtClean="0">
                <a:solidFill>
                  <a:srgbClr val="00FFFF"/>
                </a:solidFill>
              </a:rPr>
              <a:t> přijetí/akceptování</a:t>
            </a:r>
            <a:endParaRPr i="1" dirty="0">
              <a:solidFill>
                <a:srgbClr val="00FFFF"/>
              </a:solidFill>
            </a:endParaRPr>
          </a:p>
        </p:txBody>
      </p:sp>
      <p:sp>
        <p:nvSpPr>
          <p:cNvPr id="353" name="Inhaltsplatzhalter 2"/>
          <p:cNvSpPr txBox="1">
            <a:spLocks noGrp="1"/>
          </p:cNvSpPr>
          <p:nvPr>
            <p:ph type="body" idx="4294967295"/>
          </p:nvPr>
        </p:nvSpPr>
        <p:spPr>
          <a:xfrm>
            <a:off x="1326445" y="2468813"/>
            <a:ext cx="11176748" cy="5422196"/>
          </a:xfrm>
          <a:prstGeom prst="rect">
            <a:avLst/>
          </a:prstGeom>
        </p:spPr>
        <p:txBody>
          <a:bodyPr lIns="65023" tIns="65023" rIns="65023" bIns="65023" anchor="t">
            <a:noAutofit/>
          </a:bodyPr>
          <a:lstStyle/>
          <a:p>
            <a:pPr marL="465666" indent="-465666" defTabSz="1300480">
              <a:spcBef>
                <a:spcPts val="1000"/>
              </a:spcBef>
              <a:buSzPct val="100000"/>
              <a:buFont typeface="Helvetica Neue"/>
              <a:tabLst/>
              <a:defRPr sz="2700" b="0">
                <a:effectLst/>
              </a:defRPr>
            </a:pPr>
            <a:endParaRPr dirty="0"/>
          </a:p>
          <a:p>
            <a:pPr marL="465666" indent="-465666" defTabSz="1300480">
              <a:spcBef>
                <a:spcPts val="1000"/>
              </a:spcBef>
              <a:buSzPct val="100000"/>
              <a:buChar char="◇"/>
              <a:tabLst/>
              <a:defRPr sz="2700">
                <a:effectLst/>
              </a:defRPr>
            </a:pPr>
            <a:r>
              <a:rPr lang="cs-CZ" dirty="0" smtClean="0"/>
              <a:t>Respektování bez podmínek </a:t>
            </a:r>
            <a:r>
              <a:rPr lang="cs-CZ" b="0" dirty="0" smtClean="0"/>
              <a:t>není spojeno s podmínkami</a:t>
            </a:r>
            <a:r>
              <a:rPr b="0" dirty="0" smtClean="0"/>
              <a:t>; </a:t>
            </a:r>
            <a:r>
              <a:rPr lang="cs-CZ" b="0" dirty="0" smtClean="0"/>
              <a:t>respektování </a:t>
            </a:r>
            <a:r>
              <a:rPr lang="cs-CZ" b="0" dirty="0" smtClean="0"/>
              <a:t>druhé osoby</a:t>
            </a:r>
            <a:r>
              <a:rPr b="0" dirty="0" smtClean="0"/>
              <a:t>, </a:t>
            </a:r>
            <a:r>
              <a:rPr lang="cs-CZ" b="0" dirty="0" smtClean="0"/>
              <a:t>která má svou vlastní hodnotu</a:t>
            </a:r>
            <a:r>
              <a:rPr b="0" dirty="0" smtClean="0"/>
              <a:t>. </a:t>
            </a:r>
            <a:endParaRPr b="0" dirty="0"/>
          </a:p>
          <a:p>
            <a:pPr marL="465666" indent="-465666" defTabSz="1300480">
              <a:spcBef>
                <a:spcPts val="1000"/>
              </a:spcBef>
              <a:buSzPct val="100000"/>
              <a:buChar char="◇"/>
              <a:tabLst/>
              <a:defRPr sz="2700">
                <a:effectLst/>
              </a:defRPr>
            </a:pPr>
            <a:r>
              <a:rPr lang="cs-CZ" dirty="0" smtClean="0"/>
              <a:t>Empatie</a:t>
            </a:r>
            <a:r>
              <a:rPr dirty="0" smtClean="0"/>
              <a:t> </a:t>
            </a:r>
            <a:r>
              <a:rPr lang="cs-CZ" b="0" dirty="0" smtClean="0"/>
              <a:t>je zájem o vnitřní perspektivu druhého a snaha pochopit si, abych mohl vidět svět jeho očima</a:t>
            </a:r>
            <a:r>
              <a:rPr b="0" dirty="0" smtClean="0"/>
              <a:t>.</a:t>
            </a:r>
            <a:endParaRPr b="0" dirty="0"/>
          </a:p>
          <a:p>
            <a:pPr marL="465666" indent="-465666" defTabSz="1300480">
              <a:spcBef>
                <a:spcPts val="1000"/>
              </a:spcBef>
              <a:buSzPct val="100000"/>
              <a:buChar char="◇"/>
              <a:tabLst/>
              <a:defRPr sz="2700">
                <a:effectLst/>
              </a:defRPr>
            </a:pPr>
            <a:r>
              <a:rPr lang="cs-CZ" dirty="0" smtClean="0"/>
              <a:t>Autonomie</a:t>
            </a:r>
            <a:r>
              <a:rPr dirty="0" smtClean="0"/>
              <a:t> </a:t>
            </a:r>
            <a:r>
              <a:rPr lang="cs-CZ" b="0" dirty="0" smtClean="0"/>
              <a:t>uznává a respektuje svébytnost jednotlivce a přiznává mu právo najít si sám svou cestu a troufnout si po ní jít</a:t>
            </a:r>
            <a:r>
              <a:rPr b="0" dirty="0" smtClean="0"/>
              <a:t>.</a:t>
            </a:r>
            <a:endParaRPr b="0" dirty="0"/>
          </a:p>
          <a:p>
            <a:pPr marL="465666" indent="-465666" defTabSz="1300480">
              <a:spcBef>
                <a:spcPts val="1000"/>
              </a:spcBef>
              <a:buSzPct val="100000"/>
              <a:buChar char="◇"/>
              <a:tabLst/>
              <a:defRPr sz="2700">
                <a:effectLst/>
              </a:defRPr>
            </a:pPr>
            <a:r>
              <a:rPr lang="cs-CZ" dirty="0" smtClean="0"/>
              <a:t>Uznání </a:t>
            </a:r>
            <a:r>
              <a:rPr lang="cs-CZ" b="0" dirty="0" smtClean="0"/>
              <a:t>přiznává silné stránky a úsilí/snahy osoby</a:t>
            </a:r>
            <a:r>
              <a:rPr b="0" dirty="0" smtClean="0"/>
              <a:t>.</a:t>
            </a:r>
            <a:endParaRPr b="0" dirty="0"/>
          </a:p>
        </p:txBody>
      </p:sp>
      <p:sp>
        <p:nvSpPr>
          <p:cNvPr id="354"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16</a:t>
            </a:fld>
            <a:endParaRPr/>
          </a:p>
        </p:txBody>
      </p:sp>
      <p:pic>
        <p:nvPicPr>
          <p:cNvPr id="355" name="Bildschirmfoto 2017-09-24 um 09.54.37.png" descr="Bildschirmfoto 2017-09-24 um 09.54.37.png"/>
          <p:cNvPicPr>
            <a:picLocks noChangeAspect="1"/>
          </p:cNvPicPr>
          <p:nvPr/>
        </p:nvPicPr>
        <p:blipFill>
          <a:blip r:embed="rId2" cstate="print">
            <a:extLst/>
          </a:blip>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Rectangle 2"/>
          <p:cNvSpPr txBox="1">
            <a:spLocks noGrp="1"/>
          </p:cNvSpPr>
          <p:nvPr>
            <p:ph type="title"/>
          </p:nvPr>
        </p:nvSpPr>
        <p:spPr>
          <a:prstGeom prst="rect">
            <a:avLst/>
          </a:prstGeom>
        </p:spPr>
        <p:txBody>
          <a:bodyPr/>
          <a:lstStyle/>
          <a:p>
            <a:r>
              <a:rPr lang="cs-CZ" dirty="0" smtClean="0"/>
              <a:t>Duch vedení motivačních rozhovorů </a:t>
            </a:r>
            <a:r>
              <a:rPr dirty="0" smtClean="0"/>
              <a:t>– </a:t>
            </a:r>
            <a:r>
              <a:rPr dirty="0" err="1" smtClean="0">
                <a:solidFill>
                  <a:srgbClr val="B98DFF"/>
                </a:solidFill>
              </a:rPr>
              <a:t>Evo</a:t>
            </a:r>
            <a:r>
              <a:rPr lang="cs-CZ" dirty="0" err="1" smtClean="0">
                <a:solidFill>
                  <a:srgbClr val="B98DFF"/>
                </a:solidFill>
              </a:rPr>
              <a:t>kace</a:t>
            </a:r>
            <a:endParaRPr i="1" dirty="0">
              <a:solidFill>
                <a:srgbClr val="B98DFF"/>
              </a:solidFill>
            </a:endParaRPr>
          </a:p>
        </p:txBody>
      </p:sp>
      <p:sp>
        <p:nvSpPr>
          <p:cNvPr id="358" name="Textfeld 1"/>
          <p:cNvSpPr txBox="1"/>
          <p:nvPr/>
        </p:nvSpPr>
        <p:spPr>
          <a:xfrm>
            <a:off x="1159237" y="2815660"/>
            <a:ext cx="11524254" cy="432938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algn="l" defTabSz="1300480">
              <a:lnSpc>
                <a:spcPct val="80000"/>
              </a:lnSpc>
              <a:defRPr sz="3100"/>
            </a:pPr>
            <a:endParaRPr dirty="0"/>
          </a:p>
          <a:p>
            <a:pPr algn="l" defTabSz="1300480">
              <a:lnSpc>
                <a:spcPct val="80000"/>
              </a:lnSpc>
              <a:defRPr sz="3100" b="0"/>
            </a:pPr>
            <a:r>
              <a:rPr lang="cs-CZ" dirty="0" smtClean="0"/>
              <a:t>Předpokládá se, že zdroje a motivace ke změně jsou přítomné v klientovi samotném</a:t>
            </a:r>
            <a:r>
              <a:rPr dirty="0" smtClean="0"/>
              <a:t>. </a:t>
            </a:r>
            <a:r>
              <a:rPr dirty="0"/>
              <a:t/>
            </a:r>
            <a:br>
              <a:rPr dirty="0"/>
            </a:br>
            <a:endParaRPr dirty="0"/>
          </a:p>
          <a:p>
            <a:pPr algn="l" defTabSz="1300480">
              <a:lnSpc>
                <a:spcPct val="80000"/>
              </a:lnSpc>
              <a:defRPr sz="3100"/>
            </a:pPr>
            <a:r>
              <a:rPr lang="cs-CZ" b="0" dirty="0" smtClean="0"/>
              <a:t>Tato motivace ke změně plynoucí z podstaty samé se posiluje zahrnutím vnímání</a:t>
            </a:r>
            <a:r>
              <a:rPr b="0" dirty="0" smtClean="0"/>
              <a:t>, </a:t>
            </a:r>
            <a:r>
              <a:rPr lang="cs-CZ" b="0" dirty="0" smtClean="0"/>
              <a:t>cílů a hodnot klienta</a:t>
            </a:r>
            <a:r>
              <a:rPr b="0" dirty="0" smtClean="0"/>
              <a:t>.</a:t>
            </a:r>
            <a:r>
              <a:rPr dirty="0" smtClean="0"/>
              <a:t> </a:t>
            </a:r>
            <a:endParaRPr dirty="0"/>
          </a:p>
          <a:p>
            <a:pPr algn="l" defTabSz="1300480">
              <a:lnSpc>
                <a:spcPct val="80000"/>
              </a:lnSpc>
              <a:defRPr sz="3100" b="0"/>
            </a:pPr>
            <a:endParaRPr dirty="0"/>
          </a:p>
          <a:p>
            <a:pPr algn="l" defTabSz="1300480">
              <a:lnSpc>
                <a:spcPct val="80000"/>
              </a:lnSpc>
              <a:defRPr sz="3100" b="0"/>
            </a:pPr>
            <a:r>
              <a:rPr lang="cs-CZ" dirty="0" err="1" smtClean="0"/>
              <a:t>Srv</a:t>
            </a:r>
            <a:r>
              <a:rPr dirty="0" smtClean="0"/>
              <a:t>.: </a:t>
            </a:r>
            <a:endParaRPr dirty="0"/>
          </a:p>
          <a:p>
            <a:pPr algn="l" defTabSz="1300480">
              <a:lnSpc>
                <a:spcPct val="80000"/>
              </a:lnSpc>
              <a:defRPr sz="3100" b="0"/>
            </a:pPr>
            <a:r>
              <a:rPr dirty="0"/>
              <a:t>education = </a:t>
            </a:r>
            <a:r>
              <a:rPr dirty="0" smtClean="0"/>
              <a:t>(</a:t>
            </a:r>
            <a:r>
              <a:rPr lang="cs-CZ" dirty="0" smtClean="0"/>
              <a:t>vy</a:t>
            </a:r>
            <a:r>
              <a:rPr dirty="0" smtClean="0"/>
              <a:t>)</a:t>
            </a:r>
            <a:r>
              <a:rPr lang="cs-CZ" dirty="0" smtClean="0"/>
              <a:t>táhnout</a:t>
            </a:r>
            <a:endParaRPr dirty="0"/>
          </a:p>
          <a:p>
            <a:pPr algn="l" defTabSz="1300480">
              <a:lnSpc>
                <a:spcPct val="80000"/>
              </a:lnSpc>
              <a:defRPr sz="3100" b="0"/>
            </a:pPr>
            <a:r>
              <a:rPr dirty="0"/>
              <a:t>evocation = </a:t>
            </a:r>
            <a:r>
              <a:rPr lang="cs-CZ" dirty="0" smtClean="0"/>
              <a:t>vylákat</a:t>
            </a:r>
            <a:r>
              <a:rPr dirty="0" smtClean="0"/>
              <a:t>, </a:t>
            </a:r>
            <a:r>
              <a:rPr dirty="0"/>
              <a:t/>
            </a:r>
            <a:br>
              <a:rPr dirty="0"/>
            </a:br>
            <a:r>
              <a:rPr dirty="0"/>
              <a:t>                    </a:t>
            </a:r>
            <a:r>
              <a:rPr lang="cs-CZ" dirty="0" smtClean="0"/>
              <a:t>vyprovokovat</a:t>
            </a:r>
            <a:endParaRPr dirty="0"/>
          </a:p>
        </p:txBody>
      </p:sp>
      <p:sp>
        <p:nvSpPr>
          <p:cNvPr id="359" name="Textfeld 2"/>
          <p:cNvSpPr txBox="1"/>
          <p:nvPr/>
        </p:nvSpPr>
        <p:spPr>
          <a:xfrm>
            <a:off x="6653262" y="6589631"/>
            <a:ext cx="5991710" cy="2689049"/>
          </a:xfrm>
          <a:prstGeom prst="rect">
            <a:avLst/>
          </a:prstGeom>
          <a:solidFill>
            <a:srgbClr val="FFFFFF"/>
          </a:solidFill>
          <a:ln w="38100">
            <a:solidFill>
              <a:srgbClr val="2C7C9F"/>
            </a:solidFill>
          </a:ln>
          <a:extLst>
            <a:ext uri="{C572A759-6A51-4108-AA02-DFA0A04FC94B}">
              <ma14:wrappingTextBoxFlag xmlns:ma14="http://schemas.microsoft.com/office/mac/drawingml/2011/main" xmlns="" val="1"/>
            </a:ext>
          </a:extLst>
        </p:spPr>
        <p:txBody>
          <a:bodyPr lIns="65023" tIns="65023" rIns="65023" bIns="65023">
            <a:spAutoFit/>
          </a:bodyPr>
          <a:lstStyle/>
          <a:p>
            <a:pPr algn="l" defTabSz="1300480">
              <a:defRPr b="0"/>
            </a:pPr>
            <a:r>
              <a:t>The teacher who is indeed wise</a:t>
            </a:r>
          </a:p>
          <a:p>
            <a:pPr algn="l" defTabSz="1300480">
              <a:defRPr b="0"/>
            </a:pPr>
            <a:r>
              <a:t>does not bid you enter the house of </a:t>
            </a:r>
          </a:p>
          <a:p>
            <a:pPr algn="l" defTabSz="1300480">
              <a:defRPr sz="2800"/>
            </a:pPr>
            <a:r>
              <a:t>his wisdom</a:t>
            </a:r>
            <a:r>
              <a:rPr sz="2400" b="0"/>
              <a:t>, </a:t>
            </a:r>
          </a:p>
          <a:p>
            <a:pPr algn="l" defTabSz="1300480">
              <a:defRPr b="0"/>
            </a:pPr>
            <a:r>
              <a:t>but rather leads you to the threshold of </a:t>
            </a:r>
          </a:p>
          <a:p>
            <a:pPr algn="l" defTabSz="1300480">
              <a:defRPr sz="2800"/>
            </a:pPr>
            <a:r>
              <a:t>your own mind</a:t>
            </a:r>
            <a:r>
              <a:rPr sz="2400" b="0"/>
              <a:t>.</a:t>
            </a:r>
          </a:p>
          <a:p>
            <a:pPr algn="l" defTabSz="1300480">
              <a:defRPr sz="1800" b="0"/>
            </a:pPr>
            <a:r>
              <a:t>						(Kahlil Gibran)</a:t>
            </a:r>
          </a:p>
        </p:txBody>
      </p:sp>
      <p:sp>
        <p:nvSpPr>
          <p:cNvPr id="360"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17</a:t>
            </a:fld>
            <a:endParaRPr/>
          </a:p>
        </p:txBody>
      </p:sp>
      <p:pic>
        <p:nvPicPr>
          <p:cNvPr id="361" name="Bildschirmfoto 2017-09-24 um 09.54.37.png" descr="Bildschirmfoto 2017-09-24 um 09.54.37.png"/>
          <p:cNvPicPr>
            <a:picLocks noChangeAspect="1"/>
          </p:cNvPicPr>
          <p:nvPr/>
        </p:nvPicPr>
        <p:blipFill>
          <a:blip r:embed="rId2" cstate="print">
            <a:extLst/>
          </a:blip>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el 1"/>
          <p:cNvSpPr txBox="1">
            <a:spLocks noGrp="1"/>
          </p:cNvSpPr>
          <p:nvPr>
            <p:ph type="title"/>
          </p:nvPr>
        </p:nvSpPr>
        <p:spPr>
          <a:prstGeom prst="rect">
            <a:avLst/>
          </a:prstGeom>
        </p:spPr>
        <p:txBody>
          <a:bodyPr/>
          <a:lstStyle/>
          <a:p>
            <a:r>
              <a:rPr lang="cs-CZ" dirty="0" smtClean="0"/>
              <a:t>Duch vedení motivačních rozhovorů </a:t>
            </a:r>
            <a:r>
              <a:rPr dirty="0" smtClean="0"/>
              <a:t>–</a:t>
            </a:r>
            <a:r>
              <a:rPr lang="cs-CZ" dirty="0" smtClean="0">
                <a:solidFill>
                  <a:srgbClr val="FF0000"/>
                </a:solidFill>
              </a:rPr>
              <a:t>  Účast</a:t>
            </a:r>
            <a:endParaRPr dirty="0">
              <a:solidFill>
                <a:srgbClr val="FF0000"/>
              </a:solidFill>
            </a:endParaRPr>
          </a:p>
        </p:txBody>
      </p:sp>
      <p:sp>
        <p:nvSpPr>
          <p:cNvPr id="364" name="Textfeld 3"/>
          <p:cNvSpPr txBox="1"/>
          <p:nvPr/>
        </p:nvSpPr>
        <p:spPr>
          <a:xfrm>
            <a:off x="4410256" y="7433578"/>
            <a:ext cx="5940599" cy="1146979"/>
          </a:xfrm>
          <a:prstGeom prst="rect">
            <a:avLst/>
          </a:prstGeom>
          <a:solidFill>
            <a:srgbClr val="FFFFFF"/>
          </a:solidFill>
          <a:ln w="25400">
            <a:solidFill>
              <a:srgbClr val="2C7C9F"/>
            </a:solidFill>
          </a:ln>
          <a:extLst>
            <a:ext uri="{C572A759-6A51-4108-AA02-DFA0A04FC94B}">
              <ma14:wrappingTextBoxFlag xmlns:ma14="http://schemas.microsoft.com/office/mac/drawingml/2011/main" xmlns="" val="1"/>
            </a:ext>
          </a:extLst>
        </p:spPr>
        <p:txBody>
          <a:bodyPr wrap="none" lIns="65023" tIns="65023" rIns="65023" bIns="65023">
            <a:spAutoFit/>
          </a:bodyPr>
          <a:lstStyle/>
          <a:p>
            <a:pPr algn="l" defTabSz="1300480"/>
            <a:r>
              <a:rPr lang="cs-CZ" dirty="0" smtClean="0"/>
              <a:t>Účast je přání</a:t>
            </a:r>
            <a:r>
              <a:rPr dirty="0" smtClean="0"/>
              <a:t>, </a:t>
            </a:r>
            <a:endParaRPr dirty="0"/>
          </a:p>
          <a:p>
            <a:pPr algn="l" defTabSz="1300480"/>
            <a:r>
              <a:rPr lang="cs-CZ" dirty="0" smtClean="0"/>
              <a:t>aby ostatní živé bytosti byly bez utrpení</a:t>
            </a:r>
            <a:endParaRPr dirty="0"/>
          </a:p>
          <a:p>
            <a:pPr algn="l" defTabSz="1300480">
              <a:defRPr sz="1800" b="0"/>
            </a:pPr>
            <a:r>
              <a:rPr dirty="0"/>
              <a:t>(</a:t>
            </a:r>
            <a:r>
              <a:rPr dirty="0" err="1"/>
              <a:t>Dalei</a:t>
            </a:r>
            <a:r>
              <a:rPr dirty="0"/>
              <a:t> Lama)</a:t>
            </a:r>
          </a:p>
        </p:txBody>
      </p:sp>
      <p:sp>
        <p:nvSpPr>
          <p:cNvPr id="365" name="Inhaltsplatzhalter 2"/>
          <p:cNvSpPr txBox="1">
            <a:spLocks noGrp="1"/>
          </p:cNvSpPr>
          <p:nvPr>
            <p:ph type="body" idx="4294967295"/>
          </p:nvPr>
        </p:nvSpPr>
        <p:spPr>
          <a:xfrm>
            <a:off x="1336604" y="2149404"/>
            <a:ext cx="11704321" cy="5268879"/>
          </a:xfrm>
          <a:prstGeom prst="rect">
            <a:avLst/>
          </a:prstGeom>
          <a:solidFill>
            <a:srgbClr val="FFFFFF"/>
          </a:solidFill>
        </p:spPr>
        <p:txBody>
          <a:bodyPr lIns="65023" tIns="65023" rIns="65023" bIns="65023" anchor="t">
            <a:noAutofit/>
          </a:bodyPr>
          <a:lstStyle/>
          <a:p>
            <a:pPr marL="0" indent="0" defTabSz="1300480">
              <a:spcBef>
                <a:spcPts val="1000"/>
              </a:spcBef>
              <a:buSzTx/>
              <a:buFont typeface="Helvetica Neue"/>
              <a:buNone/>
              <a:tabLst/>
              <a:defRPr sz="3800" b="0">
                <a:effectLst/>
              </a:defRPr>
            </a:pPr>
            <a:r>
              <a:rPr dirty="0"/>
              <a:t/>
            </a:r>
            <a:br>
              <a:rPr dirty="0"/>
            </a:br>
            <a:r>
              <a:rPr lang="cs-CZ" dirty="0" smtClean="0"/>
              <a:t>Účast se ukazuje v tom, že aktivně podporujeme blaho jiného člověka a přiznáváme prioritu jeho potřebám</a:t>
            </a:r>
            <a:r>
              <a:rPr dirty="0" smtClean="0"/>
              <a:t>.</a:t>
            </a:r>
            <a:endParaRPr dirty="0"/>
          </a:p>
          <a:p>
            <a:pPr marL="0" indent="0" defTabSz="1300480">
              <a:spcBef>
                <a:spcPts val="1000"/>
              </a:spcBef>
              <a:buSzTx/>
              <a:buFont typeface="Helvetica Neue"/>
              <a:buNone/>
              <a:tabLst/>
              <a:defRPr sz="3800" b="0">
                <a:effectLst/>
              </a:defRPr>
            </a:pPr>
            <a:r>
              <a:rPr lang="cs-CZ" dirty="0" smtClean="0"/>
              <a:t>Účast  znamená</a:t>
            </a:r>
            <a:r>
              <a:rPr dirty="0" smtClean="0"/>
              <a:t>, </a:t>
            </a:r>
            <a:r>
              <a:rPr lang="cs-CZ" dirty="0" smtClean="0"/>
              <a:t>zasazovat se vědomě o blaho ostatních a jednat v jejich nejlepším zájmu</a:t>
            </a:r>
            <a:r>
              <a:rPr dirty="0" smtClean="0"/>
              <a:t>.</a:t>
            </a:r>
            <a:endParaRPr dirty="0"/>
          </a:p>
        </p:txBody>
      </p:sp>
      <p:sp>
        <p:nvSpPr>
          <p:cNvPr id="366"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18</a:t>
            </a:fld>
            <a:endParaRPr/>
          </a:p>
        </p:txBody>
      </p:sp>
      <p:pic>
        <p:nvPicPr>
          <p:cNvPr id="367" name="Bildschirmfoto 2017-09-24 um 09.54.37.png" descr="Bildschirmfoto 2017-09-24 um 09.54.37.png"/>
          <p:cNvPicPr>
            <a:picLocks noChangeAspect="1"/>
          </p:cNvPicPr>
          <p:nvPr/>
        </p:nvPicPr>
        <p:blipFill>
          <a:blip r:embed="rId2" cstate="print">
            <a:extLst/>
          </a:blip>
          <a:stretch>
            <a:fillRect/>
          </a:stretch>
        </p:blipFill>
        <p:spPr>
          <a:xfrm>
            <a:off x="10149922" y="357401"/>
            <a:ext cx="2395562" cy="207041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Die Kommunikationsfallen"/>
          <p:cNvSpPr txBox="1">
            <a:spLocks noGrp="1"/>
          </p:cNvSpPr>
          <p:nvPr>
            <p:ph type="title"/>
          </p:nvPr>
        </p:nvSpPr>
        <p:spPr>
          <a:prstGeom prst="rect">
            <a:avLst/>
          </a:prstGeom>
        </p:spPr>
        <p:txBody>
          <a:bodyPr>
            <a:normAutofit/>
          </a:bodyPr>
          <a:lstStyle>
            <a:lvl1pPr defTabSz="584200">
              <a:defRPr sz="4200" b="0">
                <a:latin typeface="+mn-lt"/>
                <a:ea typeface="+mn-ea"/>
                <a:cs typeface="+mn-cs"/>
                <a:sym typeface="Helvetica Neue Medium"/>
              </a:defRPr>
            </a:lvl1pPr>
          </a:lstStyle>
          <a:p>
            <a:r>
              <a:rPr lang="cs-CZ" dirty="0" smtClean="0"/>
              <a:t>Komunikační pasti</a:t>
            </a:r>
            <a:endParaRPr dirty="0"/>
          </a:p>
        </p:txBody>
      </p:sp>
      <p:sp>
        <p:nvSpPr>
          <p:cNvPr id="370"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19</a:t>
            </a:fld>
            <a:endParaRPr/>
          </a:p>
        </p:txBody>
      </p:sp>
      <p:sp>
        <p:nvSpPr>
          <p:cNvPr id="371" name="die Frage-Antwort-Falle…"/>
          <p:cNvSpPr txBox="1"/>
          <p:nvPr/>
        </p:nvSpPr>
        <p:spPr>
          <a:xfrm>
            <a:off x="1258018" y="2801257"/>
            <a:ext cx="11989143" cy="5161835"/>
          </a:xfrm>
          <a:prstGeom prst="rect">
            <a:avLst/>
          </a:prstGeom>
          <a:ln w="12700">
            <a:miter lim="400000"/>
          </a:ln>
          <a:extLst>
            <a:ext uri="{C572A759-6A51-4108-AA02-DFA0A04FC94B}">
              <ma14:wrappingTextBoxFlag xmlns:ma14="http://schemas.microsoft.com/office/mac/drawingml/2011/main" xmlns="" val="1"/>
            </a:ext>
          </a:extLst>
        </p:spPr>
        <p:txBody>
          <a:bodyPr lIns="60407" tIns="60407" rIns="60407" bIns="60407">
            <a:spAutoFit/>
          </a:bodyPr>
          <a:lstStyle/>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smtClean="0"/>
              <a:t>past otázky-odpovědi</a:t>
            </a:r>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smtClean="0"/>
              <a:t>past dojmout druhou stranu</a:t>
            </a:r>
            <a:endParaRPr dirty="0"/>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smtClean="0"/>
              <a:t>past expertů</a:t>
            </a:r>
            <a:endParaRPr dirty="0"/>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smtClean="0"/>
              <a:t>past dát někomu nálepku</a:t>
            </a:r>
            <a:endParaRPr dirty="0"/>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smtClean="0"/>
              <a:t>past soustředit se na něco příliš brzo</a:t>
            </a:r>
            <a:endParaRPr dirty="0"/>
          </a:p>
          <a:p>
            <a:pPr marL="448468" indent="-448468" algn="l" defTabSz="1180267">
              <a:spcBef>
                <a:spcPts val="2100"/>
              </a:spcBef>
              <a:buSzPct val="100000"/>
              <a:buChar char="•"/>
              <a:tabLst>
                <a:tab pos="457200" algn="l"/>
                <a:tab pos="1028700" algn="l"/>
                <a:tab pos="1600200" algn="l"/>
                <a:tab pos="2184400" algn="l"/>
                <a:tab pos="2768600" algn="l"/>
                <a:tab pos="3352800" algn="l"/>
                <a:tab pos="3924300" algn="l"/>
                <a:tab pos="4495800" algn="l"/>
                <a:tab pos="5092700" algn="l"/>
                <a:tab pos="5664200" algn="l"/>
                <a:tab pos="6235700" algn="l"/>
                <a:tab pos="6832600" algn="l"/>
                <a:tab pos="7404100" algn="l"/>
                <a:tab pos="7988300" algn="l"/>
                <a:tab pos="8572500" algn="l"/>
                <a:tab pos="9144000" algn="l"/>
                <a:tab pos="9728200" algn="l"/>
                <a:tab pos="10299700" algn="l"/>
                <a:tab pos="10883900" algn="l"/>
                <a:tab pos="11468100" algn="l"/>
                <a:tab pos="12039600" algn="l"/>
              </a:tabLst>
              <a:defRPr sz="4000" b="0"/>
            </a:pPr>
            <a:r>
              <a:rPr lang="cs-CZ" dirty="0" smtClean="0"/>
              <a:t>past viny</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1">
                                            <p:txEl>
                                              <p:pRg st="0" end="0"/>
                                            </p:txEl>
                                          </p:spTgt>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iterate>
                                    <p:tmAbs val="0"/>
                                  </p:iterate>
                                  <p:childTnLst>
                                    <p:set>
                                      <p:cBhvr>
                                        <p:cTn id="22" fill="hold"/>
                                        <p:tgtEl>
                                          <p:spTgt spid="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iterate>
                                    <p:tmAbs val="0"/>
                                  </p:iterate>
                                  <p:childTnLst>
                                    <p:set>
                                      <p:cBhvr>
                                        <p:cTn id="26" fill="hold"/>
                                        <p:tgtEl>
                                          <p:spTgt spid="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el 1"/>
          <p:cNvSpPr txBox="1">
            <a:spLocks noGrp="1"/>
          </p:cNvSpPr>
          <p:nvPr>
            <p:ph type="title"/>
          </p:nvPr>
        </p:nvSpPr>
        <p:spPr>
          <a:xfrm>
            <a:off x="3573442" y="406399"/>
            <a:ext cx="9190058" cy="2159001"/>
          </a:xfrm>
          <a:prstGeom prst="rect">
            <a:avLst/>
          </a:prstGeom>
        </p:spPr>
        <p:txBody>
          <a:bodyPr>
            <a:normAutofit/>
          </a:bodyPr>
          <a:lstStyle>
            <a:lvl1pPr>
              <a:defRPr sz="4400"/>
            </a:lvl1pPr>
          </a:lstStyle>
          <a:p>
            <a:r>
              <a:rPr lang="cs-CZ" sz="4000" dirty="0" smtClean="0"/>
              <a:t>Tip na </a:t>
            </a:r>
            <a:r>
              <a:rPr lang="cs-CZ" dirty="0" smtClean="0"/>
              <a:t>literaturu</a:t>
            </a:r>
            <a:r>
              <a:rPr dirty="0" smtClean="0"/>
              <a:t>,</a:t>
            </a:r>
            <a:r>
              <a:rPr lang="cs-CZ" dirty="0" smtClean="0"/>
              <a:t> údaje o zdroji </a:t>
            </a:r>
            <a:r>
              <a:rPr dirty="0" smtClean="0"/>
              <a:t>&amp; </a:t>
            </a:r>
            <a:r>
              <a:rPr lang="cs-CZ" dirty="0" smtClean="0"/>
              <a:t>historie vývoje</a:t>
            </a:r>
            <a:endParaRPr sz="4000" dirty="0"/>
          </a:p>
        </p:txBody>
      </p:sp>
      <p:sp>
        <p:nvSpPr>
          <p:cNvPr id="233" name="Inhaltsplatzhalter 2"/>
          <p:cNvSpPr txBox="1">
            <a:spLocks noGrp="1"/>
          </p:cNvSpPr>
          <p:nvPr>
            <p:ph type="body" idx="1"/>
          </p:nvPr>
        </p:nvSpPr>
        <p:spPr>
          <a:prstGeom prst="rect">
            <a:avLst/>
          </a:prstGeom>
        </p:spPr>
        <p:txBody>
          <a:bodyPr/>
          <a:lstStyle/>
          <a:p>
            <a:pPr marL="0" indent="0">
              <a:spcBef>
                <a:spcPts val="400"/>
              </a:spcBef>
              <a:defRPr sz="1800"/>
            </a:pPr>
            <a:endParaRPr sz="2200"/>
          </a:p>
          <a:p>
            <a:pPr marL="0" indent="0">
              <a:spcBef>
                <a:spcPts val="400"/>
              </a:spcBef>
              <a:defRPr sz="1800"/>
            </a:pPr>
            <a:endParaRPr sz="2200"/>
          </a:p>
          <a:p>
            <a:pPr marL="0" indent="0">
              <a:spcBef>
                <a:spcPts val="400"/>
              </a:spcBef>
              <a:defRPr sz="1800"/>
            </a:pPr>
            <a:endParaRPr sz="1600"/>
          </a:p>
          <a:p>
            <a:pPr marL="0" indent="0">
              <a:spcBef>
                <a:spcPts val="400"/>
              </a:spcBef>
              <a:defRPr sz="1800"/>
            </a:pPr>
            <a:endParaRPr sz="1600"/>
          </a:p>
          <a:p>
            <a:pPr marL="0" indent="0">
              <a:spcBef>
                <a:spcPts val="400"/>
              </a:spcBef>
              <a:defRPr sz="1800"/>
            </a:pPr>
            <a:endParaRPr sz="2400"/>
          </a:p>
        </p:txBody>
      </p:sp>
      <p:sp>
        <p:nvSpPr>
          <p:cNvPr id="234" name="Inhaltsplatzhalter 3"/>
          <p:cNvSpPr txBox="1"/>
          <p:nvPr/>
        </p:nvSpPr>
        <p:spPr>
          <a:xfrm>
            <a:off x="4103285" y="2525971"/>
            <a:ext cx="6748950" cy="7164682"/>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p>
            <a:pPr algn="l" defTabSz="1300480">
              <a:spcBef>
                <a:spcPts val="400"/>
              </a:spcBef>
              <a:defRPr sz="2200" b="0"/>
            </a:pPr>
            <a:endParaRPr dirty="0"/>
          </a:p>
          <a:p>
            <a:pPr algn="l" defTabSz="1300480">
              <a:spcBef>
                <a:spcPts val="400"/>
              </a:spcBef>
              <a:defRPr sz="2200" b="0"/>
            </a:pPr>
            <a:endParaRPr dirty="0"/>
          </a:p>
          <a:p>
            <a:pPr algn="l" defTabSz="1300480">
              <a:spcBef>
                <a:spcPts val="400"/>
              </a:spcBef>
              <a:defRPr sz="2200" b="0"/>
            </a:pPr>
            <a:r>
              <a:rPr lang="cs-CZ" dirty="0" smtClean="0"/>
              <a:t>Vedení motivačních rozhovorů se začalo rozvíjet v </a:t>
            </a:r>
            <a:r>
              <a:rPr dirty="0" smtClean="0"/>
              <a:t>80</a:t>
            </a:r>
            <a:r>
              <a:rPr lang="cs-CZ" dirty="0" smtClean="0"/>
              <a:t>. letech v Anglii a USA při práci se závislými osobami</a:t>
            </a:r>
            <a:r>
              <a:rPr dirty="0" smtClean="0"/>
              <a:t>.</a:t>
            </a:r>
            <a:endParaRPr dirty="0">
              <a:solidFill>
                <a:srgbClr val="595959"/>
              </a:solidFill>
            </a:endParaRPr>
          </a:p>
          <a:p>
            <a:pPr algn="l" defTabSz="1300480">
              <a:spcBef>
                <a:spcPts val="400"/>
              </a:spcBef>
              <a:buClr>
                <a:srgbClr val="6FB7D7"/>
              </a:buClr>
              <a:buSzPct val="110000"/>
              <a:buChar char="●"/>
              <a:defRPr sz="2200" b="0"/>
            </a:pPr>
            <a:endParaRPr dirty="0">
              <a:solidFill>
                <a:srgbClr val="595959"/>
              </a:solidFill>
            </a:endParaRPr>
          </a:p>
          <a:p>
            <a:pPr algn="l" defTabSz="1300480">
              <a:spcBef>
                <a:spcPts val="400"/>
              </a:spcBef>
              <a:defRPr sz="2200" b="0"/>
            </a:pPr>
            <a:r>
              <a:rPr lang="cs-CZ" dirty="0" smtClean="0"/>
              <a:t>Převážně se na začátku pracovalo s osobami, které měly problémy s alkoholem a ilegálními drogami</a:t>
            </a:r>
            <a:r>
              <a:rPr dirty="0" smtClean="0"/>
              <a:t>.</a:t>
            </a:r>
            <a:endParaRPr dirty="0">
              <a:solidFill>
                <a:srgbClr val="595959"/>
              </a:solidFill>
            </a:endParaRPr>
          </a:p>
          <a:p>
            <a:pPr algn="l" defTabSz="1300480">
              <a:spcBef>
                <a:spcPts val="400"/>
              </a:spcBef>
              <a:buClr>
                <a:srgbClr val="6FB7D7"/>
              </a:buClr>
              <a:buSzPct val="110000"/>
              <a:buChar char="●"/>
              <a:defRPr sz="2200" b="0"/>
            </a:pPr>
            <a:endParaRPr dirty="0">
              <a:solidFill>
                <a:srgbClr val="595959"/>
              </a:solidFill>
            </a:endParaRPr>
          </a:p>
          <a:p>
            <a:pPr algn="l" defTabSz="1300480">
              <a:spcBef>
                <a:spcPts val="400"/>
              </a:spcBef>
              <a:defRPr sz="2200" b="0"/>
            </a:pPr>
            <a:r>
              <a:rPr lang="cs-CZ" dirty="0" smtClean="0"/>
              <a:t>Dnes jde o široce rozšířený přístup v celém zdravotnictví a v oblasti poradenství</a:t>
            </a:r>
            <a:r>
              <a:rPr dirty="0" smtClean="0"/>
              <a:t>. </a:t>
            </a:r>
            <a:r>
              <a:rPr lang="cs-CZ" dirty="0" smtClean="0"/>
              <a:t>Především v rámci </a:t>
            </a:r>
            <a:r>
              <a:rPr lang="cs-CZ" b="1" dirty="0" smtClean="0"/>
              <a:t>krátkodobých intervencí</a:t>
            </a:r>
            <a:r>
              <a:rPr dirty="0" smtClean="0"/>
              <a:t>.</a:t>
            </a:r>
            <a:endParaRPr dirty="0">
              <a:solidFill>
                <a:srgbClr val="595959"/>
              </a:solidFill>
            </a:endParaRPr>
          </a:p>
          <a:p>
            <a:pPr algn="l" defTabSz="1300480">
              <a:spcBef>
                <a:spcPts val="400"/>
              </a:spcBef>
              <a:buClr>
                <a:srgbClr val="6FB7D7"/>
              </a:buClr>
              <a:buSzPct val="110000"/>
              <a:buChar char="●"/>
              <a:defRPr sz="2200" b="0"/>
            </a:pPr>
            <a:endParaRPr dirty="0">
              <a:solidFill>
                <a:srgbClr val="595959"/>
              </a:solidFill>
            </a:endParaRPr>
          </a:p>
          <a:p>
            <a:pPr algn="l" defTabSz="1300480">
              <a:spcBef>
                <a:spcPts val="400"/>
              </a:spcBef>
              <a:defRPr sz="2200" b="0"/>
            </a:pPr>
            <a:r>
              <a:rPr lang="cs-CZ" dirty="0" smtClean="0"/>
              <a:t>Dobré úspěchy v práci s osobami s vysokou ambivalencí příp. se změnami chování.</a:t>
            </a:r>
            <a:endParaRPr dirty="0"/>
          </a:p>
        </p:txBody>
      </p:sp>
      <p:pic>
        <p:nvPicPr>
          <p:cNvPr id="235" name="Bild 5" descr="Bild 5"/>
          <p:cNvPicPr>
            <a:picLocks noChangeAspect="1"/>
          </p:cNvPicPr>
          <p:nvPr/>
        </p:nvPicPr>
        <p:blipFill>
          <a:blip r:embed="rId2" cstate="print">
            <a:extLst/>
          </a:blip>
          <a:stretch>
            <a:fillRect/>
          </a:stretch>
        </p:blipFill>
        <p:spPr>
          <a:xfrm>
            <a:off x="-155441" y="162629"/>
            <a:ext cx="3493071" cy="4836559"/>
          </a:xfrm>
          <a:prstGeom prst="rect">
            <a:avLst/>
          </a:prstGeom>
          <a:ln w="12700">
            <a:miter lim="400000"/>
          </a:ln>
        </p:spPr>
      </p:pic>
      <p:pic>
        <p:nvPicPr>
          <p:cNvPr id="236" name="51IevZnrdZL.jpg" descr="51IevZnrdZL.jpg"/>
          <p:cNvPicPr>
            <a:picLocks noChangeAspect="1"/>
          </p:cNvPicPr>
          <p:nvPr/>
        </p:nvPicPr>
        <p:blipFill>
          <a:blip r:embed="rId3" cstate="print">
            <a:extLst/>
          </a:blip>
          <a:stretch>
            <a:fillRect/>
          </a:stretch>
        </p:blipFill>
        <p:spPr>
          <a:xfrm>
            <a:off x="-61213" y="4841246"/>
            <a:ext cx="3304616" cy="4961886"/>
          </a:xfrm>
          <a:prstGeom prst="rect">
            <a:avLst/>
          </a:prstGeom>
          <a:ln w="25400">
            <a:miter lim="400000"/>
          </a:ln>
          <a:effectLst>
            <a:reflection stA="50000" endPos="40000" dir="5400000" sy="-100000" algn="bl" rotWithShape="0"/>
          </a:effectLst>
        </p:spPr>
      </p:pic>
      <p:sp>
        <p:nvSpPr>
          <p:cNvPr id="237"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20</a:t>
            </a:fld>
            <a:endParaRPr/>
          </a:p>
        </p:txBody>
      </p:sp>
      <p:sp>
        <p:nvSpPr>
          <p:cNvPr id="374" name="Roadblocks"/>
          <p:cNvSpPr txBox="1"/>
          <p:nvPr/>
        </p:nvSpPr>
        <p:spPr>
          <a:xfrm>
            <a:off x="662534" y="480860"/>
            <a:ext cx="11685880" cy="6447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1180267">
              <a:tabLst>
                <a:tab pos="1168400" algn="l"/>
                <a:tab pos="2349500" algn="l"/>
                <a:tab pos="3530600" algn="l"/>
                <a:tab pos="4711700" algn="l"/>
                <a:tab pos="5892800" algn="l"/>
                <a:tab pos="7073900" algn="l"/>
                <a:tab pos="8255000" algn="l"/>
                <a:tab pos="9436100" algn="l"/>
                <a:tab pos="10617200" algn="l"/>
                <a:tab pos="11798300" algn="l"/>
                <a:tab pos="12979400" algn="l"/>
              </a:tabLst>
              <a:defRPr sz="4400" b="0">
                <a:solidFill>
                  <a:srgbClr val="FFFFFF"/>
                </a:solidFill>
                <a:effectLst>
                  <a:outerShdw blurRad="12700" dist="25400" dir="2700000" rotWithShape="0">
                    <a:srgbClr val="DDDDDD"/>
                  </a:outerShdw>
                </a:effectLst>
              </a:defRPr>
            </a:lvl1pPr>
          </a:lstStyle>
          <a:p>
            <a:r>
              <a:t>Roadblocks</a:t>
            </a:r>
          </a:p>
        </p:txBody>
      </p:sp>
      <p:sp>
        <p:nvSpPr>
          <p:cNvPr id="375" name="Form"/>
          <p:cNvSpPr/>
          <p:nvPr/>
        </p:nvSpPr>
        <p:spPr>
          <a:xfrm rot="10800000" flipH="1">
            <a:off x="113382" y="-1"/>
            <a:ext cx="12528049" cy="91573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396" y="21600"/>
                </a:lnTo>
                <a:lnTo>
                  <a:pt x="16204" y="21600"/>
                </a:lnTo>
                <a:lnTo>
                  <a:pt x="21600" y="0"/>
                </a:lnTo>
                <a:lnTo>
                  <a:pt x="0" y="0"/>
                </a:lnTo>
                <a:close/>
              </a:path>
            </a:pathLst>
          </a:custGeom>
          <a:solidFill>
            <a:srgbClr val="EAEAEA"/>
          </a:solidFill>
          <a:ln w="3175" cap="sq">
            <a:solidFill>
              <a:srgbClr val="000000"/>
            </a:solidFill>
            <a:miter/>
          </a:ln>
        </p:spPr>
        <p:txBody>
          <a:bodyPr lIns="59013" tIns="59013" rIns="59013" bIns="59013" anchor="ctr"/>
          <a:lstStyle/>
          <a:p>
            <a:pPr algn="l" defTabSz="579888">
              <a:lnSpc>
                <a:spcPct val="93000"/>
              </a:lnSpc>
              <a:defRPr sz="2200" b="0">
                <a:solidFill>
                  <a:srgbClr val="FFFFFF"/>
                </a:solidFill>
              </a:defRPr>
            </a:pPr>
            <a:endParaRPr/>
          </a:p>
        </p:txBody>
      </p:sp>
      <p:grpSp>
        <p:nvGrpSpPr>
          <p:cNvPr id="381" name="Gruppieren"/>
          <p:cNvGrpSpPr/>
          <p:nvPr/>
        </p:nvGrpSpPr>
        <p:grpSpPr>
          <a:xfrm>
            <a:off x="1453477" y="4727216"/>
            <a:ext cx="2688389" cy="1735570"/>
            <a:chOff x="0" y="-1"/>
            <a:chExt cx="2688388" cy="1735569"/>
          </a:xfrm>
        </p:grpSpPr>
        <p:sp>
          <p:nvSpPr>
            <p:cNvPr id="376" name="Form"/>
            <p:cNvSpPr/>
            <p:nvPr/>
          </p:nvSpPr>
          <p:spPr>
            <a:xfrm>
              <a:off x="0" y="-1"/>
              <a:ext cx="2688388" cy="1735569"/>
            </a:xfrm>
            <a:custGeom>
              <a:avLst/>
              <a:gdLst/>
              <a:ahLst/>
              <a:cxnLst>
                <a:cxn ang="0">
                  <a:pos x="wd2" y="hd2"/>
                </a:cxn>
                <a:cxn ang="5400000">
                  <a:pos x="wd2" y="hd2"/>
                </a:cxn>
                <a:cxn ang="10800000">
                  <a:pos x="wd2" y="hd2"/>
                </a:cxn>
                <a:cxn ang="16200000">
                  <a:pos x="wd2" y="hd2"/>
                </a:cxn>
              </a:cxnLst>
              <a:rect l="0" t="0" r="r" b="b"/>
              <a:pathLst>
                <a:path w="21600" h="21600" extrusionOk="0">
                  <a:moveTo>
                    <a:pt x="1848" y="0"/>
                  </a:moveTo>
                  <a:lnTo>
                    <a:pt x="0" y="2862"/>
                  </a:lnTo>
                  <a:lnTo>
                    <a:pt x="0" y="21600"/>
                  </a:lnTo>
                  <a:lnTo>
                    <a:pt x="19752"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77" name="Form"/>
            <p:cNvSpPr/>
            <p:nvPr/>
          </p:nvSpPr>
          <p:spPr>
            <a:xfrm>
              <a:off x="0" y="-1"/>
              <a:ext cx="2688388" cy="229964"/>
            </a:xfrm>
            <a:custGeom>
              <a:avLst/>
              <a:gdLst/>
              <a:ahLst/>
              <a:cxnLst>
                <a:cxn ang="0">
                  <a:pos x="wd2" y="hd2"/>
                </a:cxn>
                <a:cxn ang="5400000">
                  <a:pos x="wd2" y="hd2"/>
                </a:cxn>
                <a:cxn ang="10800000">
                  <a:pos x="wd2" y="hd2"/>
                </a:cxn>
                <a:cxn ang="16200000">
                  <a:pos x="wd2" y="hd2"/>
                </a:cxn>
              </a:cxnLst>
              <a:rect l="0" t="0" r="r" b="b"/>
              <a:pathLst>
                <a:path w="21600" h="21600" extrusionOk="0">
                  <a:moveTo>
                    <a:pt x="1848" y="0"/>
                  </a:moveTo>
                  <a:lnTo>
                    <a:pt x="0" y="21600"/>
                  </a:lnTo>
                  <a:lnTo>
                    <a:pt x="19752"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78" name="Form"/>
            <p:cNvSpPr/>
            <p:nvPr/>
          </p:nvSpPr>
          <p:spPr>
            <a:xfrm>
              <a:off x="2458422" y="-1"/>
              <a:ext cx="229966"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79" name="Form"/>
            <p:cNvSpPr/>
            <p:nvPr/>
          </p:nvSpPr>
          <p:spPr>
            <a:xfrm>
              <a:off x="0" y="-1"/>
              <a:ext cx="2688388"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752" y="2862"/>
                  </a:lnTo>
                  <a:lnTo>
                    <a:pt x="21600" y="0"/>
                  </a:lnTo>
                  <a:moveTo>
                    <a:pt x="19752" y="2862"/>
                  </a:moveTo>
                  <a:lnTo>
                    <a:pt x="19752"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0" name="befehlen,…"/>
            <p:cNvSpPr txBox="1"/>
            <p:nvPr/>
          </p:nvSpPr>
          <p:spPr>
            <a:xfrm>
              <a:off x="174414" y="420825"/>
              <a:ext cx="2109598" cy="11238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2730" tIns="62730" rIns="62730" bIns="62730" numCol="1" anchor="ctr">
              <a:sp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přikazovat</a:t>
              </a:r>
              <a:r>
                <a:rPr dirty="0" smtClean="0"/>
                <a:t>,</a:t>
              </a:r>
              <a:endParaRPr dirty="0"/>
            </a:p>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dirty="0"/>
                <a:t> </a:t>
              </a:r>
              <a:r>
                <a:rPr dirty="0" err="1" smtClean="0"/>
                <a:t>komand</a:t>
              </a:r>
              <a:r>
                <a:rPr lang="cs-CZ" dirty="0" err="1" smtClean="0"/>
                <a:t>ovat</a:t>
              </a:r>
              <a:r>
                <a:rPr dirty="0" smtClean="0"/>
                <a:t>,</a:t>
              </a:r>
              <a:endParaRPr dirty="0"/>
            </a:p>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nařizovat</a:t>
              </a:r>
              <a:endParaRPr dirty="0"/>
            </a:p>
          </p:txBody>
        </p:sp>
      </p:grpSp>
      <p:sp>
        <p:nvSpPr>
          <p:cNvPr id="382" name="Form"/>
          <p:cNvSpPr/>
          <p:nvPr/>
        </p:nvSpPr>
        <p:spPr>
          <a:xfrm rot="10800000" flipH="1">
            <a:off x="6324130" y="5059167"/>
            <a:ext cx="401620" cy="1844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96" y="21600"/>
                </a:lnTo>
                <a:lnTo>
                  <a:pt x="18004" y="21600"/>
                </a:lnTo>
                <a:lnTo>
                  <a:pt x="21600" y="0"/>
                </a:lnTo>
                <a:lnTo>
                  <a:pt x="0" y="0"/>
                </a:lnTo>
                <a:close/>
              </a:path>
            </a:pathLst>
          </a:custGeom>
          <a:solidFill>
            <a:srgbClr val="FFFFFF"/>
          </a:solidFill>
          <a:ln w="12700">
            <a:miter lim="400000"/>
          </a:ln>
        </p:spPr>
        <p:txBody>
          <a:bodyPr lIns="59013" tIns="59013" rIns="59013" bIns="59013" anchor="ctr"/>
          <a:lstStyle/>
          <a:p>
            <a:pPr algn="l" defTabSz="579888">
              <a:lnSpc>
                <a:spcPct val="93000"/>
              </a:lnSpc>
              <a:defRPr sz="2200" b="0">
                <a:solidFill>
                  <a:srgbClr val="FFFFFF"/>
                </a:solidFill>
              </a:defRPr>
            </a:pPr>
            <a:endParaRPr/>
          </a:p>
        </p:txBody>
      </p:sp>
      <p:sp>
        <p:nvSpPr>
          <p:cNvPr id="383" name="Form"/>
          <p:cNvSpPr/>
          <p:nvPr/>
        </p:nvSpPr>
        <p:spPr>
          <a:xfrm rot="10800000" flipH="1">
            <a:off x="6108977" y="1098304"/>
            <a:ext cx="198761" cy="13011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96" y="21600"/>
                </a:lnTo>
                <a:lnTo>
                  <a:pt x="18004" y="21600"/>
                </a:lnTo>
                <a:lnTo>
                  <a:pt x="21600" y="0"/>
                </a:lnTo>
                <a:lnTo>
                  <a:pt x="0" y="0"/>
                </a:lnTo>
                <a:close/>
              </a:path>
            </a:pathLst>
          </a:custGeom>
          <a:solidFill>
            <a:srgbClr val="FFFFFF"/>
          </a:solidFill>
          <a:ln w="12700">
            <a:miter lim="400000"/>
          </a:ln>
        </p:spPr>
        <p:txBody>
          <a:bodyPr lIns="59013" tIns="59013" rIns="59013" bIns="59013" anchor="ctr"/>
          <a:lstStyle/>
          <a:p>
            <a:pPr algn="l" defTabSz="579888">
              <a:lnSpc>
                <a:spcPct val="93000"/>
              </a:lnSpc>
              <a:defRPr sz="2200" b="0">
                <a:solidFill>
                  <a:srgbClr val="FFFFFF"/>
                </a:solidFill>
              </a:defRPr>
            </a:pPr>
            <a:endParaRPr/>
          </a:p>
        </p:txBody>
      </p:sp>
      <p:sp>
        <p:nvSpPr>
          <p:cNvPr id="384" name="Form"/>
          <p:cNvSpPr/>
          <p:nvPr/>
        </p:nvSpPr>
        <p:spPr>
          <a:xfrm rot="10800000" flipH="1">
            <a:off x="6227823" y="7487322"/>
            <a:ext cx="600380" cy="1669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96" y="21600"/>
                </a:lnTo>
                <a:lnTo>
                  <a:pt x="18004" y="21600"/>
                </a:lnTo>
                <a:lnTo>
                  <a:pt x="21600" y="0"/>
                </a:lnTo>
                <a:lnTo>
                  <a:pt x="0" y="0"/>
                </a:lnTo>
                <a:close/>
              </a:path>
            </a:pathLst>
          </a:custGeom>
          <a:solidFill>
            <a:srgbClr val="FFFFFF"/>
          </a:solidFill>
          <a:ln w="12700">
            <a:miter lim="400000"/>
          </a:ln>
        </p:spPr>
        <p:txBody>
          <a:bodyPr lIns="59013" tIns="59013" rIns="59013" bIns="59013" anchor="ctr"/>
          <a:lstStyle/>
          <a:p>
            <a:pPr algn="l" defTabSz="579888">
              <a:lnSpc>
                <a:spcPct val="93000"/>
              </a:lnSpc>
              <a:defRPr sz="2200" b="0">
                <a:solidFill>
                  <a:srgbClr val="FFFFFF"/>
                </a:solidFill>
              </a:defRPr>
            </a:pPr>
            <a:endParaRPr/>
          </a:p>
        </p:txBody>
      </p:sp>
      <p:grpSp>
        <p:nvGrpSpPr>
          <p:cNvPr id="390" name="Gruppieren"/>
          <p:cNvGrpSpPr/>
          <p:nvPr/>
        </p:nvGrpSpPr>
        <p:grpSpPr>
          <a:xfrm>
            <a:off x="4172600" y="4835817"/>
            <a:ext cx="2571593" cy="1735570"/>
            <a:chOff x="0" y="-1"/>
            <a:chExt cx="2571591" cy="1735569"/>
          </a:xfrm>
        </p:grpSpPr>
        <p:sp>
          <p:nvSpPr>
            <p:cNvPr id="385" name="Form"/>
            <p:cNvSpPr/>
            <p:nvPr/>
          </p:nvSpPr>
          <p:spPr>
            <a:xfrm>
              <a:off x="0" y="-1"/>
              <a:ext cx="2571591" cy="1735569"/>
            </a:xfrm>
            <a:custGeom>
              <a:avLst/>
              <a:gdLst/>
              <a:ahLst/>
              <a:cxnLst>
                <a:cxn ang="0">
                  <a:pos x="wd2" y="hd2"/>
                </a:cxn>
                <a:cxn ang="5400000">
                  <a:pos x="wd2" y="hd2"/>
                </a:cxn>
                <a:cxn ang="10800000">
                  <a:pos x="wd2" y="hd2"/>
                </a:cxn>
                <a:cxn ang="16200000">
                  <a:pos x="wd2" y="hd2"/>
                </a:cxn>
              </a:cxnLst>
              <a:rect l="0" t="0" r="r" b="b"/>
              <a:pathLst>
                <a:path w="21600" h="21600" extrusionOk="0">
                  <a:moveTo>
                    <a:pt x="1932" y="0"/>
                  </a:moveTo>
                  <a:lnTo>
                    <a:pt x="0" y="2862"/>
                  </a:lnTo>
                  <a:lnTo>
                    <a:pt x="0" y="21600"/>
                  </a:lnTo>
                  <a:lnTo>
                    <a:pt x="19668"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6" name="Form"/>
            <p:cNvSpPr/>
            <p:nvPr/>
          </p:nvSpPr>
          <p:spPr>
            <a:xfrm>
              <a:off x="0" y="-1"/>
              <a:ext cx="2571591" cy="229964"/>
            </a:xfrm>
            <a:custGeom>
              <a:avLst/>
              <a:gdLst/>
              <a:ahLst/>
              <a:cxnLst>
                <a:cxn ang="0">
                  <a:pos x="wd2" y="hd2"/>
                </a:cxn>
                <a:cxn ang="5400000">
                  <a:pos x="wd2" y="hd2"/>
                </a:cxn>
                <a:cxn ang="10800000">
                  <a:pos x="wd2" y="hd2"/>
                </a:cxn>
                <a:cxn ang="16200000">
                  <a:pos x="wd2" y="hd2"/>
                </a:cxn>
              </a:cxnLst>
              <a:rect l="0" t="0" r="r" b="b"/>
              <a:pathLst>
                <a:path w="21600" h="21600" extrusionOk="0">
                  <a:moveTo>
                    <a:pt x="1932" y="0"/>
                  </a:moveTo>
                  <a:lnTo>
                    <a:pt x="0" y="21600"/>
                  </a:lnTo>
                  <a:lnTo>
                    <a:pt x="19668"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7" name="Form"/>
            <p:cNvSpPr/>
            <p:nvPr/>
          </p:nvSpPr>
          <p:spPr>
            <a:xfrm>
              <a:off x="2341629" y="-1"/>
              <a:ext cx="229961"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8" name="Form"/>
            <p:cNvSpPr/>
            <p:nvPr/>
          </p:nvSpPr>
          <p:spPr>
            <a:xfrm>
              <a:off x="0" y="-1"/>
              <a:ext cx="2571591"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668" y="2862"/>
                  </a:lnTo>
                  <a:lnTo>
                    <a:pt x="21600" y="0"/>
                  </a:lnTo>
                  <a:moveTo>
                    <a:pt x="19668" y="2862"/>
                  </a:moveTo>
                  <a:lnTo>
                    <a:pt x="19668"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89" name="warnen oder…"/>
            <p:cNvSpPr txBox="1"/>
            <p:nvPr/>
          </p:nvSpPr>
          <p:spPr>
            <a:xfrm>
              <a:off x="329536" y="411709"/>
              <a:ext cx="1857387" cy="8653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varovat nebo hrozit</a:t>
              </a:r>
              <a:endParaRPr dirty="0"/>
            </a:p>
          </p:txBody>
        </p:sp>
      </p:grpSp>
      <p:grpSp>
        <p:nvGrpSpPr>
          <p:cNvPr id="396" name="Gruppieren"/>
          <p:cNvGrpSpPr/>
          <p:nvPr/>
        </p:nvGrpSpPr>
        <p:grpSpPr>
          <a:xfrm>
            <a:off x="6573838" y="4727216"/>
            <a:ext cx="2424336" cy="1885154"/>
            <a:chOff x="-69947" y="-1"/>
            <a:chExt cx="2424335" cy="1885153"/>
          </a:xfrm>
        </p:grpSpPr>
        <p:sp>
          <p:nvSpPr>
            <p:cNvPr id="391" name="Form"/>
            <p:cNvSpPr/>
            <p:nvPr/>
          </p:nvSpPr>
          <p:spPr>
            <a:xfrm>
              <a:off x="-69947" y="149583"/>
              <a:ext cx="2354389" cy="1735569"/>
            </a:xfrm>
            <a:custGeom>
              <a:avLst/>
              <a:gdLst/>
              <a:ahLst/>
              <a:cxnLst>
                <a:cxn ang="0">
                  <a:pos x="wd2" y="hd2"/>
                </a:cxn>
                <a:cxn ang="5400000">
                  <a:pos x="wd2" y="hd2"/>
                </a:cxn>
                <a:cxn ang="10800000">
                  <a:pos x="wd2" y="hd2"/>
                </a:cxn>
                <a:cxn ang="16200000">
                  <a:pos x="wd2" y="hd2"/>
                </a:cxn>
              </a:cxnLst>
              <a:rect l="0" t="0" r="r" b="b"/>
              <a:pathLst>
                <a:path w="21600" h="21600" extrusionOk="0">
                  <a:moveTo>
                    <a:pt x="2110" y="0"/>
                  </a:moveTo>
                  <a:lnTo>
                    <a:pt x="0" y="2862"/>
                  </a:lnTo>
                  <a:lnTo>
                    <a:pt x="0" y="21600"/>
                  </a:lnTo>
                  <a:lnTo>
                    <a:pt x="19490"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2" name="Form"/>
            <p:cNvSpPr/>
            <p:nvPr/>
          </p:nvSpPr>
          <p:spPr>
            <a:xfrm>
              <a:off x="0" y="-1"/>
              <a:ext cx="2354388" cy="229964"/>
            </a:xfrm>
            <a:custGeom>
              <a:avLst/>
              <a:gdLst/>
              <a:ahLst/>
              <a:cxnLst>
                <a:cxn ang="0">
                  <a:pos x="wd2" y="hd2"/>
                </a:cxn>
                <a:cxn ang="5400000">
                  <a:pos x="wd2" y="hd2"/>
                </a:cxn>
                <a:cxn ang="10800000">
                  <a:pos x="wd2" y="hd2"/>
                </a:cxn>
                <a:cxn ang="16200000">
                  <a:pos x="wd2" y="hd2"/>
                </a:cxn>
              </a:cxnLst>
              <a:rect l="0" t="0" r="r" b="b"/>
              <a:pathLst>
                <a:path w="21600" h="21600" extrusionOk="0">
                  <a:moveTo>
                    <a:pt x="2110" y="0"/>
                  </a:moveTo>
                  <a:lnTo>
                    <a:pt x="0" y="21600"/>
                  </a:lnTo>
                  <a:lnTo>
                    <a:pt x="19490"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3" name="Form"/>
            <p:cNvSpPr/>
            <p:nvPr/>
          </p:nvSpPr>
          <p:spPr>
            <a:xfrm>
              <a:off x="2124428" y="-1"/>
              <a:ext cx="229960"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4" name="Form"/>
            <p:cNvSpPr/>
            <p:nvPr/>
          </p:nvSpPr>
          <p:spPr>
            <a:xfrm>
              <a:off x="0" y="-1"/>
              <a:ext cx="2354388"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490" y="2862"/>
                  </a:lnTo>
                  <a:lnTo>
                    <a:pt x="21600" y="0"/>
                  </a:lnTo>
                  <a:moveTo>
                    <a:pt x="19490" y="2862"/>
                  </a:moveTo>
                  <a:lnTo>
                    <a:pt x="19490"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5" name="mit logischen…"/>
            <p:cNvSpPr txBox="1"/>
            <p:nvPr/>
          </p:nvSpPr>
          <p:spPr>
            <a:xfrm>
              <a:off x="72930" y="305956"/>
              <a:ext cx="2000263" cy="12346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poučit logickými argumenty</a:t>
              </a:r>
              <a:endParaRPr dirty="0"/>
            </a:p>
          </p:txBody>
        </p:sp>
      </p:grpSp>
      <p:grpSp>
        <p:nvGrpSpPr>
          <p:cNvPr id="402" name="Gruppieren"/>
          <p:cNvGrpSpPr/>
          <p:nvPr/>
        </p:nvGrpSpPr>
        <p:grpSpPr>
          <a:xfrm>
            <a:off x="8809658" y="4987449"/>
            <a:ext cx="2596180" cy="1733520"/>
            <a:chOff x="0" y="0"/>
            <a:chExt cx="2596179" cy="1733519"/>
          </a:xfrm>
        </p:grpSpPr>
        <p:sp>
          <p:nvSpPr>
            <p:cNvPr id="397" name="Form"/>
            <p:cNvSpPr/>
            <p:nvPr/>
          </p:nvSpPr>
          <p:spPr>
            <a:xfrm>
              <a:off x="0" y="0"/>
              <a:ext cx="2596179" cy="1733519"/>
            </a:xfrm>
            <a:custGeom>
              <a:avLst/>
              <a:gdLst/>
              <a:ahLst/>
              <a:cxnLst>
                <a:cxn ang="0">
                  <a:pos x="wd2" y="hd2"/>
                </a:cxn>
                <a:cxn ang="5400000">
                  <a:pos x="wd2" y="hd2"/>
                </a:cxn>
                <a:cxn ang="10800000">
                  <a:pos x="wd2" y="hd2"/>
                </a:cxn>
                <a:cxn ang="16200000">
                  <a:pos x="wd2" y="hd2"/>
                </a:cxn>
              </a:cxnLst>
              <a:rect l="0" t="0" r="r" b="b"/>
              <a:pathLst>
                <a:path w="21600" h="21600" extrusionOk="0">
                  <a:moveTo>
                    <a:pt x="1911" y="0"/>
                  </a:moveTo>
                  <a:lnTo>
                    <a:pt x="0" y="2862"/>
                  </a:lnTo>
                  <a:lnTo>
                    <a:pt x="0" y="21600"/>
                  </a:lnTo>
                  <a:lnTo>
                    <a:pt x="19689"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8" name="Form"/>
            <p:cNvSpPr/>
            <p:nvPr/>
          </p:nvSpPr>
          <p:spPr>
            <a:xfrm>
              <a:off x="0" y="0"/>
              <a:ext cx="2596179" cy="229692"/>
            </a:xfrm>
            <a:custGeom>
              <a:avLst/>
              <a:gdLst/>
              <a:ahLst/>
              <a:cxnLst>
                <a:cxn ang="0">
                  <a:pos x="wd2" y="hd2"/>
                </a:cxn>
                <a:cxn ang="5400000">
                  <a:pos x="wd2" y="hd2"/>
                </a:cxn>
                <a:cxn ang="10800000">
                  <a:pos x="wd2" y="hd2"/>
                </a:cxn>
                <a:cxn ang="16200000">
                  <a:pos x="wd2" y="hd2"/>
                </a:cxn>
              </a:cxnLst>
              <a:rect l="0" t="0" r="r" b="b"/>
              <a:pathLst>
                <a:path w="21600" h="21600" extrusionOk="0">
                  <a:moveTo>
                    <a:pt x="1911" y="0"/>
                  </a:moveTo>
                  <a:lnTo>
                    <a:pt x="0" y="21600"/>
                  </a:lnTo>
                  <a:lnTo>
                    <a:pt x="19689"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399" name="Form"/>
            <p:cNvSpPr/>
            <p:nvPr/>
          </p:nvSpPr>
          <p:spPr>
            <a:xfrm>
              <a:off x="2366487" y="0"/>
              <a:ext cx="229692"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0" name="Form"/>
            <p:cNvSpPr/>
            <p:nvPr/>
          </p:nvSpPr>
          <p:spPr>
            <a:xfrm>
              <a:off x="0" y="0"/>
              <a:ext cx="2596179"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689" y="2862"/>
                  </a:lnTo>
                  <a:lnTo>
                    <a:pt x="21600" y="0"/>
                  </a:lnTo>
                  <a:moveTo>
                    <a:pt x="19689" y="2862"/>
                  </a:moveTo>
                  <a:lnTo>
                    <a:pt x="19689"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1" name="ungefragt…"/>
            <p:cNvSpPr txBox="1"/>
            <p:nvPr/>
          </p:nvSpPr>
          <p:spPr>
            <a:xfrm>
              <a:off x="50196" y="490486"/>
              <a:ext cx="2500329" cy="11133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2730" tIns="62730" rIns="62730" bIns="62730" numCol="1" anchor="ctr">
              <a:spAutoFit/>
            </a:bodyPr>
            <a:lstStyle/>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nezeptat se a radit, </a:t>
              </a:r>
              <a:endParaRPr dirty="0"/>
            </a:p>
            <a:p>
              <a:pPr defTabSz="1180267">
                <a:lnSpc>
                  <a:spcPct val="90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a dávat řešení</a:t>
              </a:r>
              <a:endParaRPr dirty="0"/>
            </a:p>
          </p:txBody>
        </p:sp>
      </p:grpSp>
      <p:grpSp>
        <p:nvGrpSpPr>
          <p:cNvPr id="408" name="Gruppieren"/>
          <p:cNvGrpSpPr/>
          <p:nvPr/>
        </p:nvGrpSpPr>
        <p:grpSpPr>
          <a:xfrm>
            <a:off x="8545328" y="3426053"/>
            <a:ext cx="2202758" cy="1735570"/>
            <a:chOff x="0" y="-1"/>
            <a:chExt cx="2202757" cy="1735569"/>
          </a:xfrm>
        </p:grpSpPr>
        <p:sp>
          <p:nvSpPr>
            <p:cNvPr id="403" name="Form"/>
            <p:cNvSpPr/>
            <p:nvPr/>
          </p:nvSpPr>
          <p:spPr>
            <a:xfrm>
              <a:off x="0" y="-1"/>
              <a:ext cx="2202757" cy="1735569"/>
            </a:xfrm>
            <a:custGeom>
              <a:avLst/>
              <a:gdLst/>
              <a:ahLst/>
              <a:cxnLst>
                <a:cxn ang="0">
                  <a:pos x="wd2" y="hd2"/>
                </a:cxn>
                <a:cxn ang="5400000">
                  <a:pos x="wd2" y="hd2"/>
                </a:cxn>
                <a:cxn ang="10800000">
                  <a:pos x="wd2" y="hd2"/>
                </a:cxn>
                <a:cxn ang="16200000">
                  <a:pos x="wd2" y="hd2"/>
                </a:cxn>
              </a:cxnLst>
              <a:rect l="0" t="0" r="r" b="b"/>
              <a:pathLst>
                <a:path w="21600" h="21600" extrusionOk="0">
                  <a:moveTo>
                    <a:pt x="2255" y="0"/>
                  </a:moveTo>
                  <a:lnTo>
                    <a:pt x="0" y="2862"/>
                  </a:lnTo>
                  <a:lnTo>
                    <a:pt x="0" y="21600"/>
                  </a:lnTo>
                  <a:lnTo>
                    <a:pt x="19345"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4" name="Form"/>
            <p:cNvSpPr/>
            <p:nvPr/>
          </p:nvSpPr>
          <p:spPr>
            <a:xfrm>
              <a:off x="0" y="-1"/>
              <a:ext cx="2202757" cy="229964"/>
            </a:xfrm>
            <a:custGeom>
              <a:avLst/>
              <a:gdLst/>
              <a:ahLst/>
              <a:cxnLst>
                <a:cxn ang="0">
                  <a:pos x="wd2" y="hd2"/>
                </a:cxn>
                <a:cxn ang="5400000">
                  <a:pos x="wd2" y="hd2"/>
                </a:cxn>
                <a:cxn ang="10800000">
                  <a:pos x="wd2" y="hd2"/>
                </a:cxn>
                <a:cxn ang="16200000">
                  <a:pos x="wd2" y="hd2"/>
                </a:cxn>
              </a:cxnLst>
              <a:rect l="0" t="0" r="r" b="b"/>
              <a:pathLst>
                <a:path w="21600" h="21600" extrusionOk="0">
                  <a:moveTo>
                    <a:pt x="2255" y="0"/>
                  </a:moveTo>
                  <a:lnTo>
                    <a:pt x="0" y="21600"/>
                  </a:lnTo>
                  <a:lnTo>
                    <a:pt x="19345"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5" name="Form"/>
            <p:cNvSpPr/>
            <p:nvPr/>
          </p:nvSpPr>
          <p:spPr>
            <a:xfrm>
              <a:off x="1972790" y="-1"/>
              <a:ext cx="229967"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6" name="Form"/>
            <p:cNvSpPr/>
            <p:nvPr/>
          </p:nvSpPr>
          <p:spPr>
            <a:xfrm>
              <a:off x="0" y="-1"/>
              <a:ext cx="2202757"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345" y="2862"/>
                  </a:lnTo>
                  <a:lnTo>
                    <a:pt x="21600" y="0"/>
                  </a:lnTo>
                  <a:moveTo>
                    <a:pt x="19345" y="2862"/>
                  </a:moveTo>
                  <a:lnTo>
                    <a:pt x="19345"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07" name="etikettieren,…"/>
            <p:cNvSpPr txBox="1"/>
            <p:nvPr/>
          </p:nvSpPr>
          <p:spPr>
            <a:xfrm>
              <a:off x="26175" y="550091"/>
              <a:ext cx="1920444" cy="8653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dát nálepku</a:t>
              </a:r>
              <a:r>
                <a:rPr dirty="0" smtClean="0"/>
                <a:t>,</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zesměšnit</a:t>
              </a:r>
              <a:endParaRPr dirty="0"/>
            </a:p>
          </p:txBody>
        </p:sp>
      </p:grpSp>
      <p:grpSp>
        <p:nvGrpSpPr>
          <p:cNvPr id="414" name="Gruppieren"/>
          <p:cNvGrpSpPr/>
          <p:nvPr/>
        </p:nvGrpSpPr>
        <p:grpSpPr>
          <a:xfrm>
            <a:off x="6248314" y="3264177"/>
            <a:ext cx="2200709" cy="1733520"/>
            <a:chOff x="0" y="0"/>
            <a:chExt cx="2200708" cy="1733519"/>
          </a:xfrm>
        </p:grpSpPr>
        <p:sp>
          <p:nvSpPr>
            <p:cNvPr id="409" name="Form"/>
            <p:cNvSpPr/>
            <p:nvPr/>
          </p:nvSpPr>
          <p:spPr>
            <a:xfrm>
              <a:off x="0" y="0"/>
              <a:ext cx="2200708" cy="1733519"/>
            </a:xfrm>
            <a:custGeom>
              <a:avLst/>
              <a:gdLst/>
              <a:ahLst/>
              <a:cxnLst>
                <a:cxn ang="0">
                  <a:pos x="wd2" y="hd2"/>
                </a:cxn>
                <a:cxn ang="5400000">
                  <a:pos x="wd2" y="hd2"/>
                </a:cxn>
                <a:cxn ang="10800000">
                  <a:pos x="wd2" y="hd2"/>
                </a:cxn>
                <a:cxn ang="16200000">
                  <a:pos x="wd2" y="hd2"/>
                </a:cxn>
              </a:cxnLst>
              <a:rect l="0" t="0" r="r" b="b"/>
              <a:pathLst>
                <a:path w="21600" h="21600" extrusionOk="0">
                  <a:moveTo>
                    <a:pt x="2254" y="0"/>
                  </a:moveTo>
                  <a:lnTo>
                    <a:pt x="0" y="2862"/>
                  </a:lnTo>
                  <a:lnTo>
                    <a:pt x="0" y="21600"/>
                  </a:lnTo>
                  <a:lnTo>
                    <a:pt x="19346"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0" name="Form"/>
            <p:cNvSpPr/>
            <p:nvPr/>
          </p:nvSpPr>
          <p:spPr>
            <a:xfrm>
              <a:off x="0" y="0"/>
              <a:ext cx="2200708" cy="229692"/>
            </a:xfrm>
            <a:custGeom>
              <a:avLst/>
              <a:gdLst/>
              <a:ahLst/>
              <a:cxnLst>
                <a:cxn ang="0">
                  <a:pos x="wd2" y="hd2"/>
                </a:cxn>
                <a:cxn ang="5400000">
                  <a:pos x="wd2" y="hd2"/>
                </a:cxn>
                <a:cxn ang="10800000">
                  <a:pos x="wd2" y="hd2"/>
                </a:cxn>
                <a:cxn ang="16200000">
                  <a:pos x="wd2" y="hd2"/>
                </a:cxn>
              </a:cxnLst>
              <a:rect l="0" t="0" r="r" b="b"/>
              <a:pathLst>
                <a:path w="21600" h="21600" extrusionOk="0">
                  <a:moveTo>
                    <a:pt x="2254" y="0"/>
                  </a:moveTo>
                  <a:lnTo>
                    <a:pt x="0" y="21600"/>
                  </a:lnTo>
                  <a:lnTo>
                    <a:pt x="19346"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1" name="Form"/>
            <p:cNvSpPr/>
            <p:nvPr/>
          </p:nvSpPr>
          <p:spPr>
            <a:xfrm>
              <a:off x="1971013" y="0"/>
              <a:ext cx="229695"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2" name="Form"/>
            <p:cNvSpPr/>
            <p:nvPr/>
          </p:nvSpPr>
          <p:spPr>
            <a:xfrm>
              <a:off x="0" y="0"/>
              <a:ext cx="2200708"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346" y="2862"/>
                  </a:lnTo>
                  <a:lnTo>
                    <a:pt x="21600" y="0"/>
                  </a:lnTo>
                  <a:moveTo>
                    <a:pt x="19346" y="2862"/>
                  </a:moveTo>
                  <a:lnTo>
                    <a:pt x="19346"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3" name="zustimmen,…"/>
            <p:cNvSpPr txBox="1"/>
            <p:nvPr/>
          </p:nvSpPr>
          <p:spPr>
            <a:xfrm>
              <a:off x="162345" y="548930"/>
              <a:ext cx="1646331" cy="8653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souhlasit</a:t>
              </a:r>
              <a:r>
                <a:rPr dirty="0" smtClean="0"/>
                <a:t>, </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chválit</a:t>
              </a:r>
              <a:endParaRPr dirty="0"/>
            </a:p>
          </p:txBody>
        </p:sp>
      </p:grpSp>
      <p:grpSp>
        <p:nvGrpSpPr>
          <p:cNvPr id="420" name="Gruppieren"/>
          <p:cNvGrpSpPr/>
          <p:nvPr/>
        </p:nvGrpSpPr>
        <p:grpSpPr>
          <a:xfrm>
            <a:off x="1752641" y="3290814"/>
            <a:ext cx="2270377" cy="1735570"/>
            <a:chOff x="0" y="-1"/>
            <a:chExt cx="2270376" cy="1735569"/>
          </a:xfrm>
        </p:grpSpPr>
        <p:sp>
          <p:nvSpPr>
            <p:cNvPr id="415" name="Form"/>
            <p:cNvSpPr/>
            <p:nvPr/>
          </p:nvSpPr>
          <p:spPr>
            <a:xfrm>
              <a:off x="0" y="-1"/>
              <a:ext cx="2270376" cy="1735569"/>
            </a:xfrm>
            <a:custGeom>
              <a:avLst/>
              <a:gdLst/>
              <a:ahLst/>
              <a:cxnLst>
                <a:cxn ang="0">
                  <a:pos x="wd2" y="hd2"/>
                </a:cxn>
                <a:cxn ang="5400000">
                  <a:pos x="wd2" y="hd2"/>
                </a:cxn>
                <a:cxn ang="10800000">
                  <a:pos x="wd2" y="hd2"/>
                </a:cxn>
                <a:cxn ang="16200000">
                  <a:pos x="wd2" y="hd2"/>
                </a:cxn>
              </a:cxnLst>
              <a:rect l="0" t="0" r="r" b="b"/>
              <a:pathLst>
                <a:path w="21600" h="21600" extrusionOk="0">
                  <a:moveTo>
                    <a:pt x="2188" y="0"/>
                  </a:moveTo>
                  <a:lnTo>
                    <a:pt x="0" y="2862"/>
                  </a:lnTo>
                  <a:lnTo>
                    <a:pt x="0" y="21600"/>
                  </a:lnTo>
                  <a:lnTo>
                    <a:pt x="19412"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6" name="Form"/>
            <p:cNvSpPr/>
            <p:nvPr/>
          </p:nvSpPr>
          <p:spPr>
            <a:xfrm>
              <a:off x="0" y="-1"/>
              <a:ext cx="2270376" cy="229964"/>
            </a:xfrm>
            <a:custGeom>
              <a:avLst/>
              <a:gdLst/>
              <a:ahLst/>
              <a:cxnLst>
                <a:cxn ang="0">
                  <a:pos x="wd2" y="hd2"/>
                </a:cxn>
                <a:cxn ang="5400000">
                  <a:pos x="wd2" y="hd2"/>
                </a:cxn>
                <a:cxn ang="10800000">
                  <a:pos x="wd2" y="hd2"/>
                </a:cxn>
                <a:cxn ang="16200000">
                  <a:pos x="wd2" y="hd2"/>
                </a:cxn>
              </a:cxnLst>
              <a:rect l="0" t="0" r="r" b="b"/>
              <a:pathLst>
                <a:path w="21600" h="21600" extrusionOk="0">
                  <a:moveTo>
                    <a:pt x="2188" y="0"/>
                  </a:moveTo>
                  <a:lnTo>
                    <a:pt x="0" y="21600"/>
                  </a:lnTo>
                  <a:lnTo>
                    <a:pt x="19412"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7" name="Form"/>
            <p:cNvSpPr/>
            <p:nvPr/>
          </p:nvSpPr>
          <p:spPr>
            <a:xfrm>
              <a:off x="2040413" y="-1"/>
              <a:ext cx="229963"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8" name="Form"/>
            <p:cNvSpPr/>
            <p:nvPr/>
          </p:nvSpPr>
          <p:spPr>
            <a:xfrm>
              <a:off x="0" y="-1"/>
              <a:ext cx="2270376"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412" y="2862"/>
                  </a:lnTo>
                  <a:lnTo>
                    <a:pt x="21600" y="0"/>
                  </a:lnTo>
                  <a:moveTo>
                    <a:pt x="19412" y="2862"/>
                  </a:moveTo>
                  <a:lnTo>
                    <a:pt x="19412"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19" name="moralisieren…"/>
            <p:cNvSpPr txBox="1"/>
            <p:nvPr/>
          </p:nvSpPr>
          <p:spPr>
            <a:xfrm>
              <a:off x="101664" y="550090"/>
              <a:ext cx="1837089" cy="8653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moralizovat</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a kázat</a:t>
              </a:r>
              <a:endParaRPr dirty="0"/>
            </a:p>
          </p:txBody>
        </p:sp>
      </p:grpSp>
      <p:grpSp>
        <p:nvGrpSpPr>
          <p:cNvPr id="426" name="Gruppieren"/>
          <p:cNvGrpSpPr/>
          <p:nvPr/>
        </p:nvGrpSpPr>
        <p:grpSpPr>
          <a:xfrm>
            <a:off x="3887119" y="3272373"/>
            <a:ext cx="2348903" cy="1735570"/>
            <a:chOff x="-86941" y="0"/>
            <a:chExt cx="2348902" cy="1735568"/>
          </a:xfrm>
        </p:grpSpPr>
        <p:sp>
          <p:nvSpPr>
            <p:cNvPr id="421" name="Form"/>
            <p:cNvSpPr/>
            <p:nvPr/>
          </p:nvSpPr>
          <p:spPr>
            <a:xfrm>
              <a:off x="59203" y="0"/>
              <a:ext cx="2202757" cy="1735568"/>
            </a:xfrm>
            <a:custGeom>
              <a:avLst/>
              <a:gdLst/>
              <a:ahLst/>
              <a:cxnLst>
                <a:cxn ang="0">
                  <a:pos x="wd2" y="hd2"/>
                </a:cxn>
                <a:cxn ang="5400000">
                  <a:pos x="wd2" y="hd2"/>
                </a:cxn>
                <a:cxn ang="10800000">
                  <a:pos x="wd2" y="hd2"/>
                </a:cxn>
                <a:cxn ang="16200000">
                  <a:pos x="wd2" y="hd2"/>
                </a:cxn>
              </a:cxnLst>
              <a:rect l="0" t="0" r="r" b="b"/>
              <a:pathLst>
                <a:path w="21600" h="21600" extrusionOk="0">
                  <a:moveTo>
                    <a:pt x="2255" y="0"/>
                  </a:moveTo>
                  <a:lnTo>
                    <a:pt x="0" y="2862"/>
                  </a:lnTo>
                  <a:lnTo>
                    <a:pt x="0" y="21600"/>
                  </a:lnTo>
                  <a:lnTo>
                    <a:pt x="19345"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2" name="Form"/>
            <p:cNvSpPr/>
            <p:nvPr/>
          </p:nvSpPr>
          <p:spPr>
            <a:xfrm>
              <a:off x="59203" y="0"/>
              <a:ext cx="2202757" cy="229963"/>
            </a:xfrm>
            <a:custGeom>
              <a:avLst/>
              <a:gdLst/>
              <a:ahLst/>
              <a:cxnLst>
                <a:cxn ang="0">
                  <a:pos x="wd2" y="hd2"/>
                </a:cxn>
                <a:cxn ang="5400000">
                  <a:pos x="wd2" y="hd2"/>
                </a:cxn>
                <a:cxn ang="10800000">
                  <a:pos x="wd2" y="hd2"/>
                </a:cxn>
                <a:cxn ang="16200000">
                  <a:pos x="wd2" y="hd2"/>
                </a:cxn>
              </a:cxnLst>
              <a:rect l="0" t="0" r="r" b="b"/>
              <a:pathLst>
                <a:path w="21600" h="21600" extrusionOk="0">
                  <a:moveTo>
                    <a:pt x="2255" y="0"/>
                  </a:moveTo>
                  <a:lnTo>
                    <a:pt x="0" y="21600"/>
                  </a:lnTo>
                  <a:lnTo>
                    <a:pt x="19345"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3" name="Form"/>
            <p:cNvSpPr/>
            <p:nvPr/>
          </p:nvSpPr>
          <p:spPr>
            <a:xfrm>
              <a:off x="2031993" y="0"/>
              <a:ext cx="229968" cy="1735568"/>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4" name="Form"/>
            <p:cNvSpPr/>
            <p:nvPr/>
          </p:nvSpPr>
          <p:spPr>
            <a:xfrm>
              <a:off x="59203" y="0"/>
              <a:ext cx="2202757" cy="1735568"/>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345" y="2862"/>
                  </a:lnTo>
                  <a:lnTo>
                    <a:pt x="21600" y="0"/>
                  </a:lnTo>
                  <a:moveTo>
                    <a:pt x="19345" y="2862"/>
                  </a:moveTo>
                  <a:lnTo>
                    <a:pt x="19345"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5" name="kritisieren,…"/>
            <p:cNvSpPr txBox="1"/>
            <p:nvPr/>
          </p:nvSpPr>
          <p:spPr>
            <a:xfrm>
              <a:off x="-86941" y="365425"/>
              <a:ext cx="2265091" cy="12346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kritizovat</a:t>
              </a:r>
              <a:r>
                <a:rPr dirty="0" smtClean="0"/>
                <a:t>,</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obviňovat</a:t>
              </a:r>
              <a:r>
                <a:rPr dirty="0" smtClean="0"/>
                <a:t>,</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vynášet soudy</a:t>
              </a:r>
              <a:endParaRPr dirty="0"/>
            </a:p>
          </p:txBody>
        </p:sp>
      </p:grpSp>
      <p:grpSp>
        <p:nvGrpSpPr>
          <p:cNvPr id="432" name="Gruppieren"/>
          <p:cNvGrpSpPr/>
          <p:nvPr/>
        </p:nvGrpSpPr>
        <p:grpSpPr>
          <a:xfrm>
            <a:off x="7246214" y="1788841"/>
            <a:ext cx="2819530" cy="1735570"/>
            <a:chOff x="0" y="-1"/>
            <a:chExt cx="2819529" cy="1735569"/>
          </a:xfrm>
        </p:grpSpPr>
        <p:sp>
          <p:nvSpPr>
            <p:cNvPr id="427" name="Form"/>
            <p:cNvSpPr/>
            <p:nvPr/>
          </p:nvSpPr>
          <p:spPr>
            <a:xfrm>
              <a:off x="0" y="-1"/>
              <a:ext cx="2819529" cy="1735569"/>
            </a:xfrm>
            <a:custGeom>
              <a:avLst/>
              <a:gdLst/>
              <a:ahLst/>
              <a:cxnLst>
                <a:cxn ang="0">
                  <a:pos x="wd2" y="hd2"/>
                </a:cxn>
                <a:cxn ang="5400000">
                  <a:pos x="wd2" y="hd2"/>
                </a:cxn>
                <a:cxn ang="10800000">
                  <a:pos x="wd2" y="hd2"/>
                </a:cxn>
                <a:cxn ang="16200000">
                  <a:pos x="wd2" y="hd2"/>
                </a:cxn>
              </a:cxnLst>
              <a:rect l="0" t="0" r="r" b="b"/>
              <a:pathLst>
                <a:path w="21600" h="21600" extrusionOk="0">
                  <a:moveTo>
                    <a:pt x="1762" y="0"/>
                  </a:moveTo>
                  <a:lnTo>
                    <a:pt x="0" y="2862"/>
                  </a:lnTo>
                  <a:lnTo>
                    <a:pt x="0" y="21600"/>
                  </a:lnTo>
                  <a:lnTo>
                    <a:pt x="19838"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8" name="Form"/>
            <p:cNvSpPr/>
            <p:nvPr/>
          </p:nvSpPr>
          <p:spPr>
            <a:xfrm>
              <a:off x="0" y="-1"/>
              <a:ext cx="2819529" cy="229964"/>
            </a:xfrm>
            <a:custGeom>
              <a:avLst/>
              <a:gdLst/>
              <a:ahLst/>
              <a:cxnLst>
                <a:cxn ang="0">
                  <a:pos x="wd2" y="hd2"/>
                </a:cxn>
                <a:cxn ang="5400000">
                  <a:pos x="wd2" y="hd2"/>
                </a:cxn>
                <a:cxn ang="10800000">
                  <a:pos x="wd2" y="hd2"/>
                </a:cxn>
                <a:cxn ang="16200000">
                  <a:pos x="wd2" y="hd2"/>
                </a:cxn>
              </a:cxnLst>
              <a:rect l="0" t="0" r="r" b="b"/>
              <a:pathLst>
                <a:path w="21600" h="21600" extrusionOk="0">
                  <a:moveTo>
                    <a:pt x="1762" y="0"/>
                  </a:moveTo>
                  <a:lnTo>
                    <a:pt x="0" y="21600"/>
                  </a:lnTo>
                  <a:lnTo>
                    <a:pt x="19838"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29" name="Form"/>
            <p:cNvSpPr/>
            <p:nvPr/>
          </p:nvSpPr>
          <p:spPr>
            <a:xfrm>
              <a:off x="2589562" y="-1"/>
              <a:ext cx="229967"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0" name="Form"/>
            <p:cNvSpPr/>
            <p:nvPr/>
          </p:nvSpPr>
          <p:spPr>
            <a:xfrm>
              <a:off x="0" y="-1"/>
              <a:ext cx="2819529"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838" y="2862"/>
                  </a:lnTo>
                  <a:lnTo>
                    <a:pt x="21600" y="0"/>
                  </a:lnTo>
                  <a:moveTo>
                    <a:pt x="19838" y="2862"/>
                  </a:moveTo>
                  <a:lnTo>
                    <a:pt x="19838"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1" name="forschen,…"/>
            <p:cNvSpPr txBox="1"/>
            <p:nvPr/>
          </p:nvSpPr>
          <p:spPr>
            <a:xfrm>
              <a:off x="529328" y="365425"/>
              <a:ext cx="1530915" cy="12346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zkoumat</a:t>
              </a:r>
              <a:r>
                <a:rPr dirty="0" smtClean="0"/>
                <a:t>,</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ptát se</a:t>
              </a:r>
              <a:r>
                <a:rPr dirty="0" smtClean="0"/>
                <a:t>,</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vyslýchat</a:t>
              </a:r>
              <a:endParaRPr dirty="0"/>
            </a:p>
          </p:txBody>
        </p:sp>
      </p:grpSp>
      <p:grpSp>
        <p:nvGrpSpPr>
          <p:cNvPr id="438" name="Gruppieren"/>
          <p:cNvGrpSpPr/>
          <p:nvPr/>
        </p:nvGrpSpPr>
        <p:grpSpPr>
          <a:xfrm>
            <a:off x="2566124" y="1708928"/>
            <a:ext cx="2389224" cy="1735570"/>
            <a:chOff x="25280" y="0"/>
            <a:chExt cx="2389223" cy="1735568"/>
          </a:xfrm>
        </p:grpSpPr>
        <p:sp>
          <p:nvSpPr>
            <p:cNvPr id="433" name="Form"/>
            <p:cNvSpPr/>
            <p:nvPr/>
          </p:nvSpPr>
          <p:spPr>
            <a:xfrm>
              <a:off x="25280" y="0"/>
              <a:ext cx="2389223" cy="1735568"/>
            </a:xfrm>
            <a:custGeom>
              <a:avLst/>
              <a:gdLst/>
              <a:ahLst/>
              <a:cxnLst>
                <a:cxn ang="0">
                  <a:pos x="wd2" y="hd2"/>
                </a:cxn>
                <a:cxn ang="5400000">
                  <a:pos x="wd2" y="hd2"/>
                </a:cxn>
                <a:cxn ang="10800000">
                  <a:pos x="wd2" y="hd2"/>
                </a:cxn>
                <a:cxn ang="16200000">
                  <a:pos x="wd2" y="hd2"/>
                </a:cxn>
              </a:cxnLst>
              <a:rect l="0" t="0" r="r" b="b"/>
              <a:pathLst>
                <a:path w="21600" h="21600" extrusionOk="0">
                  <a:moveTo>
                    <a:pt x="2079" y="0"/>
                  </a:moveTo>
                  <a:lnTo>
                    <a:pt x="0" y="2862"/>
                  </a:lnTo>
                  <a:lnTo>
                    <a:pt x="0" y="21600"/>
                  </a:lnTo>
                  <a:lnTo>
                    <a:pt x="19521"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4" name="Form"/>
            <p:cNvSpPr/>
            <p:nvPr/>
          </p:nvSpPr>
          <p:spPr>
            <a:xfrm>
              <a:off x="25280" y="0"/>
              <a:ext cx="2389223" cy="229963"/>
            </a:xfrm>
            <a:custGeom>
              <a:avLst/>
              <a:gdLst/>
              <a:ahLst/>
              <a:cxnLst>
                <a:cxn ang="0">
                  <a:pos x="wd2" y="hd2"/>
                </a:cxn>
                <a:cxn ang="5400000">
                  <a:pos x="wd2" y="hd2"/>
                </a:cxn>
                <a:cxn ang="10800000">
                  <a:pos x="wd2" y="hd2"/>
                </a:cxn>
                <a:cxn ang="16200000">
                  <a:pos x="wd2" y="hd2"/>
                </a:cxn>
              </a:cxnLst>
              <a:rect l="0" t="0" r="r" b="b"/>
              <a:pathLst>
                <a:path w="21600" h="21600" extrusionOk="0">
                  <a:moveTo>
                    <a:pt x="2079" y="0"/>
                  </a:moveTo>
                  <a:lnTo>
                    <a:pt x="0" y="21600"/>
                  </a:lnTo>
                  <a:lnTo>
                    <a:pt x="19521"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5" name="Form"/>
            <p:cNvSpPr/>
            <p:nvPr/>
          </p:nvSpPr>
          <p:spPr>
            <a:xfrm>
              <a:off x="2184539" y="0"/>
              <a:ext cx="229964" cy="1735568"/>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6" name="Form"/>
            <p:cNvSpPr/>
            <p:nvPr/>
          </p:nvSpPr>
          <p:spPr>
            <a:xfrm>
              <a:off x="25280" y="0"/>
              <a:ext cx="2389223" cy="1735568"/>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521" y="2862"/>
                  </a:lnTo>
                  <a:lnTo>
                    <a:pt x="21600" y="0"/>
                  </a:lnTo>
                  <a:moveTo>
                    <a:pt x="19521" y="2862"/>
                  </a:moveTo>
                  <a:lnTo>
                    <a:pt x="19521"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37" name="interpretieren,…"/>
            <p:cNvSpPr txBox="1"/>
            <p:nvPr/>
          </p:nvSpPr>
          <p:spPr>
            <a:xfrm>
              <a:off x="58129" y="594223"/>
              <a:ext cx="2093569" cy="8653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interpretovat</a:t>
              </a:r>
              <a:r>
                <a:rPr dirty="0" smtClean="0"/>
                <a:t>,</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analyzovat</a:t>
              </a:r>
              <a:r>
                <a:rPr dirty="0" smtClean="0"/>
                <a:t>,</a:t>
              </a:r>
              <a:endParaRPr dirty="0"/>
            </a:p>
          </p:txBody>
        </p:sp>
      </p:grpSp>
      <p:grpSp>
        <p:nvGrpSpPr>
          <p:cNvPr id="444" name="Gruppieren"/>
          <p:cNvGrpSpPr/>
          <p:nvPr/>
        </p:nvGrpSpPr>
        <p:grpSpPr>
          <a:xfrm>
            <a:off x="4875434" y="1813430"/>
            <a:ext cx="2340046" cy="1735570"/>
            <a:chOff x="0" y="-1"/>
            <a:chExt cx="2340045" cy="1735569"/>
          </a:xfrm>
        </p:grpSpPr>
        <p:sp>
          <p:nvSpPr>
            <p:cNvPr id="439" name="Form"/>
            <p:cNvSpPr/>
            <p:nvPr/>
          </p:nvSpPr>
          <p:spPr>
            <a:xfrm>
              <a:off x="0" y="-1"/>
              <a:ext cx="2340045" cy="1735569"/>
            </a:xfrm>
            <a:custGeom>
              <a:avLst/>
              <a:gdLst/>
              <a:ahLst/>
              <a:cxnLst>
                <a:cxn ang="0">
                  <a:pos x="wd2" y="hd2"/>
                </a:cxn>
                <a:cxn ang="5400000">
                  <a:pos x="wd2" y="hd2"/>
                </a:cxn>
                <a:cxn ang="10800000">
                  <a:pos x="wd2" y="hd2"/>
                </a:cxn>
                <a:cxn ang="16200000">
                  <a:pos x="wd2" y="hd2"/>
                </a:cxn>
              </a:cxnLst>
              <a:rect l="0" t="0" r="r" b="b"/>
              <a:pathLst>
                <a:path w="21600" h="21600" extrusionOk="0">
                  <a:moveTo>
                    <a:pt x="2123" y="0"/>
                  </a:moveTo>
                  <a:lnTo>
                    <a:pt x="0" y="2862"/>
                  </a:lnTo>
                  <a:lnTo>
                    <a:pt x="0" y="21600"/>
                  </a:lnTo>
                  <a:lnTo>
                    <a:pt x="19477"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0" name="Form"/>
            <p:cNvSpPr/>
            <p:nvPr/>
          </p:nvSpPr>
          <p:spPr>
            <a:xfrm>
              <a:off x="0" y="-1"/>
              <a:ext cx="2340045" cy="229964"/>
            </a:xfrm>
            <a:custGeom>
              <a:avLst/>
              <a:gdLst/>
              <a:ahLst/>
              <a:cxnLst>
                <a:cxn ang="0">
                  <a:pos x="wd2" y="hd2"/>
                </a:cxn>
                <a:cxn ang="5400000">
                  <a:pos x="wd2" y="hd2"/>
                </a:cxn>
                <a:cxn ang="10800000">
                  <a:pos x="wd2" y="hd2"/>
                </a:cxn>
                <a:cxn ang="16200000">
                  <a:pos x="wd2" y="hd2"/>
                </a:cxn>
              </a:cxnLst>
              <a:rect l="0" t="0" r="r" b="b"/>
              <a:pathLst>
                <a:path w="21600" h="21600" extrusionOk="0">
                  <a:moveTo>
                    <a:pt x="2123" y="0"/>
                  </a:moveTo>
                  <a:lnTo>
                    <a:pt x="0" y="21600"/>
                  </a:lnTo>
                  <a:lnTo>
                    <a:pt x="19477"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1" name="Form"/>
            <p:cNvSpPr/>
            <p:nvPr/>
          </p:nvSpPr>
          <p:spPr>
            <a:xfrm>
              <a:off x="2110081" y="-1"/>
              <a:ext cx="229964"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2" name="Form"/>
            <p:cNvSpPr/>
            <p:nvPr/>
          </p:nvSpPr>
          <p:spPr>
            <a:xfrm>
              <a:off x="0" y="-1"/>
              <a:ext cx="2340045" cy="173556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19477" y="2862"/>
                  </a:lnTo>
                  <a:lnTo>
                    <a:pt x="21600" y="0"/>
                  </a:lnTo>
                  <a:moveTo>
                    <a:pt x="19477" y="2862"/>
                  </a:moveTo>
                  <a:lnTo>
                    <a:pt x="19477"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3" name="beruhigen,…"/>
            <p:cNvSpPr txBox="1"/>
            <p:nvPr/>
          </p:nvSpPr>
          <p:spPr>
            <a:xfrm>
              <a:off x="403402" y="550090"/>
              <a:ext cx="1303289" cy="8653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2730" tIns="62730" rIns="62730" bIns="62730" numCol="1" anchor="ctr">
              <a:spAutoFit/>
            </a:bodyPr>
            <a:lstStyle/>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uklidnit</a:t>
              </a:r>
              <a:r>
                <a:rPr dirty="0" smtClean="0"/>
                <a:t>,</a:t>
              </a:r>
              <a:endParaRPr dirty="0"/>
            </a:p>
            <a:p>
              <a:pPr defTabSz="1180267">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soucítit</a:t>
              </a:r>
              <a:endParaRPr dirty="0"/>
            </a:p>
          </p:txBody>
        </p:sp>
      </p:grpSp>
      <p:grpSp>
        <p:nvGrpSpPr>
          <p:cNvPr id="450" name="Gruppieren"/>
          <p:cNvGrpSpPr/>
          <p:nvPr/>
        </p:nvGrpSpPr>
        <p:grpSpPr>
          <a:xfrm>
            <a:off x="4641839" y="168024"/>
            <a:ext cx="3848166" cy="1733520"/>
            <a:chOff x="0" y="0"/>
            <a:chExt cx="3848165" cy="1733519"/>
          </a:xfrm>
        </p:grpSpPr>
        <p:sp>
          <p:nvSpPr>
            <p:cNvPr id="445" name="Form"/>
            <p:cNvSpPr/>
            <p:nvPr/>
          </p:nvSpPr>
          <p:spPr>
            <a:xfrm>
              <a:off x="0" y="0"/>
              <a:ext cx="3848164" cy="1733519"/>
            </a:xfrm>
            <a:custGeom>
              <a:avLst/>
              <a:gdLst/>
              <a:ahLst/>
              <a:cxnLst>
                <a:cxn ang="0">
                  <a:pos x="wd2" y="hd2"/>
                </a:cxn>
                <a:cxn ang="5400000">
                  <a:pos x="wd2" y="hd2"/>
                </a:cxn>
                <a:cxn ang="10800000">
                  <a:pos x="wd2" y="hd2"/>
                </a:cxn>
                <a:cxn ang="16200000">
                  <a:pos x="wd2" y="hd2"/>
                </a:cxn>
              </a:cxnLst>
              <a:rect l="0" t="0" r="r" b="b"/>
              <a:pathLst>
                <a:path w="21600" h="21600" extrusionOk="0">
                  <a:moveTo>
                    <a:pt x="1289" y="0"/>
                  </a:moveTo>
                  <a:lnTo>
                    <a:pt x="0" y="2862"/>
                  </a:lnTo>
                  <a:lnTo>
                    <a:pt x="0" y="21600"/>
                  </a:lnTo>
                  <a:lnTo>
                    <a:pt x="20311" y="21600"/>
                  </a:lnTo>
                  <a:lnTo>
                    <a:pt x="21600" y="18738"/>
                  </a:lnTo>
                  <a:lnTo>
                    <a:pt x="21600" y="0"/>
                  </a:lnTo>
                  <a:close/>
                </a:path>
              </a:pathLst>
            </a:custGeom>
            <a:solidFill>
              <a:srgbClr val="FFCC99"/>
            </a:solidFill>
            <a:ln w="3175" cap="sq">
              <a:solidFill>
                <a:srgbClr val="000000"/>
              </a:solidFill>
              <a:prstDash val="solid"/>
              <a:round/>
            </a:ln>
            <a:effectLst/>
          </p:spPr>
          <p:txBody>
            <a:bodyPr wrap="square" lIns="59013" tIns="59013" rIns="59013" bIns="59013" numCol="1" anchor="ctr">
              <a:no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6" name="Form"/>
            <p:cNvSpPr/>
            <p:nvPr/>
          </p:nvSpPr>
          <p:spPr>
            <a:xfrm>
              <a:off x="0" y="0"/>
              <a:ext cx="3848164" cy="229692"/>
            </a:xfrm>
            <a:custGeom>
              <a:avLst/>
              <a:gdLst/>
              <a:ahLst/>
              <a:cxnLst>
                <a:cxn ang="0">
                  <a:pos x="wd2" y="hd2"/>
                </a:cxn>
                <a:cxn ang="5400000">
                  <a:pos x="wd2" y="hd2"/>
                </a:cxn>
                <a:cxn ang="10800000">
                  <a:pos x="wd2" y="hd2"/>
                </a:cxn>
                <a:cxn ang="16200000">
                  <a:pos x="wd2" y="hd2"/>
                </a:cxn>
              </a:cxnLst>
              <a:rect l="0" t="0" r="r" b="b"/>
              <a:pathLst>
                <a:path w="21600" h="21600" extrusionOk="0">
                  <a:moveTo>
                    <a:pt x="1289" y="0"/>
                  </a:moveTo>
                  <a:lnTo>
                    <a:pt x="0" y="21600"/>
                  </a:lnTo>
                  <a:lnTo>
                    <a:pt x="20311" y="21600"/>
                  </a:lnTo>
                  <a:lnTo>
                    <a:pt x="21600" y="0"/>
                  </a:lnTo>
                  <a:close/>
                </a:path>
              </a:pathLst>
            </a:custGeom>
            <a:solidFill>
              <a:srgbClr val="FFD6AD"/>
            </a:solidFill>
            <a:ln w="12700" cap="flat">
              <a:noFill/>
              <a:miter lim="400000"/>
            </a:ln>
            <a:effectLst/>
          </p:spPr>
          <p:txBody>
            <a:bodyPr wrap="square" lIns="59013" tIns="59013" rIns="59013" bIns="59013" numCol="1" anchor="ctr">
              <a:no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7" name="Form"/>
            <p:cNvSpPr/>
            <p:nvPr/>
          </p:nvSpPr>
          <p:spPr>
            <a:xfrm>
              <a:off x="3618473" y="0"/>
              <a:ext cx="229692"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0" y="21600"/>
                  </a:lnTo>
                  <a:lnTo>
                    <a:pt x="21600" y="18738"/>
                  </a:lnTo>
                  <a:lnTo>
                    <a:pt x="21600" y="0"/>
                  </a:lnTo>
                  <a:close/>
                </a:path>
              </a:pathLst>
            </a:custGeom>
            <a:solidFill>
              <a:srgbClr val="CCA37A"/>
            </a:solidFill>
            <a:ln w="12700" cap="flat">
              <a:noFill/>
              <a:miter lim="400000"/>
            </a:ln>
            <a:effectLst/>
          </p:spPr>
          <p:txBody>
            <a:bodyPr wrap="square" lIns="59013" tIns="59013" rIns="59013" bIns="59013" numCol="1" anchor="ctr">
              <a:no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8" name="Form"/>
            <p:cNvSpPr/>
            <p:nvPr/>
          </p:nvSpPr>
          <p:spPr>
            <a:xfrm>
              <a:off x="0" y="0"/>
              <a:ext cx="3848164" cy="1733519"/>
            </a:xfrm>
            <a:custGeom>
              <a:avLst/>
              <a:gdLst/>
              <a:ahLst/>
              <a:cxnLst>
                <a:cxn ang="0">
                  <a:pos x="wd2" y="hd2"/>
                </a:cxn>
                <a:cxn ang="5400000">
                  <a:pos x="wd2" y="hd2"/>
                </a:cxn>
                <a:cxn ang="10800000">
                  <a:pos x="wd2" y="hd2"/>
                </a:cxn>
                <a:cxn ang="16200000">
                  <a:pos x="wd2" y="hd2"/>
                </a:cxn>
              </a:cxnLst>
              <a:rect l="0" t="0" r="r" b="b"/>
              <a:pathLst>
                <a:path w="21600" h="21600" extrusionOk="0">
                  <a:moveTo>
                    <a:pt x="0" y="2862"/>
                  </a:moveTo>
                  <a:lnTo>
                    <a:pt x="20311" y="2862"/>
                  </a:lnTo>
                  <a:lnTo>
                    <a:pt x="21600" y="0"/>
                  </a:lnTo>
                  <a:moveTo>
                    <a:pt x="20311" y="2862"/>
                  </a:moveTo>
                  <a:lnTo>
                    <a:pt x="20311" y="21600"/>
                  </a:lnTo>
                </a:path>
              </a:pathLst>
            </a:custGeom>
            <a:noFill/>
            <a:ln w="3175" cap="sq">
              <a:solidFill>
                <a:srgbClr val="000000"/>
              </a:solidFill>
              <a:prstDash val="solid"/>
              <a:round/>
            </a:ln>
            <a:effectLst/>
          </p:spPr>
          <p:txBody>
            <a:bodyPr wrap="square" lIns="59013" tIns="59013" rIns="59013" bIns="59013" numCol="1" anchor="ctr">
              <a:no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endParaRPr/>
            </a:p>
          </p:txBody>
        </p:sp>
        <p:sp>
          <p:nvSpPr>
            <p:cNvPr id="449" name="zerstreuen,…"/>
            <p:cNvSpPr txBox="1"/>
            <p:nvPr/>
          </p:nvSpPr>
          <p:spPr>
            <a:xfrm>
              <a:off x="1035766" y="391964"/>
              <a:ext cx="1546947" cy="11792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2730" tIns="62730" rIns="62730" bIns="62730" numCol="1" anchor="ctr">
              <a:spAutoFit/>
            </a:bodyPr>
            <a:lstStyle/>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rozptýlit</a:t>
              </a:r>
              <a:r>
                <a:rPr dirty="0" smtClean="0"/>
                <a:t>,</a:t>
              </a:r>
              <a:endParaRPr dirty="0"/>
            </a:p>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odvést</a:t>
              </a:r>
              <a:r>
                <a:rPr dirty="0" smtClean="0"/>
                <a:t>,</a:t>
              </a:r>
              <a:endParaRPr dirty="0"/>
            </a:p>
            <a:p>
              <a:pPr defTabSz="1180267">
                <a:lnSpc>
                  <a:spcPct val="95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pPr>
              <a:r>
                <a:rPr lang="cs-CZ" dirty="0" smtClean="0"/>
                <a:t>rozveselit</a:t>
              </a:r>
              <a:endParaRPr dirty="0"/>
            </a:p>
          </p:txBody>
        </p:sp>
      </p:grpSp>
      <p:pic>
        <p:nvPicPr>
          <p:cNvPr id="451" name="image.pdf" descr="image.pdf"/>
          <p:cNvPicPr>
            <a:picLocks noChangeAspect="1"/>
          </p:cNvPicPr>
          <p:nvPr/>
        </p:nvPicPr>
        <p:blipFill>
          <a:blip r:embed="rId2" cstate="print">
            <a:extLst/>
          </a:blip>
          <a:stretch>
            <a:fillRect/>
          </a:stretch>
        </p:blipFill>
        <p:spPr>
          <a:xfrm>
            <a:off x="3359128" y="5112442"/>
            <a:ext cx="2010145" cy="4641158"/>
          </a:xfrm>
          <a:prstGeom prst="rect">
            <a:avLst/>
          </a:prstGeom>
          <a:ln w="12700">
            <a:miter lim="400000"/>
          </a:ln>
        </p:spPr>
      </p:pic>
      <p:sp>
        <p:nvSpPr>
          <p:cNvPr id="452" name="Roadblocks von T. Gordon"/>
          <p:cNvSpPr txBox="1"/>
          <p:nvPr/>
        </p:nvSpPr>
        <p:spPr>
          <a:xfrm>
            <a:off x="8367059" y="8712669"/>
            <a:ext cx="3903490" cy="451246"/>
          </a:xfrm>
          <a:prstGeom prst="rect">
            <a:avLst/>
          </a:prstGeom>
          <a:ln w="12700">
            <a:miter lim="400000"/>
          </a:ln>
          <a:extLst>
            <a:ext uri="{C572A759-6A51-4108-AA02-DFA0A04FC94B}">
              <ma14:wrappingTextBoxFlag xmlns:ma14="http://schemas.microsoft.com/office/mac/drawingml/2011/main" xmlns="" val="1"/>
            </a:ext>
          </a:extLst>
        </p:spPr>
        <p:txBody>
          <a:bodyPr lIns="58084" tIns="58084" rIns="58084" bIns="58084">
            <a:spAutoFit/>
          </a:bodyPr>
          <a:lstStyle>
            <a:lvl1pPr algn="l" defTabSz="1180267">
              <a:lnSpc>
                <a:spcPct val="93000"/>
              </a:lnSpc>
              <a:tabLst>
                <a:tab pos="571500" algn="l"/>
                <a:tab pos="1143000" algn="l"/>
                <a:tab pos="1727200" algn="l"/>
                <a:tab pos="2298700" algn="l"/>
                <a:tab pos="2882900" algn="l"/>
                <a:tab pos="3467100" algn="l"/>
                <a:tab pos="4038600" algn="l"/>
                <a:tab pos="4610100" algn="l"/>
                <a:tab pos="5207000" algn="l"/>
                <a:tab pos="5778500" algn="l"/>
                <a:tab pos="6375400" algn="l"/>
                <a:tab pos="6946900" algn="l"/>
                <a:tab pos="7518400" algn="l"/>
                <a:tab pos="8102600" algn="l"/>
                <a:tab pos="8686800" algn="l"/>
                <a:tab pos="9258300" algn="l"/>
                <a:tab pos="9842500" algn="l"/>
                <a:tab pos="10414000" algn="l"/>
                <a:tab pos="11010900" algn="l"/>
                <a:tab pos="11582400" algn="l"/>
              </a:tabLst>
              <a:defRPr sz="2200" b="0"/>
            </a:lvl1pPr>
          </a:lstStyle>
          <a:p>
            <a:r>
              <a:t>Roadblocks von T. Gordon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21</a:t>
            </a:fld>
            <a:endParaRPr/>
          </a:p>
        </p:txBody>
      </p:sp>
      <p:pic>
        <p:nvPicPr>
          <p:cNvPr id="455" name="Inhaltsplatzhalter 6" descr="Inhaltsplatzhalter 6"/>
          <p:cNvPicPr>
            <a:picLocks noChangeAspect="1"/>
          </p:cNvPicPr>
          <p:nvPr/>
        </p:nvPicPr>
        <p:blipFill>
          <a:blip r:embed="rId3" cstate="print">
            <a:extLst/>
          </a:blip>
          <a:srcRect t="3856" b="3855"/>
          <a:stretch>
            <a:fillRect/>
          </a:stretch>
        </p:blipFill>
        <p:spPr>
          <a:xfrm>
            <a:off x="1341112" y="1942987"/>
            <a:ext cx="11642851" cy="6587705"/>
          </a:xfrm>
          <a:prstGeom prst="rect">
            <a:avLst/>
          </a:prstGeom>
          <a:solidFill>
            <a:schemeClr val="bg1"/>
          </a:solidFill>
          <a:ln w="12700">
            <a:miter lim="400000"/>
          </a:ln>
        </p:spPr>
      </p:pic>
      <p:sp>
        <p:nvSpPr>
          <p:cNvPr id="4" name="Obdélník 3"/>
          <p:cNvSpPr/>
          <p:nvPr/>
        </p:nvSpPr>
        <p:spPr>
          <a:xfrm>
            <a:off x="6718424" y="5236840"/>
            <a:ext cx="955711" cy="461665"/>
          </a:xfrm>
          <a:prstGeom prst="rect">
            <a:avLst/>
          </a:prstGeom>
        </p:spPr>
        <p:txBody>
          <a:bodyPr wrap="none">
            <a:spAutoFit/>
          </a:bodyPr>
          <a:lstStyle/>
          <a:p>
            <a:r>
              <a:rPr lang="cs-CZ" dirty="0" smtClean="0"/>
              <a:t>kázat</a:t>
            </a:r>
            <a:endParaRPr lang="cs-CZ" dirty="0"/>
          </a:p>
        </p:txBody>
      </p:sp>
      <p:sp>
        <p:nvSpPr>
          <p:cNvPr id="5" name="Zástupný symbol pro text 2"/>
          <p:cNvSpPr>
            <a:spLocks noGrp="1"/>
          </p:cNvSpPr>
          <p:nvPr>
            <p:ph type="body" idx="1"/>
          </p:nvPr>
        </p:nvSpPr>
        <p:spPr>
          <a:xfrm>
            <a:off x="1279642" y="1780456"/>
            <a:ext cx="11704321" cy="2542472"/>
          </a:xfrm>
          <a:solidFill>
            <a:schemeClr val="bg1"/>
          </a:solidFill>
        </p:spPr>
        <p:txBody>
          <a:bodyPr/>
          <a:lstStyle/>
          <a:p>
            <a:pPr marL="0" indent="0">
              <a:buNone/>
            </a:pPr>
            <a:r>
              <a:rPr lang="cs-CZ" sz="4000" dirty="0" smtClean="0"/>
              <a:t>PŘESTAŇ SE PŘEŽÍRAT, </a:t>
            </a:r>
            <a:r>
              <a:rPr lang="cs-CZ" sz="4000" dirty="0" smtClean="0"/>
              <a:t>PŘESTAŇ </a:t>
            </a:r>
            <a:r>
              <a:rPr lang="cs-CZ" sz="4000" dirty="0" smtClean="0"/>
              <a:t>PÍT, PŘESTAŇ CHODIT VEČER VEN, PŘESTAŇ SE HÁDAT, PŘESTAŇ SE PRÁT, PŘESTAŇ MLSAT SLADKÉ, PŘESTAŇ HRÁT…</a:t>
            </a:r>
            <a:endParaRPr lang="cs-CZ" sz="4000"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extplatzhalter 2"/>
          <p:cNvSpPr txBox="1">
            <a:spLocks noGrp="1"/>
          </p:cNvSpPr>
          <p:nvPr>
            <p:ph type="body" idx="1"/>
          </p:nvPr>
        </p:nvSpPr>
        <p:spPr>
          <a:prstGeom prst="rect">
            <a:avLst/>
          </a:prstGeom>
        </p:spPr>
        <p:txBody>
          <a:bodyPr/>
          <a:lstStyle/>
          <a:p>
            <a:pPr>
              <a:defRPr>
                <a:effectLst/>
              </a:defRPr>
            </a:pPr>
            <a:endParaRPr/>
          </a:p>
        </p:txBody>
      </p:sp>
      <p:sp>
        <p:nvSpPr>
          <p:cNvPr id="458"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22</a:t>
            </a:fld>
            <a:endParaRPr/>
          </a:p>
        </p:txBody>
      </p:sp>
      <p:pic>
        <p:nvPicPr>
          <p:cNvPr id="459" name="Bild 4" descr="Bild 4"/>
          <p:cNvPicPr>
            <a:picLocks noChangeAspect="1"/>
          </p:cNvPicPr>
          <p:nvPr/>
        </p:nvPicPr>
        <p:blipFill>
          <a:blip r:embed="rId2" cstate="print">
            <a:extLst/>
          </a:blip>
          <a:stretch>
            <a:fillRect/>
          </a:stretch>
        </p:blipFill>
        <p:spPr>
          <a:xfrm>
            <a:off x="1066147" y="1150315"/>
            <a:ext cx="11867212" cy="8435103"/>
          </a:xfrm>
          <a:prstGeom prst="rect">
            <a:avLst/>
          </a:prstGeom>
          <a:ln w="12700">
            <a:miter lim="400000"/>
          </a:ln>
        </p:spPr>
      </p:pic>
      <p:sp>
        <p:nvSpPr>
          <p:cNvPr id="5" name="Zástupný symbol pro text 2"/>
          <p:cNvSpPr txBox="1">
            <a:spLocks/>
          </p:cNvSpPr>
          <p:nvPr/>
        </p:nvSpPr>
        <p:spPr>
          <a:xfrm>
            <a:off x="1965896" y="1780456"/>
            <a:ext cx="3960440" cy="18002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lIns="65023" tIns="65023" rIns="65023" bIns="65023" anchor="t">
            <a:noAutofit/>
          </a:bodyPr>
          <a:lstStyle>
            <a:lvl1pPr marL="471487" marR="0" indent="-471487"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1pPr>
            <a:lvl2pPr marL="906235" marR="0" indent="-449035"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2pPr>
            <a:lvl3pPr marL="1333500" marR="0" indent="-419100"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3pPr>
            <a:lvl4pPr marL="1874520" marR="0" indent="-502920"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4pPr>
            <a:lvl5pPr marL="2331720" marR="0" indent="-502920" algn="l" defTabSz="1300480" rtl="0" latinLnBrk="0">
              <a:lnSpc>
                <a:spcPct val="100000"/>
              </a:lnSpc>
              <a:spcBef>
                <a:spcPts val="1000"/>
              </a:spcBef>
              <a:spcAft>
                <a:spcPts val="0"/>
              </a:spcAft>
              <a:buClrTx/>
              <a:buSzPct val="100000"/>
              <a:buFont typeface="Helvetica Neue"/>
              <a:buChar char="»"/>
              <a:tabLst/>
              <a:defRPr sz="4400" b="0"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5pPr>
            <a:lvl6pPr marL="2694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6pPr>
            <a:lvl7pPr marL="3139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7pPr>
            <a:lvl8pPr marL="35837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8pPr>
            <a:lvl9pPr marL="4028281" marR="0" indent="-472281" algn="l" defTabSz="584200" rtl="0" latinLnBrk="0">
              <a:lnSpc>
                <a:spcPct val="100000"/>
              </a:lnSpc>
              <a:spcBef>
                <a:spcPts val="700"/>
              </a:spcBef>
              <a:spcAft>
                <a:spcPts val="0"/>
              </a:spcAft>
              <a:buClrTx/>
              <a:buSzPct val="145000"/>
              <a:buFontTx/>
              <a:buChar char="•"/>
              <a:tabLst>
                <a:tab pos="1257300" algn="l"/>
                <a:tab pos="1816100" algn="l"/>
                <a:tab pos="2387600" algn="l"/>
                <a:tab pos="2971800" algn="l"/>
                <a:tab pos="3556000" algn="l"/>
                <a:tab pos="4127500" algn="l"/>
                <a:tab pos="4711700" algn="l"/>
                <a:tab pos="5283200" algn="l"/>
                <a:tab pos="5867400" algn="l"/>
                <a:tab pos="6451600" algn="l"/>
                <a:tab pos="7023100" algn="l"/>
                <a:tab pos="7620000" algn="l"/>
                <a:tab pos="8191500" algn="l"/>
                <a:tab pos="8763000" algn="l"/>
                <a:tab pos="9359900" algn="l"/>
                <a:tab pos="9931400" algn="l"/>
                <a:tab pos="10502900" algn="l"/>
                <a:tab pos="11087100" algn="l"/>
                <a:tab pos="11671300" algn="l"/>
                <a:tab pos="12153900" algn="l"/>
                <a:tab pos="12725400" algn="l"/>
                <a:tab pos="13309600" algn="l"/>
                <a:tab pos="13893800" algn="l"/>
                <a:tab pos="13893800" algn="l"/>
                <a:tab pos="13893800" algn="l"/>
              </a:tabLst>
              <a:defRPr sz="3400" b="1" i="0" u="none" strike="noStrike" cap="none" spc="0" baseline="0">
                <a:ln>
                  <a:noFill/>
                </a:ln>
                <a:solidFill>
                  <a:srgbClr val="000000"/>
                </a:solidFill>
                <a:effectLst>
                  <a:outerShdw blurRad="12700" dist="25400" dir="2700000" rotWithShape="0">
                    <a:srgbClr val="DDDDDD"/>
                  </a:outerShdw>
                </a:effectLst>
                <a:uFillTx/>
                <a:latin typeface="Helvetica Neue"/>
                <a:ea typeface="Helvetica Neue"/>
                <a:cs typeface="Helvetica Neue"/>
                <a:sym typeface="Helvetica Neue"/>
              </a:defRPr>
            </a:lvl9pPr>
          </a:lstStyle>
          <a:p>
            <a:pPr marL="0" indent="0" algn="ctr" hangingPunct="1">
              <a:buFont typeface="Helvetica Neue"/>
              <a:buNone/>
            </a:pPr>
            <a:r>
              <a:rPr lang="cs-CZ" dirty="0" smtClean="0"/>
              <a:t>CO ŘÍKAL DOKTOR?</a:t>
            </a:r>
          </a:p>
          <a:p>
            <a:pPr marL="0" indent="0" algn="ctr" hangingPunct="1">
              <a:buFont typeface="Helvetica Neue"/>
              <a:buNone/>
            </a:pPr>
            <a:endParaRPr lang="cs-CZ" dirty="0" smtClean="0"/>
          </a:p>
          <a:p>
            <a:pPr marL="0" indent="0" algn="ctr" hangingPunct="1">
              <a:buFont typeface="Helvetica Neue"/>
              <a:buNone/>
            </a:pPr>
            <a:endParaRPr lang="cs-CZ" dirty="0" smtClean="0"/>
          </a:p>
        </p:txBody>
      </p:sp>
      <p:sp>
        <p:nvSpPr>
          <p:cNvPr id="6" name="TextovéPole 5"/>
          <p:cNvSpPr txBox="1"/>
          <p:nvPr/>
        </p:nvSpPr>
        <p:spPr>
          <a:xfrm>
            <a:off x="6560389" y="1775395"/>
            <a:ext cx="2520280" cy="1456809"/>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cs-CZ" sz="4400" b="0" dirty="0"/>
              <a:t>NEVÍM</a:t>
            </a:r>
            <a:r>
              <a:rPr lang="cs-CZ" sz="4400" b="0" dirty="0" smtClean="0"/>
              <a:t>…</a:t>
            </a:r>
            <a:br>
              <a:rPr lang="cs-CZ" sz="4400" b="0" dirty="0" smtClean="0"/>
            </a:br>
            <a:endParaRPr kumimoji="0" lang="cs-CZ" sz="4400" b="0" i="0" u="none" strike="noStrike" cap="none" spc="0" normalizeH="0" baseline="0" dirty="0">
              <a:ln>
                <a:noFill/>
              </a:ln>
              <a:solidFill>
                <a:srgbClr val="000000"/>
              </a:solidFill>
              <a:effectLst/>
              <a:uFillTx/>
              <a:sym typeface="Helvetica Neue"/>
            </a:endParaRPr>
          </a:p>
        </p:txBody>
      </p:sp>
      <p:sp>
        <p:nvSpPr>
          <p:cNvPr id="7" name="TextovéPole 6"/>
          <p:cNvSpPr txBox="1"/>
          <p:nvPr/>
        </p:nvSpPr>
        <p:spPr>
          <a:xfrm>
            <a:off x="9247853" y="1816070"/>
            <a:ext cx="3591251" cy="1764586"/>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cs-CZ" sz="3600" b="0" dirty="0"/>
              <a:t>PŘESTAL </a:t>
            </a:r>
            <a:endParaRPr lang="cs-CZ" sz="3600" b="0" dirty="0" smtClean="0"/>
          </a:p>
          <a:p>
            <a:r>
              <a:rPr lang="cs-CZ" sz="3600" b="0" dirty="0" smtClean="0"/>
              <a:t>JSEM </a:t>
            </a:r>
            <a:r>
              <a:rPr lang="cs-CZ" sz="3600" b="0" dirty="0"/>
              <a:t>HO POSLOUCHAT</a:t>
            </a:r>
            <a:r>
              <a:rPr lang="cs-CZ" sz="3600" b="0" dirty="0" smtClean="0"/>
              <a:t>!</a:t>
            </a:r>
            <a:endParaRPr kumimoji="0" lang="cs-CZ"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3" name="Group 156"/>
          <p:cNvGrpSpPr/>
          <p:nvPr/>
        </p:nvGrpSpPr>
        <p:grpSpPr>
          <a:xfrm>
            <a:off x="6319925" y="2316514"/>
            <a:ext cx="6144006" cy="1536004"/>
            <a:chOff x="-1" y="0"/>
            <a:chExt cx="6144005" cy="1536003"/>
          </a:xfrm>
        </p:grpSpPr>
        <p:sp>
          <p:nvSpPr>
            <p:cNvPr id="461" name="Shape 154"/>
            <p:cNvSpPr/>
            <p:nvPr/>
          </p:nvSpPr>
          <p:spPr>
            <a:xfrm>
              <a:off x="-1" y="0"/>
              <a:ext cx="6144005" cy="1536003"/>
            </a:xfrm>
            <a:prstGeom prst="roundRect">
              <a:avLst>
                <a:gd name="adj" fmla="val 16667"/>
              </a:avLst>
            </a:prstGeom>
            <a:solidFill>
              <a:srgbClr val="FFFC79"/>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462" name="Shape 155"/>
            <p:cNvSpPr txBox="1"/>
            <p:nvPr/>
          </p:nvSpPr>
          <p:spPr>
            <a:xfrm>
              <a:off x="74979" y="768001"/>
              <a:ext cx="3714157"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Planning –  </a:t>
              </a:r>
              <a:r>
                <a:rPr lang="cs-CZ" dirty="0" smtClean="0"/>
                <a:t>most ke změně</a:t>
              </a:r>
              <a:endParaRPr dirty="0"/>
            </a:p>
          </p:txBody>
        </p:sp>
      </p:grpSp>
      <p:grpSp>
        <p:nvGrpSpPr>
          <p:cNvPr id="466" name="Group 159"/>
          <p:cNvGrpSpPr/>
          <p:nvPr/>
        </p:nvGrpSpPr>
        <p:grpSpPr>
          <a:xfrm>
            <a:off x="4783925" y="4057507"/>
            <a:ext cx="7680006" cy="1536005"/>
            <a:chOff x="-1" y="0"/>
            <a:chExt cx="7680005" cy="1536003"/>
          </a:xfrm>
        </p:grpSpPr>
        <p:sp>
          <p:nvSpPr>
            <p:cNvPr id="464" name="Shape 157"/>
            <p:cNvSpPr/>
            <p:nvPr/>
          </p:nvSpPr>
          <p:spPr>
            <a:xfrm>
              <a:off x="-1" y="0"/>
              <a:ext cx="7680005" cy="1536003"/>
            </a:xfrm>
            <a:prstGeom prst="roundRect">
              <a:avLst>
                <a:gd name="adj" fmla="val 16667"/>
              </a:avLst>
            </a:prstGeom>
            <a:solidFill>
              <a:srgbClr val="01B0F0"/>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465" name="Shape 158"/>
            <p:cNvSpPr txBox="1"/>
            <p:nvPr/>
          </p:nvSpPr>
          <p:spPr>
            <a:xfrm>
              <a:off x="74979" y="768001"/>
              <a:ext cx="4228721"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Evoking – </a:t>
              </a:r>
              <a:r>
                <a:rPr lang="cs-CZ" dirty="0" smtClean="0"/>
                <a:t>vyvolat </a:t>
              </a:r>
              <a:r>
                <a:rPr dirty="0" smtClean="0"/>
                <a:t>Change Talk</a:t>
              </a:r>
              <a:endParaRPr dirty="0"/>
            </a:p>
          </p:txBody>
        </p:sp>
      </p:grpSp>
      <p:sp>
        <p:nvSpPr>
          <p:cNvPr id="467" name="Shape 160"/>
          <p:cNvSpPr txBox="1">
            <a:spLocks noGrp="1"/>
          </p:cNvSpPr>
          <p:nvPr>
            <p:ph type="title"/>
          </p:nvPr>
        </p:nvSpPr>
        <p:spPr>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defRPr sz="4400"/>
            </a:lvl1pPr>
          </a:lstStyle>
          <a:p>
            <a:r>
              <a:rPr dirty="0"/>
              <a:t>4 </a:t>
            </a:r>
            <a:r>
              <a:rPr lang="cs-CZ" dirty="0" smtClean="0"/>
              <a:t>základní procesy v</a:t>
            </a:r>
            <a:r>
              <a:rPr dirty="0" smtClean="0"/>
              <a:t>MI</a:t>
            </a:r>
            <a:endParaRPr dirty="0"/>
          </a:p>
        </p:txBody>
      </p:sp>
      <p:grpSp>
        <p:nvGrpSpPr>
          <p:cNvPr id="470" name="Group 163"/>
          <p:cNvGrpSpPr/>
          <p:nvPr/>
        </p:nvGrpSpPr>
        <p:grpSpPr>
          <a:xfrm>
            <a:off x="3247926" y="5798502"/>
            <a:ext cx="9216004" cy="1536005"/>
            <a:chOff x="0" y="0"/>
            <a:chExt cx="9216003" cy="1536003"/>
          </a:xfrm>
        </p:grpSpPr>
        <p:sp>
          <p:nvSpPr>
            <p:cNvPr id="468" name="Shape 161"/>
            <p:cNvSpPr/>
            <p:nvPr/>
          </p:nvSpPr>
          <p:spPr>
            <a:xfrm>
              <a:off x="0" y="0"/>
              <a:ext cx="9216003" cy="1536003"/>
            </a:xfrm>
            <a:prstGeom prst="roundRect">
              <a:avLst>
                <a:gd name="adj" fmla="val 16667"/>
              </a:avLst>
            </a:prstGeom>
            <a:solidFill>
              <a:srgbClr val="C7FD92"/>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469" name="Shape 162"/>
            <p:cNvSpPr txBox="1"/>
            <p:nvPr/>
          </p:nvSpPr>
          <p:spPr>
            <a:xfrm>
              <a:off x="74979" y="768001"/>
              <a:ext cx="342401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Focusing – </a:t>
              </a:r>
              <a:r>
                <a:rPr lang="cs-CZ" dirty="0" smtClean="0"/>
                <a:t>objasnit směr</a:t>
              </a:r>
              <a:endParaRPr dirty="0"/>
            </a:p>
          </p:txBody>
        </p:sp>
      </p:grpSp>
      <p:grpSp>
        <p:nvGrpSpPr>
          <p:cNvPr id="473" name="Group 166"/>
          <p:cNvGrpSpPr/>
          <p:nvPr/>
        </p:nvGrpSpPr>
        <p:grpSpPr>
          <a:xfrm>
            <a:off x="1718122" y="7514220"/>
            <a:ext cx="10752003" cy="1536005"/>
            <a:chOff x="0" y="0"/>
            <a:chExt cx="10752002" cy="1536003"/>
          </a:xfrm>
        </p:grpSpPr>
        <p:sp>
          <p:nvSpPr>
            <p:cNvPr id="471" name="Shape 164"/>
            <p:cNvSpPr/>
            <p:nvPr/>
          </p:nvSpPr>
          <p:spPr>
            <a:xfrm>
              <a:off x="0" y="0"/>
              <a:ext cx="10752002" cy="1536003"/>
            </a:xfrm>
            <a:prstGeom prst="roundRect">
              <a:avLst>
                <a:gd name="adj" fmla="val 16667"/>
              </a:avLst>
            </a:prstGeom>
            <a:solidFill>
              <a:srgbClr val="FF66CC">
                <a:alpha val="51000"/>
              </a:srgbClr>
            </a:solidFill>
            <a:ln w="12700" cap="flat">
              <a:noFill/>
              <a:miter lim="400000"/>
            </a:ln>
            <a:effectLst/>
          </p:spPr>
          <p:txBody>
            <a:bodyPr wrap="square" lIns="65023" tIns="65023" rIns="65023" bIns="65023" numCol="1" anchor="ctr">
              <a:noAutofit/>
            </a:bodyPr>
            <a:lstStyle/>
            <a:p>
              <a: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pPr>
              <a:endParaRPr/>
            </a:p>
          </p:txBody>
        </p:sp>
        <p:sp>
          <p:nvSpPr>
            <p:cNvPr id="472" name="Shape 165"/>
            <p:cNvSpPr txBox="1"/>
            <p:nvPr/>
          </p:nvSpPr>
          <p:spPr>
            <a:xfrm>
              <a:off x="74979" y="768001"/>
              <a:ext cx="344004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lvl1pPr>
            </a:lstStyle>
            <a:p>
              <a:r>
                <a:rPr dirty="0"/>
                <a:t>Engaging – </a:t>
              </a:r>
              <a:r>
                <a:rPr lang="cs-CZ" dirty="0" smtClean="0"/>
                <a:t>vytvořit vztah</a:t>
              </a:r>
              <a:endParaRPr dirty="0"/>
            </a:p>
          </p:txBody>
        </p:sp>
      </p:grpSp>
      <p:sp>
        <p:nvSpPr>
          <p:cNvPr id="474"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8" name="Shape 176"/>
          <p:cNvGrpSpPr/>
          <p:nvPr/>
        </p:nvGrpSpPr>
        <p:grpSpPr>
          <a:xfrm>
            <a:off x="1278870" y="2067281"/>
            <a:ext cx="3641755" cy="968232"/>
            <a:chOff x="0" y="0"/>
            <a:chExt cx="3641753" cy="968230"/>
          </a:xfrm>
        </p:grpSpPr>
        <p:sp>
          <p:nvSpPr>
            <p:cNvPr id="476" name="Abgerundetes Rechteck"/>
            <p:cNvSpPr/>
            <p:nvPr/>
          </p:nvSpPr>
          <p:spPr>
            <a:xfrm>
              <a:off x="0" y="0"/>
              <a:ext cx="2918684" cy="968231"/>
            </a:xfrm>
            <a:prstGeom prst="roundRect">
              <a:avLst>
                <a:gd name="adj" fmla="val 25792"/>
              </a:avLst>
            </a:prstGeom>
            <a:solidFill>
              <a:srgbClr val="005493">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77" name="Klient"/>
            <p:cNvSpPr txBox="1"/>
            <p:nvPr/>
          </p:nvSpPr>
          <p:spPr>
            <a:xfrm>
              <a:off x="869354" y="248304"/>
              <a:ext cx="2772400" cy="4716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1300480">
                <a:defRPr sz="3400" b="0">
                  <a:solidFill>
                    <a:srgbClr val="FFFFFF"/>
                  </a:solidFill>
                </a:defRPr>
              </a:lvl1pPr>
            </a:lstStyle>
            <a:p>
              <a:r>
                <a:t>Klient</a:t>
              </a:r>
            </a:p>
          </p:txBody>
        </p:sp>
      </p:grpSp>
      <p:grpSp>
        <p:nvGrpSpPr>
          <p:cNvPr id="481" name="Shape 177"/>
          <p:cNvGrpSpPr/>
          <p:nvPr/>
        </p:nvGrpSpPr>
        <p:grpSpPr>
          <a:xfrm>
            <a:off x="9502446" y="2067281"/>
            <a:ext cx="3479563" cy="968232"/>
            <a:chOff x="0" y="0"/>
            <a:chExt cx="3479562" cy="968230"/>
          </a:xfrm>
        </p:grpSpPr>
        <p:sp>
          <p:nvSpPr>
            <p:cNvPr id="479" name="Abgerundetes Rechteck"/>
            <p:cNvSpPr/>
            <p:nvPr/>
          </p:nvSpPr>
          <p:spPr>
            <a:xfrm>
              <a:off x="0" y="0"/>
              <a:ext cx="2918684" cy="968231"/>
            </a:xfrm>
            <a:prstGeom prst="roundRect">
              <a:avLst>
                <a:gd name="adj" fmla="val 25792"/>
              </a:avLst>
            </a:prstGeom>
            <a:solidFill>
              <a:srgbClr val="005493">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80" name="Berater"/>
            <p:cNvSpPr txBox="1"/>
            <p:nvPr/>
          </p:nvSpPr>
          <p:spPr>
            <a:xfrm>
              <a:off x="707163" y="248304"/>
              <a:ext cx="2772400" cy="4716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1300480">
                <a:defRPr sz="3400" b="0">
                  <a:solidFill>
                    <a:srgbClr val="FFFFFF"/>
                  </a:solidFill>
                </a:defRPr>
              </a:lvl1pPr>
            </a:lstStyle>
            <a:p>
              <a:r>
                <a:rPr lang="cs-CZ" dirty="0" smtClean="0"/>
                <a:t>Poradce </a:t>
              </a:r>
              <a:endParaRPr dirty="0"/>
            </a:p>
          </p:txBody>
        </p:sp>
      </p:grpSp>
      <p:grpSp>
        <p:nvGrpSpPr>
          <p:cNvPr id="484" name="Shape 178"/>
          <p:cNvGrpSpPr/>
          <p:nvPr/>
        </p:nvGrpSpPr>
        <p:grpSpPr>
          <a:xfrm>
            <a:off x="5390658" y="2067281"/>
            <a:ext cx="2918685" cy="968232"/>
            <a:chOff x="0" y="0"/>
            <a:chExt cx="2918683" cy="968230"/>
          </a:xfrm>
        </p:grpSpPr>
        <p:sp>
          <p:nvSpPr>
            <p:cNvPr id="482" name="Abgerundetes Rechteck"/>
            <p:cNvSpPr/>
            <p:nvPr/>
          </p:nvSpPr>
          <p:spPr>
            <a:xfrm>
              <a:off x="0" y="0"/>
              <a:ext cx="2918684" cy="968231"/>
            </a:xfrm>
            <a:prstGeom prst="roundRect">
              <a:avLst>
                <a:gd name="adj" fmla="val 25792"/>
              </a:avLst>
            </a:prstGeom>
            <a:solidFill>
              <a:srgbClr val="005493">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83" name="Setting"/>
            <p:cNvSpPr txBox="1"/>
            <p:nvPr/>
          </p:nvSpPr>
          <p:spPr>
            <a:xfrm>
              <a:off x="633440" y="168821"/>
              <a:ext cx="1552854" cy="5511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1300480">
                <a:defRPr sz="3400" b="0">
                  <a:solidFill>
                    <a:srgbClr val="FFFFFF"/>
                  </a:solidFill>
                </a:defRPr>
              </a:lvl1pPr>
            </a:lstStyle>
            <a:p>
              <a:r>
                <a:t>Setting</a:t>
              </a:r>
            </a:p>
          </p:txBody>
        </p:sp>
      </p:grpSp>
      <p:sp>
        <p:nvSpPr>
          <p:cNvPr id="485" name="Shape 179"/>
          <p:cNvSpPr/>
          <p:nvPr/>
        </p:nvSpPr>
        <p:spPr>
          <a:xfrm rot="5395404">
            <a:off x="6523597" y="-902063"/>
            <a:ext cx="652500" cy="9223903"/>
          </a:xfrm>
          <a:prstGeom prst="rightArrow">
            <a:avLst>
              <a:gd name="adj1" fmla="val 31774"/>
              <a:gd name="adj2" fmla="val 69143"/>
            </a:avLst>
          </a:prstGeom>
          <a:solidFill>
            <a:srgbClr val="8F8F8F">
              <a:alpha val="73522"/>
            </a:srgbClr>
          </a:solidFill>
          <a:ln w="12700">
            <a:miter lim="400000"/>
          </a:ln>
        </p:spPr>
        <p:txBody>
          <a:bodyPr lIns="65023" tIns="65023" rIns="65023" bIns="65023" anchor="ctr"/>
          <a:lstStyle/>
          <a:p>
            <a:pPr algn="l" defTabSz="1300480">
              <a:defRPr b="0"/>
            </a:pPr>
            <a:endParaRPr/>
          </a:p>
        </p:txBody>
      </p:sp>
      <p:grpSp>
        <p:nvGrpSpPr>
          <p:cNvPr id="488" name="Shape 180"/>
          <p:cNvGrpSpPr/>
          <p:nvPr/>
        </p:nvGrpSpPr>
        <p:grpSpPr>
          <a:xfrm>
            <a:off x="1278870" y="4382228"/>
            <a:ext cx="2918685" cy="968233"/>
            <a:chOff x="0" y="0"/>
            <a:chExt cx="2918684" cy="968231"/>
          </a:xfrm>
        </p:grpSpPr>
        <p:sp>
          <p:nvSpPr>
            <p:cNvPr id="486" name="Abgerundetes Rechteck"/>
            <p:cNvSpPr/>
            <p:nvPr/>
          </p:nvSpPr>
          <p:spPr>
            <a:xfrm>
              <a:off x="0" y="0"/>
              <a:ext cx="2918684" cy="968231"/>
            </a:xfrm>
            <a:prstGeom prst="roundRect">
              <a:avLst>
                <a:gd name="adj" fmla="val 25792"/>
              </a:avLst>
            </a:prstGeom>
            <a:solidFill>
              <a:srgbClr val="008F00">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87" name="Fokus klar"/>
            <p:cNvSpPr txBox="1"/>
            <p:nvPr/>
          </p:nvSpPr>
          <p:spPr>
            <a:xfrm>
              <a:off x="151433" y="305175"/>
              <a:ext cx="2571766" cy="3578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1300480">
                <a:defRPr b="0">
                  <a:solidFill>
                    <a:srgbClr val="FFFFFF"/>
                  </a:solidFill>
                </a:defRPr>
              </a:lvl1pPr>
            </a:lstStyle>
            <a:p>
              <a:r>
                <a:rPr lang="cs-CZ" dirty="0" smtClean="0"/>
                <a:t>Jasné zaměření</a:t>
              </a:r>
              <a:endParaRPr dirty="0"/>
            </a:p>
          </p:txBody>
        </p:sp>
      </p:grpSp>
      <p:grpSp>
        <p:nvGrpSpPr>
          <p:cNvPr id="491" name="Shape 181"/>
          <p:cNvGrpSpPr/>
          <p:nvPr/>
        </p:nvGrpSpPr>
        <p:grpSpPr>
          <a:xfrm>
            <a:off x="9502446" y="4382228"/>
            <a:ext cx="3184670" cy="968232"/>
            <a:chOff x="0" y="0"/>
            <a:chExt cx="3184668" cy="968230"/>
          </a:xfrm>
        </p:grpSpPr>
        <p:sp>
          <p:nvSpPr>
            <p:cNvPr id="489" name="Abgerundetes Rechteck"/>
            <p:cNvSpPr/>
            <p:nvPr/>
          </p:nvSpPr>
          <p:spPr>
            <a:xfrm>
              <a:off x="0" y="0"/>
              <a:ext cx="2918684" cy="968231"/>
            </a:xfrm>
            <a:prstGeom prst="roundRect">
              <a:avLst>
                <a:gd name="adj" fmla="val 25792"/>
              </a:avLst>
            </a:prstGeom>
            <a:solidFill>
              <a:srgbClr val="008F00">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90" name="unklarer Fokus"/>
            <p:cNvSpPr txBox="1"/>
            <p:nvPr/>
          </p:nvSpPr>
          <p:spPr>
            <a:xfrm>
              <a:off x="412269" y="305175"/>
              <a:ext cx="2772400" cy="3578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1300480">
                <a:defRPr b="0">
                  <a:solidFill>
                    <a:srgbClr val="FFFFFF"/>
                  </a:solidFill>
                </a:defRPr>
              </a:lvl1pPr>
            </a:lstStyle>
            <a:p>
              <a:r>
                <a:rPr lang="cs-CZ" dirty="0" smtClean="0"/>
                <a:t>Nejasné zaměření</a:t>
              </a:r>
              <a:endParaRPr dirty="0"/>
            </a:p>
          </p:txBody>
        </p:sp>
      </p:grpSp>
      <p:grpSp>
        <p:nvGrpSpPr>
          <p:cNvPr id="494" name="Shape 182"/>
          <p:cNvGrpSpPr/>
          <p:nvPr/>
        </p:nvGrpSpPr>
        <p:grpSpPr>
          <a:xfrm>
            <a:off x="4914630" y="4382228"/>
            <a:ext cx="3870742" cy="968232"/>
            <a:chOff x="0" y="0"/>
            <a:chExt cx="3870741" cy="968230"/>
          </a:xfrm>
        </p:grpSpPr>
        <p:sp>
          <p:nvSpPr>
            <p:cNvPr id="492" name="Abgerundetes Rechteck"/>
            <p:cNvSpPr/>
            <p:nvPr/>
          </p:nvSpPr>
          <p:spPr>
            <a:xfrm>
              <a:off x="0" y="0"/>
              <a:ext cx="3870742" cy="968231"/>
            </a:xfrm>
            <a:prstGeom prst="roundRect">
              <a:avLst>
                <a:gd name="adj" fmla="val 25792"/>
              </a:avLst>
            </a:prstGeom>
            <a:solidFill>
              <a:srgbClr val="008F00">
                <a:alpha val="74735"/>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93" name="mehrere Möglichkeiten"/>
            <p:cNvSpPr txBox="1"/>
            <p:nvPr/>
          </p:nvSpPr>
          <p:spPr>
            <a:xfrm>
              <a:off x="73142" y="305175"/>
              <a:ext cx="3724457" cy="3578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defTabSz="1300480">
                <a:defRPr b="0">
                  <a:solidFill>
                    <a:srgbClr val="FFFFFF"/>
                  </a:solidFill>
                </a:defRPr>
              </a:lvl1pPr>
            </a:lstStyle>
            <a:p>
              <a:r>
                <a:rPr lang="cs-CZ" dirty="0" smtClean="0"/>
                <a:t>Více možností</a:t>
              </a:r>
              <a:endParaRPr dirty="0"/>
            </a:p>
          </p:txBody>
        </p:sp>
      </p:grpSp>
      <p:sp>
        <p:nvSpPr>
          <p:cNvPr id="495" name="Shape 183"/>
          <p:cNvSpPr/>
          <p:nvPr/>
        </p:nvSpPr>
        <p:spPr>
          <a:xfrm rot="5375891">
            <a:off x="2381595" y="5165693"/>
            <a:ext cx="482457" cy="1119688"/>
          </a:xfrm>
          <a:prstGeom prst="rightArrow">
            <a:avLst>
              <a:gd name="adj1" fmla="val 47069"/>
              <a:gd name="adj2" fmla="val 80555"/>
            </a:avLst>
          </a:prstGeom>
          <a:solidFill>
            <a:srgbClr val="8F8F8F">
              <a:alpha val="73522"/>
            </a:srgbClr>
          </a:solidFill>
          <a:ln w="12700">
            <a:miter lim="400000"/>
          </a:ln>
        </p:spPr>
        <p:txBody>
          <a:bodyPr lIns="65023" tIns="65023" rIns="65023" bIns="65023" anchor="ctr"/>
          <a:lstStyle/>
          <a:p>
            <a:pPr algn="l" defTabSz="1300480">
              <a:defRPr b="0"/>
            </a:pPr>
            <a:endParaRPr/>
          </a:p>
        </p:txBody>
      </p:sp>
      <p:grpSp>
        <p:nvGrpSpPr>
          <p:cNvPr id="498" name="Shape 184"/>
          <p:cNvGrpSpPr/>
          <p:nvPr/>
        </p:nvGrpSpPr>
        <p:grpSpPr>
          <a:xfrm>
            <a:off x="1375764" y="6098766"/>
            <a:ext cx="2724899" cy="2862689"/>
            <a:chOff x="0" y="0"/>
            <a:chExt cx="2724897" cy="2862688"/>
          </a:xfrm>
        </p:grpSpPr>
        <p:sp>
          <p:nvSpPr>
            <p:cNvPr id="496" name="Rechteck"/>
            <p:cNvSpPr/>
            <p:nvPr/>
          </p:nvSpPr>
          <p:spPr>
            <a:xfrm>
              <a:off x="0" y="-1"/>
              <a:ext cx="2724898" cy="2862690"/>
            </a:xfrm>
            <a:prstGeom prst="rect">
              <a:avLst/>
            </a:prstGeom>
            <a:solidFill>
              <a:srgbClr val="3333CC">
                <a:alpha val="76466"/>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497" name="Abklären, ob man das Anliegen richtig verstanden hat…"/>
            <p:cNvSpPr txBox="1"/>
            <p:nvPr/>
          </p:nvSpPr>
          <p:spPr>
            <a:xfrm>
              <a:off x="0" y="-1"/>
              <a:ext cx="2724898" cy="27378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L="254785" indent="-254785" algn="l" defTabSz="1300480">
                <a:buSzPct val="100000"/>
                <a:buChar char="•"/>
                <a:defRPr b="0">
                  <a:solidFill>
                    <a:srgbClr val="FFFFFF"/>
                  </a:solidFill>
                </a:defRPr>
              </a:pPr>
              <a:r>
                <a:rPr lang="cs-CZ" dirty="0" smtClean="0"/>
                <a:t>Vyjasnit</a:t>
              </a:r>
              <a:r>
                <a:rPr dirty="0" smtClean="0"/>
                <a:t>, </a:t>
              </a:r>
              <a:r>
                <a:rPr lang="cs-CZ" dirty="0" smtClean="0"/>
                <a:t>zda se úkol správně pochopil</a:t>
              </a:r>
              <a:endParaRPr dirty="0"/>
            </a:p>
            <a:p>
              <a:pPr marL="254785" indent="-254785" algn="l" defTabSz="1300480">
                <a:buSzPct val="100000"/>
                <a:buChar char="•"/>
                <a:defRPr b="0">
                  <a:solidFill>
                    <a:srgbClr val="FFFFFF"/>
                  </a:solidFill>
                </a:defRPr>
              </a:pPr>
              <a:r>
                <a:rPr lang="cs-CZ" dirty="0" smtClean="0"/>
                <a:t>Není nutné žádné další zaměření</a:t>
              </a:r>
              <a:endParaRPr dirty="0"/>
            </a:p>
          </p:txBody>
        </p:sp>
      </p:grpSp>
      <p:grpSp>
        <p:nvGrpSpPr>
          <p:cNvPr id="501" name="Shape 185"/>
          <p:cNvGrpSpPr/>
          <p:nvPr/>
        </p:nvGrpSpPr>
        <p:grpSpPr>
          <a:xfrm>
            <a:off x="5014362" y="6126011"/>
            <a:ext cx="3822622" cy="2777320"/>
            <a:chOff x="0" y="0"/>
            <a:chExt cx="3822620" cy="2777319"/>
          </a:xfrm>
        </p:grpSpPr>
        <p:sp>
          <p:nvSpPr>
            <p:cNvPr id="499" name="Rechteck"/>
            <p:cNvSpPr/>
            <p:nvPr/>
          </p:nvSpPr>
          <p:spPr>
            <a:xfrm>
              <a:off x="-1" y="0"/>
              <a:ext cx="3822622" cy="2777320"/>
            </a:xfrm>
            <a:prstGeom prst="rect">
              <a:avLst/>
            </a:prstGeom>
            <a:solidFill>
              <a:srgbClr val="3333CC">
                <a:alpha val="76466"/>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500" name="Agenda mapping:…"/>
            <p:cNvSpPr txBox="1"/>
            <p:nvPr/>
          </p:nvSpPr>
          <p:spPr>
            <a:xfrm>
              <a:off x="-1" y="0"/>
              <a:ext cx="3822622" cy="27662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algn="l" defTabSz="1300480">
                <a:defRPr b="0" u="sng">
                  <a:solidFill>
                    <a:srgbClr val="FFFFFF"/>
                  </a:solidFill>
                </a:defRPr>
              </a:pPr>
              <a:r>
                <a:rPr dirty="0"/>
                <a:t>Agenda mapping: </a:t>
              </a:r>
            </a:p>
            <a:p>
              <a:pPr marL="254785" indent="-254785" algn="l" defTabSz="1300480">
                <a:buSzPct val="100000"/>
                <a:buChar char="•"/>
                <a:defRPr b="0">
                  <a:solidFill>
                    <a:srgbClr val="FFFFFF"/>
                  </a:solidFill>
                </a:defRPr>
              </a:pPr>
              <a:r>
                <a:rPr dirty="0" smtClean="0"/>
                <a:t>„</a:t>
              </a:r>
              <a:r>
                <a:rPr lang="cs-CZ" dirty="0" smtClean="0"/>
                <a:t>úroveň m</a:t>
              </a:r>
              <a:r>
                <a:rPr dirty="0" smtClean="0"/>
                <a:t>eta“</a:t>
              </a:r>
              <a:endParaRPr dirty="0"/>
            </a:p>
            <a:p>
              <a:pPr marL="254785" indent="-254785" algn="l" defTabSz="1300480">
                <a:buSzPct val="100000"/>
                <a:buChar char="•"/>
                <a:defRPr b="0">
                  <a:solidFill>
                    <a:srgbClr val="FFFFFF"/>
                  </a:solidFill>
                </a:defRPr>
              </a:pPr>
              <a:r>
                <a:rPr lang="cs-CZ" dirty="0" smtClean="0"/>
                <a:t>Sledovat strukturování</a:t>
              </a:r>
              <a:endParaRPr dirty="0"/>
            </a:p>
            <a:p>
              <a:pPr marL="254785" indent="-254785" algn="l" defTabSz="1300480">
                <a:buSzPct val="100000"/>
                <a:buChar char="•"/>
                <a:defRPr b="0">
                  <a:solidFill>
                    <a:srgbClr val="FFFFFF"/>
                  </a:solidFill>
                </a:defRPr>
              </a:pPr>
              <a:r>
                <a:rPr lang="cs-CZ" dirty="0" smtClean="0"/>
                <a:t>možností</a:t>
              </a:r>
              <a:endParaRPr dirty="0"/>
            </a:p>
            <a:p>
              <a:pPr marL="254785" indent="-254785" algn="l" defTabSz="1300480">
                <a:buSzPct val="100000"/>
                <a:buChar char="•"/>
                <a:defRPr b="0">
                  <a:solidFill>
                    <a:srgbClr val="FFFFFF"/>
                  </a:solidFill>
                </a:defRPr>
              </a:pPr>
              <a:r>
                <a:rPr lang="cs-CZ" dirty="0" smtClean="0"/>
                <a:t>Pozorovat z blízka</a:t>
              </a:r>
              <a:endParaRPr dirty="0"/>
            </a:p>
            <a:p>
              <a:pPr marL="240630" indent="-240630" algn="l" defTabSz="1300480">
                <a:buSzPct val="100000"/>
                <a:buChar char="•"/>
                <a:defRPr b="0">
                  <a:solidFill>
                    <a:srgbClr val="FFFFFF"/>
                  </a:solidFill>
                </a:defRPr>
              </a:pPr>
              <a:r>
                <a:rPr lang="cs-CZ" dirty="0" smtClean="0"/>
                <a:t>Vzít si na pomoc vizualizaci</a:t>
              </a:r>
              <a:endParaRPr dirty="0"/>
            </a:p>
          </p:txBody>
        </p:sp>
      </p:grpSp>
      <p:sp>
        <p:nvSpPr>
          <p:cNvPr id="502" name="Shape 186"/>
          <p:cNvSpPr/>
          <p:nvPr/>
        </p:nvSpPr>
        <p:spPr>
          <a:xfrm rot="5375891">
            <a:off x="6609709" y="5180768"/>
            <a:ext cx="482459" cy="1119688"/>
          </a:xfrm>
          <a:prstGeom prst="rightArrow">
            <a:avLst>
              <a:gd name="adj1" fmla="val 47069"/>
              <a:gd name="adj2" fmla="val 80555"/>
            </a:avLst>
          </a:prstGeom>
          <a:solidFill>
            <a:srgbClr val="8F8F8F">
              <a:alpha val="73522"/>
            </a:srgbClr>
          </a:solidFill>
          <a:ln w="12700">
            <a:miter lim="400000"/>
          </a:ln>
        </p:spPr>
        <p:txBody>
          <a:bodyPr lIns="65023" tIns="65023" rIns="65023" bIns="65023" anchor="ctr"/>
          <a:lstStyle/>
          <a:p>
            <a:pPr algn="l" defTabSz="1300480">
              <a:defRPr b="0">
                <a:solidFill>
                  <a:srgbClr val="FFFFFF"/>
                </a:solidFill>
              </a:defRPr>
            </a:pPr>
            <a:endParaRPr/>
          </a:p>
        </p:txBody>
      </p:sp>
      <p:sp>
        <p:nvSpPr>
          <p:cNvPr id="503" name="Shape 187"/>
          <p:cNvSpPr/>
          <p:nvPr/>
        </p:nvSpPr>
        <p:spPr>
          <a:xfrm rot="5375891">
            <a:off x="10721499" y="5180768"/>
            <a:ext cx="482457" cy="1119688"/>
          </a:xfrm>
          <a:prstGeom prst="rightArrow">
            <a:avLst>
              <a:gd name="adj1" fmla="val 47069"/>
              <a:gd name="adj2" fmla="val 80555"/>
            </a:avLst>
          </a:prstGeom>
          <a:solidFill>
            <a:srgbClr val="8F8F8F">
              <a:alpha val="73522"/>
            </a:srgbClr>
          </a:solidFill>
          <a:ln w="12700">
            <a:miter lim="400000"/>
          </a:ln>
        </p:spPr>
        <p:txBody>
          <a:bodyPr lIns="65023" tIns="65023" rIns="65023" bIns="65023" anchor="ctr"/>
          <a:lstStyle/>
          <a:p>
            <a:pPr algn="l" defTabSz="1300480">
              <a:defRPr b="0">
                <a:solidFill>
                  <a:srgbClr val="FFFFFF"/>
                </a:solidFill>
              </a:defRPr>
            </a:pPr>
            <a:endParaRPr/>
          </a:p>
        </p:txBody>
      </p:sp>
      <p:grpSp>
        <p:nvGrpSpPr>
          <p:cNvPr id="506" name="Shape 188"/>
          <p:cNvGrpSpPr/>
          <p:nvPr/>
        </p:nvGrpSpPr>
        <p:grpSpPr>
          <a:xfrm>
            <a:off x="9599338" y="6126011"/>
            <a:ext cx="2724899" cy="2862689"/>
            <a:chOff x="0" y="0"/>
            <a:chExt cx="2724897" cy="2862688"/>
          </a:xfrm>
        </p:grpSpPr>
        <p:sp>
          <p:nvSpPr>
            <p:cNvPr id="504" name="Rechteck"/>
            <p:cNvSpPr/>
            <p:nvPr/>
          </p:nvSpPr>
          <p:spPr>
            <a:xfrm>
              <a:off x="0" y="-1"/>
              <a:ext cx="2724898" cy="2862690"/>
            </a:xfrm>
            <a:prstGeom prst="rect">
              <a:avLst/>
            </a:prstGeom>
            <a:solidFill>
              <a:srgbClr val="3333CC">
                <a:alpha val="76466"/>
              </a:srgbClr>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505" name="Komplexität reduzieren…"/>
            <p:cNvSpPr txBox="1"/>
            <p:nvPr/>
          </p:nvSpPr>
          <p:spPr>
            <a:xfrm>
              <a:off x="0" y="-1"/>
              <a:ext cx="2724898" cy="21892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L="254785" indent="-254785" algn="l" defTabSz="1300480">
                <a:buSzPct val="100000"/>
                <a:buChar char="•"/>
                <a:defRPr b="0">
                  <a:solidFill>
                    <a:srgbClr val="FFFFFF"/>
                  </a:solidFill>
                </a:defRPr>
              </a:pPr>
              <a:r>
                <a:rPr lang="cs-CZ" dirty="0" smtClean="0"/>
                <a:t>Snížit k</a:t>
              </a:r>
              <a:r>
                <a:rPr dirty="0" err="1" smtClean="0"/>
                <a:t>omplexit</a:t>
              </a:r>
              <a:r>
                <a:rPr lang="cs-CZ" dirty="0" smtClean="0"/>
                <a:t>u</a:t>
              </a:r>
              <a:endParaRPr dirty="0"/>
            </a:p>
            <a:p>
              <a:pPr marL="254785" indent="-254785" algn="l" defTabSz="1300480">
                <a:buSzPct val="100000"/>
                <a:buChar char="•"/>
                <a:defRPr b="0">
                  <a:solidFill>
                    <a:srgbClr val="FFFFFF"/>
                  </a:solidFill>
                </a:defRPr>
              </a:pPr>
              <a:r>
                <a:rPr lang="cs-CZ" dirty="0" smtClean="0"/>
                <a:t>Potřebuje čas</a:t>
              </a:r>
              <a:endParaRPr dirty="0"/>
            </a:p>
            <a:p>
              <a:pPr marL="254785" indent="-254785" algn="l" defTabSz="1300480">
                <a:buSzPct val="100000"/>
                <a:buChar char="•"/>
                <a:defRPr b="0">
                  <a:solidFill>
                    <a:srgbClr val="FFFFFF"/>
                  </a:solidFill>
                </a:defRPr>
              </a:pPr>
              <a:r>
                <a:rPr lang="cs-CZ" dirty="0" smtClean="0"/>
                <a:t>Vydat se po paralelních cestách</a:t>
              </a:r>
              <a:endParaRPr dirty="0"/>
            </a:p>
            <a:p>
              <a:pPr marL="254785" indent="-254785" algn="l" defTabSz="1300480">
                <a:buSzPct val="100000"/>
                <a:buChar char="•"/>
                <a:defRPr b="0">
                  <a:solidFill>
                    <a:srgbClr val="FFFFFF"/>
                  </a:solidFill>
                </a:defRPr>
              </a:pPr>
              <a:r>
                <a:rPr dirty="0"/>
                <a:t>OARS </a:t>
              </a:r>
              <a:r>
                <a:rPr lang="cs-CZ" dirty="0" smtClean="0"/>
                <a:t>centrálně</a:t>
              </a:r>
              <a:endParaRPr dirty="0"/>
            </a:p>
          </p:txBody>
        </p:sp>
      </p:grpSp>
      <p:sp>
        <p:nvSpPr>
          <p:cNvPr id="507" name="Warum geht es eigentlich?"/>
          <p:cNvSpPr txBox="1">
            <a:spLocks noGrp="1"/>
          </p:cNvSpPr>
          <p:nvPr>
            <p:ph type="title"/>
          </p:nvPr>
        </p:nvSpPr>
        <p:spPr>
          <a:xfrm>
            <a:off x="1177008" y="474345"/>
            <a:ext cx="8807379" cy="1276915"/>
          </a:xfrm>
          <a:prstGeom prst="rect">
            <a:avLst/>
          </a:prstGeom>
        </p:spPr>
        <p:txBody>
          <a:bodyPr/>
          <a:lstStyle/>
          <a:p>
            <a:r>
              <a:rPr lang="cs-CZ" dirty="0" smtClean="0"/>
              <a:t>Proč to vlastně jde</a:t>
            </a:r>
            <a:r>
              <a:rPr dirty="0" smtClean="0"/>
              <a:t>?</a:t>
            </a:r>
            <a:endParaRPr dirty="0"/>
          </a:p>
        </p:txBody>
      </p:sp>
      <p:sp>
        <p:nvSpPr>
          <p:cNvPr id="508"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24</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7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48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4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48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48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49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7" nodeType="clickEffect">
                                  <p:stCondLst>
                                    <p:cond delay="0"/>
                                  </p:stCondLst>
                                  <p:iterate>
                                    <p:tmAbs val="0"/>
                                  </p:iterate>
                                  <p:childTnLst>
                                    <p:set>
                                      <p:cBhvr>
                                        <p:cTn id="27" fill="hold"/>
                                        <p:tgtEl>
                                          <p:spTgt spid="49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8" nodeType="clickEffect">
                                  <p:stCondLst>
                                    <p:cond delay="0"/>
                                  </p:stCondLst>
                                  <p:iterate>
                                    <p:tmAbs val="0"/>
                                  </p:iterate>
                                  <p:childTnLst>
                                    <p:set>
                                      <p:cBhvr>
                                        <p:cTn id="31" fill="hold"/>
                                        <p:tgtEl>
                                          <p:spTgt spid="502"/>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9" nodeType="afterEffect">
                                  <p:stCondLst>
                                    <p:cond delay="0"/>
                                  </p:stCondLst>
                                  <p:iterate>
                                    <p:tmAbs val="0"/>
                                  </p:iterate>
                                  <p:childTnLst>
                                    <p:set>
                                      <p:cBhvr>
                                        <p:cTn id="34" fill="hold"/>
                                        <p:tgtEl>
                                          <p:spTgt spid="49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5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1" nodeType="clickEffect">
                                  <p:stCondLst>
                                    <p:cond delay="0"/>
                                  </p:stCondLst>
                                  <p:iterate>
                                    <p:tmAbs val="0"/>
                                  </p:iterate>
                                  <p:childTnLst>
                                    <p:set>
                                      <p:cBhvr>
                                        <p:cTn id="42" fill="hold"/>
                                        <p:tgtEl>
                                          <p:spTgt spid="49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2" nodeType="clickEffect">
                                  <p:stCondLst>
                                    <p:cond delay="0"/>
                                  </p:stCondLst>
                                  <p:iterate>
                                    <p:tmAbs val="0"/>
                                  </p:iterate>
                                  <p:childTnLst>
                                    <p:set>
                                      <p:cBhvr>
                                        <p:cTn id="46" fill="hold"/>
                                        <p:tgtEl>
                                          <p:spTgt spid="50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3" nodeType="clickEffect">
                                  <p:stCondLst>
                                    <p:cond delay="0"/>
                                  </p:stCondLst>
                                  <p:iterate>
                                    <p:tmAbs val="0"/>
                                  </p:iterate>
                                  <p:childTnLst>
                                    <p:set>
                                      <p:cBhvr>
                                        <p:cTn id="50" fill="hold"/>
                                        <p:tgtEl>
                                          <p:spTgt spid="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1" animBg="1" advAuto="0"/>
      <p:bldP spid="481" grpId="2" animBg="1" advAuto="0"/>
      <p:bldP spid="484" grpId="3" animBg="1" advAuto="0"/>
      <p:bldP spid="485" grpId="4" animBg="1" advAuto="0"/>
      <p:bldP spid="488" grpId="5" animBg="1" advAuto="0"/>
      <p:bldP spid="491" grpId="11" animBg="1" advAuto="0"/>
      <p:bldP spid="494" grpId="9" animBg="1" advAuto="0"/>
      <p:bldP spid="495" grpId="6" animBg="1" advAuto="0"/>
      <p:bldP spid="498" grpId="7" animBg="1" advAuto="0"/>
      <p:bldP spid="501" grpId="10" animBg="1" advAuto="0"/>
      <p:bldP spid="502" grpId="8" animBg="1" advAuto="0"/>
      <p:bldP spid="503" grpId="12" animBg="1" advAuto="0"/>
      <p:bldP spid="506" grpId="13"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Form"/>
          <p:cNvSpPr/>
          <p:nvPr/>
        </p:nvSpPr>
        <p:spPr>
          <a:xfrm rot="352383">
            <a:off x="7574844" y="5371253"/>
            <a:ext cx="5131930" cy="2167467"/>
          </a:xfrm>
          <a:custGeom>
            <a:avLst/>
            <a:gdLst/>
            <a:ahLst/>
            <a:cxnLst>
              <a:cxn ang="0">
                <a:pos x="wd2" y="hd2"/>
              </a:cxn>
              <a:cxn ang="5400000">
                <a:pos x="wd2" y="hd2"/>
              </a:cxn>
              <a:cxn ang="10800000">
                <a:pos x="wd2" y="hd2"/>
              </a:cxn>
              <a:cxn ang="16200000">
                <a:pos x="wd2" y="hd2"/>
              </a:cxn>
            </a:cxnLst>
            <a:rect l="0" t="0" r="r" b="b"/>
            <a:pathLst>
              <a:path w="21600" h="21600" extrusionOk="0">
                <a:moveTo>
                  <a:pt x="21088" y="0"/>
                </a:moveTo>
                <a:lnTo>
                  <a:pt x="21191" y="372"/>
                </a:lnTo>
                <a:lnTo>
                  <a:pt x="21293" y="1117"/>
                </a:lnTo>
                <a:lnTo>
                  <a:pt x="21395" y="1490"/>
                </a:lnTo>
                <a:lnTo>
                  <a:pt x="21395" y="1862"/>
                </a:lnTo>
                <a:lnTo>
                  <a:pt x="21498" y="2234"/>
                </a:lnTo>
                <a:lnTo>
                  <a:pt x="21498" y="2979"/>
                </a:lnTo>
                <a:lnTo>
                  <a:pt x="21600" y="3724"/>
                </a:lnTo>
                <a:lnTo>
                  <a:pt x="21600" y="4469"/>
                </a:lnTo>
                <a:lnTo>
                  <a:pt x="21498" y="5214"/>
                </a:lnTo>
                <a:lnTo>
                  <a:pt x="21498" y="5959"/>
                </a:lnTo>
                <a:lnTo>
                  <a:pt x="21395" y="6703"/>
                </a:lnTo>
                <a:lnTo>
                  <a:pt x="21395" y="7076"/>
                </a:lnTo>
                <a:lnTo>
                  <a:pt x="21293" y="7448"/>
                </a:lnTo>
                <a:lnTo>
                  <a:pt x="21191" y="8193"/>
                </a:lnTo>
                <a:lnTo>
                  <a:pt x="20679" y="10055"/>
                </a:lnTo>
                <a:lnTo>
                  <a:pt x="20372" y="10800"/>
                </a:lnTo>
                <a:lnTo>
                  <a:pt x="20167" y="11545"/>
                </a:lnTo>
                <a:lnTo>
                  <a:pt x="19860" y="12290"/>
                </a:lnTo>
                <a:lnTo>
                  <a:pt x="19757" y="12290"/>
                </a:lnTo>
                <a:lnTo>
                  <a:pt x="19553" y="12662"/>
                </a:lnTo>
                <a:lnTo>
                  <a:pt x="19245" y="13407"/>
                </a:lnTo>
                <a:lnTo>
                  <a:pt x="18836" y="14152"/>
                </a:lnTo>
                <a:lnTo>
                  <a:pt x="18529" y="14524"/>
                </a:lnTo>
                <a:lnTo>
                  <a:pt x="17710" y="16014"/>
                </a:lnTo>
                <a:lnTo>
                  <a:pt x="17505" y="16014"/>
                </a:lnTo>
                <a:lnTo>
                  <a:pt x="17198" y="16386"/>
                </a:lnTo>
                <a:lnTo>
                  <a:pt x="16789" y="17131"/>
                </a:lnTo>
                <a:lnTo>
                  <a:pt x="16584" y="17131"/>
                </a:lnTo>
                <a:lnTo>
                  <a:pt x="16277" y="17503"/>
                </a:lnTo>
                <a:lnTo>
                  <a:pt x="15765" y="17876"/>
                </a:lnTo>
                <a:lnTo>
                  <a:pt x="15560" y="18248"/>
                </a:lnTo>
                <a:lnTo>
                  <a:pt x="15253" y="18621"/>
                </a:lnTo>
                <a:lnTo>
                  <a:pt x="14741" y="18993"/>
                </a:lnTo>
                <a:lnTo>
                  <a:pt x="14434" y="19366"/>
                </a:lnTo>
                <a:lnTo>
                  <a:pt x="14127" y="19366"/>
                </a:lnTo>
                <a:lnTo>
                  <a:pt x="13615" y="20110"/>
                </a:lnTo>
                <a:lnTo>
                  <a:pt x="13308" y="20110"/>
                </a:lnTo>
                <a:lnTo>
                  <a:pt x="13001" y="20483"/>
                </a:lnTo>
                <a:lnTo>
                  <a:pt x="12387" y="20855"/>
                </a:lnTo>
                <a:lnTo>
                  <a:pt x="12080" y="20855"/>
                </a:lnTo>
                <a:lnTo>
                  <a:pt x="11773" y="21228"/>
                </a:lnTo>
                <a:lnTo>
                  <a:pt x="11158" y="21600"/>
                </a:lnTo>
                <a:lnTo>
                  <a:pt x="10851" y="21600"/>
                </a:lnTo>
                <a:lnTo>
                  <a:pt x="0" y="4097"/>
                </a:lnTo>
                <a:lnTo>
                  <a:pt x="21088" y="0"/>
                </a:lnTo>
                <a:close/>
              </a:path>
            </a:pathLst>
          </a:custGeom>
          <a:solidFill>
            <a:srgbClr val="B3B3B3"/>
          </a:solidFill>
          <a:ln w="12700">
            <a:miter lim="400000"/>
          </a:ln>
          <a:effectLst>
            <a:outerShdw blurRad="266700" dist="177800" dir="2700000" rotWithShape="0">
              <a:srgbClr val="808080">
                <a:alpha val="39999"/>
              </a:srgbClr>
            </a:outerShdw>
          </a:effectLst>
        </p:spPr>
        <p:txBody>
          <a:bodyPr lIns="65023" tIns="65023" rIns="65023" bIns="65023"/>
          <a:lstStyle/>
          <a:p>
            <a:pPr algn="l" defTabSz="1300480">
              <a:defRPr sz="2800" b="0">
                <a:latin typeface="Arial"/>
                <a:ea typeface="Arial"/>
                <a:cs typeface="Arial"/>
                <a:sym typeface="Arial"/>
              </a:defRPr>
            </a:pPr>
            <a:endParaRPr/>
          </a:p>
        </p:txBody>
      </p:sp>
      <p:sp>
        <p:nvSpPr>
          <p:cNvPr id="511" name="Stadienmodell der Veränderung Transtheoretisches Modell von Prochaska/DiClemente"/>
          <p:cNvSpPr txBox="1">
            <a:spLocks noGrp="1"/>
          </p:cNvSpPr>
          <p:nvPr>
            <p:ph type="title"/>
          </p:nvPr>
        </p:nvSpPr>
        <p:spPr>
          <a:prstGeom prst="rect">
            <a:avLst/>
          </a:prstGeom>
        </p:spPr>
        <p:txBody>
          <a:bodyPr>
            <a:normAutofit/>
          </a:bodyPr>
          <a:lstStyle/>
          <a:p>
            <a:r>
              <a:rPr lang="cs-CZ" dirty="0" smtClean="0"/>
              <a:t>Model stádií změny </a:t>
            </a:r>
            <a:r>
              <a:rPr dirty="0"/>
              <a:t/>
            </a:r>
            <a:br>
              <a:rPr dirty="0"/>
            </a:br>
            <a:r>
              <a:rPr sz="2400" b="0" dirty="0" err="1" smtClean="0">
                <a:latin typeface="Calibri"/>
                <a:ea typeface="Calibri"/>
                <a:cs typeface="Calibri"/>
                <a:sym typeface="Calibri"/>
              </a:rPr>
              <a:t>Transteoreti</a:t>
            </a:r>
            <a:r>
              <a:rPr lang="cs-CZ" sz="2400" b="0" dirty="0" err="1" smtClean="0">
                <a:latin typeface="Calibri"/>
                <a:ea typeface="Calibri"/>
                <a:cs typeface="Calibri"/>
                <a:sym typeface="Calibri"/>
              </a:rPr>
              <a:t>cký</a:t>
            </a:r>
            <a:r>
              <a:rPr lang="cs-CZ" sz="2400" b="0" dirty="0" smtClean="0">
                <a:latin typeface="Calibri"/>
                <a:ea typeface="Calibri"/>
                <a:cs typeface="Calibri"/>
                <a:sym typeface="Calibri"/>
              </a:rPr>
              <a:t> model, autoři: </a:t>
            </a:r>
            <a:r>
              <a:rPr sz="2400" b="0" dirty="0" err="1" smtClean="0">
                <a:latin typeface="Calibri"/>
                <a:ea typeface="Calibri"/>
                <a:cs typeface="Calibri"/>
                <a:sym typeface="Calibri"/>
              </a:rPr>
              <a:t>Prochaska</a:t>
            </a:r>
            <a:r>
              <a:rPr sz="2400" b="0" dirty="0" smtClean="0">
                <a:latin typeface="Calibri"/>
                <a:ea typeface="Calibri"/>
                <a:cs typeface="Calibri"/>
                <a:sym typeface="Calibri"/>
              </a:rPr>
              <a:t>/</a:t>
            </a:r>
            <a:r>
              <a:rPr sz="2400" b="0" dirty="0" err="1" smtClean="0">
                <a:latin typeface="Calibri"/>
                <a:ea typeface="Calibri"/>
                <a:cs typeface="Calibri"/>
                <a:sym typeface="Calibri"/>
              </a:rPr>
              <a:t>DiClemente</a:t>
            </a:r>
            <a:endParaRPr sz="2400" b="0" dirty="0">
              <a:latin typeface="Calibri"/>
              <a:ea typeface="Calibri"/>
              <a:cs typeface="Calibri"/>
              <a:sym typeface="Calibri"/>
            </a:endParaRPr>
          </a:p>
        </p:txBody>
      </p:sp>
      <p:sp>
        <p:nvSpPr>
          <p:cNvPr id="512"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25</a:t>
            </a:fld>
            <a:endParaRPr/>
          </a:p>
        </p:txBody>
      </p:sp>
      <p:sp>
        <p:nvSpPr>
          <p:cNvPr id="513" name="Form"/>
          <p:cNvSpPr/>
          <p:nvPr/>
        </p:nvSpPr>
        <p:spPr>
          <a:xfrm rot="21287029">
            <a:off x="334150" y="4958079"/>
            <a:ext cx="4325904" cy="2756748"/>
          </a:xfrm>
          <a:custGeom>
            <a:avLst/>
            <a:gdLst/>
            <a:ahLst/>
            <a:cxnLst>
              <a:cxn ang="0">
                <a:pos x="wd2" y="hd2"/>
              </a:cxn>
              <a:cxn ang="5400000">
                <a:pos x="wd2" y="hd2"/>
              </a:cxn>
              <a:cxn ang="10800000">
                <a:pos x="wd2" y="hd2"/>
              </a:cxn>
              <a:cxn ang="16200000">
                <a:pos x="wd2" y="hd2"/>
              </a:cxn>
            </a:cxnLst>
            <a:rect l="0" t="0" r="r" b="b"/>
            <a:pathLst>
              <a:path w="21600" h="21600" extrusionOk="0">
                <a:moveTo>
                  <a:pt x="7126" y="21600"/>
                </a:moveTo>
                <a:lnTo>
                  <a:pt x="6792" y="21228"/>
                </a:lnTo>
                <a:lnTo>
                  <a:pt x="6346" y="20855"/>
                </a:lnTo>
                <a:lnTo>
                  <a:pt x="6012" y="20483"/>
                </a:lnTo>
                <a:lnTo>
                  <a:pt x="5790" y="20483"/>
                </a:lnTo>
                <a:lnTo>
                  <a:pt x="5233" y="19738"/>
                </a:lnTo>
                <a:lnTo>
                  <a:pt x="5010" y="19738"/>
                </a:lnTo>
                <a:lnTo>
                  <a:pt x="4788" y="19366"/>
                </a:lnTo>
                <a:lnTo>
                  <a:pt x="4342" y="18993"/>
                </a:lnTo>
                <a:lnTo>
                  <a:pt x="3897" y="18248"/>
                </a:lnTo>
                <a:lnTo>
                  <a:pt x="3452" y="17876"/>
                </a:lnTo>
                <a:lnTo>
                  <a:pt x="3006" y="17131"/>
                </a:lnTo>
                <a:lnTo>
                  <a:pt x="2672" y="16759"/>
                </a:lnTo>
                <a:lnTo>
                  <a:pt x="2449" y="16386"/>
                </a:lnTo>
                <a:lnTo>
                  <a:pt x="2338" y="16014"/>
                </a:lnTo>
                <a:lnTo>
                  <a:pt x="2004" y="15641"/>
                </a:lnTo>
                <a:lnTo>
                  <a:pt x="1893" y="15269"/>
                </a:lnTo>
                <a:lnTo>
                  <a:pt x="1670" y="14897"/>
                </a:lnTo>
                <a:lnTo>
                  <a:pt x="1447" y="14152"/>
                </a:lnTo>
                <a:lnTo>
                  <a:pt x="1225" y="14152"/>
                </a:lnTo>
                <a:lnTo>
                  <a:pt x="334" y="11172"/>
                </a:lnTo>
                <a:lnTo>
                  <a:pt x="223" y="10428"/>
                </a:lnTo>
                <a:lnTo>
                  <a:pt x="223" y="10055"/>
                </a:lnTo>
                <a:lnTo>
                  <a:pt x="0" y="9310"/>
                </a:lnTo>
                <a:lnTo>
                  <a:pt x="0" y="5959"/>
                </a:lnTo>
                <a:lnTo>
                  <a:pt x="111" y="5214"/>
                </a:lnTo>
                <a:lnTo>
                  <a:pt x="223" y="4841"/>
                </a:lnTo>
                <a:lnTo>
                  <a:pt x="223" y="4469"/>
                </a:lnTo>
                <a:lnTo>
                  <a:pt x="557" y="3352"/>
                </a:lnTo>
                <a:lnTo>
                  <a:pt x="668" y="2607"/>
                </a:lnTo>
                <a:lnTo>
                  <a:pt x="891" y="1862"/>
                </a:lnTo>
                <a:lnTo>
                  <a:pt x="1113" y="1490"/>
                </a:lnTo>
                <a:lnTo>
                  <a:pt x="1225" y="1117"/>
                </a:lnTo>
                <a:lnTo>
                  <a:pt x="1893" y="0"/>
                </a:lnTo>
                <a:lnTo>
                  <a:pt x="21600" y="7448"/>
                </a:lnTo>
                <a:lnTo>
                  <a:pt x="7126" y="21600"/>
                </a:lnTo>
                <a:close/>
              </a:path>
            </a:pathLst>
          </a:custGeom>
          <a:solidFill>
            <a:srgbClr val="C0C0C0"/>
          </a:solidFill>
          <a:ln w="12700">
            <a:miter lim="400000"/>
          </a:ln>
          <a:effectLst>
            <a:outerShdw blurRad="266700" dist="177800" dir="2700000" rotWithShape="0">
              <a:srgbClr val="808080">
                <a:alpha val="42999"/>
              </a:srgbClr>
            </a:outerShdw>
          </a:effectLst>
        </p:spPr>
        <p:txBody>
          <a:bodyPr lIns="65023" tIns="65023" rIns="65023" bIns="65023"/>
          <a:lstStyle/>
          <a:p>
            <a:pPr algn="l" defTabSz="1300480">
              <a:defRPr sz="2800" b="0">
                <a:latin typeface="Arial"/>
                <a:ea typeface="Arial"/>
                <a:cs typeface="Arial"/>
                <a:sym typeface="Arial"/>
              </a:defRPr>
            </a:pPr>
            <a:endParaRPr/>
          </a:p>
        </p:txBody>
      </p:sp>
      <p:pic>
        <p:nvPicPr>
          <p:cNvPr id="514" name="image.png" descr="image.png"/>
          <p:cNvPicPr>
            <a:picLocks noChangeAspect="1"/>
          </p:cNvPicPr>
          <p:nvPr/>
        </p:nvPicPr>
        <p:blipFill>
          <a:blip r:embed="rId3" cstate="print">
            <a:extLst/>
          </a:blip>
          <a:stretch>
            <a:fillRect/>
          </a:stretch>
        </p:blipFill>
        <p:spPr>
          <a:xfrm>
            <a:off x="3007359" y="3641795"/>
            <a:ext cx="4231077" cy="2296161"/>
          </a:xfrm>
          <a:prstGeom prst="rect">
            <a:avLst/>
          </a:prstGeom>
          <a:ln w="12700">
            <a:miter lim="400000"/>
          </a:ln>
        </p:spPr>
      </p:pic>
      <p:pic>
        <p:nvPicPr>
          <p:cNvPr id="515" name="image.png" descr="image.png"/>
          <p:cNvPicPr>
            <a:picLocks noChangeAspect="1"/>
          </p:cNvPicPr>
          <p:nvPr/>
        </p:nvPicPr>
        <p:blipFill>
          <a:blip r:embed="rId4" cstate="print">
            <a:extLst/>
          </a:blip>
          <a:stretch>
            <a:fillRect/>
          </a:stretch>
        </p:blipFill>
        <p:spPr>
          <a:xfrm>
            <a:off x="6649155" y="3632764"/>
            <a:ext cx="4075290" cy="2298419"/>
          </a:xfrm>
          <a:prstGeom prst="rect">
            <a:avLst/>
          </a:prstGeom>
          <a:ln w="12700">
            <a:miter lim="400000"/>
          </a:ln>
        </p:spPr>
      </p:pic>
      <p:pic>
        <p:nvPicPr>
          <p:cNvPr id="516" name="image.png" descr="image.png"/>
          <p:cNvPicPr>
            <a:picLocks noChangeAspect="1"/>
          </p:cNvPicPr>
          <p:nvPr/>
        </p:nvPicPr>
        <p:blipFill>
          <a:blip r:embed="rId5" cstate="print">
            <a:extLst/>
          </a:blip>
          <a:stretch>
            <a:fillRect/>
          </a:stretch>
        </p:blipFill>
        <p:spPr>
          <a:xfrm>
            <a:off x="2661919" y="4249137"/>
            <a:ext cx="4152055" cy="2442917"/>
          </a:xfrm>
          <a:prstGeom prst="rect">
            <a:avLst/>
          </a:prstGeom>
          <a:ln w="12700">
            <a:miter lim="400000"/>
          </a:ln>
        </p:spPr>
      </p:pic>
      <p:pic>
        <p:nvPicPr>
          <p:cNvPr id="517" name="image.png" descr="image.png"/>
          <p:cNvPicPr>
            <a:picLocks noChangeAspect="1"/>
          </p:cNvPicPr>
          <p:nvPr/>
        </p:nvPicPr>
        <p:blipFill>
          <a:blip r:embed="rId6" cstate="print">
            <a:extLst/>
          </a:blip>
          <a:stretch>
            <a:fillRect/>
          </a:stretch>
        </p:blipFill>
        <p:spPr>
          <a:xfrm>
            <a:off x="6658186" y="4456853"/>
            <a:ext cx="4170117" cy="2366152"/>
          </a:xfrm>
          <a:prstGeom prst="rect">
            <a:avLst/>
          </a:prstGeom>
          <a:ln w="12700">
            <a:miter lim="400000"/>
          </a:ln>
        </p:spPr>
      </p:pic>
      <p:pic>
        <p:nvPicPr>
          <p:cNvPr id="518" name="image.png" descr="image.png"/>
          <p:cNvPicPr>
            <a:picLocks noChangeAspect="1"/>
          </p:cNvPicPr>
          <p:nvPr/>
        </p:nvPicPr>
        <p:blipFill>
          <a:blip r:embed="rId7" cstate="print">
            <a:extLst/>
          </a:blip>
          <a:stretch>
            <a:fillRect/>
          </a:stretch>
        </p:blipFill>
        <p:spPr>
          <a:xfrm>
            <a:off x="3980462" y="4664568"/>
            <a:ext cx="4854223" cy="2298419"/>
          </a:xfrm>
          <a:prstGeom prst="rect">
            <a:avLst/>
          </a:prstGeom>
          <a:ln w="12700">
            <a:miter lim="400000"/>
          </a:ln>
        </p:spPr>
      </p:pic>
      <p:sp>
        <p:nvSpPr>
          <p:cNvPr id="519" name="Rückfall"/>
          <p:cNvSpPr/>
          <p:nvPr/>
        </p:nvSpPr>
        <p:spPr>
          <a:xfrm>
            <a:off x="5881203" y="5142561"/>
            <a:ext cx="1070806" cy="369332"/>
          </a:xfrm>
          <a:prstGeom prst="rect">
            <a:avLst/>
          </a:prstGeom>
          <a:solidFill>
            <a:srgbClr val="FFFFFF">
              <a:alpha val="39999"/>
            </a:srgbClr>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1300480">
              <a:defRPr>
                <a:latin typeface="Calibri"/>
                <a:ea typeface="Calibri"/>
                <a:cs typeface="Calibri"/>
                <a:sym typeface="Calibri"/>
              </a:defRPr>
            </a:lvl1pPr>
          </a:lstStyle>
          <a:p>
            <a:r>
              <a:rPr dirty="0" smtClean="0"/>
              <a:t>R</a:t>
            </a:r>
            <a:r>
              <a:rPr lang="cs-CZ" dirty="0" err="1" smtClean="0"/>
              <a:t>ecidiva</a:t>
            </a:r>
            <a:endParaRPr dirty="0"/>
          </a:p>
        </p:txBody>
      </p:sp>
      <p:sp>
        <p:nvSpPr>
          <p:cNvPr id="520" name="Vorbereitung"/>
          <p:cNvSpPr/>
          <p:nvPr/>
        </p:nvSpPr>
        <p:spPr>
          <a:xfrm>
            <a:off x="5180490" y="3932392"/>
            <a:ext cx="1072409" cy="369332"/>
          </a:xfrm>
          <a:prstGeom prst="rect">
            <a:avLst/>
          </a:prstGeom>
          <a:solidFill>
            <a:srgbClr val="FFFFFF">
              <a:alpha val="39999"/>
            </a:srgbClr>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smtClean="0"/>
              <a:t>Příprava</a:t>
            </a:r>
            <a:endParaRPr dirty="0"/>
          </a:p>
        </p:txBody>
      </p:sp>
      <p:sp>
        <p:nvSpPr>
          <p:cNvPr id="521" name="Handlung"/>
          <p:cNvSpPr/>
          <p:nvPr/>
        </p:nvSpPr>
        <p:spPr>
          <a:xfrm>
            <a:off x="7749242" y="3975290"/>
            <a:ext cx="981038" cy="369332"/>
          </a:xfrm>
          <a:prstGeom prst="rect">
            <a:avLst/>
          </a:prstGeom>
          <a:solidFill>
            <a:srgbClr val="FFFFFF">
              <a:alpha val="39999"/>
            </a:srgbClr>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smtClean="0"/>
              <a:t>Jednání</a:t>
            </a:r>
            <a:endParaRPr dirty="0"/>
          </a:p>
        </p:txBody>
      </p:sp>
      <p:sp>
        <p:nvSpPr>
          <p:cNvPr id="522" name="Aufrechterhaltung"/>
          <p:cNvSpPr/>
          <p:nvPr/>
        </p:nvSpPr>
        <p:spPr>
          <a:xfrm>
            <a:off x="8281154" y="4731646"/>
            <a:ext cx="1368965" cy="369332"/>
          </a:xfrm>
          <a:prstGeom prst="rect">
            <a:avLst/>
          </a:prstGeom>
          <a:solidFill>
            <a:srgbClr val="FFFFFF">
              <a:alpha val="39999"/>
            </a:srgbClr>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smtClean="0"/>
              <a:t>Udržování </a:t>
            </a:r>
            <a:endParaRPr dirty="0"/>
          </a:p>
        </p:txBody>
      </p:sp>
      <p:sp>
        <p:nvSpPr>
          <p:cNvPr id="523" name="Absichtsbildung"/>
          <p:cNvSpPr/>
          <p:nvPr/>
        </p:nvSpPr>
        <p:spPr>
          <a:xfrm>
            <a:off x="2996664" y="4670685"/>
            <a:ext cx="2274662" cy="369332"/>
          </a:xfrm>
          <a:prstGeom prst="rect">
            <a:avLst/>
          </a:prstGeom>
          <a:solidFill>
            <a:srgbClr val="FFFFFF">
              <a:alpha val="39999"/>
            </a:srgbClr>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smtClean="0"/>
              <a:t>Vytvoření záměru</a:t>
            </a:r>
            <a:endParaRPr dirty="0"/>
          </a:p>
        </p:txBody>
      </p:sp>
      <p:sp>
        <p:nvSpPr>
          <p:cNvPr id="524" name="Absichtslosigkeit"/>
          <p:cNvSpPr/>
          <p:nvPr/>
        </p:nvSpPr>
        <p:spPr>
          <a:xfrm>
            <a:off x="950749" y="6100988"/>
            <a:ext cx="1460336" cy="369332"/>
          </a:xfrm>
          <a:prstGeom prst="rect">
            <a:avLst/>
          </a:prstGeom>
          <a:solidFill>
            <a:srgbClr val="FFFFFF">
              <a:alpha val="32156"/>
            </a:srgbClr>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defTabSz="1300480">
              <a:defRPr>
                <a:latin typeface="Calibri"/>
                <a:ea typeface="Calibri"/>
                <a:cs typeface="Calibri"/>
                <a:sym typeface="Calibri"/>
              </a:defRPr>
            </a:lvl1pPr>
          </a:lstStyle>
          <a:p>
            <a:r>
              <a:rPr lang="cs-CZ" dirty="0" smtClean="0"/>
              <a:t>Bezděčnost</a:t>
            </a:r>
            <a:endParaRPr dirty="0"/>
          </a:p>
        </p:txBody>
      </p:sp>
      <p:sp>
        <p:nvSpPr>
          <p:cNvPr id="525" name="Dauerhafter Ausstieg"/>
          <p:cNvSpPr/>
          <p:nvPr/>
        </p:nvSpPr>
        <p:spPr>
          <a:xfrm>
            <a:off x="10207902" y="6392954"/>
            <a:ext cx="2080698" cy="338554"/>
          </a:xfrm>
          <a:prstGeom prst="rect">
            <a:avLst/>
          </a:prstGeom>
          <a:solidFill>
            <a:srgbClr val="FFFFFF">
              <a:alpha val="32156"/>
            </a:srgbClr>
          </a:solidFill>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defTabSz="1300480">
              <a:defRPr sz="2200">
                <a:latin typeface="Calibri"/>
                <a:ea typeface="Calibri"/>
                <a:cs typeface="Calibri"/>
                <a:sym typeface="Calibri"/>
              </a:defRPr>
            </a:pPr>
            <a:r>
              <a:rPr lang="cs-CZ" dirty="0" smtClean="0"/>
              <a:t>Trvalé vystoupení</a:t>
            </a:r>
            <a:endParaRPr sz="2400" dirty="0"/>
          </a:p>
        </p:txBody>
      </p:sp>
      <p:cxnSp>
        <p:nvCxnSpPr>
          <p:cNvPr id="526" name="Verbindungslinie"/>
          <p:cNvCxnSpPr>
            <a:stCxn id="523" idx="0"/>
            <a:endCxn id="520" idx="0"/>
          </p:cNvCxnSpPr>
          <p:nvPr/>
        </p:nvCxnSpPr>
        <p:spPr>
          <a:xfrm rot="5400000" flipH="1" flipV="1">
            <a:off x="4556199" y="3510189"/>
            <a:ext cx="738293" cy="1582700"/>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cxnSp>
        <p:nvCxnSpPr>
          <p:cNvPr id="527" name="Verbindungslinie"/>
          <p:cNvCxnSpPr>
            <a:stCxn id="520" idx="0"/>
            <a:endCxn id="521" idx="0"/>
          </p:cNvCxnSpPr>
          <p:nvPr/>
        </p:nvCxnSpPr>
        <p:spPr>
          <a:xfrm rot="16200000" flipH="1">
            <a:off x="6956779" y="2692308"/>
            <a:ext cx="42898" cy="2523066"/>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sp>
        <p:nvSpPr>
          <p:cNvPr id="528" name="Linie"/>
          <p:cNvSpPr/>
          <p:nvPr/>
        </p:nvSpPr>
        <p:spPr>
          <a:xfrm>
            <a:off x="8886613" y="4138506"/>
            <a:ext cx="875015" cy="6502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21501" y="21600"/>
                  <a:pt x="21402" y="21600"/>
                </a:cubicBezTo>
              </a:path>
            </a:pathLst>
          </a:custGeom>
          <a:ln w="50800">
            <a:solidFill>
              <a:srgbClr val="FFFF00"/>
            </a:solidFill>
            <a:tailEnd type="triangle"/>
          </a:ln>
          <a:effectLst>
            <a:outerShdw blurRad="50800" dist="25400" dir="5400000" rotWithShape="0">
              <a:srgbClr val="808080">
                <a:alpha val="37998"/>
              </a:srgbClr>
            </a:outerShdw>
          </a:effectLst>
        </p:spPr>
        <p:txBody>
          <a:bodyPr lIns="65023" tIns="65023" rIns="65023" bIns="65023"/>
          <a:lstStyle/>
          <a:p>
            <a:pPr algn="l" defTabSz="1300480">
              <a:defRPr b="0">
                <a:latin typeface="Calibri"/>
                <a:ea typeface="Calibri"/>
                <a:cs typeface="Calibri"/>
                <a:sym typeface="Calibri"/>
              </a:defRPr>
            </a:pPr>
            <a:endParaRPr/>
          </a:p>
        </p:txBody>
      </p:sp>
      <p:sp>
        <p:nvSpPr>
          <p:cNvPr id="529" name="Linie"/>
          <p:cNvSpPr/>
          <p:nvPr/>
        </p:nvSpPr>
        <p:spPr>
          <a:xfrm rot="5400000">
            <a:off x="7895449" y="4260426"/>
            <a:ext cx="219005" cy="19213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50800">
            <a:solidFill>
              <a:srgbClr val="FFFF00"/>
            </a:solidFill>
            <a:tailEnd type="triangle"/>
          </a:ln>
          <a:effectLst>
            <a:outerShdw blurRad="50800" dist="25400" dir="5400000" rotWithShape="0">
              <a:srgbClr val="808080">
                <a:alpha val="37998"/>
              </a:srgbClr>
            </a:outerShdw>
          </a:effectLst>
        </p:spPr>
        <p:txBody>
          <a:bodyPr lIns="65023" tIns="65023" rIns="65023" bIns="65023"/>
          <a:lstStyle/>
          <a:p>
            <a:pPr algn="l" defTabSz="1300480">
              <a:defRPr b="0">
                <a:latin typeface="Calibri"/>
                <a:ea typeface="Calibri"/>
                <a:cs typeface="Calibri"/>
                <a:sym typeface="Calibri"/>
              </a:defRPr>
            </a:pPr>
            <a:endParaRPr/>
          </a:p>
        </p:txBody>
      </p:sp>
      <p:sp>
        <p:nvSpPr>
          <p:cNvPr id="530" name="Linie"/>
          <p:cNvSpPr/>
          <p:nvPr/>
        </p:nvSpPr>
        <p:spPr>
          <a:xfrm rot="10800000">
            <a:off x="4133991" y="5050649"/>
            <a:ext cx="1652694" cy="300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50800">
            <a:solidFill>
              <a:srgbClr val="FFFF00"/>
            </a:solidFill>
            <a:tailEnd type="triangle"/>
          </a:ln>
          <a:effectLst>
            <a:outerShdw blurRad="50800" dist="25400" dir="5400000" rotWithShape="0">
              <a:srgbClr val="808080">
                <a:alpha val="37998"/>
              </a:srgbClr>
            </a:outerShdw>
          </a:effectLst>
        </p:spPr>
        <p:txBody>
          <a:bodyPr lIns="65023" tIns="65023" rIns="65023" bIns="65023"/>
          <a:lstStyle/>
          <a:p>
            <a:pPr algn="l" defTabSz="1300480">
              <a:defRPr b="0">
                <a:latin typeface="Calibri"/>
                <a:ea typeface="Calibri"/>
                <a:cs typeface="Calibri"/>
                <a:sym typeface="Calibri"/>
              </a:defRPr>
            </a:pPr>
            <a:endParaRPr/>
          </a:p>
        </p:txBody>
      </p:sp>
      <p:cxnSp>
        <p:nvCxnSpPr>
          <p:cNvPr id="531" name="Verbindungslinie"/>
          <p:cNvCxnSpPr>
            <a:stCxn id="524" idx="0"/>
            <a:endCxn id="523" idx="0"/>
          </p:cNvCxnSpPr>
          <p:nvPr/>
        </p:nvCxnSpPr>
        <p:spPr>
          <a:xfrm rot="5400000" flipH="1" flipV="1">
            <a:off x="2192305" y="4159298"/>
            <a:ext cx="1430303" cy="2453078"/>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cxnSp>
        <p:nvCxnSpPr>
          <p:cNvPr id="532" name="Verbindungslinie"/>
          <p:cNvCxnSpPr>
            <a:stCxn id="519" idx="0"/>
            <a:endCxn id="524" idx="0"/>
          </p:cNvCxnSpPr>
          <p:nvPr/>
        </p:nvCxnSpPr>
        <p:spPr>
          <a:xfrm rot="16200000" flipH="1" flipV="1">
            <a:off x="3569548" y="3253929"/>
            <a:ext cx="958427" cy="4735689"/>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cxnSp>
        <p:nvCxnSpPr>
          <p:cNvPr id="533" name="Verbindungslinie"/>
          <p:cNvCxnSpPr>
            <a:stCxn id="522" idx="0"/>
            <a:endCxn id="525" idx="0"/>
          </p:cNvCxnSpPr>
          <p:nvPr/>
        </p:nvCxnSpPr>
        <p:spPr>
          <a:xfrm rot="16200000" flipH="1">
            <a:off x="9276290" y="4420993"/>
            <a:ext cx="1661308" cy="2282614"/>
          </a:xfrm>
          <a:prstGeom prst="straightConnector1">
            <a:avLst/>
          </a:prstGeom>
          <a:ln w="50800">
            <a:solidFill>
              <a:srgbClr val="FFFF00"/>
            </a:solidFill>
            <a:tailEnd type="triangle"/>
          </a:ln>
          <a:effectLst>
            <a:outerShdw blurRad="50800" dist="25400" dir="5400000" rotWithShape="0">
              <a:srgbClr val="808080">
                <a:alpha val="37998"/>
              </a:srgbClr>
            </a:outerShdw>
          </a:effectLst>
        </p:spPr>
      </p:cxn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13"/>
                                        </p:tgtEl>
                                        <p:attrNameLst>
                                          <p:attrName>style.visibility</p:attrName>
                                        </p:attrNameLst>
                                      </p:cBhvr>
                                      <p:to>
                                        <p:strVal val="visible"/>
                                      </p:to>
                                    </p:set>
                                    <p:animEffect transition="in" filter="dissolve">
                                      <p:cBhvr>
                                        <p:cTn id="7" dur="2000"/>
                                        <p:tgtEl>
                                          <p:spTgt spid="513"/>
                                        </p:tgtEl>
                                      </p:cBhvr>
                                    </p:animEffect>
                                  </p:childTnLst>
                                </p:cTn>
                              </p:par>
                            </p:childTnLst>
                          </p:cTn>
                        </p:par>
                        <p:par>
                          <p:cTn id="8" fill="hold">
                            <p:stCondLst>
                              <p:cond delay="2000"/>
                            </p:stCondLst>
                            <p:childTnLst>
                              <p:par>
                                <p:cTn id="9" presetID="9" presetClass="entr" fill="hold" grpId="2" nodeType="afterEffect">
                                  <p:stCondLst>
                                    <p:cond delay="0"/>
                                  </p:stCondLst>
                                  <p:iterate>
                                    <p:tmAbs val="0"/>
                                  </p:iterate>
                                  <p:childTnLst>
                                    <p:set>
                                      <p:cBhvr>
                                        <p:cTn id="10" fill="hold"/>
                                        <p:tgtEl>
                                          <p:spTgt spid="524"/>
                                        </p:tgtEl>
                                        <p:attrNameLst>
                                          <p:attrName>style.visibility</p:attrName>
                                        </p:attrNameLst>
                                      </p:cBhvr>
                                      <p:to>
                                        <p:strVal val="visible"/>
                                      </p:to>
                                    </p:set>
                                    <p:animEffect transition="in" filter="dissolve">
                                      <p:cBhvr>
                                        <p:cTn id="11" dur="1000"/>
                                        <p:tgtEl>
                                          <p:spTgt spid="5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516"/>
                                        </p:tgtEl>
                                        <p:attrNameLst>
                                          <p:attrName>style.visibility</p:attrName>
                                        </p:attrNameLst>
                                      </p:cBhvr>
                                      <p:to>
                                        <p:strVal val="visible"/>
                                      </p:to>
                                    </p:set>
                                    <p:animEffect transition="in" filter="wipe(left)">
                                      <p:cBhvr>
                                        <p:cTn id="16" dur="1000"/>
                                        <p:tgtEl>
                                          <p:spTgt spid="516"/>
                                        </p:tgtEl>
                                      </p:cBhvr>
                                    </p:animEffect>
                                  </p:childTnLst>
                                </p:cTn>
                              </p:par>
                            </p:childTnLst>
                          </p:cTn>
                        </p:par>
                        <p:par>
                          <p:cTn id="17" fill="hold">
                            <p:stCondLst>
                              <p:cond delay="1000"/>
                            </p:stCondLst>
                            <p:childTnLst>
                              <p:par>
                                <p:cTn id="18" presetID="9" presetClass="entr" fill="hold" grpId="4" nodeType="afterEffect">
                                  <p:stCondLst>
                                    <p:cond delay="0"/>
                                  </p:stCondLst>
                                  <p:iterate>
                                    <p:tmAbs val="0"/>
                                  </p:iterate>
                                  <p:childTnLst>
                                    <p:set>
                                      <p:cBhvr>
                                        <p:cTn id="19" fill="hold"/>
                                        <p:tgtEl>
                                          <p:spTgt spid="523"/>
                                        </p:tgtEl>
                                        <p:attrNameLst>
                                          <p:attrName>style.visibility</p:attrName>
                                        </p:attrNameLst>
                                      </p:cBhvr>
                                      <p:to>
                                        <p:strVal val="visible"/>
                                      </p:to>
                                    </p:set>
                                    <p:animEffect transition="in" filter="dissolve">
                                      <p:cBhvr>
                                        <p:cTn id="20" dur="1000"/>
                                        <p:tgtEl>
                                          <p:spTgt spid="52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5" nodeType="clickEffect">
                                  <p:stCondLst>
                                    <p:cond delay="0"/>
                                  </p:stCondLst>
                                  <p:iterate>
                                    <p:tmAbs val="0"/>
                                  </p:iterate>
                                  <p:childTnLst>
                                    <p:set>
                                      <p:cBhvr>
                                        <p:cTn id="24" fill="hold"/>
                                        <p:tgtEl>
                                          <p:spTgt spid="514"/>
                                        </p:tgtEl>
                                        <p:attrNameLst>
                                          <p:attrName>style.visibility</p:attrName>
                                        </p:attrNameLst>
                                      </p:cBhvr>
                                      <p:to>
                                        <p:strVal val="visible"/>
                                      </p:to>
                                    </p:set>
                                    <p:animEffect transition="in" filter="strips(upRight)">
                                      <p:cBhvr>
                                        <p:cTn id="25" dur="1000"/>
                                        <p:tgtEl>
                                          <p:spTgt spid="514"/>
                                        </p:tgtEl>
                                      </p:cBhvr>
                                    </p:animEffect>
                                  </p:childTnLst>
                                </p:cTn>
                              </p:par>
                            </p:childTnLst>
                          </p:cTn>
                        </p:par>
                        <p:par>
                          <p:cTn id="26" fill="hold">
                            <p:stCondLst>
                              <p:cond delay="1000"/>
                            </p:stCondLst>
                            <p:childTnLst>
                              <p:par>
                                <p:cTn id="27" presetID="9" presetClass="entr" fill="hold" grpId="6" nodeType="afterEffect">
                                  <p:stCondLst>
                                    <p:cond delay="0"/>
                                  </p:stCondLst>
                                  <p:iterate>
                                    <p:tmAbs val="0"/>
                                  </p:iterate>
                                  <p:childTnLst>
                                    <p:set>
                                      <p:cBhvr>
                                        <p:cTn id="28" fill="hold"/>
                                        <p:tgtEl>
                                          <p:spTgt spid="520"/>
                                        </p:tgtEl>
                                        <p:attrNameLst>
                                          <p:attrName>style.visibility</p:attrName>
                                        </p:attrNameLst>
                                      </p:cBhvr>
                                      <p:to>
                                        <p:strVal val="visible"/>
                                      </p:to>
                                    </p:set>
                                    <p:animEffect transition="in" filter="dissolve">
                                      <p:cBhvr>
                                        <p:cTn id="29" dur="1000"/>
                                        <p:tgtEl>
                                          <p:spTgt spid="520"/>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7" nodeType="clickEffect">
                                  <p:stCondLst>
                                    <p:cond delay="0"/>
                                  </p:stCondLst>
                                  <p:iterate>
                                    <p:tmAbs val="0"/>
                                  </p:iterate>
                                  <p:childTnLst>
                                    <p:set>
                                      <p:cBhvr>
                                        <p:cTn id="33" fill="hold"/>
                                        <p:tgtEl>
                                          <p:spTgt spid="515"/>
                                        </p:tgtEl>
                                        <p:attrNameLst>
                                          <p:attrName>style.visibility</p:attrName>
                                        </p:attrNameLst>
                                      </p:cBhvr>
                                      <p:to>
                                        <p:strVal val="visible"/>
                                      </p:to>
                                    </p:set>
                                    <p:animEffect transition="in" filter="strips(downRight)">
                                      <p:cBhvr>
                                        <p:cTn id="34" dur="1000"/>
                                        <p:tgtEl>
                                          <p:spTgt spid="515"/>
                                        </p:tgtEl>
                                      </p:cBhvr>
                                    </p:animEffect>
                                  </p:childTnLst>
                                </p:cTn>
                              </p:par>
                            </p:childTnLst>
                          </p:cTn>
                        </p:par>
                        <p:par>
                          <p:cTn id="35" fill="hold">
                            <p:stCondLst>
                              <p:cond delay="1000"/>
                            </p:stCondLst>
                            <p:childTnLst>
                              <p:par>
                                <p:cTn id="36" presetID="9" presetClass="entr" fill="hold" grpId="8" nodeType="afterEffect">
                                  <p:stCondLst>
                                    <p:cond delay="0"/>
                                  </p:stCondLst>
                                  <p:iterate>
                                    <p:tmAbs val="0"/>
                                  </p:iterate>
                                  <p:childTnLst>
                                    <p:set>
                                      <p:cBhvr>
                                        <p:cTn id="37" fill="hold"/>
                                        <p:tgtEl>
                                          <p:spTgt spid="521"/>
                                        </p:tgtEl>
                                        <p:attrNameLst>
                                          <p:attrName>style.visibility</p:attrName>
                                        </p:attrNameLst>
                                      </p:cBhvr>
                                      <p:to>
                                        <p:strVal val="visible"/>
                                      </p:to>
                                    </p:set>
                                    <p:animEffect transition="in" filter="dissolve">
                                      <p:cBhvr>
                                        <p:cTn id="38" dur="1000"/>
                                        <p:tgtEl>
                                          <p:spTgt spid="52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9" nodeType="clickEffect">
                                  <p:stCondLst>
                                    <p:cond delay="0"/>
                                  </p:stCondLst>
                                  <p:iterate>
                                    <p:tmAbs val="0"/>
                                  </p:iterate>
                                  <p:childTnLst>
                                    <p:set>
                                      <p:cBhvr>
                                        <p:cTn id="42" fill="hold"/>
                                        <p:tgtEl>
                                          <p:spTgt spid="517"/>
                                        </p:tgtEl>
                                        <p:attrNameLst>
                                          <p:attrName>style.visibility</p:attrName>
                                        </p:attrNameLst>
                                      </p:cBhvr>
                                      <p:to>
                                        <p:strVal val="visible"/>
                                      </p:to>
                                    </p:set>
                                    <p:animEffect transition="in" filter="strips(downLeft)">
                                      <p:cBhvr>
                                        <p:cTn id="43" dur="1000"/>
                                        <p:tgtEl>
                                          <p:spTgt spid="517"/>
                                        </p:tgtEl>
                                      </p:cBhvr>
                                    </p:animEffect>
                                  </p:childTnLst>
                                </p:cTn>
                              </p:par>
                            </p:childTnLst>
                          </p:cTn>
                        </p:par>
                        <p:par>
                          <p:cTn id="44" fill="hold">
                            <p:stCondLst>
                              <p:cond delay="1000"/>
                            </p:stCondLst>
                            <p:childTnLst>
                              <p:par>
                                <p:cTn id="45" presetID="9" presetClass="entr" fill="hold" grpId="10" nodeType="afterEffect">
                                  <p:stCondLst>
                                    <p:cond delay="0"/>
                                  </p:stCondLst>
                                  <p:iterate>
                                    <p:tmAbs val="0"/>
                                  </p:iterate>
                                  <p:childTnLst>
                                    <p:set>
                                      <p:cBhvr>
                                        <p:cTn id="46" fill="hold"/>
                                        <p:tgtEl>
                                          <p:spTgt spid="522"/>
                                        </p:tgtEl>
                                        <p:attrNameLst>
                                          <p:attrName>style.visibility</p:attrName>
                                        </p:attrNameLst>
                                      </p:cBhvr>
                                      <p:to>
                                        <p:strVal val="visible"/>
                                      </p:to>
                                    </p:set>
                                    <p:animEffect transition="in" filter="dissolve">
                                      <p:cBhvr>
                                        <p:cTn id="47" dur="1000"/>
                                        <p:tgtEl>
                                          <p:spTgt spid="52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1" nodeType="clickEffect">
                                  <p:stCondLst>
                                    <p:cond delay="0"/>
                                  </p:stCondLst>
                                  <p:iterate>
                                    <p:tmAbs val="0"/>
                                  </p:iterate>
                                  <p:childTnLst>
                                    <p:set>
                                      <p:cBhvr>
                                        <p:cTn id="51" fill="hold"/>
                                        <p:tgtEl>
                                          <p:spTgt spid="510"/>
                                        </p:tgtEl>
                                        <p:attrNameLst>
                                          <p:attrName>style.visibility</p:attrName>
                                        </p:attrNameLst>
                                      </p:cBhvr>
                                      <p:to>
                                        <p:strVal val="visible"/>
                                      </p:to>
                                    </p:set>
                                    <p:animEffect transition="in" filter="dissolve">
                                      <p:cBhvr>
                                        <p:cTn id="52" dur="2000"/>
                                        <p:tgtEl>
                                          <p:spTgt spid="510"/>
                                        </p:tgtEl>
                                      </p:cBhvr>
                                    </p:animEffect>
                                  </p:childTnLst>
                                </p:cTn>
                              </p:par>
                            </p:childTnLst>
                          </p:cTn>
                        </p:par>
                        <p:par>
                          <p:cTn id="53" fill="hold">
                            <p:stCondLst>
                              <p:cond delay="2000"/>
                            </p:stCondLst>
                            <p:childTnLst>
                              <p:par>
                                <p:cTn id="54" presetID="9" presetClass="entr" fill="hold" grpId="12" nodeType="afterEffect">
                                  <p:stCondLst>
                                    <p:cond delay="0"/>
                                  </p:stCondLst>
                                  <p:iterate>
                                    <p:tmAbs val="0"/>
                                  </p:iterate>
                                  <p:childTnLst>
                                    <p:set>
                                      <p:cBhvr>
                                        <p:cTn id="55" fill="hold"/>
                                        <p:tgtEl>
                                          <p:spTgt spid="525"/>
                                        </p:tgtEl>
                                        <p:attrNameLst>
                                          <p:attrName>style.visibility</p:attrName>
                                        </p:attrNameLst>
                                      </p:cBhvr>
                                      <p:to>
                                        <p:strVal val="visible"/>
                                      </p:to>
                                    </p:set>
                                    <p:animEffect transition="in" filter="dissolve">
                                      <p:cBhvr>
                                        <p:cTn id="56" dur="2000"/>
                                        <p:tgtEl>
                                          <p:spTgt spid="525"/>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13" nodeType="clickEffect">
                                  <p:stCondLst>
                                    <p:cond delay="0"/>
                                  </p:stCondLst>
                                  <p:iterate>
                                    <p:tmAbs val="0"/>
                                  </p:iterate>
                                  <p:childTnLst>
                                    <p:set>
                                      <p:cBhvr>
                                        <p:cTn id="60" fill="hold"/>
                                        <p:tgtEl>
                                          <p:spTgt spid="518"/>
                                        </p:tgtEl>
                                        <p:attrNameLst>
                                          <p:attrName>style.visibility</p:attrName>
                                        </p:attrNameLst>
                                      </p:cBhvr>
                                      <p:to>
                                        <p:strVal val="visible"/>
                                      </p:to>
                                    </p:set>
                                    <p:animEffect transition="in" filter="strips(downLeft)">
                                      <p:cBhvr>
                                        <p:cTn id="61" dur="1000"/>
                                        <p:tgtEl>
                                          <p:spTgt spid="518"/>
                                        </p:tgtEl>
                                      </p:cBhvr>
                                    </p:animEffect>
                                  </p:childTnLst>
                                </p:cTn>
                              </p:par>
                            </p:childTnLst>
                          </p:cTn>
                        </p:par>
                        <p:par>
                          <p:cTn id="62" fill="hold">
                            <p:stCondLst>
                              <p:cond delay="1000"/>
                            </p:stCondLst>
                            <p:childTnLst>
                              <p:par>
                                <p:cTn id="63" presetID="9" presetClass="entr" fill="hold" grpId="14" nodeType="afterEffect">
                                  <p:stCondLst>
                                    <p:cond delay="0"/>
                                  </p:stCondLst>
                                  <p:iterate>
                                    <p:tmAbs val="0"/>
                                  </p:iterate>
                                  <p:childTnLst>
                                    <p:set>
                                      <p:cBhvr>
                                        <p:cTn id="64" fill="hold"/>
                                        <p:tgtEl>
                                          <p:spTgt spid="519"/>
                                        </p:tgtEl>
                                        <p:attrNameLst>
                                          <p:attrName>style.visibility</p:attrName>
                                        </p:attrNameLst>
                                      </p:cBhvr>
                                      <p:to>
                                        <p:strVal val="visible"/>
                                      </p:to>
                                    </p:set>
                                    <p:animEffect transition="in" filter="dissolve">
                                      <p:cBhvr>
                                        <p:cTn id="65" dur="1000"/>
                                        <p:tgtEl>
                                          <p:spTgt spid="5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15" nodeType="clickEffect">
                                  <p:stCondLst>
                                    <p:cond delay="0"/>
                                  </p:stCondLst>
                                  <p:iterate>
                                    <p:tmAbs val="0"/>
                                  </p:iterate>
                                  <p:childTnLst>
                                    <p:set>
                                      <p:cBhvr>
                                        <p:cTn id="69" fill="hold"/>
                                        <p:tgtEl>
                                          <p:spTgt spid="531"/>
                                        </p:tgtEl>
                                        <p:attrNameLst>
                                          <p:attrName>style.visibility</p:attrName>
                                        </p:attrNameLst>
                                      </p:cBhvr>
                                      <p:to>
                                        <p:strVal val="visible"/>
                                      </p:to>
                                    </p:set>
                                    <p:animEffect transition="in" filter="wipe(down)">
                                      <p:cBhvr>
                                        <p:cTn id="70" dur="1000"/>
                                        <p:tgtEl>
                                          <p:spTgt spid="531"/>
                                        </p:tgtEl>
                                      </p:cBhvr>
                                    </p:animEffect>
                                  </p:childTnLst>
                                </p:cTn>
                              </p:par>
                            </p:childTnLst>
                          </p:cTn>
                        </p:par>
                        <p:par>
                          <p:cTn id="71" fill="hold">
                            <p:stCondLst>
                              <p:cond delay="1000"/>
                            </p:stCondLst>
                            <p:childTnLst>
                              <p:par>
                                <p:cTn id="72" presetID="22" presetClass="entr" presetSubtype="4" fill="hold" grpId="16" nodeType="afterEffect">
                                  <p:stCondLst>
                                    <p:cond delay="0"/>
                                  </p:stCondLst>
                                  <p:iterate>
                                    <p:tmAbs val="0"/>
                                  </p:iterate>
                                  <p:childTnLst>
                                    <p:set>
                                      <p:cBhvr>
                                        <p:cTn id="73" fill="hold"/>
                                        <p:tgtEl>
                                          <p:spTgt spid="526"/>
                                        </p:tgtEl>
                                        <p:attrNameLst>
                                          <p:attrName>style.visibility</p:attrName>
                                        </p:attrNameLst>
                                      </p:cBhvr>
                                      <p:to>
                                        <p:strVal val="visible"/>
                                      </p:to>
                                    </p:set>
                                    <p:animEffect transition="in" filter="wipe(down)">
                                      <p:cBhvr>
                                        <p:cTn id="74" dur="1000"/>
                                        <p:tgtEl>
                                          <p:spTgt spid="526"/>
                                        </p:tgtEl>
                                      </p:cBhvr>
                                    </p:animEffect>
                                  </p:childTnLst>
                                </p:cTn>
                              </p:par>
                            </p:childTnLst>
                          </p:cTn>
                        </p:par>
                        <p:par>
                          <p:cTn id="75" fill="hold">
                            <p:stCondLst>
                              <p:cond delay="2000"/>
                            </p:stCondLst>
                            <p:childTnLst>
                              <p:par>
                                <p:cTn id="76" presetID="22" presetClass="entr" presetSubtype="8" fill="hold" grpId="17" nodeType="afterEffect">
                                  <p:stCondLst>
                                    <p:cond delay="0"/>
                                  </p:stCondLst>
                                  <p:iterate>
                                    <p:tmAbs val="0"/>
                                  </p:iterate>
                                  <p:childTnLst>
                                    <p:set>
                                      <p:cBhvr>
                                        <p:cTn id="77" fill="hold"/>
                                        <p:tgtEl>
                                          <p:spTgt spid="527"/>
                                        </p:tgtEl>
                                        <p:attrNameLst>
                                          <p:attrName>style.visibility</p:attrName>
                                        </p:attrNameLst>
                                      </p:cBhvr>
                                      <p:to>
                                        <p:strVal val="visible"/>
                                      </p:to>
                                    </p:set>
                                    <p:animEffect transition="in" filter="wipe(left)">
                                      <p:cBhvr>
                                        <p:cTn id="78" dur="1000"/>
                                        <p:tgtEl>
                                          <p:spTgt spid="527"/>
                                        </p:tgtEl>
                                      </p:cBhvr>
                                    </p:animEffect>
                                  </p:childTnLst>
                                </p:cTn>
                              </p:par>
                            </p:childTnLst>
                          </p:cTn>
                        </p:par>
                        <p:par>
                          <p:cTn id="79" fill="hold">
                            <p:stCondLst>
                              <p:cond delay="3000"/>
                            </p:stCondLst>
                            <p:childTnLst>
                              <p:par>
                                <p:cTn id="80" presetID="22" presetClass="entr" presetSubtype="1" fill="hold" grpId="18" nodeType="afterEffect">
                                  <p:stCondLst>
                                    <p:cond delay="0"/>
                                  </p:stCondLst>
                                  <p:iterate>
                                    <p:tmAbs val="0"/>
                                  </p:iterate>
                                  <p:childTnLst>
                                    <p:set>
                                      <p:cBhvr>
                                        <p:cTn id="81" fill="hold"/>
                                        <p:tgtEl>
                                          <p:spTgt spid="528"/>
                                        </p:tgtEl>
                                        <p:attrNameLst>
                                          <p:attrName>style.visibility</p:attrName>
                                        </p:attrNameLst>
                                      </p:cBhvr>
                                      <p:to>
                                        <p:strVal val="visible"/>
                                      </p:to>
                                    </p:set>
                                    <p:animEffect transition="in" filter="wipe(up)">
                                      <p:cBhvr>
                                        <p:cTn id="82" dur="1000"/>
                                        <p:tgtEl>
                                          <p:spTgt spid="528"/>
                                        </p:tgtEl>
                                      </p:cBhvr>
                                    </p:animEffect>
                                  </p:childTnLst>
                                </p:cTn>
                              </p:par>
                            </p:childTnLst>
                          </p:cTn>
                        </p:par>
                        <p:par>
                          <p:cTn id="83" fill="hold">
                            <p:stCondLst>
                              <p:cond delay="4000"/>
                            </p:stCondLst>
                            <p:childTnLst>
                              <p:par>
                                <p:cTn id="84" presetID="22" presetClass="entr" presetSubtype="1" fill="hold" grpId="19" nodeType="afterEffect">
                                  <p:stCondLst>
                                    <p:cond delay="0"/>
                                  </p:stCondLst>
                                  <p:iterate>
                                    <p:tmAbs val="0"/>
                                  </p:iterate>
                                  <p:childTnLst>
                                    <p:set>
                                      <p:cBhvr>
                                        <p:cTn id="85" fill="hold"/>
                                        <p:tgtEl>
                                          <p:spTgt spid="533"/>
                                        </p:tgtEl>
                                        <p:attrNameLst>
                                          <p:attrName>style.visibility</p:attrName>
                                        </p:attrNameLst>
                                      </p:cBhvr>
                                      <p:to>
                                        <p:strVal val="visible"/>
                                      </p:to>
                                    </p:set>
                                    <p:animEffect transition="in" filter="wipe(up)">
                                      <p:cBhvr>
                                        <p:cTn id="86" dur="1000"/>
                                        <p:tgtEl>
                                          <p:spTgt spid="53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20" nodeType="clickEffect">
                                  <p:stCondLst>
                                    <p:cond delay="0"/>
                                  </p:stCondLst>
                                  <p:iterate>
                                    <p:tmAbs val="0"/>
                                  </p:iterate>
                                  <p:childTnLst>
                                    <p:set>
                                      <p:cBhvr>
                                        <p:cTn id="90" fill="hold"/>
                                        <p:tgtEl>
                                          <p:spTgt spid="529"/>
                                        </p:tgtEl>
                                        <p:attrNameLst>
                                          <p:attrName>style.visibility</p:attrName>
                                        </p:attrNameLst>
                                      </p:cBhvr>
                                      <p:to>
                                        <p:strVal val="visible"/>
                                      </p:to>
                                    </p:set>
                                    <p:animEffect transition="in" filter="wipe(right)">
                                      <p:cBhvr>
                                        <p:cTn id="91" dur="1000"/>
                                        <p:tgtEl>
                                          <p:spTgt spid="529"/>
                                        </p:tgtEl>
                                      </p:cBhvr>
                                    </p:animEffect>
                                  </p:childTnLst>
                                </p:cTn>
                              </p:par>
                            </p:childTnLst>
                          </p:cTn>
                        </p:par>
                        <p:par>
                          <p:cTn id="92" fill="hold">
                            <p:stCondLst>
                              <p:cond delay="1000"/>
                            </p:stCondLst>
                            <p:childTnLst>
                              <p:par>
                                <p:cTn id="93" presetID="22" presetClass="entr" presetSubtype="2" fill="hold" grpId="21" nodeType="afterEffect">
                                  <p:stCondLst>
                                    <p:cond delay="0"/>
                                  </p:stCondLst>
                                  <p:iterate>
                                    <p:tmAbs val="0"/>
                                  </p:iterate>
                                  <p:childTnLst>
                                    <p:set>
                                      <p:cBhvr>
                                        <p:cTn id="94" fill="hold"/>
                                        <p:tgtEl>
                                          <p:spTgt spid="530"/>
                                        </p:tgtEl>
                                        <p:attrNameLst>
                                          <p:attrName>style.visibility</p:attrName>
                                        </p:attrNameLst>
                                      </p:cBhvr>
                                      <p:to>
                                        <p:strVal val="visible"/>
                                      </p:to>
                                    </p:set>
                                    <p:animEffect transition="in" filter="wipe(right)">
                                      <p:cBhvr>
                                        <p:cTn id="95" dur="1000"/>
                                        <p:tgtEl>
                                          <p:spTgt spid="530"/>
                                        </p:tgtEl>
                                      </p:cBhvr>
                                    </p:animEffect>
                                  </p:childTnLst>
                                </p:cTn>
                              </p:par>
                            </p:childTnLst>
                          </p:cTn>
                        </p:par>
                        <p:par>
                          <p:cTn id="96" fill="hold">
                            <p:stCondLst>
                              <p:cond delay="2000"/>
                            </p:stCondLst>
                            <p:childTnLst>
                              <p:par>
                                <p:cTn id="97" presetID="22" presetClass="entr" presetSubtype="2" fill="hold" grpId="22" nodeType="afterEffect">
                                  <p:stCondLst>
                                    <p:cond delay="0"/>
                                  </p:stCondLst>
                                  <p:iterate>
                                    <p:tmAbs val="0"/>
                                  </p:iterate>
                                  <p:childTnLst>
                                    <p:set>
                                      <p:cBhvr>
                                        <p:cTn id="98" fill="hold"/>
                                        <p:tgtEl>
                                          <p:spTgt spid="532"/>
                                        </p:tgtEl>
                                        <p:attrNameLst>
                                          <p:attrName>style.visibility</p:attrName>
                                        </p:attrNameLst>
                                      </p:cBhvr>
                                      <p:to>
                                        <p:strVal val="visible"/>
                                      </p:to>
                                    </p:set>
                                    <p:animEffect transition="in" filter="wipe(right)">
                                      <p:cBhvr>
                                        <p:cTn id="99" dur="10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 grpId="11" animBg="1" advAuto="0"/>
      <p:bldP spid="513" grpId="1" animBg="1" advAuto="0"/>
      <p:bldP spid="514" grpId="5" animBg="1" advAuto="0"/>
      <p:bldP spid="515" grpId="7" animBg="1" advAuto="0"/>
      <p:bldP spid="516" grpId="3" animBg="1" advAuto="0"/>
      <p:bldP spid="517" grpId="9" animBg="1" advAuto="0"/>
      <p:bldP spid="518" grpId="13" animBg="1" advAuto="0"/>
      <p:bldP spid="519" grpId="14" animBg="1" advAuto="0"/>
      <p:bldP spid="520" grpId="6" animBg="1" advAuto="0"/>
      <p:bldP spid="521" grpId="8" animBg="1" advAuto="0"/>
      <p:bldP spid="522" grpId="10" animBg="1" advAuto="0"/>
      <p:bldP spid="523" grpId="4" animBg="1" advAuto="0"/>
      <p:bldP spid="524" grpId="2" animBg="1" advAuto="0"/>
      <p:bldP spid="525" grpId="12" animBg="1" advAuto="0"/>
      <p:bldP spid="526" grpId="16" animBg="1" advAuto="0"/>
      <p:bldP spid="527" grpId="17" animBg="1" advAuto="0"/>
      <p:bldP spid="528" grpId="18" animBg="1" advAuto="0"/>
      <p:bldP spid="529" grpId="20" animBg="1" advAuto="0"/>
      <p:bldP spid="530" grpId="21" animBg="1" advAuto="0"/>
      <p:bldP spid="531" grpId="15" animBg="1" advAuto="0"/>
      <p:bldP spid="532" grpId="22" animBg="1" advAuto="0"/>
      <p:bldP spid="533" grpId="19"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tadienmodell der Veränderung Strategien und Motivationsaufgaben in den verschiedenen Stadien"/>
          <p:cNvSpPr txBox="1">
            <a:spLocks noGrp="1"/>
          </p:cNvSpPr>
          <p:nvPr>
            <p:ph type="title"/>
          </p:nvPr>
        </p:nvSpPr>
        <p:spPr>
          <a:prstGeom prst="rect">
            <a:avLst/>
          </a:prstGeom>
        </p:spPr>
        <p:txBody>
          <a:bodyPr>
            <a:normAutofit/>
          </a:bodyPr>
          <a:lstStyle/>
          <a:p>
            <a:r>
              <a:rPr lang="cs-CZ" dirty="0" smtClean="0"/>
              <a:t>Model stádií změny </a:t>
            </a:r>
            <a:r>
              <a:rPr dirty="0"/>
              <a:t/>
            </a:r>
            <a:br>
              <a:rPr dirty="0"/>
            </a:br>
            <a:r>
              <a:rPr lang="cs-CZ" sz="2400" b="0" dirty="0" smtClean="0">
                <a:latin typeface="Calibri"/>
                <a:ea typeface="Calibri"/>
                <a:cs typeface="Calibri"/>
                <a:sym typeface="Calibri"/>
              </a:rPr>
              <a:t>Strategie</a:t>
            </a:r>
            <a:r>
              <a:rPr sz="2400" b="0" dirty="0" smtClean="0">
                <a:latin typeface="Calibri"/>
                <a:ea typeface="Calibri"/>
                <a:cs typeface="Calibri"/>
                <a:sym typeface="Calibri"/>
              </a:rPr>
              <a:t> </a:t>
            </a:r>
            <a:r>
              <a:rPr lang="cs-CZ" sz="2400" b="0" dirty="0" smtClean="0">
                <a:latin typeface="Calibri"/>
                <a:ea typeface="Calibri"/>
                <a:cs typeface="Calibri"/>
                <a:sym typeface="Calibri"/>
              </a:rPr>
              <a:t>a motivační úkoly v různých stádiích</a:t>
            </a:r>
            <a:endParaRPr sz="2400" b="0" dirty="0">
              <a:latin typeface="Calibri"/>
              <a:ea typeface="Calibri"/>
              <a:cs typeface="Calibri"/>
              <a:sym typeface="Calibri"/>
            </a:endParaRPr>
          </a:p>
        </p:txBody>
      </p:sp>
      <p:sp>
        <p:nvSpPr>
          <p:cNvPr id="538"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26</a:t>
            </a:fld>
            <a:endParaRPr/>
          </a:p>
        </p:txBody>
      </p:sp>
      <p:grpSp>
        <p:nvGrpSpPr>
          <p:cNvPr id="561" name="Gruppieren"/>
          <p:cNvGrpSpPr/>
          <p:nvPr/>
        </p:nvGrpSpPr>
        <p:grpSpPr>
          <a:xfrm>
            <a:off x="334150" y="3632665"/>
            <a:ext cx="12372626" cy="4082163"/>
            <a:chOff x="116377" y="0"/>
            <a:chExt cx="12372624" cy="4082162"/>
          </a:xfrm>
        </p:grpSpPr>
        <p:sp>
          <p:nvSpPr>
            <p:cNvPr id="539" name="Form"/>
            <p:cNvSpPr/>
            <p:nvPr/>
          </p:nvSpPr>
          <p:spPr>
            <a:xfrm rot="352385">
              <a:off x="7357071" y="1738184"/>
              <a:ext cx="5131930" cy="2167841"/>
            </a:xfrm>
            <a:custGeom>
              <a:avLst/>
              <a:gdLst/>
              <a:ahLst/>
              <a:cxnLst>
                <a:cxn ang="0">
                  <a:pos x="wd2" y="hd2"/>
                </a:cxn>
                <a:cxn ang="5400000">
                  <a:pos x="wd2" y="hd2"/>
                </a:cxn>
                <a:cxn ang="10800000">
                  <a:pos x="wd2" y="hd2"/>
                </a:cxn>
                <a:cxn ang="16200000">
                  <a:pos x="wd2" y="hd2"/>
                </a:cxn>
              </a:cxnLst>
              <a:rect l="0" t="0" r="r" b="b"/>
              <a:pathLst>
                <a:path w="21600" h="21600" extrusionOk="0">
                  <a:moveTo>
                    <a:pt x="21088" y="0"/>
                  </a:moveTo>
                  <a:lnTo>
                    <a:pt x="21191" y="372"/>
                  </a:lnTo>
                  <a:lnTo>
                    <a:pt x="21293" y="1117"/>
                  </a:lnTo>
                  <a:lnTo>
                    <a:pt x="21395" y="1490"/>
                  </a:lnTo>
                  <a:lnTo>
                    <a:pt x="21395" y="1862"/>
                  </a:lnTo>
                  <a:lnTo>
                    <a:pt x="21498" y="2234"/>
                  </a:lnTo>
                  <a:lnTo>
                    <a:pt x="21498" y="2979"/>
                  </a:lnTo>
                  <a:lnTo>
                    <a:pt x="21600" y="3724"/>
                  </a:lnTo>
                  <a:lnTo>
                    <a:pt x="21600" y="4469"/>
                  </a:lnTo>
                  <a:lnTo>
                    <a:pt x="21498" y="5214"/>
                  </a:lnTo>
                  <a:lnTo>
                    <a:pt x="21498" y="5959"/>
                  </a:lnTo>
                  <a:lnTo>
                    <a:pt x="21395" y="6703"/>
                  </a:lnTo>
                  <a:lnTo>
                    <a:pt x="21395" y="7076"/>
                  </a:lnTo>
                  <a:lnTo>
                    <a:pt x="21293" y="7448"/>
                  </a:lnTo>
                  <a:lnTo>
                    <a:pt x="21191" y="8193"/>
                  </a:lnTo>
                  <a:lnTo>
                    <a:pt x="20679" y="10055"/>
                  </a:lnTo>
                  <a:lnTo>
                    <a:pt x="20372" y="10800"/>
                  </a:lnTo>
                  <a:lnTo>
                    <a:pt x="20167" y="11545"/>
                  </a:lnTo>
                  <a:lnTo>
                    <a:pt x="19860" y="12290"/>
                  </a:lnTo>
                  <a:lnTo>
                    <a:pt x="19757" y="12290"/>
                  </a:lnTo>
                  <a:lnTo>
                    <a:pt x="19553" y="12662"/>
                  </a:lnTo>
                  <a:lnTo>
                    <a:pt x="19245" y="13407"/>
                  </a:lnTo>
                  <a:lnTo>
                    <a:pt x="18836" y="14152"/>
                  </a:lnTo>
                  <a:lnTo>
                    <a:pt x="18529" y="14524"/>
                  </a:lnTo>
                  <a:lnTo>
                    <a:pt x="17710" y="16014"/>
                  </a:lnTo>
                  <a:lnTo>
                    <a:pt x="17505" y="16014"/>
                  </a:lnTo>
                  <a:lnTo>
                    <a:pt x="17198" y="16386"/>
                  </a:lnTo>
                  <a:lnTo>
                    <a:pt x="16789" y="17131"/>
                  </a:lnTo>
                  <a:lnTo>
                    <a:pt x="16584" y="17131"/>
                  </a:lnTo>
                  <a:lnTo>
                    <a:pt x="16277" y="17503"/>
                  </a:lnTo>
                  <a:lnTo>
                    <a:pt x="15765" y="17876"/>
                  </a:lnTo>
                  <a:lnTo>
                    <a:pt x="15560" y="18248"/>
                  </a:lnTo>
                  <a:lnTo>
                    <a:pt x="15253" y="18621"/>
                  </a:lnTo>
                  <a:lnTo>
                    <a:pt x="14741" y="18993"/>
                  </a:lnTo>
                  <a:lnTo>
                    <a:pt x="14434" y="19366"/>
                  </a:lnTo>
                  <a:lnTo>
                    <a:pt x="14127" y="19366"/>
                  </a:lnTo>
                  <a:lnTo>
                    <a:pt x="13615" y="20110"/>
                  </a:lnTo>
                  <a:lnTo>
                    <a:pt x="13308" y="20110"/>
                  </a:lnTo>
                  <a:lnTo>
                    <a:pt x="13001" y="20483"/>
                  </a:lnTo>
                  <a:lnTo>
                    <a:pt x="12387" y="20855"/>
                  </a:lnTo>
                  <a:lnTo>
                    <a:pt x="12080" y="20855"/>
                  </a:lnTo>
                  <a:lnTo>
                    <a:pt x="11773" y="21228"/>
                  </a:lnTo>
                  <a:lnTo>
                    <a:pt x="11158" y="21600"/>
                  </a:lnTo>
                  <a:lnTo>
                    <a:pt x="10851" y="21600"/>
                  </a:lnTo>
                  <a:lnTo>
                    <a:pt x="0" y="4097"/>
                  </a:lnTo>
                  <a:lnTo>
                    <a:pt x="21088" y="0"/>
                  </a:lnTo>
                  <a:close/>
                </a:path>
              </a:pathLst>
            </a:custGeom>
            <a:solidFill>
              <a:srgbClr val="B3B3B3"/>
            </a:solidFill>
            <a:ln w="12700" cap="flat">
              <a:noFill/>
              <a:miter lim="400000"/>
            </a:ln>
            <a:effectLst>
              <a:outerShdw blurRad="266700" dist="177800" dir="2700000" rotWithShape="0">
                <a:srgbClr val="808080">
                  <a:alpha val="39999"/>
                </a:srgbClr>
              </a:outerShdw>
            </a:effectLst>
          </p:spPr>
          <p:txBody>
            <a:bodyPr wrap="square" lIns="65023" tIns="65023" rIns="65023" bIns="65023" numCol="1" anchor="t">
              <a:noAutofit/>
            </a:bodyPr>
            <a:lstStyle/>
            <a:p>
              <a:pPr algn="l" defTabSz="1300480">
                <a:defRPr sz="2800" b="0">
                  <a:latin typeface="Arial"/>
                  <a:ea typeface="Arial"/>
                  <a:cs typeface="Arial"/>
                  <a:sym typeface="Arial"/>
                </a:defRPr>
              </a:pPr>
              <a:endParaRPr/>
            </a:p>
          </p:txBody>
        </p:sp>
        <p:sp>
          <p:nvSpPr>
            <p:cNvPr id="540" name="Form"/>
            <p:cNvSpPr/>
            <p:nvPr/>
          </p:nvSpPr>
          <p:spPr>
            <a:xfrm rot="21287029">
              <a:off x="116377" y="1324941"/>
              <a:ext cx="4325903" cy="2757221"/>
            </a:xfrm>
            <a:custGeom>
              <a:avLst/>
              <a:gdLst/>
              <a:ahLst/>
              <a:cxnLst>
                <a:cxn ang="0">
                  <a:pos x="wd2" y="hd2"/>
                </a:cxn>
                <a:cxn ang="5400000">
                  <a:pos x="wd2" y="hd2"/>
                </a:cxn>
                <a:cxn ang="10800000">
                  <a:pos x="wd2" y="hd2"/>
                </a:cxn>
                <a:cxn ang="16200000">
                  <a:pos x="wd2" y="hd2"/>
                </a:cxn>
              </a:cxnLst>
              <a:rect l="0" t="0" r="r" b="b"/>
              <a:pathLst>
                <a:path w="21600" h="21600" extrusionOk="0">
                  <a:moveTo>
                    <a:pt x="7126" y="21600"/>
                  </a:moveTo>
                  <a:lnTo>
                    <a:pt x="6792" y="21228"/>
                  </a:lnTo>
                  <a:lnTo>
                    <a:pt x="6346" y="20855"/>
                  </a:lnTo>
                  <a:lnTo>
                    <a:pt x="6012" y="20483"/>
                  </a:lnTo>
                  <a:lnTo>
                    <a:pt x="5790" y="20483"/>
                  </a:lnTo>
                  <a:lnTo>
                    <a:pt x="5233" y="19738"/>
                  </a:lnTo>
                  <a:lnTo>
                    <a:pt x="5010" y="19738"/>
                  </a:lnTo>
                  <a:lnTo>
                    <a:pt x="4788" y="19366"/>
                  </a:lnTo>
                  <a:lnTo>
                    <a:pt x="4342" y="18993"/>
                  </a:lnTo>
                  <a:lnTo>
                    <a:pt x="3897" y="18248"/>
                  </a:lnTo>
                  <a:lnTo>
                    <a:pt x="3452" y="17876"/>
                  </a:lnTo>
                  <a:lnTo>
                    <a:pt x="3006" y="17131"/>
                  </a:lnTo>
                  <a:lnTo>
                    <a:pt x="2672" y="16759"/>
                  </a:lnTo>
                  <a:lnTo>
                    <a:pt x="2449" y="16386"/>
                  </a:lnTo>
                  <a:lnTo>
                    <a:pt x="2338" y="16014"/>
                  </a:lnTo>
                  <a:lnTo>
                    <a:pt x="2004" y="15641"/>
                  </a:lnTo>
                  <a:lnTo>
                    <a:pt x="1893" y="15269"/>
                  </a:lnTo>
                  <a:lnTo>
                    <a:pt x="1670" y="14897"/>
                  </a:lnTo>
                  <a:lnTo>
                    <a:pt x="1447" y="14152"/>
                  </a:lnTo>
                  <a:lnTo>
                    <a:pt x="1225" y="14152"/>
                  </a:lnTo>
                  <a:lnTo>
                    <a:pt x="334" y="11172"/>
                  </a:lnTo>
                  <a:lnTo>
                    <a:pt x="223" y="10428"/>
                  </a:lnTo>
                  <a:lnTo>
                    <a:pt x="223" y="10055"/>
                  </a:lnTo>
                  <a:lnTo>
                    <a:pt x="0" y="9310"/>
                  </a:lnTo>
                  <a:lnTo>
                    <a:pt x="0" y="5959"/>
                  </a:lnTo>
                  <a:lnTo>
                    <a:pt x="111" y="5214"/>
                  </a:lnTo>
                  <a:lnTo>
                    <a:pt x="223" y="4841"/>
                  </a:lnTo>
                  <a:lnTo>
                    <a:pt x="223" y="4469"/>
                  </a:lnTo>
                  <a:lnTo>
                    <a:pt x="557" y="3352"/>
                  </a:lnTo>
                  <a:lnTo>
                    <a:pt x="668" y="2607"/>
                  </a:lnTo>
                  <a:lnTo>
                    <a:pt x="891" y="1862"/>
                  </a:lnTo>
                  <a:lnTo>
                    <a:pt x="1113" y="1490"/>
                  </a:lnTo>
                  <a:lnTo>
                    <a:pt x="1225" y="1117"/>
                  </a:lnTo>
                  <a:lnTo>
                    <a:pt x="1893" y="0"/>
                  </a:lnTo>
                  <a:lnTo>
                    <a:pt x="21600" y="7448"/>
                  </a:lnTo>
                  <a:lnTo>
                    <a:pt x="7126" y="21600"/>
                  </a:lnTo>
                  <a:close/>
                </a:path>
              </a:pathLst>
            </a:custGeom>
            <a:solidFill>
              <a:srgbClr val="C0C0C0"/>
            </a:solidFill>
            <a:ln w="12700" cap="flat">
              <a:noFill/>
              <a:miter lim="400000"/>
            </a:ln>
            <a:effectLst>
              <a:outerShdw blurRad="266700" dist="177800" dir="2700000" rotWithShape="0">
                <a:srgbClr val="808080">
                  <a:alpha val="42999"/>
                </a:srgbClr>
              </a:outerShdw>
            </a:effectLst>
          </p:spPr>
          <p:txBody>
            <a:bodyPr wrap="square" lIns="65023" tIns="65023" rIns="65023" bIns="65023" numCol="1" anchor="t">
              <a:noAutofit/>
            </a:bodyPr>
            <a:lstStyle/>
            <a:p>
              <a:pPr algn="l" defTabSz="1300480">
                <a:defRPr sz="2800" b="0">
                  <a:latin typeface="Arial"/>
                  <a:ea typeface="Arial"/>
                  <a:cs typeface="Arial"/>
                  <a:sym typeface="Arial"/>
                </a:defRPr>
              </a:pPr>
              <a:endParaRPr/>
            </a:p>
          </p:txBody>
        </p:sp>
        <p:pic>
          <p:nvPicPr>
            <p:cNvPr id="541" name="image.png" descr="image.png"/>
            <p:cNvPicPr>
              <a:picLocks noChangeAspect="1"/>
            </p:cNvPicPr>
            <p:nvPr/>
          </p:nvPicPr>
          <p:blipFill>
            <a:blip r:embed="rId2" cstate="print">
              <a:extLst/>
            </a:blip>
            <a:stretch>
              <a:fillRect/>
            </a:stretch>
          </p:blipFill>
          <p:spPr>
            <a:xfrm>
              <a:off x="2791718" y="8671"/>
              <a:ext cx="4230896" cy="2297911"/>
            </a:xfrm>
            <a:prstGeom prst="rect">
              <a:avLst/>
            </a:prstGeom>
            <a:ln w="12700" cap="flat">
              <a:noFill/>
              <a:miter lim="400000"/>
            </a:ln>
            <a:effectLst/>
          </p:spPr>
        </p:pic>
        <p:pic>
          <p:nvPicPr>
            <p:cNvPr id="542" name="image.png" descr="image.png"/>
            <p:cNvPicPr>
              <a:picLocks noChangeAspect="1"/>
            </p:cNvPicPr>
            <p:nvPr/>
          </p:nvPicPr>
          <p:blipFill>
            <a:blip r:embed="rId3" cstate="print">
              <a:extLst/>
            </a:blip>
            <a:stretch>
              <a:fillRect/>
            </a:stretch>
          </p:blipFill>
          <p:spPr>
            <a:xfrm>
              <a:off x="6433062" y="0"/>
              <a:ext cx="4074839" cy="2297910"/>
            </a:xfrm>
            <a:prstGeom prst="rect">
              <a:avLst/>
            </a:prstGeom>
            <a:ln w="12700" cap="flat">
              <a:noFill/>
              <a:miter lim="400000"/>
            </a:ln>
            <a:effectLst/>
          </p:spPr>
        </p:pic>
        <p:pic>
          <p:nvPicPr>
            <p:cNvPr id="543" name="image.png" descr="image.png"/>
            <p:cNvPicPr>
              <a:picLocks noChangeAspect="1"/>
            </p:cNvPicPr>
            <p:nvPr/>
          </p:nvPicPr>
          <p:blipFill>
            <a:blip r:embed="rId4" cstate="print">
              <a:extLst/>
            </a:blip>
            <a:stretch>
              <a:fillRect/>
            </a:stretch>
          </p:blipFill>
          <p:spPr>
            <a:xfrm>
              <a:off x="2444923" y="606995"/>
              <a:ext cx="4152867" cy="2453995"/>
            </a:xfrm>
            <a:prstGeom prst="rect">
              <a:avLst/>
            </a:prstGeom>
            <a:ln w="12700" cap="flat">
              <a:noFill/>
              <a:miter lim="400000"/>
            </a:ln>
            <a:effectLst/>
          </p:spPr>
        </p:pic>
        <p:pic>
          <p:nvPicPr>
            <p:cNvPr id="544" name="image.png" descr="image.png"/>
            <p:cNvPicPr>
              <a:picLocks noChangeAspect="1"/>
            </p:cNvPicPr>
            <p:nvPr/>
          </p:nvPicPr>
          <p:blipFill>
            <a:blip r:embed="rId5" cstate="print">
              <a:extLst/>
            </a:blip>
            <a:stretch>
              <a:fillRect/>
            </a:stretch>
          </p:blipFill>
          <p:spPr>
            <a:xfrm>
              <a:off x="6433062" y="815107"/>
              <a:ext cx="4170207" cy="2375953"/>
            </a:xfrm>
            <a:prstGeom prst="rect">
              <a:avLst/>
            </a:prstGeom>
            <a:ln w="12700" cap="flat">
              <a:noFill/>
              <a:miter lim="400000"/>
            </a:ln>
            <a:effectLst/>
          </p:spPr>
        </p:pic>
        <p:pic>
          <p:nvPicPr>
            <p:cNvPr id="545" name="image.png" descr="image.png"/>
            <p:cNvPicPr>
              <a:picLocks noChangeAspect="1"/>
            </p:cNvPicPr>
            <p:nvPr/>
          </p:nvPicPr>
          <p:blipFill>
            <a:blip r:embed="rId6" cstate="print">
              <a:extLst/>
            </a:blip>
            <a:stretch>
              <a:fillRect/>
            </a:stretch>
          </p:blipFill>
          <p:spPr>
            <a:xfrm>
              <a:off x="3745403" y="1023220"/>
              <a:ext cx="4855127" cy="2297911"/>
            </a:xfrm>
            <a:prstGeom prst="rect">
              <a:avLst/>
            </a:prstGeom>
            <a:ln w="12700" cap="flat">
              <a:noFill/>
              <a:miter lim="400000"/>
            </a:ln>
            <a:effectLst/>
          </p:spPr>
        </p:pic>
        <p:sp>
          <p:nvSpPr>
            <p:cNvPr id="546" name="Rückfall"/>
            <p:cNvSpPr txBox="1"/>
            <p:nvPr/>
          </p:nvSpPr>
          <p:spPr>
            <a:xfrm>
              <a:off x="5663430" y="1509486"/>
              <a:ext cx="1070806"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defTabSz="1300480">
                <a:defRPr>
                  <a:latin typeface="Calibri"/>
                  <a:ea typeface="Calibri"/>
                  <a:cs typeface="Calibri"/>
                  <a:sym typeface="Calibri"/>
                </a:defRPr>
              </a:lvl1pPr>
            </a:lstStyle>
            <a:p>
              <a:r>
                <a:rPr dirty="0" smtClean="0"/>
                <a:t>R</a:t>
              </a:r>
              <a:r>
                <a:rPr lang="cs-CZ" dirty="0" err="1" smtClean="0"/>
                <a:t>ecidiva</a:t>
              </a:r>
              <a:endParaRPr dirty="0"/>
            </a:p>
          </p:txBody>
        </p:sp>
        <p:sp>
          <p:nvSpPr>
            <p:cNvPr id="547" name="Vorbereitung"/>
            <p:cNvSpPr txBox="1"/>
            <p:nvPr/>
          </p:nvSpPr>
          <p:spPr>
            <a:xfrm>
              <a:off x="4962717" y="299108"/>
              <a:ext cx="1072408"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smtClean="0"/>
                <a:t>Příprava</a:t>
              </a:r>
              <a:endParaRPr dirty="0"/>
            </a:p>
          </p:txBody>
        </p:sp>
        <p:sp>
          <p:nvSpPr>
            <p:cNvPr id="548" name="Handlung"/>
            <p:cNvSpPr txBox="1"/>
            <p:nvPr/>
          </p:nvSpPr>
          <p:spPr>
            <a:xfrm>
              <a:off x="7531469" y="342014"/>
              <a:ext cx="981038"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smtClean="0"/>
                <a:t>Jednání</a:t>
              </a:r>
              <a:endParaRPr dirty="0"/>
            </a:p>
          </p:txBody>
        </p:sp>
        <p:sp>
          <p:nvSpPr>
            <p:cNvPr id="549" name="Aufrechterhaltung"/>
            <p:cNvSpPr txBox="1"/>
            <p:nvPr/>
          </p:nvSpPr>
          <p:spPr>
            <a:xfrm>
              <a:off x="8097846" y="1098499"/>
              <a:ext cx="1300035"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smtClean="0"/>
                <a:t>Udržování</a:t>
              </a:r>
              <a:endParaRPr dirty="0"/>
            </a:p>
          </p:txBody>
        </p:sp>
        <p:sp>
          <p:nvSpPr>
            <p:cNvPr id="550" name="Absichtsbildung"/>
            <p:cNvSpPr txBox="1"/>
            <p:nvPr/>
          </p:nvSpPr>
          <p:spPr>
            <a:xfrm>
              <a:off x="2778891" y="1038222"/>
              <a:ext cx="2274662"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smtClean="0"/>
                <a:t>Vytvoření záměru</a:t>
              </a:r>
              <a:endParaRPr dirty="0"/>
            </a:p>
          </p:txBody>
        </p:sp>
        <p:sp>
          <p:nvSpPr>
            <p:cNvPr id="551" name="Absichtslosigkeit"/>
            <p:cNvSpPr txBox="1"/>
            <p:nvPr/>
          </p:nvSpPr>
          <p:spPr>
            <a:xfrm>
              <a:off x="732976" y="2468077"/>
              <a:ext cx="1460335"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defTabSz="1300480">
                <a:defRPr>
                  <a:latin typeface="Calibri"/>
                  <a:ea typeface="Calibri"/>
                  <a:cs typeface="Calibri"/>
                  <a:sym typeface="Calibri"/>
                </a:defRPr>
              </a:lvl1pPr>
            </a:lstStyle>
            <a:p>
              <a:r>
                <a:rPr lang="cs-CZ" dirty="0" smtClean="0"/>
                <a:t>Bezděčnost</a:t>
              </a:r>
              <a:endParaRPr dirty="0"/>
            </a:p>
          </p:txBody>
        </p:sp>
        <p:sp>
          <p:nvSpPr>
            <p:cNvPr id="552" name="Dauerhafter Ausstieg"/>
            <p:cNvSpPr txBox="1"/>
            <p:nvPr/>
          </p:nvSpPr>
          <p:spPr>
            <a:xfrm>
              <a:off x="9990126" y="2760118"/>
              <a:ext cx="2080698" cy="33855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p>
              <a:pPr defTabSz="1300480">
                <a:defRPr sz="2200">
                  <a:latin typeface="Calibri"/>
                  <a:ea typeface="Calibri"/>
                  <a:cs typeface="Calibri"/>
                  <a:sym typeface="Calibri"/>
                </a:defRPr>
              </a:pPr>
              <a:r>
                <a:rPr lang="cs-CZ" dirty="0" smtClean="0"/>
                <a:t>Trvalé vystoupení</a:t>
              </a:r>
              <a:endParaRPr sz="2400" dirty="0"/>
            </a:p>
          </p:txBody>
        </p:sp>
        <p:sp>
          <p:nvSpPr>
            <p:cNvPr id="553" name="Linie"/>
            <p:cNvSpPr/>
            <p:nvPr/>
          </p:nvSpPr>
          <p:spPr>
            <a:xfrm rot="16200000">
              <a:off x="3988638" y="411355"/>
              <a:ext cx="543783" cy="6886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4" name="Linie"/>
            <p:cNvSpPr/>
            <p:nvPr/>
          </p:nvSpPr>
          <p:spPr>
            <a:xfrm>
              <a:off x="6393000" y="483773"/>
              <a:ext cx="982133" cy="429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6062" y="0"/>
                    <a:pt x="12124" y="5400"/>
                    <a:pt x="12124" y="10800"/>
                  </a:cubicBezTo>
                  <a:cubicBezTo>
                    <a:pt x="12124" y="16200"/>
                    <a:pt x="16862" y="216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5" name="Linie"/>
            <p:cNvSpPr/>
            <p:nvPr/>
          </p:nvSpPr>
          <p:spPr>
            <a:xfrm>
              <a:off x="8668839" y="505226"/>
              <a:ext cx="875016" cy="650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21501" y="21600"/>
                    <a:pt x="21402"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6" name="Linie"/>
            <p:cNvSpPr/>
            <p:nvPr/>
          </p:nvSpPr>
          <p:spPr>
            <a:xfrm rot="5400000">
              <a:off x="7677659" y="627332"/>
              <a:ext cx="219042" cy="19213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7" name="Linie"/>
            <p:cNvSpPr/>
            <p:nvPr/>
          </p:nvSpPr>
          <p:spPr>
            <a:xfrm rot="10800000">
              <a:off x="3916219" y="1418220"/>
              <a:ext cx="1652693" cy="3003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8" name="Linie"/>
            <p:cNvSpPr/>
            <p:nvPr/>
          </p:nvSpPr>
          <p:spPr>
            <a:xfrm rot="16200000">
              <a:off x="1539018" y="1147013"/>
              <a:ext cx="1233395" cy="13851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59" name="Linie"/>
            <p:cNvSpPr/>
            <p:nvPr/>
          </p:nvSpPr>
          <p:spPr>
            <a:xfrm rot="5400000">
              <a:off x="2867381" y="485243"/>
              <a:ext cx="1927216" cy="47356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6178" y="21600"/>
                    <a:pt x="10756"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sp>
          <p:nvSpPr>
            <p:cNvPr id="560" name="Linie"/>
            <p:cNvSpPr/>
            <p:nvPr/>
          </p:nvSpPr>
          <p:spPr>
            <a:xfrm>
              <a:off x="9987382" y="1283164"/>
              <a:ext cx="1043087" cy="12522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noFill/>
            <a:ln w="50800" cap="flat">
              <a:solidFill>
                <a:srgbClr val="FFFF00"/>
              </a:solidFill>
              <a:prstDash val="solid"/>
              <a:round/>
              <a:tailEnd type="triangle" w="med" len="med"/>
            </a:ln>
            <a:effectLst>
              <a:outerShdw blurRad="50800" dist="25400" dir="5400000" rotWithShape="0">
                <a:srgbClr val="808080">
                  <a:alpha val="37998"/>
                </a:srgbClr>
              </a:outerShdw>
            </a:effectLst>
          </p:spPr>
          <p:txBody>
            <a:bodyPr wrap="square" lIns="65023" tIns="65023" rIns="65023" bIns="65023" numCol="1" anchor="t">
              <a:noAutofit/>
            </a:bodyPr>
            <a:lstStyle/>
            <a:p>
              <a:pPr algn="l" defTabSz="1300480">
                <a:defRPr b="0">
                  <a:latin typeface="Calibri"/>
                  <a:ea typeface="Calibri"/>
                  <a:cs typeface="Calibri"/>
                  <a:sym typeface="Calibri"/>
                </a:defRPr>
              </a:pPr>
              <a:endParaRPr/>
            </a:p>
          </p:txBody>
        </p:sp>
      </p:grpSp>
      <p:grpSp>
        <p:nvGrpSpPr>
          <p:cNvPr id="564" name="Gruppieren"/>
          <p:cNvGrpSpPr/>
          <p:nvPr/>
        </p:nvGrpSpPr>
        <p:grpSpPr>
          <a:xfrm>
            <a:off x="3576320" y="2167466"/>
            <a:ext cx="4296553" cy="866989"/>
            <a:chOff x="0" y="0"/>
            <a:chExt cx="4296552" cy="866987"/>
          </a:xfrm>
        </p:grpSpPr>
        <p:sp>
          <p:nvSpPr>
            <p:cNvPr id="562" name="Form"/>
            <p:cNvSpPr/>
            <p:nvPr/>
          </p:nvSpPr>
          <p:spPr>
            <a:xfrm>
              <a:off x="0" y="0"/>
              <a:ext cx="4296552" cy="866987"/>
            </a:xfrm>
            <a:custGeom>
              <a:avLst/>
              <a:gdLst/>
              <a:ahLst/>
              <a:cxnLst>
                <a:cxn ang="0">
                  <a:pos x="wd2" y="hd2"/>
                </a:cxn>
                <a:cxn ang="5400000">
                  <a:pos x="wd2" y="hd2"/>
                </a:cxn>
                <a:cxn ang="10800000">
                  <a:pos x="wd2" y="hd2"/>
                </a:cxn>
                <a:cxn ang="16200000">
                  <a:pos x="wd2" y="hd2"/>
                </a:cxn>
              </a:cxnLst>
              <a:rect l="0" t="0" r="r" b="b"/>
              <a:pathLst>
                <a:path w="21600" h="21600" extrusionOk="0">
                  <a:moveTo>
                    <a:pt x="727" y="0"/>
                  </a:moveTo>
                  <a:lnTo>
                    <a:pt x="21600" y="0"/>
                  </a:lnTo>
                  <a:lnTo>
                    <a:pt x="21600" y="18000"/>
                  </a:lnTo>
                  <a:cubicBezTo>
                    <a:pt x="21600" y="19988"/>
                    <a:pt x="21275" y="21600"/>
                    <a:pt x="20873" y="21600"/>
                  </a:cubicBezTo>
                  <a:lnTo>
                    <a:pt x="0" y="21600"/>
                  </a:lnTo>
                  <a:lnTo>
                    <a:pt x="0" y="3600"/>
                  </a:lnTo>
                  <a:cubicBezTo>
                    <a:pt x="0" y="1612"/>
                    <a:pt x="325" y="0"/>
                    <a:pt x="727"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63" name="Praktikable Lösungen anbieten…"/>
            <p:cNvSpPr txBox="1"/>
            <p:nvPr/>
          </p:nvSpPr>
          <p:spPr>
            <a:xfrm>
              <a:off x="42325" y="91972"/>
              <a:ext cx="4211901" cy="6830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b="0">
                  <a:latin typeface="Calibri"/>
                  <a:ea typeface="Calibri"/>
                  <a:cs typeface="Calibri"/>
                  <a:sym typeface="Calibri"/>
                </a:defRPr>
              </a:pPr>
              <a:r>
                <a:rPr lang="cs-CZ" dirty="0" smtClean="0"/>
                <a:t>Nabídnout praktická řešení</a:t>
              </a:r>
              <a:endParaRPr dirty="0"/>
            </a:p>
            <a:p>
              <a:pPr marL="199571" indent="-112258" algn="l" defTabSz="1300480">
                <a:spcBef>
                  <a:spcPts val="200"/>
                </a:spcBef>
                <a:buSzPct val="100000"/>
                <a:buFont typeface="Arial"/>
                <a:buChar char="•"/>
                <a:defRPr sz="1800" b="0">
                  <a:latin typeface="Calibri"/>
                  <a:ea typeface="Calibri"/>
                  <a:cs typeface="Calibri"/>
                  <a:sym typeface="Calibri"/>
                </a:defRPr>
              </a:pPr>
              <a:r>
                <a:rPr lang="cs-CZ" dirty="0" smtClean="0"/>
                <a:t>Napomoci k </a:t>
              </a:r>
              <a:r>
                <a:rPr lang="cs-CZ" b="1" dirty="0" smtClean="0"/>
                <a:t>nalezení rozhodnutí</a:t>
              </a:r>
              <a:endParaRPr dirty="0"/>
            </a:p>
          </p:txBody>
        </p:sp>
      </p:grpSp>
      <p:grpSp>
        <p:nvGrpSpPr>
          <p:cNvPr id="567" name="Gruppieren"/>
          <p:cNvGrpSpPr/>
          <p:nvPr/>
        </p:nvGrpSpPr>
        <p:grpSpPr>
          <a:xfrm>
            <a:off x="71119" y="2651811"/>
            <a:ext cx="3359576" cy="866989"/>
            <a:chOff x="0" y="0"/>
            <a:chExt cx="3359574" cy="866987"/>
          </a:xfrm>
        </p:grpSpPr>
        <p:sp>
          <p:nvSpPr>
            <p:cNvPr id="565" name="Form"/>
            <p:cNvSpPr/>
            <p:nvPr/>
          </p:nvSpPr>
          <p:spPr>
            <a:xfrm>
              <a:off x="0" y="0"/>
              <a:ext cx="3359574" cy="866987"/>
            </a:xfrm>
            <a:custGeom>
              <a:avLst/>
              <a:gdLst/>
              <a:ahLst/>
              <a:cxnLst>
                <a:cxn ang="0">
                  <a:pos x="wd2" y="hd2"/>
                </a:cxn>
                <a:cxn ang="5400000">
                  <a:pos x="wd2" y="hd2"/>
                </a:cxn>
                <a:cxn ang="10800000">
                  <a:pos x="wd2" y="hd2"/>
                </a:cxn>
                <a:cxn ang="16200000">
                  <a:pos x="wd2" y="hd2"/>
                </a:cxn>
              </a:cxnLst>
              <a:rect l="0" t="0" r="r" b="b"/>
              <a:pathLst>
                <a:path w="21600" h="21600" extrusionOk="0">
                  <a:moveTo>
                    <a:pt x="929" y="0"/>
                  </a:moveTo>
                  <a:lnTo>
                    <a:pt x="21600" y="0"/>
                  </a:lnTo>
                  <a:lnTo>
                    <a:pt x="21600" y="18000"/>
                  </a:lnTo>
                  <a:cubicBezTo>
                    <a:pt x="21600" y="19988"/>
                    <a:pt x="21184" y="21600"/>
                    <a:pt x="20671" y="21600"/>
                  </a:cubicBezTo>
                  <a:lnTo>
                    <a:pt x="0" y="21600"/>
                  </a:lnTo>
                  <a:lnTo>
                    <a:pt x="0" y="3600"/>
                  </a:lnTo>
                  <a:cubicBezTo>
                    <a:pt x="0" y="1612"/>
                    <a:pt x="416" y="0"/>
                    <a:pt x="929"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66" name="Ambivalenz verstehen…"/>
            <p:cNvSpPr txBox="1"/>
            <p:nvPr/>
          </p:nvSpPr>
          <p:spPr>
            <a:xfrm>
              <a:off x="42322" y="91972"/>
              <a:ext cx="3274929" cy="68304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a:latin typeface="Calibri"/>
                  <a:ea typeface="Calibri"/>
                  <a:cs typeface="Calibri"/>
                  <a:sym typeface="Calibri"/>
                </a:defRPr>
              </a:pPr>
              <a:r>
                <a:rPr lang="cs-CZ" dirty="0" smtClean="0"/>
                <a:t> </a:t>
              </a:r>
              <a:r>
                <a:rPr lang="cs-CZ" b="0" dirty="0" smtClean="0"/>
                <a:t>Pochopit </a:t>
              </a:r>
              <a:r>
                <a:rPr lang="cs-CZ" dirty="0" smtClean="0"/>
                <a:t>ambivalenci</a:t>
              </a:r>
              <a:endParaRPr b="0" dirty="0"/>
            </a:p>
            <a:p>
              <a:pPr marL="199571" indent="-112258" algn="l" defTabSz="1300480">
                <a:spcBef>
                  <a:spcPts val="200"/>
                </a:spcBef>
                <a:buSzPct val="100000"/>
                <a:buFont typeface="Arial"/>
                <a:buChar char="•"/>
                <a:defRPr sz="1800">
                  <a:latin typeface="Calibri"/>
                  <a:ea typeface="Calibri"/>
                  <a:cs typeface="Calibri"/>
                  <a:sym typeface="Calibri"/>
                </a:defRPr>
              </a:pPr>
              <a:r>
                <a:rPr lang="cs-CZ" b="0" dirty="0" smtClean="0"/>
                <a:t>Prověřit </a:t>
              </a:r>
              <a:r>
                <a:rPr lang="cs-CZ" dirty="0" smtClean="0"/>
                <a:t>výhody a nevýhody</a:t>
              </a:r>
              <a:endParaRPr b="0" dirty="0"/>
            </a:p>
          </p:txBody>
        </p:sp>
      </p:grpSp>
      <p:grpSp>
        <p:nvGrpSpPr>
          <p:cNvPr id="570" name="Gruppieren"/>
          <p:cNvGrpSpPr/>
          <p:nvPr/>
        </p:nvGrpSpPr>
        <p:grpSpPr>
          <a:xfrm>
            <a:off x="8744373" y="2760185"/>
            <a:ext cx="4118188" cy="650242"/>
            <a:chOff x="0" y="0"/>
            <a:chExt cx="4118187" cy="650241"/>
          </a:xfrm>
        </p:grpSpPr>
        <p:sp>
          <p:nvSpPr>
            <p:cNvPr id="568" name="Form"/>
            <p:cNvSpPr/>
            <p:nvPr/>
          </p:nvSpPr>
          <p:spPr>
            <a:xfrm>
              <a:off x="0" y="0"/>
              <a:ext cx="4118187" cy="650241"/>
            </a:xfrm>
            <a:custGeom>
              <a:avLst/>
              <a:gdLst/>
              <a:ahLst/>
              <a:cxnLst>
                <a:cxn ang="0">
                  <a:pos x="wd2" y="hd2"/>
                </a:cxn>
                <a:cxn ang="5400000">
                  <a:pos x="wd2" y="hd2"/>
                </a:cxn>
                <a:cxn ang="10800000">
                  <a:pos x="wd2" y="hd2"/>
                </a:cxn>
                <a:cxn ang="16200000">
                  <a:pos x="wd2" y="hd2"/>
                </a:cxn>
              </a:cxnLst>
              <a:rect l="0" t="0" r="r" b="b"/>
              <a:pathLst>
                <a:path w="21600" h="21600" extrusionOk="0">
                  <a:moveTo>
                    <a:pt x="568" y="0"/>
                  </a:moveTo>
                  <a:lnTo>
                    <a:pt x="21600" y="0"/>
                  </a:lnTo>
                  <a:lnTo>
                    <a:pt x="21600" y="18000"/>
                  </a:lnTo>
                  <a:cubicBezTo>
                    <a:pt x="21600" y="19988"/>
                    <a:pt x="21346" y="21600"/>
                    <a:pt x="21032" y="21600"/>
                  </a:cubicBezTo>
                  <a:lnTo>
                    <a:pt x="0" y="21600"/>
                  </a:lnTo>
                  <a:lnTo>
                    <a:pt x="0" y="3600"/>
                  </a:lnTo>
                  <a:cubicBezTo>
                    <a:pt x="0" y="1612"/>
                    <a:pt x="254" y="0"/>
                    <a:pt x="568"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69" name="Vollzogene Veränderungen stützen"/>
            <p:cNvSpPr txBox="1"/>
            <p:nvPr/>
          </p:nvSpPr>
          <p:spPr>
            <a:xfrm>
              <a:off x="31742" y="134922"/>
              <a:ext cx="4054703" cy="3803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b="0">
                  <a:latin typeface="Calibri"/>
                  <a:ea typeface="Calibri"/>
                  <a:cs typeface="Calibri"/>
                  <a:sym typeface="Calibri"/>
                </a:defRPr>
              </a:pPr>
              <a:r>
                <a:rPr lang="cs-CZ" dirty="0" smtClean="0"/>
                <a:t>Podpořit provedené </a:t>
              </a:r>
              <a:r>
                <a:rPr lang="cs-CZ" b="1" dirty="0" smtClean="0"/>
                <a:t>změny</a:t>
              </a:r>
              <a:endParaRPr dirty="0"/>
            </a:p>
          </p:txBody>
        </p:sp>
      </p:grpSp>
      <p:grpSp>
        <p:nvGrpSpPr>
          <p:cNvPr id="573" name="Gruppieren"/>
          <p:cNvGrpSpPr/>
          <p:nvPr/>
        </p:nvGrpSpPr>
        <p:grpSpPr>
          <a:xfrm>
            <a:off x="10718800" y="3806613"/>
            <a:ext cx="2600962" cy="541869"/>
            <a:chOff x="0" y="0"/>
            <a:chExt cx="2600961" cy="541867"/>
          </a:xfrm>
        </p:grpSpPr>
        <p:sp>
          <p:nvSpPr>
            <p:cNvPr id="571" name="Form"/>
            <p:cNvSpPr/>
            <p:nvPr/>
          </p:nvSpPr>
          <p:spPr>
            <a:xfrm>
              <a:off x="0" y="0"/>
              <a:ext cx="2600961" cy="541867"/>
            </a:xfrm>
            <a:custGeom>
              <a:avLst/>
              <a:gdLst/>
              <a:ahLst/>
              <a:cxnLst>
                <a:cxn ang="0">
                  <a:pos x="wd2" y="hd2"/>
                </a:cxn>
                <a:cxn ang="5400000">
                  <a:pos x="wd2" y="hd2"/>
                </a:cxn>
                <a:cxn ang="10800000">
                  <a:pos x="wd2" y="hd2"/>
                </a:cxn>
                <a:cxn ang="16200000">
                  <a:pos x="wd2" y="hd2"/>
                </a:cxn>
              </a:cxnLst>
              <a:rect l="0" t="0" r="r" b="b"/>
              <a:pathLst>
                <a:path w="21600" h="21600" extrusionOk="0">
                  <a:moveTo>
                    <a:pt x="750" y="0"/>
                  </a:moveTo>
                  <a:lnTo>
                    <a:pt x="21600" y="0"/>
                  </a:lnTo>
                  <a:lnTo>
                    <a:pt x="21600" y="18000"/>
                  </a:lnTo>
                  <a:cubicBezTo>
                    <a:pt x="21600" y="19988"/>
                    <a:pt x="21264" y="21600"/>
                    <a:pt x="20850" y="21600"/>
                  </a:cubicBezTo>
                  <a:lnTo>
                    <a:pt x="0" y="21600"/>
                  </a:lnTo>
                  <a:lnTo>
                    <a:pt x="0" y="3600"/>
                  </a:lnTo>
                  <a:cubicBezTo>
                    <a:pt x="0" y="1612"/>
                    <a:pt x="336" y="0"/>
                    <a:pt x="750"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72" name="Rückfälle vorbeugen"/>
            <p:cNvSpPr txBox="1"/>
            <p:nvPr/>
          </p:nvSpPr>
          <p:spPr>
            <a:xfrm>
              <a:off x="26451" y="80735"/>
              <a:ext cx="2548058" cy="3803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a:latin typeface="Calibri"/>
                  <a:ea typeface="Calibri"/>
                  <a:cs typeface="Calibri"/>
                  <a:sym typeface="Calibri"/>
                </a:defRPr>
              </a:pPr>
              <a:r>
                <a:rPr lang="cs-CZ" dirty="0" smtClean="0"/>
                <a:t> Prevence recidivy</a:t>
              </a:r>
              <a:endParaRPr b="0" dirty="0"/>
            </a:p>
          </p:txBody>
        </p:sp>
      </p:grpSp>
      <p:grpSp>
        <p:nvGrpSpPr>
          <p:cNvPr id="576" name="Gruppieren"/>
          <p:cNvGrpSpPr/>
          <p:nvPr/>
        </p:nvGrpSpPr>
        <p:grpSpPr>
          <a:xfrm>
            <a:off x="6935893" y="8128000"/>
            <a:ext cx="4978402" cy="650242"/>
            <a:chOff x="0" y="0"/>
            <a:chExt cx="4978401" cy="650241"/>
          </a:xfrm>
        </p:grpSpPr>
        <p:sp>
          <p:nvSpPr>
            <p:cNvPr id="574" name="Form"/>
            <p:cNvSpPr/>
            <p:nvPr/>
          </p:nvSpPr>
          <p:spPr>
            <a:xfrm>
              <a:off x="0" y="0"/>
              <a:ext cx="4978401" cy="650241"/>
            </a:xfrm>
            <a:custGeom>
              <a:avLst/>
              <a:gdLst/>
              <a:ahLst/>
              <a:cxnLst>
                <a:cxn ang="0">
                  <a:pos x="wd2" y="hd2"/>
                </a:cxn>
                <a:cxn ang="5400000">
                  <a:pos x="wd2" y="hd2"/>
                </a:cxn>
                <a:cxn ang="10800000">
                  <a:pos x="wd2" y="hd2"/>
                </a:cxn>
                <a:cxn ang="16200000">
                  <a:pos x="wd2" y="hd2"/>
                </a:cxn>
              </a:cxnLst>
              <a:rect l="0" t="0" r="r" b="b"/>
              <a:pathLst>
                <a:path w="21600" h="21600" extrusionOk="0">
                  <a:moveTo>
                    <a:pt x="470" y="0"/>
                  </a:moveTo>
                  <a:lnTo>
                    <a:pt x="21600" y="0"/>
                  </a:lnTo>
                  <a:lnTo>
                    <a:pt x="21600" y="18000"/>
                  </a:lnTo>
                  <a:cubicBezTo>
                    <a:pt x="21600" y="19988"/>
                    <a:pt x="21389" y="21600"/>
                    <a:pt x="21130" y="21600"/>
                  </a:cubicBezTo>
                  <a:lnTo>
                    <a:pt x="0" y="21600"/>
                  </a:lnTo>
                  <a:lnTo>
                    <a:pt x="0" y="3600"/>
                  </a:lnTo>
                  <a:cubicBezTo>
                    <a:pt x="0" y="1612"/>
                    <a:pt x="211" y="0"/>
                    <a:pt x="470"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75" name="Rückkehr in Beratung/Therapie erleichtern"/>
            <p:cNvSpPr txBox="1"/>
            <p:nvPr/>
          </p:nvSpPr>
          <p:spPr>
            <a:xfrm>
              <a:off x="31748" y="134922"/>
              <a:ext cx="4914904" cy="3803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b="0">
                  <a:latin typeface="Calibri"/>
                  <a:ea typeface="Calibri"/>
                  <a:cs typeface="Calibri"/>
                  <a:sym typeface="Calibri"/>
                </a:defRPr>
              </a:pPr>
              <a:r>
                <a:rPr lang="cs-CZ" dirty="0" smtClean="0"/>
                <a:t>Návrat do </a:t>
              </a:r>
              <a:r>
                <a:rPr lang="cs-CZ" b="1" dirty="0" smtClean="0"/>
                <a:t>poradenství</a:t>
              </a:r>
              <a:r>
                <a:rPr b="0" dirty="0" smtClean="0"/>
                <a:t>/</a:t>
              </a:r>
              <a:r>
                <a:rPr lang="cs-CZ" b="0" dirty="0" smtClean="0"/>
                <a:t>usnadnit </a:t>
              </a:r>
              <a:r>
                <a:rPr lang="cs-CZ" dirty="0" smtClean="0"/>
                <a:t>t</a:t>
              </a:r>
              <a:r>
                <a:rPr dirty="0" err="1" smtClean="0"/>
                <a:t>erapi</a:t>
              </a:r>
              <a:r>
                <a:rPr lang="cs-CZ" dirty="0" smtClean="0"/>
                <a:t>i</a:t>
              </a:r>
              <a:endParaRPr dirty="0"/>
            </a:p>
          </p:txBody>
        </p:sp>
      </p:grpSp>
      <p:grpSp>
        <p:nvGrpSpPr>
          <p:cNvPr id="579" name="Gruppieren"/>
          <p:cNvGrpSpPr/>
          <p:nvPr/>
        </p:nvGrpSpPr>
        <p:grpSpPr>
          <a:xfrm>
            <a:off x="761999" y="8128000"/>
            <a:ext cx="4118189" cy="1300482"/>
            <a:chOff x="0" y="0"/>
            <a:chExt cx="4118187" cy="1300481"/>
          </a:xfrm>
        </p:grpSpPr>
        <p:sp>
          <p:nvSpPr>
            <p:cNvPr id="577" name="Form"/>
            <p:cNvSpPr/>
            <p:nvPr/>
          </p:nvSpPr>
          <p:spPr>
            <a:xfrm>
              <a:off x="0" y="0"/>
              <a:ext cx="4118187" cy="1300481"/>
            </a:xfrm>
            <a:custGeom>
              <a:avLst/>
              <a:gdLst/>
              <a:ahLst/>
              <a:cxnLst>
                <a:cxn ang="0">
                  <a:pos x="wd2" y="hd2"/>
                </a:cxn>
                <a:cxn ang="5400000">
                  <a:pos x="wd2" y="hd2"/>
                </a:cxn>
                <a:cxn ang="10800000">
                  <a:pos x="wd2" y="hd2"/>
                </a:cxn>
                <a:cxn ang="16200000">
                  <a:pos x="wd2" y="hd2"/>
                </a:cxn>
              </a:cxnLst>
              <a:rect l="0" t="0" r="r" b="b"/>
              <a:pathLst>
                <a:path w="21600" h="21600" extrusionOk="0">
                  <a:moveTo>
                    <a:pt x="1137" y="0"/>
                  </a:moveTo>
                  <a:lnTo>
                    <a:pt x="21600" y="0"/>
                  </a:lnTo>
                  <a:lnTo>
                    <a:pt x="21600" y="18000"/>
                  </a:lnTo>
                  <a:cubicBezTo>
                    <a:pt x="21600" y="19988"/>
                    <a:pt x="21091" y="21600"/>
                    <a:pt x="20463" y="21600"/>
                  </a:cubicBezTo>
                  <a:lnTo>
                    <a:pt x="0" y="21600"/>
                  </a:lnTo>
                  <a:lnTo>
                    <a:pt x="0" y="3600"/>
                  </a:lnTo>
                  <a:cubicBezTo>
                    <a:pt x="0" y="1612"/>
                    <a:pt x="509" y="0"/>
                    <a:pt x="1137" y="0"/>
                  </a:cubicBezTo>
                  <a:close/>
                </a:path>
              </a:pathLst>
            </a:custGeom>
            <a:solidFill>
              <a:srgbClr val="FFFF9A"/>
            </a:solidFill>
            <a:ln w="12700" cap="flat">
              <a:solidFill>
                <a:srgbClr val="FFFF9A"/>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algn="l" defTabSz="1300480">
                <a:spcBef>
                  <a:spcPts val="200"/>
                </a:spcBef>
                <a:defRPr sz="1800" b="0">
                  <a:latin typeface="Calibri"/>
                  <a:ea typeface="Calibri"/>
                  <a:cs typeface="Calibri"/>
                  <a:sym typeface="Calibri"/>
                </a:defRPr>
              </a:pPr>
              <a:endParaRPr/>
            </a:p>
          </p:txBody>
        </p:sp>
        <p:sp>
          <p:nvSpPr>
            <p:cNvPr id="578" name="In Kontakt bleiben…"/>
            <p:cNvSpPr txBox="1"/>
            <p:nvPr/>
          </p:nvSpPr>
          <p:spPr>
            <a:xfrm>
              <a:off x="63483" y="157395"/>
              <a:ext cx="3991220" cy="9856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1199" tIns="51199" rIns="51199" bIns="51199" numCol="1" anchor="ctr">
              <a:spAutoFit/>
            </a:bodyPr>
            <a:lstStyle/>
            <a:p>
              <a:pPr marL="199571" indent="-112258" algn="l" defTabSz="1300480">
                <a:spcBef>
                  <a:spcPts val="200"/>
                </a:spcBef>
                <a:buSzPct val="100000"/>
                <a:buFont typeface="Arial"/>
                <a:buChar char="•"/>
                <a:defRPr sz="1800" b="0">
                  <a:latin typeface="Calibri"/>
                  <a:ea typeface="Calibri"/>
                  <a:cs typeface="Calibri"/>
                  <a:sym typeface="Calibri"/>
                </a:defRPr>
              </a:pPr>
              <a:r>
                <a:rPr lang="cs-CZ" dirty="0" smtClean="0"/>
                <a:t>Zůstat v </a:t>
              </a:r>
              <a:r>
                <a:rPr lang="cs-CZ" b="1" dirty="0" smtClean="0"/>
                <a:t>kontaktu</a:t>
              </a:r>
              <a:endParaRPr dirty="0"/>
            </a:p>
            <a:p>
              <a:pPr marL="199571" indent="-112258" algn="l" defTabSz="1300480">
                <a:spcBef>
                  <a:spcPts val="200"/>
                </a:spcBef>
                <a:buSzPct val="100000"/>
                <a:buFont typeface="Arial"/>
                <a:buChar char="•"/>
                <a:defRPr sz="1800">
                  <a:latin typeface="Calibri"/>
                  <a:ea typeface="Calibri"/>
                  <a:cs typeface="Calibri"/>
                  <a:sym typeface="Calibri"/>
                </a:defRPr>
              </a:pPr>
              <a:r>
                <a:rPr lang="cs-CZ" b="0" dirty="0" smtClean="0"/>
                <a:t>Zvýšit </a:t>
              </a:r>
              <a:r>
                <a:rPr lang="cs-CZ" dirty="0" smtClean="0"/>
                <a:t>povědomí a pochybnosti</a:t>
              </a:r>
              <a:endParaRPr b="0" dirty="0"/>
            </a:p>
            <a:p>
              <a:pPr marL="199571" indent="-112258" algn="l" defTabSz="1300480">
                <a:spcBef>
                  <a:spcPts val="200"/>
                </a:spcBef>
                <a:buSzPct val="100000"/>
                <a:buFont typeface="Arial"/>
                <a:buChar char="•"/>
                <a:defRPr sz="1800">
                  <a:latin typeface="Calibri"/>
                  <a:ea typeface="Calibri"/>
                  <a:cs typeface="Calibri"/>
                  <a:sym typeface="Calibri"/>
                </a:defRPr>
              </a:pPr>
              <a:r>
                <a:rPr lang="cs-CZ" b="0" dirty="0" smtClean="0"/>
                <a:t>Dát</a:t>
              </a:r>
              <a:r>
                <a:rPr lang="cs-CZ" dirty="0" smtClean="0"/>
                <a:t> informace</a:t>
              </a:r>
              <a:endParaRPr b="0" dirty="0"/>
            </a:p>
          </p:txBody>
        </p:sp>
      </p:grpSp>
      <p:sp>
        <p:nvSpPr>
          <p:cNvPr id="586" name="Verbindungslinie"/>
          <p:cNvSpPr/>
          <p:nvPr/>
        </p:nvSpPr>
        <p:spPr>
          <a:xfrm>
            <a:off x="2054914" y="3525333"/>
            <a:ext cx="656997" cy="95095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87" name="Verbindungslinie"/>
          <p:cNvSpPr/>
          <p:nvPr/>
        </p:nvSpPr>
        <p:spPr>
          <a:xfrm>
            <a:off x="5833816" y="3040988"/>
            <a:ext cx="162654" cy="6553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88" name="Verbindungslinie"/>
          <p:cNvSpPr/>
          <p:nvPr/>
        </p:nvSpPr>
        <p:spPr>
          <a:xfrm>
            <a:off x="9410901" y="3416616"/>
            <a:ext cx="862688" cy="5394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89" name="Verbindungslinie"/>
          <p:cNvSpPr/>
          <p:nvPr/>
        </p:nvSpPr>
        <p:spPr>
          <a:xfrm>
            <a:off x="10924531" y="4354697"/>
            <a:ext cx="737029" cy="5710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90" name="Verbindungslinie"/>
          <p:cNvSpPr/>
          <p:nvPr/>
        </p:nvSpPr>
        <p:spPr>
          <a:xfrm>
            <a:off x="7626072" y="6796207"/>
            <a:ext cx="1439123" cy="13254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50800">
            <a:solidFill>
              <a:srgbClr val="FF9F9F"/>
            </a:solidFill>
            <a:tailEnd type="triangle"/>
          </a:ln>
          <a:effectLst>
            <a:outerShdw blurRad="50800" dist="25400" dir="5400000" rotWithShape="0">
              <a:srgbClr val="808080">
                <a:alpha val="37998"/>
              </a:srgbClr>
            </a:outerShdw>
          </a:effectLst>
        </p:spPr>
        <p:txBody>
          <a:bodyPr/>
          <a:lstStyle/>
          <a:p>
            <a:endParaRPr/>
          </a:p>
        </p:txBody>
      </p:sp>
      <p:sp>
        <p:nvSpPr>
          <p:cNvPr id="591" name="Verbindungslinie"/>
          <p:cNvSpPr/>
          <p:nvPr/>
        </p:nvSpPr>
        <p:spPr>
          <a:xfrm>
            <a:off x="2524095" y="7548702"/>
            <a:ext cx="138398" cy="5729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50800">
            <a:solidFill>
              <a:srgbClr val="FF9F9F"/>
            </a:solidFill>
            <a:headEnd type="triangle"/>
          </a:ln>
          <a:effectLst>
            <a:outerShdw blurRad="50800" dist="25400" dir="5400000" rotWithShape="0">
              <a:srgbClr val="808080">
                <a:alpha val="37998"/>
              </a:srgbClr>
            </a:outerShdw>
          </a:effectLst>
        </p:spPr>
        <p:txBody>
          <a:bodyP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mph" fill="hold" grpId="1" nodeType="afterEffect">
                                  <p:stCondLst>
                                    <p:cond delay="0"/>
                                  </p:stCondLst>
                                  <p:childTnLst>
                                    <p:set>
                                      <p:cBhvr>
                                        <p:cTn id="6" dur="indefinite" fill="hold"/>
                                        <p:tgtEl>
                                          <p:spTgt spid="561"/>
                                        </p:tgtEl>
                                        <p:attrNameLst>
                                          <p:attrName>style.opacity</p:attrName>
                                        </p:attrNameLst>
                                      </p:cBhvr>
                                      <p:to>
                                        <p:strVal val="0.50"/>
                                      </p:to>
                                    </p:set>
                                    <p:animEffect filter="image" prLst="opacity: 0.50; ">
                                      <p:cBhvr>
                                        <p:cTn id="7" dur="indefinite" fill="hold"/>
                                        <p:tgtEl>
                                          <p:spTgt spid="5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2" nodeType="clickEffect">
                                  <p:stCondLst>
                                    <p:cond delay="0"/>
                                  </p:stCondLst>
                                  <p:iterate>
                                    <p:tmAbs val="0"/>
                                  </p:iterate>
                                  <p:childTnLst>
                                    <p:set>
                                      <p:cBhvr>
                                        <p:cTn id="11" fill="hold"/>
                                        <p:tgtEl>
                                          <p:spTgt spid="591"/>
                                        </p:tgtEl>
                                        <p:attrNameLst>
                                          <p:attrName>style.visibility</p:attrName>
                                        </p:attrNameLst>
                                      </p:cBhvr>
                                      <p:to>
                                        <p:strVal val="visible"/>
                                      </p:to>
                                    </p:set>
                                    <p:animEffect transition="in" filter="wipe(up)">
                                      <p:cBhvr>
                                        <p:cTn id="12" dur="1000"/>
                                        <p:tgtEl>
                                          <p:spTgt spid="591"/>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579"/>
                                        </p:tgtEl>
                                        <p:attrNameLst>
                                          <p:attrName>style.visibility</p:attrName>
                                        </p:attrNameLst>
                                      </p:cBhvr>
                                      <p:to>
                                        <p:strVal val="visible"/>
                                      </p:to>
                                    </p:set>
                                    <p:animEffect transition="in" filter="wipe(left)">
                                      <p:cBhvr>
                                        <p:cTn id="16" dur="1000"/>
                                        <p:tgtEl>
                                          <p:spTgt spid="57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4" nodeType="clickEffect">
                                  <p:stCondLst>
                                    <p:cond delay="0"/>
                                  </p:stCondLst>
                                  <p:iterate>
                                    <p:tmAbs val="0"/>
                                  </p:iterate>
                                  <p:childTnLst>
                                    <p:set>
                                      <p:cBhvr>
                                        <p:cTn id="20" fill="hold"/>
                                        <p:tgtEl>
                                          <p:spTgt spid="586"/>
                                        </p:tgtEl>
                                        <p:attrNameLst>
                                          <p:attrName>style.visibility</p:attrName>
                                        </p:attrNameLst>
                                      </p:cBhvr>
                                      <p:to>
                                        <p:strVal val="visible"/>
                                      </p:to>
                                    </p:set>
                                    <p:animEffect transition="in" filter="wipe(right)">
                                      <p:cBhvr>
                                        <p:cTn id="21" dur="1000"/>
                                        <p:tgtEl>
                                          <p:spTgt spid="586"/>
                                        </p:tgtEl>
                                      </p:cBhvr>
                                    </p:animEffect>
                                  </p:childTnLst>
                                </p:cTn>
                              </p:par>
                            </p:childTnLst>
                          </p:cTn>
                        </p:par>
                        <p:par>
                          <p:cTn id="22" fill="hold">
                            <p:stCondLst>
                              <p:cond delay="1000"/>
                            </p:stCondLst>
                            <p:childTnLst>
                              <p:par>
                                <p:cTn id="23" presetID="22" presetClass="entr" presetSubtype="4" fill="hold" grpId="5" nodeType="afterEffect">
                                  <p:stCondLst>
                                    <p:cond delay="0"/>
                                  </p:stCondLst>
                                  <p:iterate>
                                    <p:tmAbs val="0"/>
                                  </p:iterate>
                                  <p:childTnLst>
                                    <p:set>
                                      <p:cBhvr>
                                        <p:cTn id="24" fill="hold"/>
                                        <p:tgtEl>
                                          <p:spTgt spid="567"/>
                                        </p:tgtEl>
                                        <p:attrNameLst>
                                          <p:attrName>style.visibility</p:attrName>
                                        </p:attrNameLst>
                                      </p:cBhvr>
                                      <p:to>
                                        <p:strVal val="visible"/>
                                      </p:to>
                                    </p:set>
                                    <p:animEffect transition="in" filter="wipe(down)">
                                      <p:cBhvr>
                                        <p:cTn id="25" dur="1000"/>
                                        <p:tgtEl>
                                          <p:spTgt spid="5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6" nodeType="clickEffect">
                                  <p:stCondLst>
                                    <p:cond delay="0"/>
                                  </p:stCondLst>
                                  <p:iterate>
                                    <p:tmAbs val="0"/>
                                  </p:iterate>
                                  <p:childTnLst>
                                    <p:set>
                                      <p:cBhvr>
                                        <p:cTn id="29" fill="hold"/>
                                        <p:tgtEl>
                                          <p:spTgt spid="587"/>
                                        </p:tgtEl>
                                        <p:attrNameLst>
                                          <p:attrName>style.visibility</p:attrName>
                                        </p:attrNameLst>
                                      </p:cBhvr>
                                      <p:to>
                                        <p:strVal val="visible"/>
                                      </p:to>
                                    </p:set>
                                    <p:animEffect transition="in" filter="wipe(down)">
                                      <p:cBhvr>
                                        <p:cTn id="30" dur="1000"/>
                                        <p:tgtEl>
                                          <p:spTgt spid="587"/>
                                        </p:tgtEl>
                                      </p:cBhvr>
                                    </p:animEffect>
                                  </p:childTnLst>
                                </p:cTn>
                              </p:par>
                            </p:childTnLst>
                          </p:cTn>
                        </p:par>
                        <p:par>
                          <p:cTn id="31" fill="hold">
                            <p:stCondLst>
                              <p:cond delay="1000"/>
                            </p:stCondLst>
                            <p:childTnLst>
                              <p:par>
                                <p:cTn id="32" presetID="22" presetClass="entr" presetSubtype="4" fill="hold" grpId="7" nodeType="afterEffect">
                                  <p:stCondLst>
                                    <p:cond delay="0"/>
                                  </p:stCondLst>
                                  <p:iterate>
                                    <p:tmAbs val="0"/>
                                  </p:iterate>
                                  <p:childTnLst>
                                    <p:set>
                                      <p:cBhvr>
                                        <p:cTn id="33" fill="hold"/>
                                        <p:tgtEl>
                                          <p:spTgt spid="564"/>
                                        </p:tgtEl>
                                        <p:attrNameLst>
                                          <p:attrName>style.visibility</p:attrName>
                                        </p:attrNameLst>
                                      </p:cBhvr>
                                      <p:to>
                                        <p:strVal val="visible"/>
                                      </p:to>
                                    </p:set>
                                    <p:animEffect transition="in" filter="wipe(down)">
                                      <p:cBhvr>
                                        <p:cTn id="34" dur="1000"/>
                                        <p:tgtEl>
                                          <p:spTgt spid="56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8" nodeType="clickEffect">
                                  <p:stCondLst>
                                    <p:cond delay="0"/>
                                  </p:stCondLst>
                                  <p:iterate>
                                    <p:tmAbs val="0"/>
                                  </p:iterate>
                                  <p:childTnLst>
                                    <p:set>
                                      <p:cBhvr>
                                        <p:cTn id="38" fill="hold"/>
                                        <p:tgtEl>
                                          <p:spTgt spid="588"/>
                                        </p:tgtEl>
                                        <p:attrNameLst>
                                          <p:attrName>style.visibility</p:attrName>
                                        </p:attrNameLst>
                                      </p:cBhvr>
                                      <p:to>
                                        <p:strVal val="visible"/>
                                      </p:to>
                                    </p:set>
                                    <p:animEffect transition="in" filter="wipe(left)">
                                      <p:cBhvr>
                                        <p:cTn id="39" dur="1000"/>
                                        <p:tgtEl>
                                          <p:spTgt spid="588"/>
                                        </p:tgtEl>
                                      </p:cBhvr>
                                    </p:animEffect>
                                  </p:childTnLst>
                                </p:cTn>
                              </p:par>
                            </p:childTnLst>
                          </p:cTn>
                        </p:par>
                        <p:par>
                          <p:cTn id="40" fill="hold">
                            <p:stCondLst>
                              <p:cond delay="1000"/>
                            </p:stCondLst>
                            <p:childTnLst>
                              <p:par>
                                <p:cTn id="41" presetID="22" presetClass="entr" presetSubtype="4" fill="hold" grpId="9" nodeType="afterEffect">
                                  <p:stCondLst>
                                    <p:cond delay="0"/>
                                  </p:stCondLst>
                                  <p:iterate>
                                    <p:tmAbs val="0"/>
                                  </p:iterate>
                                  <p:childTnLst>
                                    <p:set>
                                      <p:cBhvr>
                                        <p:cTn id="42" fill="hold"/>
                                        <p:tgtEl>
                                          <p:spTgt spid="570"/>
                                        </p:tgtEl>
                                        <p:attrNameLst>
                                          <p:attrName>style.visibility</p:attrName>
                                        </p:attrNameLst>
                                      </p:cBhvr>
                                      <p:to>
                                        <p:strVal val="visible"/>
                                      </p:to>
                                    </p:set>
                                    <p:animEffect transition="in" filter="wipe(down)">
                                      <p:cBhvr>
                                        <p:cTn id="43" dur="1000"/>
                                        <p:tgtEl>
                                          <p:spTgt spid="57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10" nodeType="clickEffect">
                                  <p:stCondLst>
                                    <p:cond delay="0"/>
                                  </p:stCondLst>
                                  <p:iterate>
                                    <p:tmAbs val="0"/>
                                  </p:iterate>
                                  <p:childTnLst>
                                    <p:set>
                                      <p:cBhvr>
                                        <p:cTn id="47" fill="hold"/>
                                        <p:tgtEl>
                                          <p:spTgt spid="589"/>
                                        </p:tgtEl>
                                        <p:attrNameLst>
                                          <p:attrName>style.visibility</p:attrName>
                                        </p:attrNameLst>
                                      </p:cBhvr>
                                      <p:to>
                                        <p:strVal val="visible"/>
                                      </p:to>
                                    </p:set>
                                    <p:animEffect transition="in" filter="wipe(up)">
                                      <p:cBhvr>
                                        <p:cTn id="48" dur="1000"/>
                                        <p:tgtEl>
                                          <p:spTgt spid="589"/>
                                        </p:tgtEl>
                                      </p:cBhvr>
                                    </p:animEffect>
                                  </p:childTnLst>
                                </p:cTn>
                              </p:par>
                            </p:childTnLst>
                          </p:cTn>
                        </p:par>
                        <p:par>
                          <p:cTn id="49" fill="hold">
                            <p:stCondLst>
                              <p:cond delay="1000"/>
                            </p:stCondLst>
                            <p:childTnLst>
                              <p:par>
                                <p:cTn id="50" presetID="22" presetClass="entr" presetSubtype="8" fill="hold" grpId="11" nodeType="afterEffect">
                                  <p:stCondLst>
                                    <p:cond delay="0"/>
                                  </p:stCondLst>
                                  <p:iterate>
                                    <p:tmAbs val="0"/>
                                  </p:iterate>
                                  <p:childTnLst>
                                    <p:set>
                                      <p:cBhvr>
                                        <p:cTn id="51" fill="hold"/>
                                        <p:tgtEl>
                                          <p:spTgt spid="573"/>
                                        </p:tgtEl>
                                        <p:attrNameLst>
                                          <p:attrName>style.visibility</p:attrName>
                                        </p:attrNameLst>
                                      </p:cBhvr>
                                      <p:to>
                                        <p:strVal val="visible"/>
                                      </p:to>
                                    </p:set>
                                    <p:animEffect transition="in" filter="wipe(left)">
                                      <p:cBhvr>
                                        <p:cTn id="52" dur="1000"/>
                                        <p:tgtEl>
                                          <p:spTgt spid="57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12" nodeType="clickEffect">
                                  <p:stCondLst>
                                    <p:cond delay="0"/>
                                  </p:stCondLst>
                                  <p:iterate>
                                    <p:tmAbs val="0"/>
                                  </p:iterate>
                                  <p:childTnLst>
                                    <p:set>
                                      <p:cBhvr>
                                        <p:cTn id="56" fill="hold"/>
                                        <p:tgtEl>
                                          <p:spTgt spid="590"/>
                                        </p:tgtEl>
                                        <p:attrNameLst>
                                          <p:attrName>style.visibility</p:attrName>
                                        </p:attrNameLst>
                                      </p:cBhvr>
                                      <p:to>
                                        <p:strVal val="visible"/>
                                      </p:to>
                                    </p:set>
                                    <p:animEffect transition="in" filter="wipe(up)">
                                      <p:cBhvr>
                                        <p:cTn id="57" dur="1000"/>
                                        <p:tgtEl>
                                          <p:spTgt spid="590"/>
                                        </p:tgtEl>
                                      </p:cBhvr>
                                    </p:animEffect>
                                  </p:childTnLst>
                                </p:cTn>
                              </p:par>
                            </p:childTnLst>
                          </p:cTn>
                        </p:par>
                        <p:par>
                          <p:cTn id="58" fill="hold">
                            <p:stCondLst>
                              <p:cond delay="1000"/>
                            </p:stCondLst>
                            <p:childTnLst>
                              <p:par>
                                <p:cTn id="59" presetID="22" presetClass="entr" presetSubtype="8" fill="hold" grpId="13" nodeType="afterEffect">
                                  <p:stCondLst>
                                    <p:cond delay="0"/>
                                  </p:stCondLst>
                                  <p:iterate>
                                    <p:tmAbs val="0"/>
                                  </p:iterate>
                                  <p:childTnLst>
                                    <p:set>
                                      <p:cBhvr>
                                        <p:cTn id="60" fill="hold"/>
                                        <p:tgtEl>
                                          <p:spTgt spid="576"/>
                                        </p:tgtEl>
                                        <p:attrNameLst>
                                          <p:attrName>style.visibility</p:attrName>
                                        </p:attrNameLst>
                                      </p:cBhvr>
                                      <p:to>
                                        <p:strVal val="visible"/>
                                      </p:to>
                                    </p:set>
                                    <p:animEffect transition="in" filter="wipe(left)">
                                      <p:cBhvr>
                                        <p:cTn id="61" dur="1000"/>
                                        <p:tgtEl>
                                          <p:spTgt spid="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1" animBg="1" advAuto="0"/>
      <p:bldP spid="564" grpId="7" animBg="1" advAuto="0"/>
      <p:bldP spid="567" grpId="5" animBg="1" advAuto="0"/>
      <p:bldP spid="570" grpId="9" animBg="1" advAuto="0"/>
      <p:bldP spid="573" grpId="11" animBg="1" advAuto="0"/>
      <p:bldP spid="576" grpId="13" animBg="1" advAuto="0"/>
      <p:bldP spid="579" grpId="3" animBg="1" advAuto="0"/>
      <p:bldP spid="586" grpId="4" animBg="1" advAuto="0"/>
      <p:bldP spid="587" grpId="6" animBg="1" advAuto="0"/>
      <p:bldP spid="588" grpId="8" animBg="1" advAuto="0"/>
      <p:bldP spid="589" grpId="10" animBg="1" advAuto="0"/>
      <p:bldP spid="590" grpId="12" animBg="1" advAuto="0"/>
      <p:bldP spid="591" grpId="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Rectangle 2"/>
          <p:cNvSpPr txBox="1">
            <a:spLocks noGrp="1"/>
          </p:cNvSpPr>
          <p:nvPr>
            <p:ph type="title"/>
          </p:nvPr>
        </p:nvSpPr>
        <p:spPr>
          <a:prstGeom prst="rect">
            <a:avLst/>
          </a:prstGeom>
        </p:spPr>
        <p:txBody>
          <a:bodyPr>
            <a:normAutofit/>
          </a:bodyPr>
          <a:lstStyle>
            <a:lvl1pPr>
              <a:defRPr sz="3800"/>
            </a:lvl1pPr>
          </a:lstStyle>
          <a:p>
            <a:r>
              <a:rPr lang="cs-CZ" dirty="0" smtClean="0"/>
              <a:t>Výroky</a:t>
            </a:r>
            <a:endParaRPr dirty="0"/>
          </a:p>
        </p:txBody>
      </p:sp>
      <p:sp>
        <p:nvSpPr>
          <p:cNvPr id="594" name="Rectangle 3"/>
          <p:cNvSpPr txBox="1">
            <a:spLocks noGrp="1"/>
          </p:cNvSpPr>
          <p:nvPr>
            <p:ph type="body" idx="4294967295"/>
          </p:nvPr>
        </p:nvSpPr>
        <p:spPr>
          <a:xfrm>
            <a:off x="1213555" y="2232941"/>
            <a:ext cx="11704321" cy="6731011"/>
          </a:xfrm>
          <a:prstGeom prst="rect">
            <a:avLst/>
          </a:prstGeom>
        </p:spPr>
        <p:txBody>
          <a:bodyPr lIns="65023" tIns="65023" rIns="65023" bIns="65023" anchor="t">
            <a:noAutofit/>
          </a:bodyPr>
          <a:lstStyle/>
          <a:p>
            <a:pPr marL="465666" indent="-465666" defTabSz="1300480">
              <a:spcBef>
                <a:spcPts val="1500"/>
              </a:spcBef>
              <a:buSzPct val="100000"/>
              <a:buChar char="◇"/>
              <a:tabLst/>
              <a:defRPr sz="2400" b="0">
                <a:effectLst/>
              </a:defRPr>
            </a:pPr>
            <a:r>
              <a:rPr dirty="0" smtClean="0"/>
              <a:t>„</a:t>
            </a:r>
            <a:r>
              <a:rPr lang="cs-CZ" dirty="0" smtClean="0"/>
              <a:t>Už jsem to číslo na leasingovou společnost zastrčil</a:t>
            </a:r>
            <a:r>
              <a:rPr dirty="0" smtClean="0"/>
              <a:t>, </a:t>
            </a:r>
            <a:r>
              <a:rPr lang="cs-CZ" dirty="0" smtClean="0"/>
              <a:t>zavolám  jim zítra</a:t>
            </a:r>
            <a:r>
              <a:rPr dirty="0" smtClean="0"/>
              <a:t>!“</a:t>
            </a:r>
            <a:endParaRPr dirty="0"/>
          </a:p>
          <a:p>
            <a:pPr marL="465666" indent="-465666" defTabSz="1300480">
              <a:spcBef>
                <a:spcPts val="1500"/>
              </a:spcBef>
              <a:buSzPct val="100000"/>
              <a:buChar char="◇"/>
              <a:tabLst/>
              <a:defRPr sz="2400" b="0">
                <a:effectLst/>
              </a:defRPr>
            </a:pPr>
            <a:r>
              <a:rPr dirty="0" smtClean="0"/>
              <a:t>„</a:t>
            </a:r>
            <a:r>
              <a:rPr lang="cs-CZ" dirty="0" smtClean="0"/>
              <a:t>Piju alkohol rád</a:t>
            </a:r>
            <a:r>
              <a:rPr dirty="0" smtClean="0"/>
              <a:t>, </a:t>
            </a:r>
            <a:r>
              <a:rPr lang="cs-CZ" dirty="0" smtClean="0"/>
              <a:t>ale někdy jsem kvůli tomu v práci úplně nesoustředěný</a:t>
            </a:r>
            <a:r>
              <a:rPr dirty="0" smtClean="0"/>
              <a:t>.“</a:t>
            </a:r>
            <a:endParaRPr dirty="0"/>
          </a:p>
          <a:p>
            <a:pPr marL="465666" indent="-465666" defTabSz="1300480">
              <a:spcBef>
                <a:spcPts val="1500"/>
              </a:spcBef>
              <a:buSzPct val="100000"/>
              <a:buChar char="◇"/>
              <a:tabLst/>
              <a:defRPr sz="2400" b="0">
                <a:effectLst/>
              </a:defRPr>
            </a:pPr>
            <a:r>
              <a:rPr dirty="0" smtClean="0"/>
              <a:t>„</a:t>
            </a:r>
            <a:r>
              <a:rPr lang="cs-CZ" dirty="0" smtClean="0"/>
              <a:t>V posledních třech týdnech jsem byl každý den na tréninku ohledně přijímacích pohovorů</a:t>
            </a:r>
            <a:r>
              <a:rPr dirty="0" smtClean="0"/>
              <a:t>.</a:t>
            </a:r>
            <a:endParaRPr dirty="0"/>
          </a:p>
          <a:p>
            <a:pPr marL="465666" indent="-465666" defTabSz="1300480">
              <a:spcBef>
                <a:spcPts val="1500"/>
              </a:spcBef>
              <a:buSzPct val="100000"/>
              <a:buChar char="◇"/>
              <a:tabLst/>
              <a:defRPr sz="2400" b="0">
                <a:effectLst/>
              </a:defRPr>
            </a:pPr>
            <a:r>
              <a:rPr dirty="0" smtClean="0"/>
              <a:t>„</a:t>
            </a:r>
            <a:r>
              <a:rPr lang="cs-CZ" dirty="0" smtClean="0"/>
              <a:t>Jeden můj kamarád to zvládl i bez pomoci</a:t>
            </a:r>
            <a:r>
              <a:rPr dirty="0" smtClean="0"/>
              <a:t>, </a:t>
            </a:r>
            <a:r>
              <a:rPr lang="cs-CZ" dirty="0" smtClean="0"/>
              <a:t>takže to zvládnu taky</a:t>
            </a:r>
            <a:r>
              <a:rPr dirty="0" smtClean="0"/>
              <a:t>. </a:t>
            </a:r>
            <a:r>
              <a:rPr lang="cs-CZ" dirty="0" smtClean="0"/>
              <a:t>Nepotřebuju žádný kurz. Kromě toho to mám všechno  pod kontrolou</a:t>
            </a:r>
            <a:r>
              <a:rPr dirty="0" smtClean="0"/>
              <a:t>.“</a:t>
            </a:r>
            <a:endParaRPr dirty="0"/>
          </a:p>
          <a:p>
            <a:pPr marL="465666" indent="-465666" defTabSz="1300480">
              <a:spcBef>
                <a:spcPts val="1500"/>
              </a:spcBef>
              <a:buSzPct val="100000"/>
              <a:buChar char="◇"/>
              <a:tabLst/>
              <a:defRPr sz="2400" b="0">
                <a:effectLst/>
              </a:defRPr>
            </a:pPr>
            <a:r>
              <a:rPr dirty="0" smtClean="0"/>
              <a:t>„</a:t>
            </a:r>
            <a:r>
              <a:rPr lang="cs-CZ" dirty="0" smtClean="0"/>
              <a:t>Teď už se to stalo zase</a:t>
            </a:r>
            <a:r>
              <a:rPr dirty="0" smtClean="0"/>
              <a:t>. </a:t>
            </a:r>
            <a:r>
              <a:rPr lang="cs-CZ" dirty="0" smtClean="0"/>
              <a:t>Prostě se se svým nadřízeným neshodnu</a:t>
            </a:r>
            <a:r>
              <a:rPr dirty="0" smtClean="0"/>
              <a:t>.“</a:t>
            </a:r>
            <a:endParaRPr dirty="0"/>
          </a:p>
          <a:p>
            <a:pPr marL="465666" indent="-465666" defTabSz="1300480">
              <a:spcBef>
                <a:spcPts val="1500"/>
              </a:spcBef>
              <a:buSzPct val="100000"/>
              <a:buChar char="◇"/>
              <a:tabLst/>
              <a:defRPr sz="2400" b="0">
                <a:effectLst/>
              </a:defRPr>
            </a:pPr>
            <a:r>
              <a:rPr dirty="0" smtClean="0"/>
              <a:t>„</a:t>
            </a:r>
            <a:r>
              <a:rPr lang="cs-CZ" dirty="0" smtClean="0"/>
              <a:t>Frustruje mě, že mě tolikrát odřekli</a:t>
            </a:r>
            <a:r>
              <a:rPr dirty="0" smtClean="0"/>
              <a:t>. </a:t>
            </a:r>
            <a:r>
              <a:rPr lang="cs-CZ" dirty="0" smtClean="0"/>
              <a:t>Někdy už nemám vůbec chuť</a:t>
            </a:r>
            <a:r>
              <a:rPr dirty="0" smtClean="0"/>
              <a:t>. </a:t>
            </a:r>
            <a:r>
              <a:rPr lang="cs-CZ" dirty="0" smtClean="0"/>
              <a:t>Ale něco přece musím zkusit</a:t>
            </a:r>
            <a:r>
              <a:rPr dirty="0" smtClean="0"/>
              <a:t>.“</a:t>
            </a:r>
            <a:endParaRPr dirty="0"/>
          </a:p>
          <a:p>
            <a:pPr marL="465666" indent="-465666" defTabSz="1300480">
              <a:spcBef>
                <a:spcPts val="1500"/>
              </a:spcBef>
              <a:buSzPct val="100000"/>
              <a:buChar char="◇"/>
              <a:tabLst/>
              <a:defRPr sz="2400" b="0">
                <a:effectLst/>
              </a:defRPr>
            </a:pPr>
            <a:r>
              <a:rPr dirty="0" smtClean="0"/>
              <a:t>„</a:t>
            </a:r>
            <a:r>
              <a:rPr lang="cs-CZ" dirty="0" smtClean="0"/>
              <a:t>Piju proto</a:t>
            </a:r>
            <a:r>
              <a:rPr dirty="0" smtClean="0"/>
              <a:t>, </a:t>
            </a:r>
            <a:r>
              <a:rPr lang="cs-CZ" dirty="0" smtClean="0"/>
              <a:t>že mí kamarádi taky pijí</a:t>
            </a:r>
            <a:r>
              <a:rPr dirty="0" smtClean="0"/>
              <a:t>.“</a:t>
            </a:r>
            <a:endParaRPr dirty="0"/>
          </a:p>
          <a:p>
            <a:pPr marL="465666" indent="-465666" defTabSz="1300480">
              <a:spcBef>
                <a:spcPts val="1500"/>
              </a:spcBef>
              <a:buSzPct val="100000"/>
              <a:buChar char="◇"/>
              <a:tabLst/>
              <a:defRPr sz="2400" b="0">
                <a:effectLst/>
              </a:defRPr>
            </a:pPr>
            <a:r>
              <a:rPr dirty="0" smtClean="0"/>
              <a:t>„</a:t>
            </a:r>
            <a:r>
              <a:rPr lang="cs-CZ" dirty="0" smtClean="0"/>
              <a:t>Vím</a:t>
            </a:r>
            <a:r>
              <a:rPr dirty="0" smtClean="0"/>
              <a:t>, </a:t>
            </a:r>
            <a:r>
              <a:rPr lang="cs-CZ" dirty="0" smtClean="0"/>
              <a:t>že mě chcete podpořit, ale v mém věku to už nemá žádný smysl</a:t>
            </a:r>
            <a:r>
              <a:rPr dirty="0" smtClean="0"/>
              <a:t>.“</a:t>
            </a:r>
            <a:endParaRPr dirty="0"/>
          </a:p>
        </p:txBody>
      </p:sp>
      <p:sp>
        <p:nvSpPr>
          <p:cNvPr id="595"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27</a:t>
            </a:fld>
            <a:endParaRPr/>
          </a:p>
        </p:txBody>
      </p:sp>
      <p:pic>
        <p:nvPicPr>
          <p:cNvPr id="596" name="Bildschirmfoto 2017-09-24 um 10.00.14.png" descr="Bildschirmfoto 2017-09-24 um 10.00.14.png"/>
          <p:cNvPicPr>
            <a:picLocks noChangeAspect="1"/>
          </p:cNvPicPr>
          <p:nvPr/>
        </p:nvPicPr>
        <p:blipFill>
          <a:blip r:embed="rId2" cstate="print">
            <a:extLst/>
          </a:blip>
          <a:stretch>
            <a:fillRect/>
          </a:stretch>
        </p:blipFill>
        <p:spPr>
          <a:xfrm>
            <a:off x="8080952" y="643461"/>
            <a:ext cx="4337532" cy="144999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9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5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9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9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9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59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59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5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0" name="Group 156"/>
          <p:cNvGrpSpPr/>
          <p:nvPr/>
        </p:nvGrpSpPr>
        <p:grpSpPr>
          <a:xfrm>
            <a:off x="6319925" y="2316514"/>
            <a:ext cx="6144006" cy="1536004"/>
            <a:chOff x="-1" y="0"/>
            <a:chExt cx="6144005" cy="1536003"/>
          </a:xfrm>
        </p:grpSpPr>
        <p:sp>
          <p:nvSpPr>
            <p:cNvPr id="598" name="Shape 154"/>
            <p:cNvSpPr/>
            <p:nvPr/>
          </p:nvSpPr>
          <p:spPr>
            <a:xfrm>
              <a:off x="-1" y="0"/>
              <a:ext cx="6144005" cy="1536003"/>
            </a:xfrm>
            <a:prstGeom prst="roundRect">
              <a:avLst>
                <a:gd name="adj" fmla="val 16667"/>
              </a:avLst>
            </a:prstGeom>
            <a:solidFill>
              <a:srgbClr val="FFFC79"/>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599" name="Shape 155"/>
            <p:cNvSpPr txBox="1"/>
            <p:nvPr/>
          </p:nvSpPr>
          <p:spPr>
            <a:xfrm>
              <a:off x="74979" y="768001"/>
              <a:ext cx="3714157"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Planning –  </a:t>
              </a:r>
              <a:r>
                <a:rPr lang="cs-CZ" dirty="0" smtClean="0"/>
                <a:t>most ke změně</a:t>
              </a:r>
              <a:endParaRPr dirty="0"/>
            </a:p>
          </p:txBody>
        </p:sp>
      </p:grpSp>
      <p:grpSp>
        <p:nvGrpSpPr>
          <p:cNvPr id="603" name="Group 159"/>
          <p:cNvGrpSpPr/>
          <p:nvPr/>
        </p:nvGrpSpPr>
        <p:grpSpPr>
          <a:xfrm>
            <a:off x="4783925" y="4057507"/>
            <a:ext cx="7680006" cy="1536005"/>
            <a:chOff x="-1" y="0"/>
            <a:chExt cx="7680005" cy="1536003"/>
          </a:xfrm>
        </p:grpSpPr>
        <p:sp>
          <p:nvSpPr>
            <p:cNvPr id="601" name="Shape 157"/>
            <p:cNvSpPr/>
            <p:nvPr/>
          </p:nvSpPr>
          <p:spPr>
            <a:xfrm>
              <a:off x="-1" y="0"/>
              <a:ext cx="7680005" cy="1536003"/>
            </a:xfrm>
            <a:prstGeom prst="roundRect">
              <a:avLst>
                <a:gd name="adj" fmla="val 16667"/>
              </a:avLst>
            </a:prstGeom>
            <a:solidFill>
              <a:srgbClr val="01B0F0"/>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602" name="Shape 158"/>
            <p:cNvSpPr txBox="1"/>
            <p:nvPr/>
          </p:nvSpPr>
          <p:spPr>
            <a:xfrm>
              <a:off x="74979" y="768001"/>
              <a:ext cx="4228721"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Evoking – </a:t>
              </a:r>
              <a:r>
                <a:rPr lang="cs-CZ" dirty="0" smtClean="0"/>
                <a:t>vyvolat </a:t>
              </a:r>
              <a:r>
                <a:rPr dirty="0" smtClean="0"/>
                <a:t>Change Talk</a:t>
              </a:r>
              <a:endParaRPr dirty="0"/>
            </a:p>
          </p:txBody>
        </p:sp>
      </p:grpSp>
      <p:sp>
        <p:nvSpPr>
          <p:cNvPr id="604" name="Shape 160"/>
          <p:cNvSpPr txBox="1">
            <a:spLocks noGrp="1"/>
          </p:cNvSpPr>
          <p:nvPr>
            <p:ph type="title"/>
          </p:nvPr>
        </p:nvSpPr>
        <p:spPr>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defRPr sz="4400"/>
            </a:lvl1pPr>
          </a:lstStyle>
          <a:p>
            <a:r>
              <a:rPr dirty="0"/>
              <a:t>4 </a:t>
            </a:r>
            <a:r>
              <a:rPr lang="cs-CZ" dirty="0" smtClean="0"/>
              <a:t>základní procesy v </a:t>
            </a:r>
            <a:r>
              <a:rPr dirty="0" smtClean="0"/>
              <a:t>MI</a:t>
            </a:r>
            <a:endParaRPr dirty="0"/>
          </a:p>
        </p:txBody>
      </p:sp>
      <p:grpSp>
        <p:nvGrpSpPr>
          <p:cNvPr id="607" name="Group 163"/>
          <p:cNvGrpSpPr/>
          <p:nvPr/>
        </p:nvGrpSpPr>
        <p:grpSpPr>
          <a:xfrm>
            <a:off x="3247926" y="5798502"/>
            <a:ext cx="9216004" cy="1536005"/>
            <a:chOff x="0" y="0"/>
            <a:chExt cx="9216003" cy="1536003"/>
          </a:xfrm>
        </p:grpSpPr>
        <p:sp>
          <p:nvSpPr>
            <p:cNvPr id="605" name="Shape 161"/>
            <p:cNvSpPr/>
            <p:nvPr/>
          </p:nvSpPr>
          <p:spPr>
            <a:xfrm>
              <a:off x="0" y="0"/>
              <a:ext cx="9216003" cy="1536003"/>
            </a:xfrm>
            <a:prstGeom prst="roundRect">
              <a:avLst>
                <a:gd name="adj" fmla="val 16667"/>
              </a:avLst>
            </a:prstGeom>
            <a:solidFill>
              <a:srgbClr val="C7FD92"/>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606" name="Shape 162"/>
            <p:cNvSpPr txBox="1"/>
            <p:nvPr/>
          </p:nvSpPr>
          <p:spPr>
            <a:xfrm>
              <a:off x="74979" y="768001"/>
              <a:ext cx="342401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Focusing – </a:t>
              </a:r>
              <a:r>
                <a:rPr lang="cs-CZ" dirty="0" smtClean="0"/>
                <a:t>objasnit směr</a:t>
              </a:r>
              <a:endParaRPr dirty="0"/>
            </a:p>
          </p:txBody>
        </p:sp>
      </p:grpSp>
      <p:grpSp>
        <p:nvGrpSpPr>
          <p:cNvPr id="610" name="Group 166"/>
          <p:cNvGrpSpPr/>
          <p:nvPr/>
        </p:nvGrpSpPr>
        <p:grpSpPr>
          <a:xfrm>
            <a:off x="1718122" y="7514220"/>
            <a:ext cx="10752003" cy="1536005"/>
            <a:chOff x="0" y="0"/>
            <a:chExt cx="10752002" cy="1536003"/>
          </a:xfrm>
        </p:grpSpPr>
        <p:sp>
          <p:nvSpPr>
            <p:cNvPr id="608" name="Shape 164"/>
            <p:cNvSpPr/>
            <p:nvPr/>
          </p:nvSpPr>
          <p:spPr>
            <a:xfrm>
              <a:off x="0" y="0"/>
              <a:ext cx="10752002" cy="1536003"/>
            </a:xfrm>
            <a:prstGeom prst="roundRect">
              <a:avLst>
                <a:gd name="adj" fmla="val 16667"/>
              </a:avLst>
            </a:prstGeom>
            <a:solidFill>
              <a:srgbClr val="FF66CC">
                <a:alpha val="51000"/>
              </a:srgbClr>
            </a:solidFill>
            <a:ln w="12700" cap="flat">
              <a:noFill/>
              <a:miter lim="400000"/>
            </a:ln>
            <a:effectLst/>
          </p:spPr>
          <p:txBody>
            <a:bodyPr wrap="square" lIns="65023" tIns="65023" rIns="65023" bIns="65023" numCol="1" anchor="ctr">
              <a:noAutofit/>
            </a:bodyPr>
            <a:lstStyle/>
            <a:p>
              <a: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pPr>
              <a:endParaRPr/>
            </a:p>
          </p:txBody>
        </p:sp>
        <p:sp>
          <p:nvSpPr>
            <p:cNvPr id="609" name="Shape 165"/>
            <p:cNvSpPr txBox="1"/>
            <p:nvPr/>
          </p:nvSpPr>
          <p:spPr>
            <a:xfrm>
              <a:off x="74979" y="768001"/>
              <a:ext cx="344004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lvl1pPr>
            </a:lstStyle>
            <a:p>
              <a:r>
                <a:rPr dirty="0"/>
                <a:t>Engaging – </a:t>
              </a:r>
              <a:r>
                <a:rPr lang="cs-CZ" dirty="0" smtClean="0"/>
                <a:t>vytvořit vztah</a:t>
              </a:r>
              <a:endParaRPr dirty="0"/>
            </a:p>
          </p:txBody>
        </p:sp>
      </p:grpSp>
      <p:sp>
        <p:nvSpPr>
          <p:cNvPr id="611"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Rectangle 3"/>
          <p:cNvSpPr txBox="1">
            <a:spLocks noGrp="1"/>
          </p:cNvSpPr>
          <p:nvPr>
            <p:ph type="title"/>
          </p:nvPr>
        </p:nvSpPr>
        <p:spPr>
          <a:prstGeom prst="rect">
            <a:avLst/>
          </a:prstGeom>
        </p:spPr>
        <p:txBody>
          <a:bodyPr/>
          <a:lstStyle>
            <a:lvl1pPr>
              <a:defRPr sz="3800"/>
            </a:lvl1pPr>
          </a:lstStyle>
          <a:p>
            <a:r>
              <a:rPr dirty="0" err="1" smtClean="0"/>
              <a:t>Ambivalen</a:t>
            </a:r>
            <a:r>
              <a:rPr lang="cs-CZ" dirty="0" err="1" smtClean="0"/>
              <a:t>ce</a:t>
            </a:r>
            <a:r>
              <a:rPr dirty="0" smtClean="0"/>
              <a:t> </a:t>
            </a:r>
            <a:endParaRPr dirty="0"/>
          </a:p>
        </p:txBody>
      </p:sp>
      <p:sp>
        <p:nvSpPr>
          <p:cNvPr id="614" name="Rectangle 2"/>
          <p:cNvSpPr txBox="1">
            <a:spLocks noGrp="1"/>
          </p:cNvSpPr>
          <p:nvPr>
            <p:ph type="body" idx="1"/>
          </p:nvPr>
        </p:nvSpPr>
        <p:spPr>
          <a:prstGeom prst="rect">
            <a:avLst/>
          </a:prstGeom>
        </p:spPr>
        <p:txBody>
          <a:bodyPr/>
          <a:lstStyle/>
          <a:p>
            <a:pPr marL="488950" indent="-488950">
              <a:lnSpc>
                <a:spcPct val="80000"/>
              </a:lnSpc>
              <a:buFontTx/>
              <a:buChar char="◇"/>
              <a:defRPr sz="2800">
                <a:effectLst/>
              </a:defRPr>
            </a:pPr>
            <a:r>
              <a:rPr lang="cs-CZ" dirty="0" smtClean="0"/>
              <a:t>Ambivalence je v pořádku a je úplně normální</a:t>
            </a:r>
          </a:p>
          <a:p>
            <a:pPr marL="488950" indent="-488950">
              <a:buFontTx/>
              <a:buChar char="◇"/>
              <a:defRPr sz="2800">
                <a:effectLst/>
              </a:defRPr>
            </a:pPr>
            <a:r>
              <a:rPr lang="cs-CZ" dirty="0" smtClean="0"/>
              <a:t>Ambivalence je přirozeným krokem v procesu změny</a:t>
            </a:r>
          </a:p>
          <a:p>
            <a:pPr marL="488950" indent="-488950">
              <a:buFontTx/>
              <a:buChar char="◇"/>
              <a:defRPr sz="2800">
                <a:effectLst/>
              </a:defRPr>
            </a:pPr>
            <a:r>
              <a:rPr lang="cs-CZ" dirty="0" smtClean="0"/>
              <a:t>Ambivalence nás podněcuje dále zkoumat danou situaci</a:t>
            </a:r>
          </a:p>
          <a:p>
            <a:pPr marL="488950" indent="-488950">
              <a:lnSpc>
                <a:spcPct val="110000"/>
              </a:lnSpc>
              <a:buFontTx/>
              <a:buChar char="◇"/>
              <a:defRPr sz="2800">
                <a:effectLst/>
              </a:defRPr>
            </a:pPr>
            <a:r>
              <a:rPr lang="cs-CZ" dirty="0" smtClean="0"/>
              <a:t>Ambivalentní osoby zaměňují </a:t>
            </a:r>
            <a:br>
              <a:rPr lang="cs-CZ" dirty="0" smtClean="0"/>
            </a:br>
            <a:r>
              <a:rPr lang="cs-CZ" dirty="0" smtClean="0"/>
              <a:t>výroky </a:t>
            </a:r>
            <a:r>
              <a:rPr lang="cs-CZ" dirty="0" err="1" smtClean="0"/>
              <a:t>Change</a:t>
            </a:r>
            <a:r>
              <a:rPr lang="cs-CZ" dirty="0" smtClean="0"/>
              <a:t> </a:t>
            </a:r>
            <a:r>
              <a:rPr lang="cs-CZ" dirty="0" err="1" smtClean="0"/>
              <a:t>Talk</a:t>
            </a:r>
            <a:r>
              <a:rPr lang="cs-CZ" sz="2200" dirty="0" smtClean="0"/>
              <a:t>(</a:t>
            </a:r>
            <a:r>
              <a:rPr lang="cs-CZ" sz="2200" dirty="0" smtClean="0">
                <a:latin typeface="Wingdings"/>
                <a:ea typeface="Wingdings"/>
                <a:cs typeface="Wingdings"/>
                <a:sym typeface="Wingdings"/>
              </a:rPr>
              <a:t> </a:t>
            </a:r>
            <a:r>
              <a:rPr lang="cs-CZ" sz="2200" dirty="0" smtClean="0"/>
              <a:t>argumentuje </a:t>
            </a:r>
            <a:br>
              <a:rPr lang="cs-CZ" sz="2200" dirty="0" smtClean="0"/>
            </a:br>
            <a:r>
              <a:rPr lang="cs-CZ" sz="2200" dirty="0" smtClean="0"/>
              <a:t>se změna ) s výroky </a:t>
            </a:r>
            <a:r>
              <a:rPr lang="cs-CZ" dirty="0" smtClean="0"/>
              <a:t> </a:t>
            </a:r>
            <a:r>
              <a:rPr lang="cs-CZ" dirty="0" err="1" smtClean="0"/>
              <a:t>Sustain</a:t>
            </a:r>
            <a:r>
              <a:rPr lang="cs-CZ" dirty="0" smtClean="0"/>
              <a:t> </a:t>
            </a:r>
            <a:r>
              <a:rPr lang="cs-CZ" dirty="0" err="1" smtClean="0"/>
              <a:t>Talk</a:t>
            </a:r>
            <a:r>
              <a:rPr lang="cs-CZ" dirty="0" smtClean="0"/>
              <a:t/>
            </a:r>
            <a:br>
              <a:rPr lang="cs-CZ" dirty="0" smtClean="0"/>
            </a:br>
            <a:r>
              <a:rPr lang="cs-CZ" sz="2200" dirty="0" smtClean="0"/>
              <a:t>(</a:t>
            </a:r>
            <a:r>
              <a:rPr lang="cs-CZ" sz="2200" dirty="0" smtClean="0">
                <a:latin typeface="Wingdings"/>
                <a:ea typeface="Wingdings"/>
                <a:cs typeface="Wingdings"/>
                <a:sym typeface="Wingdings"/>
              </a:rPr>
              <a:t> </a:t>
            </a:r>
            <a:r>
              <a:rPr lang="cs-CZ" sz="2200" dirty="0" smtClean="0"/>
              <a:t>argumentuje se Status Quo)</a:t>
            </a:r>
          </a:p>
          <a:p>
            <a:pPr marL="488950" indent="-488950">
              <a:lnSpc>
                <a:spcPct val="110000"/>
              </a:lnSpc>
              <a:buFontTx/>
              <a:buChar char="◇"/>
              <a:defRPr sz="2800">
                <a:effectLst/>
              </a:defRPr>
            </a:pPr>
            <a:r>
              <a:rPr lang="cs-CZ" dirty="0" smtClean="0"/>
              <a:t>Je možné a nutné s ambivalencí </a:t>
            </a:r>
            <a:br>
              <a:rPr lang="cs-CZ" dirty="0" smtClean="0"/>
            </a:br>
            <a:r>
              <a:rPr lang="cs-CZ" dirty="0" smtClean="0"/>
              <a:t>pracovat</a:t>
            </a:r>
            <a:endParaRPr lang="cs-CZ" dirty="0"/>
          </a:p>
        </p:txBody>
      </p:sp>
      <p:pic>
        <p:nvPicPr>
          <p:cNvPr id="615" name="Picture 5" descr="Picture 5"/>
          <p:cNvPicPr>
            <a:picLocks noChangeAspect="1"/>
          </p:cNvPicPr>
          <p:nvPr/>
        </p:nvPicPr>
        <p:blipFill>
          <a:blip r:embed="rId2" cstate="print">
            <a:extLst/>
          </a:blip>
          <a:stretch>
            <a:fillRect/>
          </a:stretch>
        </p:blipFill>
        <p:spPr>
          <a:xfrm>
            <a:off x="7946949" y="4593302"/>
            <a:ext cx="4692092" cy="4692092"/>
          </a:xfrm>
          <a:prstGeom prst="rect">
            <a:avLst/>
          </a:prstGeom>
          <a:ln w="12700">
            <a:miter lim="400000"/>
          </a:ln>
        </p:spPr>
      </p:pic>
      <p:sp>
        <p:nvSpPr>
          <p:cNvPr id="616"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29</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614">
                                            <p:bg/>
                                          </p:spTgt>
                                        </p:tgtEl>
                                        <p:attrNameLst>
                                          <p:attrName>style.visibility</p:attrName>
                                        </p:attrNameLst>
                                      </p:cBhvr>
                                      <p:to>
                                        <p:strVal val="visible"/>
                                      </p:to>
                                    </p:set>
                                    <p:animEffect transition="in" filter="blinds(horizontal)">
                                      <p:cBhvr>
                                        <p:cTn id="7" dur="500"/>
                                        <p:tgtEl>
                                          <p:spTgt spid="614">
                                            <p:bg/>
                                          </p:spTgt>
                                        </p:tgtEl>
                                      </p:cBhvr>
                                    </p:animEffect>
                                  </p:childTnLst>
                                </p:cTn>
                              </p:par>
                              <p:par>
                                <p:cTn id="8" presetID="3" presetClass="entr" presetSubtype="10" fill="hold" grpId="1" nodeType="withEffect">
                                  <p:stCondLst>
                                    <p:cond delay="0"/>
                                  </p:stCondLst>
                                  <p:iterate>
                                    <p:tmAbs val="0"/>
                                  </p:iterate>
                                  <p:childTnLst>
                                    <p:set>
                                      <p:cBhvr>
                                        <p:cTn id="9" fill="hold"/>
                                        <p:tgtEl>
                                          <p:spTgt spid="614">
                                            <p:txEl>
                                              <p:pRg st="0" end="0"/>
                                            </p:txEl>
                                          </p:spTgt>
                                        </p:tgtEl>
                                        <p:attrNameLst>
                                          <p:attrName>style.visibility</p:attrName>
                                        </p:attrNameLst>
                                      </p:cBhvr>
                                      <p:to>
                                        <p:strVal val="visible"/>
                                      </p:to>
                                    </p:set>
                                    <p:animEffect transition="in" filter="blinds(horizontal)">
                                      <p:cBhvr>
                                        <p:cTn id="10" dur="500"/>
                                        <p:tgtEl>
                                          <p:spTgt spid="6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iterate>
                                    <p:tmAbs val="0"/>
                                  </p:iterate>
                                  <p:childTnLst>
                                    <p:set>
                                      <p:cBhvr>
                                        <p:cTn id="14" fill="hold"/>
                                        <p:tgtEl>
                                          <p:spTgt spid="614">
                                            <p:txEl>
                                              <p:pRg st="1" end="1"/>
                                            </p:txEl>
                                          </p:spTgt>
                                        </p:tgtEl>
                                        <p:attrNameLst>
                                          <p:attrName>style.visibility</p:attrName>
                                        </p:attrNameLst>
                                      </p:cBhvr>
                                      <p:to>
                                        <p:strVal val="visible"/>
                                      </p:to>
                                    </p:set>
                                    <p:animEffect transition="in" filter="blinds(horizontal)">
                                      <p:cBhvr>
                                        <p:cTn id="15" dur="500"/>
                                        <p:tgtEl>
                                          <p:spTgt spid="6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iterate>
                                    <p:tmAbs val="0"/>
                                  </p:iterate>
                                  <p:childTnLst>
                                    <p:set>
                                      <p:cBhvr>
                                        <p:cTn id="19" fill="hold"/>
                                        <p:tgtEl>
                                          <p:spTgt spid="614">
                                            <p:txEl>
                                              <p:pRg st="2" end="2"/>
                                            </p:txEl>
                                          </p:spTgt>
                                        </p:tgtEl>
                                        <p:attrNameLst>
                                          <p:attrName>style.visibility</p:attrName>
                                        </p:attrNameLst>
                                      </p:cBhvr>
                                      <p:to>
                                        <p:strVal val="visible"/>
                                      </p:to>
                                    </p:set>
                                    <p:animEffect transition="in" filter="blinds(horizontal)">
                                      <p:cBhvr>
                                        <p:cTn id="20" dur="500"/>
                                        <p:tgtEl>
                                          <p:spTgt spid="6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iterate>
                                    <p:tmAbs val="0"/>
                                  </p:iterate>
                                  <p:childTnLst>
                                    <p:set>
                                      <p:cBhvr>
                                        <p:cTn id="24" fill="hold"/>
                                        <p:tgtEl>
                                          <p:spTgt spid="614">
                                            <p:txEl>
                                              <p:pRg st="3" end="3"/>
                                            </p:txEl>
                                          </p:spTgt>
                                        </p:tgtEl>
                                        <p:attrNameLst>
                                          <p:attrName>style.visibility</p:attrName>
                                        </p:attrNameLst>
                                      </p:cBhvr>
                                      <p:to>
                                        <p:strVal val="visible"/>
                                      </p:to>
                                    </p:set>
                                    <p:animEffect transition="in" filter="blinds(horizontal)">
                                      <p:cBhvr>
                                        <p:cTn id="25" dur="500"/>
                                        <p:tgtEl>
                                          <p:spTgt spid="6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1" nodeType="clickEffect">
                                  <p:stCondLst>
                                    <p:cond delay="0"/>
                                  </p:stCondLst>
                                  <p:iterate>
                                    <p:tmAbs val="0"/>
                                  </p:iterate>
                                  <p:childTnLst>
                                    <p:set>
                                      <p:cBhvr>
                                        <p:cTn id="29" fill="hold"/>
                                        <p:tgtEl>
                                          <p:spTgt spid="614">
                                            <p:txEl>
                                              <p:pRg st="4" end="4"/>
                                            </p:txEl>
                                          </p:spTgt>
                                        </p:tgtEl>
                                        <p:attrNameLst>
                                          <p:attrName>style.visibility</p:attrName>
                                        </p:attrNameLst>
                                      </p:cBhvr>
                                      <p:to>
                                        <p:strVal val="visible"/>
                                      </p:to>
                                    </p:set>
                                    <p:animEffect transition="in" filter="blinds(horizontal)">
                                      <p:cBhvr>
                                        <p:cTn id="30" dur="500"/>
                                        <p:tgtEl>
                                          <p:spTgt spid="6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 name="Gruppieren"/>
          <p:cNvGrpSpPr/>
          <p:nvPr/>
        </p:nvGrpSpPr>
        <p:grpSpPr>
          <a:xfrm>
            <a:off x="7579636" y="5670892"/>
            <a:ext cx="3657601" cy="2898988"/>
            <a:chOff x="0" y="0"/>
            <a:chExt cx="3657600" cy="2898986"/>
          </a:xfrm>
        </p:grpSpPr>
        <p:pic>
          <p:nvPicPr>
            <p:cNvPr id="239" name="Picture 15" descr="Picture 15"/>
            <p:cNvPicPr>
              <a:picLocks noChangeAspect="1"/>
            </p:cNvPicPr>
            <p:nvPr/>
          </p:nvPicPr>
          <p:blipFill>
            <a:blip r:embed="rId2" cstate="print">
              <a:extLst/>
            </a:blip>
            <a:stretch>
              <a:fillRect/>
            </a:stretch>
          </p:blipFill>
          <p:spPr>
            <a:xfrm>
              <a:off x="0" y="0"/>
              <a:ext cx="3657600" cy="2898987"/>
            </a:xfrm>
            <a:prstGeom prst="rect">
              <a:avLst/>
            </a:prstGeom>
            <a:ln w="12700" cap="flat">
              <a:noFill/>
              <a:miter lim="400000"/>
            </a:ln>
            <a:effectLst/>
          </p:spPr>
        </p:pic>
        <p:sp>
          <p:nvSpPr>
            <p:cNvPr id="240" name="Line 18"/>
            <p:cNvSpPr/>
            <p:nvPr/>
          </p:nvSpPr>
          <p:spPr>
            <a:xfrm>
              <a:off x="203199" y="835285"/>
              <a:ext cx="3251202" cy="1950721"/>
            </a:xfrm>
            <a:prstGeom prst="line">
              <a:avLst/>
            </a:prstGeom>
            <a:noFill/>
            <a:ln w="50800" cap="flat">
              <a:solidFill>
                <a:srgbClr val="FF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241" name="Line 19"/>
            <p:cNvSpPr/>
            <p:nvPr/>
          </p:nvSpPr>
          <p:spPr>
            <a:xfrm flipH="1">
              <a:off x="149013" y="943658"/>
              <a:ext cx="3359574" cy="1733975"/>
            </a:xfrm>
            <a:prstGeom prst="line">
              <a:avLst/>
            </a:prstGeom>
            <a:noFill/>
            <a:ln w="50800" cap="flat">
              <a:solidFill>
                <a:srgbClr val="FF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grpSp>
      <p:sp>
        <p:nvSpPr>
          <p:cNvPr id="243"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a:t>
            </a:fld>
            <a:endParaRPr/>
          </a:p>
        </p:txBody>
      </p:sp>
      <p:sp>
        <p:nvSpPr>
          <p:cNvPr id="244" name="Rectangle 4"/>
          <p:cNvSpPr txBox="1">
            <a:spLocks noGrp="1"/>
          </p:cNvSpPr>
          <p:nvPr>
            <p:ph type="body" idx="4294967295"/>
          </p:nvPr>
        </p:nvSpPr>
        <p:spPr>
          <a:xfrm>
            <a:off x="686080" y="1310216"/>
            <a:ext cx="11099801" cy="6286501"/>
          </a:xfrm>
          <a:prstGeom prst="rect">
            <a:avLst/>
          </a:prstGeom>
        </p:spPr>
        <p:txBody>
          <a:bodyPr/>
          <a:lstStyle/>
          <a:p>
            <a:pPr marL="474784" indent="-474784"/>
            <a:r>
              <a:rPr lang="cs-CZ" dirty="0" smtClean="0"/>
              <a:t>Motivační </a:t>
            </a:r>
            <a:r>
              <a:rPr lang="cs-CZ" b="0" dirty="0" smtClean="0"/>
              <a:t>neznamená, že vám motivaci vtloukají do hlavy, ale </a:t>
            </a:r>
            <a:r>
              <a:rPr lang="cs-CZ" i="1" dirty="0" smtClean="0"/>
              <a:t>„týkající se motivace“</a:t>
            </a:r>
          </a:p>
          <a:p>
            <a:pPr marL="474784" indent="-474784"/>
            <a:r>
              <a:rPr lang="cs-CZ" dirty="0" err="1" smtClean="0"/>
              <a:t>Interviewing</a:t>
            </a:r>
            <a:r>
              <a:rPr lang="cs-CZ" dirty="0" smtClean="0"/>
              <a:t>/vedení rozhovoru </a:t>
            </a:r>
            <a:r>
              <a:rPr lang="cs-CZ" b="0" dirty="0" smtClean="0"/>
              <a:t>neznamená, že se uspořádá „výslech“, ale vše se odehraje ve smyslu interview – společné sledování situace</a:t>
            </a:r>
            <a:endParaRPr lang="cs-CZ" b="0"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Text Box 1"/>
          <p:cNvSpPr txBox="1"/>
          <p:nvPr/>
        </p:nvSpPr>
        <p:spPr>
          <a:xfrm>
            <a:off x="977456" y="712329"/>
            <a:ext cx="11469512" cy="654536"/>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l" defTabSz="1300480">
              <a:defRPr sz="3400"/>
            </a:lvl1pPr>
          </a:lstStyle>
          <a:p>
            <a:r>
              <a:rPr lang="cs-CZ" dirty="0" smtClean="0"/>
              <a:t>Motivace</a:t>
            </a:r>
            <a:r>
              <a:rPr dirty="0" smtClean="0"/>
              <a:t>: </a:t>
            </a:r>
            <a:r>
              <a:rPr lang="cs-CZ" dirty="0" smtClean="0"/>
              <a:t>všechno nebo nic versus</a:t>
            </a:r>
            <a:r>
              <a:rPr dirty="0" smtClean="0"/>
              <a:t> </a:t>
            </a:r>
            <a:r>
              <a:rPr lang="cs-CZ" dirty="0" smtClean="0"/>
              <a:t>k</a:t>
            </a:r>
            <a:r>
              <a:rPr dirty="0" err="1" smtClean="0"/>
              <a:t>ontinuum</a:t>
            </a:r>
            <a:endParaRPr dirty="0"/>
          </a:p>
        </p:txBody>
      </p:sp>
      <p:sp>
        <p:nvSpPr>
          <p:cNvPr id="619" name="Text Box 2"/>
          <p:cNvSpPr txBox="1"/>
          <p:nvPr/>
        </p:nvSpPr>
        <p:spPr>
          <a:xfrm>
            <a:off x="1146951" y="2043804"/>
            <a:ext cx="11469512" cy="3516858"/>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r>
              <a:rPr lang="cs-CZ" dirty="0" smtClean="0"/>
              <a:t>Předpoklad, </a:t>
            </a:r>
            <a:r>
              <a:rPr dirty="0" smtClean="0"/>
              <a:t> </a:t>
            </a:r>
            <a:r>
              <a:rPr lang="cs-CZ" dirty="0" smtClean="0"/>
              <a:t>že někdo je buď motivovaný nebo nemotivovaný často vedl k rychlému konci poradenství/vztahu</a:t>
            </a:r>
            <a:r>
              <a:rPr dirty="0" smtClean="0"/>
              <a:t>.</a:t>
            </a:r>
            <a:endParaRPr lang="cs-CZ" dirty="0" smtClean="0"/>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endParaRPr dirty="0"/>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r>
              <a:rPr lang="cs-CZ" dirty="0" smtClean="0"/>
              <a:t>Pomůcka</a:t>
            </a:r>
            <a:r>
              <a:rPr dirty="0" smtClean="0"/>
              <a:t>: </a:t>
            </a:r>
            <a:r>
              <a:rPr lang="cs-CZ" dirty="0" smtClean="0"/>
              <a:t>vnímat připravenost ke změně jako kontinuu s různým stupněm rozvinutí</a:t>
            </a:r>
            <a:r>
              <a:rPr dirty="0" smtClean="0"/>
              <a:t>.</a:t>
            </a:r>
            <a:endParaRPr lang="cs-CZ" dirty="0" smtClean="0"/>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endParaRPr lang="cs-CZ" dirty="0" smtClean="0"/>
          </a:p>
          <a:p>
            <a:pPr marL="485422" indent="-483835"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r>
              <a:rPr lang="cs-CZ" sz="1800" dirty="0" smtClean="0"/>
              <a:t>Připravenost ke změně</a:t>
            </a:r>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r>
              <a:rPr lang="cs-CZ" sz="1800" dirty="0" smtClean="0"/>
              <a:t>			nízká		           nejistá – ambivalentní		vysoká</a:t>
            </a:r>
            <a:endParaRPr sz="1800" dirty="0"/>
          </a:p>
          <a:p>
            <a:pPr marL="485422" indent="-483835" algn="l" defTabSz="1300480">
              <a:spcBef>
                <a:spcPts val="800"/>
              </a:spcBef>
              <a:tabLst>
                <a:tab pos="482600" algn="l"/>
                <a:tab pos="1270000" algn="l"/>
                <a:tab pos="2578100" algn="l"/>
                <a:tab pos="3873500" algn="l"/>
                <a:tab pos="5181600" algn="l"/>
                <a:tab pos="6477000" algn="l"/>
                <a:tab pos="7772400" algn="l"/>
                <a:tab pos="9080500" algn="l"/>
                <a:tab pos="10375900" algn="l"/>
                <a:tab pos="11684000" algn="l"/>
                <a:tab pos="12979400" algn="l"/>
                <a:tab pos="14274800" algn="l"/>
              </a:tabLst>
              <a:defRPr b="0"/>
            </a:pPr>
            <a:endParaRPr dirty="0"/>
          </a:p>
        </p:txBody>
      </p:sp>
      <p:pic>
        <p:nvPicPr>
          <p:cNvPr id="620" name="Picture 3" descr="Picture 3"/>
          <p:cNvPicPr>
            <a:picLocks noChangeAspect="1"/>
          </p:cNvPicPr>
          <p:nvPr/>
        </p:nvPicPr>
        <p:blipFill>
          <a:blip r:embed="rId2" cstate="print">
            <a:extLst/>
          </a:blip>
          <a:stretch>
            <a:fillRect/>
          </a:stretch>
        </p:blipFill>
        <p:spPr>
          <a:xfrm>
            <a:off x="1358865" y="5091113"/>
            <a:ext cx="11341718" cy="2472443"/>
          </a:xfrm>
          <a:prstGeom prst="rect">
            <a:avLst/>
          </a:prstGeom>
          <a:ln w="12700">
            <a:miter lim="400000"/>
          </a:ln>
        </p:spPr>
      </p:pic>
      <p:sp>
        <p:nvSpPr>
          <p:cNvPr id="621" name="Oval 4"/>
          <p:cNvSpPr/>
          <p:nvPr/>
        </p:nvSpPr>
        <p:spPr>
          <a:xfrm>
            <a:off x="5166658" y="6646637"/>
            <a:ext cx="3788554" cy="1228232"/>
          </a:xfrm>
          <a:prstGeom prst="ellipse">
            <a:avLst/>
          </a:prstGeom>
          <a:ln w="25400">
            <a:solidFill>
              <a:srgbClr val="FF0000"/>
            </a:solidFill>
            <a:miter/>
          </a:ln>
        </p:spPr>
        <p:txBody>
          <a:bodyPr lIns="65023" tIns="65023" rIns="65023" bIns="65023" anchor="ctr"/>
          <a:lstStyle/>
          <a:p>
            <a:pPr algn="l" defTabSz="1300480">
              <a:defRPr b="0"/>
            </a:pPr>
            <a:endParaRPr/>
          </a:p>
        </p:txBody>
      </p:sp>
      <p:sp>
        <p:nvSpPr>
          <p:cNvPr id="622"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30</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619">
                                            <p:bg/>
                                          </p:spTgt>
                                        </p:tgtEl>
                                        <p:attrNameLst>
                                          <p:attrName>style.visibility</p:attrName>
                                        </p:attrNameLst>
                                      </p:cBhvr>
                                      <p:to>
                                        <p:strVal val="visible"/>
                                      </p:to>
                                    </p:set>
                                    <p:animEffect transition="in" filter="blinds(horizontal)">
                                      <p:cBhvr>
                                        <p:cTn id="7" dur="500"/>
                                        <p:tgtEl>
                                          <p:spTgt spid="619">
                                            <p:bg/>
                                          </p:spTgt>
                                        </p:tgtEl>
                                      </p:cBhvr>
                                    </p:animEffect>
                                  </p:childTnLst>
                                </p:cTn>
                              </p:par>
                              <p:par>
                                <p:cTn id="8" presetID="3" presetClass="entr" presetSubtype="10" fill="hold" grpId="1" nodeType="withEffect">
                                  <p:stCondLst>
                                    <p:cond delay="0"/>
                                  </p:stCondLst>
                                  <p:iterate>
                                    <p:tmAbs val="0"/>
                                  </p:iterate>
                                  <p:childTnLst>
                                    <p:set>
                                      <p:cBhvr>
                                        <p:cTn id="9" fill="hold"/>
                                        <p:tgtEl>
                                          <p:spTgt spid="619">
                                            <p:txEl>
                                              <p:pRg st="0" end="0"/>
                                            </p:txEl>
                                          </p:spTgt>
                                        </p:tgtEl>
                                        <p:attrNameLst>
                                          <p:attrName>style.visibility</p:attrName>
                                        </p:attrNameLst>
                                      </p:cBhvr>
                                      <p:to>
                                        <p:strVal val="visible"/>
                                      </p:to>
                                    </p:set>
                                    <p:animEffect transition="in" filter="blinds(horizontal)">
                                      <p:cBhvr>
                                        <p:cTn id="10" dur="500"/>
                                        <p:tgtEl>
                                          <p:spTgt spid="6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2" nodeType="clickEffect">
                                  <p:stCondLst>
                                    <p:cond delay="0"/>
                                  </p:stCondLst>
                                  <p:iterate>
                                    <p:tmAbs val="0"/>
                                  </p:iterate>
                                  <p:childTnLst>
                                    <p:set>
                                      <p:cBhvr>
                                        <p:cTn id="14" fill="hold"/>
                                        <p:tgtEl>
                                          <p:spTgt spid="620"/>
                                        </p:tgtEl>
                                        <p:attrNameLst>
                                          <p:attrName>style.visibility</p:attrName>
                                        </p:attrNameLst>
                                      </p:cBhvr>
                                      <p:to>
                                        <p:strVal val="visible"/>
                                      </p:to>
                                    </p:set>
                                    <p:animEffect transition="in" filter="box(in)">
                                      <p:cBhvr>
                                        <p:cTn id="15" dur="2000"/>
                                        <p:tgtEl>
                                          <p:spTgt spid="6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3" nodeType="clickEffect">
                                  <p:stCondLst>
                                    <p:cond delay="0"/>
                                  </p:stCondLst>
                                  <p:iterate>
                                    <p:tmAbs val="0"/>
                                  </p:iterate>
                                  <p:childTnLst>
                                    <p:set>
                                      <p:cBhvr>
                                        <p:cTn id="19" fill="hold"/>
                                        <p:tgtEl>
                                          <p:spTgt spid="621"/>
                                        </p:tgtEl>
                                        <p:attrNameLst>
                                          <p:attrName>style.visibility</p:attrName>
                                        </p:attrNameLst>
                                      </p:cBhvr>
                                      <p:to>
                                        <p:strVal val="visible"/>
                                      </p:to>
                                    </p:set>
                                    <p:animEffect transition="in" filter="dissolve">
                                      <p:cBhvr>
                                        <p:cTn id="20" dur="2000"/>
                                        <p:tgtEl>
                                          <p:spTgt spid="62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iterate>
                                    <p:tmAbs val="0"/>
                                  </p:iterate>
                                  <p:childTnLst>
                                    <p:set>
                                      <p:cBhvr>
                                        <p:cTn id="24" fill="hold"/>
                                        <p:tgtEl>
                                          <p:spTgt spid="619">
                                            <p:txEl>
                                              <p:pRg st="2" end="2"/>
                                            </p:txEl>
                                          </p:spTgt>
                                        </p:tgtEl>
                                        <p:attrNameLst>
                                          <p:attrName>style.visibility</p:attrName>
                                        </p:attrNameLst>
                                      </p:cBhvr>
                                      <p:to>
                                        <p:strVal val="visible"/>
                                      </p:to>
                                    </p:set>
                                    <p:animEffect transition="in" filter="blinds(horizontal)">
                                      <p:cBhvr>
                                        <p:cTn id="25" dur="500"/>
                                        <p:tgtEl>
                                          <p:spTgt spid="619">
                                            <p:txEl>
                                              <p:pRg st="2" end="2"/>
                                            </p:txEl>
                                          </p:spTgt>
                                        </p:tgtEl>
                                      </p:cBhvr>
                                    </p:animEffect>
                                  </p:childTnLst>
                                </p:cTn>
                              </p:par>
                            </p:childTnLst>
                          </p:cTn>
                        </p:par>
                        <p:par>
                          <p:cTn id="26" fill="hold">
                            <p:stCondLst>
                              <p:cond delay="500"/>
                            </p:stCondLst>
                            <p:childTnLst>
                              <p:par>
                                <p:cTn id="27" presetID="3" presetClass="entr" presetSubtype="10" fill="hold" grpId="1" nodeType="afterEffect">
                                  <p:stCondLst>
                                    <p:cond delay="0"/>
                                  </p:stCondLst>
                                  <p:iterate>
                                    <p:tmAbs val="0"/>
                                  </p:iterate>
                                  <p:childTnLst>
                                    <p:set>
                                      <p:cBhvr>
                                        <p:cTn id="28" fill="hold"/>
                                        <p:tgtEl>
                                          <p:spTgt spid="619">
                                            <p:txEl>
                                              <p:pRg st="4" end="4"/>
                                            </p:txEl>
                                          </p:spTgt>
                                        </p:tgtEl>
                                        <p:attrNameLst>
                                          <p:attrName>style.visibility</p:attrName>
                                        </p:attrNameLst>
                                      </p:cBhvr>
                                      <p:to>
                                        <p:strVal val="visible"/>
                                      </p:to>
                                    </p:set>
                                    <p:animEffect transition="in" filter="blinds(horizontal)">
                                      <p:cBhvr>
                                        <p:cTn id="29" dur="500"/>
                                        <p:tgtEl>
                                          <p:spTgt spid="619">
                                            <p:txEl>
                                              <p:pRg st="4" end="4"/>
                                            </p:txEl>
                                          </p:spTgt>
                                        </p:tgtEl>
                                      </p:cBhvr>
                                    </p:animEffect>
                                  </p:childTnLst>
                                </p:cTn>
                              </p:par>
                            </p:childTnLst>
                          </p:cTn>
                        </p:par>
                        <p:par>
                          <p:cTn id="30" fill="hold">
                            <p:stCondLst>
                              <p:cond delay="1000"/>
                            </p:stCondLst>
                            <p:childTnLst>
                              <p:par>
                                <p:cTn id="31" presetID="3" presetClass="entr" presetSubtype="10" fill="hold" grpId="1" nodeType="afterEffect">
                                  <p:stCondLst>
                                    <p:cond delay="0"/>
                                  </p:stCondLst>
                                  <p:iterate>
                                    <p:tmAbs val="0"/>
                                  </p:iterate>
                                  <p:childTnLst>
                                    <p:set>
                                      <p:cBhvr>
                                        <p:cTn id="32" fill="hold"/>
                                        <p:tgtEl>
                                          <p:spTgt spid="619">
                                            <p:txEl>
                                              <p:pRg st="5" end="5"/>
                                            </p:txEl>
                                          </p:spTgt>
                                        </p:tgtEl>
                                        <p:attrNameLst>
                                          <p:attrName>style.visibility</p:attrName>
                                        </p:attrNameLst>
                                      </p:cBhvr>
                                      <p:to>
                                        <p:strVal val="visible"/>
                                      </p:to>
                                    </p:set>
                                    <p:animEffect transition="in" filter="blinds(horizontal)">
                                      <p:cBhvr>
                                        <p:cTn id="33" dur="500"/>
                                        <p:tgtEl>
                                          <p:spTgt spid="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1" build="p" bldLvl="5" animBg="1" advAuto="0"/>
      <p:bldP spid="620" grpId="2" animBg="1" advAuto="0"/>
      <p:bldP spid="621" grpId="3"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Entscheidungswaage"/>
          <p:cNvSpPr txBox="1">
            <a:spLocks noGrp="1"/>
          </p:cNvSpPr>
          <p:nvPr>
            <p:ph type="title"/>
          </p:nvPr>
        </p:nvSpPr>
        <p:spPr>
          <a:prstGeom prst="rect">
            <a:avLst/>
          </a:prstGeom>
        </p:spPr>
        <p:txBody>
          <a:bodyPr>
            <a:normAutofit/>
          </a:bodyPr>
          <a:lstStyle/>
          <a:p>
            <a:r>
              <a:rPr lang="cs-CZ" dirty="0" smtClean="0"/>
              <a:t>Váha rozhodování</a:t>
            </a:r>
            <a:endParaRPr dirty="0"/>
          </a:p>
        </p:txBody>
      </p:sp>
      <p:sp>
        <p:nvSpPr>
          <p:cNvPr id="625"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31</a:t>
            </a:fld>
            <a:endParaRPr/>
          </a:p>
        </p:txBody>
      </p:sp>
      <p:grpSp>
        <p:nvGrpSpPr>
          <p:cNvPr id="628" name="Gruppieren"/>
          <p:cNvGrpSpPr/>
          <p:nvPr/>
        </p:nvGrpSpPr>
        <p:grpSpPr>
          <a:xfrm>
            <a:off x="8328941" y="4596835"/>
            <a:ext cx="3406988" cy="1178561"/>
            <a:chOff x="0" y="0"/>
            <a:chExt cx="3406986" cy="1178560"/>
          </a:xfrm>
        </p:grpSpPr>
        <p:pic>
          <p:nvPicPr>
            <p:cNvPr id="626" name="image.png" descr="image.png"/>
            <p:cNvPicPr>
              <a:picLocks noChangeAspect="1"/>
            </p:cNvPicPr>
            <p:nvPr/>
          </p:nvPicPr>
          <p:blipFill>
            <a:blip r:embed="rId2" cstate="print">
              <a:extLst/>
            </a:blip>
            <a:stretch>
              <a:fillRect/>
            </a:stretch>
          </p:blipFill>
          <p:spPr>
            <a:xfrm>
              <a:off x="0" y="0"/>
              <a:ext cx="3406987" cy="1178561"/>
            </a:xfrm>
            <a:prstGeom prst="rect">
              <a:avLst/>
            </a:prstGeom>
            <a:ln w="12700" cap="flat">
              <a:noFill/>
              <a:miter lim="400000"/>
            </a:ln>
            <a:effectLst/>
          </p:spPr>
        </p:pic>
        <p:sp>
          <p:nvSpPr>
            <p:cNvPr id="627" name="Nachteile STATUS QUO"/>
            <p:cNvSpPr txBox="1"/>
            <p:nvPr/>
          </p:nvSpPr>
          <p:spPr>
            <a:xfrm>
              <a:off x="252871" y="241864"/>
              <a:ext cx="2908018" cy="685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defTabSz="1300480">
                <a:defRPr sz="2200">
                  <a:solidFill>
                    <a:srgbClr val="FFFFFF"/>
                  </a:solidFill>
                  <a:latin typeface="Calibri"/>
                  <a:ea typeface="Calibri"/>
                  <a:cs typeface="Calibri"/>
                  <a:sym typeface="Calibri"/>
                </a:defRPr>
              </a:pPr>
              <a:r>
                <a:rPr lang="cs-CZ" dirty="0" smtClean="0"/>
                <a:t>Nevýhody </a:t>
              </a:r>
              <a:r>
                <a:rPr dirty="0"/>
                <a:t/>
              </a:r>
              <a:br>
                <a:rPr dirty="0"/>
              </a:br>
              <a:r>
                <a:rPr dirty="0"/>
                <a:t>STATUS QUO</a:t>
              </a:r>
            </a:p>
          </p:txBody>
        </p:sp>
      </p:grpSp>
      <p:grpSp>
        <p:nvGrpSpPr>
          <p:cNvPr id="631" name="Gruppieren"/>
          <p:cNvGrpSpPr/>
          <p:nvPr/>
        </p:nvGrpSpPr>
        <p:grpSpPr>
          <a:xfrm>
            <a:off x="8328941" y="5723466"/>
            <a:ext cx="3406988" cy="1178561"/>
            <a:chOff x="0" y="0"/>
            <a:chExt cx="3406986" cy="1178560"/>
          </a:xfrm>
        </p:grpSpPr>
        <p:pic>
          <p:nvPicPr>
            <p:cNvPr id="629" name="image.png" descr="image.png"/>
            <p:cNvPicPr>
              <a:picLocks noChangeAspect="1"/>
            </p:cNvPicPr>
            <p:nvPr/>
          </p:nvPicPr>
          <p:blipFill>
            <a:blip r:embed="rId3" cstate="print">
              <a:extLst/>
            </a:blip>
            <a:stretch>
              <a:fillRect/>
            </a:stretch>
          </p:blipFill>
          <p:spPr>
            <a:xfrm>
              <a:off x="0" y="0"/>
              <a:ext cx="3406987" cy="1178561"/>
            </a:xfrm>
            <a:prstGeom prst="rect">
              <a:avLst/>
            </a:prstGeom>
            <a:ln w="12700" cap="flat">
              <a:noFill/>
              <a:miter lim="400000"/>
            </a:ln>
            <a:effectLst/>
          </p:spPr>
        </p:pic>
        <p:sp>
          <p:nvSpPr>
            <p:cNvPr id="630" name="Vorteile VERÄNDERUNG"/>
            <p:cNvSpPr txBox="1"/>
            <p:nvPr/>
          </p:nvSpPr>
          <p:spPr>
            <a:xfrm>
              <a:off x="731520" y="221544"/>
              <a:ext cx="1950721" cy="685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defTabSz="1300480">
                <a:defRPr sz="2200">
                  <a:solidFill>
                    <a:srgbClr val="FFFFFF"/>
                  </a:solidFill>
                  <a:latin typeface="Calibri"/>
                  <a:ea typeface="Calibri"/>
                  <a:cs typeface="Calibri"/>
                  <a:sym typeface="Calibri"/>
                </a:defRPr>
              </a:pPr>
              <a:r>
                <a:rPr lang="cs-CZ" dirty="0" smtClean="0"/>
                <a:t>Výhody </a:t>
              </a:r>
              <a:r>
                <a:rPr dirty="0"/>
                <a:t/>
              </a:r>
              <a:br>
                <a:rPr dirty="0"/>
              </a:br>
              <a:r>
                <a:rPr dirty="0"/>
                <a:t>VERÄNDERUNG</a:t>
              </a:r>
            </a:p>
          </p:txBody>
        </p:sp>
      </p:grpSp>
      <p:grpSp>
        <p:nvGrpSpPr>
          <p:cNvPr id="634" name="Gruppieren"/>
          <p:cNvGrpSpPr/>
          <p:nvPr/>
        </p:nvGrpSpPr>
        <p:grpSpPr>
          <a:xfrm>
            <a:off x="1280159" y="4596835"/>
            <a:ext cx="3416019" cy="1178561"/>
            <a:chOff x="0" y="0"/>
            <a:chExt cx="3416017" cy="1178560"/>
          </a:xfrm>
        </p:grpSpPr>
        <p:pic>
          <p:nvPicPr>
            <p:cNvPr id="632" name="image.png" descr="image.png"/>
            <p:cNvPicPr>
              <a:picLocks noChangeAspect="1"/>
            </p:cNvPicPr>
            <p:nvPr/>
          </p:nvPicPr>
          <p:blipFill>
            <a:blip r:embed="rId4" cstate="print">
              <a:extLst/>
            </a:blip>
            <a:stretch>
              <a:fillRect/>
            </a:stretch>
          </p:blipFill>
          <p:spPr>
            <a:xfrm>
              <a:off x="0" y="0"/>
              <a:ext cx="3416018" cy="1178561"/>
            </a:xfrm>
            <a:prstGeom prst="rect">
              <a:avLst/>
            </a:prstGeom>
            <a:ln w="12700" cap="flat">
              <a:noFill/>
              <a:miter lim="400000"/>
            </a:ln>
            <a:effectLst/>
          </p:spPr>
        </p:pic>
        <p:sp>
          <p:nvSpPr>
            <p:cNvPr id="633" name="Vorteile STATUS QUO"/>
            <p:cNvSpPr txBox="1"/>
            <p:nvPr/>
          </p:nvSpPr>
          <p:spPr>
            <a:xfrm>
              <a:off x="257386" y="241864"/>
              <a:ext cx="2908019" cy="685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defTabSz="1300480">
                <a:defRPr sz="2200">
                  <a:solidFill>
                    <a:srgbClr val="FFFFFF"/>
                  </a:solidFill>
                  <a:latin typeface="Calibri"/>
                  <a:ea typeface="Calibri"/>
                  <a:cs typeface="Calibri"/>
                  <a:sym typeface="Calibri"/>
                </a:defRPr>
              </a:pPr>
              <a:r>
                <a:rPr lang="cs-CZ" dirty="0" smtClean="0"/>
                <a:t>Výhody</a:t>
              </a:r>
              <a:r>
                <a:rPr dirty="0"/>
                <a:t/>
              </a:r>
              <a:br>
                <a:rPr dirty="0"/>
              </a:br>
              <a:r>
                <a:rPr dirty="0"/>
                <a:t>STATUS QUO</a:t>
              </a:r>
            </a:p>
          </p:txBody>
        </p:sp>
      </p:grpSp>
      <p:grpSp>
        <p:nvGrpSpPr>
          <p:cNvPr id="637" name="Gruppieren"/>
          <p:cNvGrpSpPr/>
          <p:nvPr/>
        </p:nvGrpSpPr>
        <p:grpSpPr>
          <a:xfrm>
            <a:off x="1280159" y="5723466"/>
            <a:ext cx="3416020" cy="1178562"/>
            <a:chOff x="0" y="0"/>
            <a:chExt cx="3416018" cy="1178561"/>
          </a:xfrm>
        </p:grpSpPr>
        <p:pic>
          <p:nvPicPr>
            <p:cNvPr id="635" name="image.png" descr="image.png"/>
            <p:cNvPicPr>
              <a:picLocks noChangeAspect="1"/>
            </p:cNvPicPr>
            <p:nvPr/>
          </p:nvPicPr>
          <p:blipFill>
            <a:blip r:embed="rId5" cstate="print">
              <a:extLst/>
            </a:blip>
            <a:stretch>
              <a:fillRect/>
            </a:stretch>
          </p:blipFill>
          <p:spPr>
            <a:xfrm>
              <a:off x="0" y="0"/>
              <a:ext cx="3416018" cy="1178561"/>
            </a:xfrm>
            <a:prstGeom prst="rect">
              <a:avLst/>
            </a:prstGeom>
            <a:ln w="12700" cap="flat">
              <a:noFill/>
              <a:miter lim="400000"/>
            </a:ln>
            <a:effectLst/>
          </p:spPr>
        </p:pic>
        <p:sp>
          <p:nvSpPr>
            <p:cNvPr id="636" name="Nachteile VERÄNDERUNG"/>
            <p:cNvSpPr txBox="1"/>
            <p:nvPr/>
          </p:nvSpPr>
          <p:spPr>
            <a:xfrm>
              <a:off x="736035" y="225891"/>
              <a:ext cx="1950721" cy="677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defTabSz="1300480">
                <a:defRPr sz="2200">
                  <a:solidFill>
                    <a:srgbClr val="FFFFFF"/>
                  </a:solidFill>
                  <a:latin typeface="Calibri"/>
                  <a:ea typeface="Calibri"/>
                  <a:cs typeface="Calibri"/>
                  <a:sym typeface="Calibri"/>
                </a:defRPr>
              </a:pPr>
              <a:r>
                <a:rPr lang="cs-CZ" dirty="0" smtClean="0"/>
                <a:t>Nevýhody</a:t>
              </a:r>
              <a:r>
                <a:rPr dirty="0"/>
                <a:t/>
              </a:r>
              <a:br>
                <a:rPr dirty="0"/>
              </a:br>
              <a:r>
                <a:rPr lang="cs-CZ" dirty="0" smtClean="0"/>
                <a:t>ZMĚNY</a:t>
              </a:r>
              <a:endParaRPr dirty="0"/>
            </a:p>
          </p:txBody>
        </p:sp>
      </p:grpSp>
      <p:sp>
        <p:nvSpPr>
          <p:cNvPr id="638" name="Abgerundetes Rechteck"/>
          <p:cNvSpPr/>
          <p:nvPr/>
        </p:nvSpPr>
        <p:spPr>
          <a:xfrm>
            <a:off x="1907822" y="6859128"/>
            <a:ext cx="9216250" cy="325121"/>
          </a:xfrm>
          <a:prstGeom prst="roundRect">
            <a:avLst>
              <a:gd name="adj" fmla="val 16667"/>
            </a:avLst>
          </a:prstGeom>
          <a:solidFill>
            <a:srgbClr val="800000">
              <a:alpha val="59999"/>
            </a:srgbClr>
          </a:solidFill>
          <a:ln w="12700">
            <a:miter lim="400000"/>
          </a:ln>
          <a:effectLst>
            <a:outerShdw blurRad="63500" dist="50800" dir="2700000" rotWithShape="0">
              <a:srgbClr val="808080">
                <a:alpha val="42999"/>
              </a:srgbClr>
            </a:outerShdw>
          </a:effectLst>
        </p:spPr>
        <p:txBody>
          <a:bodyPr lIns="65023" tIns="65023" rIns="65023" bIns="65023" anchor="ctr"/>
          <a:lstStyle/>
          <a:p>
            <a:pPr defTabSz="1300480">
              <a:defRPr sz="2800" b="0">
                <a:solidFill>
                  <a:srgbClr val="FFFFFF"/>
                </a:solidFill>
                <a:latin typeface="Calibri"/>
                <a:ea typeface="Calibri"/>
                <a:cs typeface="Calibri"/>
                <a:sym typeface="Calibri"/>
              </a:defRPr>
            </a:pPr>
            <a:endParaRPr/>
          </a:p>
        </p:txBody>
      </p:sp>
      <p:sp>
        <p:nvSpPr>
          <p:cNvPr id="639" name="Dreieck"/>
          <p:cNvSpPr/>
          <p:nvPr/>
        </p:nvSpPr>
        <p:spPr>
          <a:xfrm>
            <a:off x="5705404" y="7292622"/>
            <a:ext cx="1733974" cy="758614"/>
          </a:xfrm>
          <a:prstGeom prst="triangle">
            <a:avLst/>
          </a:prstGeom>
          <a:solidFill>
            <a:srgbClr val="800000">
              <a:alpha val="59999"/>
            </a:srgbClr>
          </a:solidFill>
          <a:ln w="12700">
            <a:solidFill>
              <a:srgbClr val="B6DCDF"/>
            </a:solidFill>
          </a:ln>
          <a:effectLst>
            <a:outerShdw blurRad="50800" dist="25400" dir="5400000" rotWithShape="0">
              <a:srgbClr val="808080">
                <a:alpha val="34999"/>
              </a:srgbClr>
            </a:outerShdw>
          </a:effectLst>
        </p:spPr>
        <p:txBody>
          <a:bodyPr lIns="65023" tIns="65023" rIns="65023" bIns="65023" anchor="ctr"/>
          <a:lstStyle/>
          <a:p>
            <a:pPr defTabSz="1300480">
              <a:defRPr sz="2800" b="0">
                <a:solidFill>
                  <a:srgbClr val="FFFFFF"/>
                </a:solidFill>
                <a:latin typeface="Calibri"/>
                <a:ea typeface="Calibri"/>
                <a:cs typeface="Calibri"/>
                <a:sym typeface="Calibri"/>
              </a:defRPr>
            </a:pPr>
            <a:endParaRPr/>
          </a:p>
        </p:txBody>
      </p:sp>
      <p:grpSp>
        <p:nvGrpSpPr>
          <p:cNvPr id="642" name="Gruppieren"/>
          <p:cNvGrpSpPr/>
          <p:nvPr/>
        </p:nvGrpSpPr>
        <p:grpSpPr>
          <a:xfrm>
            <a:off x="1537546" y="3653394"/>
            <a:ext cx="819574" cy="904749"/>
            <a:chOff x="0" y="10018"/>
            <a:chExt cx="819573" cy="904747"/>
          </a:xfrm>
        </p:grpSpPr>
        <p:sp>
          <p:nvSpPr>
            <p:cNvPr id="640" name="Kreis"/>
            <p:cNvSpPr/>
            <p:nvPr/>
          </p:nvSpPr>
          <p:spPr>
            <a:xfrm>
              <a:off x="0" y="52606"/>
              <a:ext cx="819574" cy="819574"/>
            </a:xfrm>
            <a:prstGeom prst="ellipse">
              <a:avLst/>
            </a:prstGeom>
            <a:noFill/>
            <a:ln w="76200" cap="flat">
              <a:solidFill>
                <a:srgbClr val="808080"/>
              </a:solidFill>
              <a:prstDash val="solid"/>
              <a:round/>
            </a:ln>
            <a:effectLst/>
          </p:spPr>
          <p:txBody>
            <a:bodyPr wrap="square" lIns="65023" tIns="65023" rIns="65023" bIns="65023" numCol="1" anchor="ctr">
              <a:noAutofit/>
            </a:bodyPr>
            <a:lstStyle/>
            <a:p>
              <a:pPr defTabSz="1300480">
                <a:defRPr sz="5000">
                  <a:solidFill>
                    <a:srgbClr val="808080"/>
                  </a:solidFill>
                  <a:latin typeface="Calibri"/>
                  <a:ea typeface="Calibri"/>
                  <a:cs typeface="Calibri"/>
                  <a:sym typeface="Calibri"/>
                </a:defRPr>
              </a:pPr>
              <a:endParaRPr/>
            </a:p>
          </p:txBody>
        </p:sp>
        <p:sp>
          <p:nvSpPr>
            <p:cNvPr id="641" name="1"/>
            <p:cNvSpPr txBox="1"/>
            <p:nvPr/>
          </p:nvSpPr>
          <p:spPr>
            <a:xfrm>
              <a:off x="177492" y="10018"/>
              <a:ext cx="464590" cy="9047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ctr">
              <a:spAutoFit/>
            </a:bodyPr>
            <a:lstStyle>
              <a:lvl1pPr defTabSz="1300480">
                <a:defRPr sz="5000">
                  <a:solidFill>
                    <a:srgbClr val="808080"/>
                  </a:solidFill>
                  <a:latin typeface="Calibri"/>
                  <a:ea typeface="Calibri"/>
                  <a:cs typeface="Calibri"/>
                  <a:sym typeface="Calibri"/>
                </a:defRPr>
              </a:lvl1pPr>
            </a:lstStyle>
            <a:p>
              <a:r>
                <a:t>1</a:t>
              </a:r>
            </a:p>
          </p:txBody>
        </p:sp>
      </p:grpSp>
      <p:grpSp>
        <p:nvGrpSpPr>
          <p:cNvPr id="645" name="Gruppieren"/>
          <p:cNvGrpSpPr/>
          <p:nvPr/>
        </p:nvGrpSpPr>
        <p:grpSpPr>
          <a:xfrm>
            <a:off x="4711982" y="5805057"/>
            <a:ext cx="819574" cy="904749"/>
            <a:chOff x="0" y="10018"/>
            <a:chExt cx="819573" cy="904747"/>
          </a:xfrm>
        </p:grpSpPr>
        <p:sp>
          <p:nvSpPr>
            <p:cNvPr id="643" name="Kreis"/>
            <p:cNvSpPr/>
            <p:nvPr/>
          </p:nvSpPr>
          <p:spPr>
            <a:xfrm>
              <a:off x="0" y="52606"/>
              <a:ext cx="819574" cy="819574"/>
            </a:xfrm>
            <a:prstGeom prst="ellipse">
              <a:avLst/>
            </a:prstGeom>
            <a:noFill/>
            <a:ln w="76200" cap="flat">
              <a:solidFill>
                <a:srgbClr val="808080"/>
              </a:solidFill>
              <a:prstDash val="solid"/>
              <a:round/>
            </a:ln>
            <a:effectLst/>
          </p:spPr>
          <p:txBody>
            <a:bodyPr wrap="square" lIns="65023" tIns="65023" rIns="65023" bIns="65023" numCol="1" anchor="ctr">
              <a:noAutofit/>
            </a:bodyPr>
            <a:lstStyle/>
            <a:p>
              <a:pPr defTabSz="1300480">
                <a:defRPr sz="5000">
                  <a:solidFill>
                    <a:srgbClr val="808080"/>
                  </a:solidFill>
                  <a:latin typeface="Calibri"/>
                  <a:ea typeface="Calibri"/>
                  <a:cs typeface="Calibri"/>
                  <a:sym typeface="Calibri"/>
                </a:defRPr>
              </a:pPr>
              <a:endParaRPr/>
            </a:p>
          </p:txBody>
        </p:sp>
        <p:sp>
          <p:nvSpPr>
            <p:cNvPr id="644" name="2"/>
            <p:cNvSpPr txBox="1"/>
            <p:nvPr/>
          </p:nvSpPr>
          <p:spPr>
            <a:xfrm>
              <a:off x="177492" y="10018"/>
              <a:ext cx="464590" cy="9047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ctr">
              <a:spAutoFit/>
            </a:bodyPr>
            <a:lstStyle>
              <a:lvl1pPr defTabSz="1300480">
                <a:defRPr sz="5000">
                  <a:solidFill>
                    <a:srgbClr val="808080"/>
                  </a:solidFill>
                  <a:latin typeface="Calibri"/>
                  <a:ea typeface="Calibri"/>
                  <a:cs typeface="Calibri"/>
                  <a:sym typeface="Calibri"/>
                </a:defRPr>
              </a:lvl1pPr>
            </a:lstStyle>
            <a:p>
              <a:r>
                <a:t>2</a:t>
              </a:r>
            </a:p>
          </p:txBody>
        </p:sp>
      </p:grpSp>
      <p:grpSp>
        <p:nvGrpSpPr>
          <p:cNvPr id="648" name="Gruppieren"/>
          <p:cNvGrpSpPr/>
          <p:nvPr/>
        </p:nvGrpSpPr>
        <p:grpSpPr>
          <a:xfrm>
            <a:off x="10652195" y="3655652"/>
            <a:ext cx="819574" cy="904749"/>
            <a:chOff x="0" y="10018"/>
            <a:chExt cx="819573" cy="904747"/>
          </a:xfrm>
        </p:grpSpPr>
        <p:sp>
          <p:nvSpPr>
            <p:cNvPr id="646" name="Kreis"/>
            <p:cNvSpPr/>
            <p:nvPr/>
          </p:nvSpPr>
          <p:spPr>
            <a:xfrm>
              <a:off x="0" y="52606"/>
              <a:ext cx="819574" cy="819574"/>
            </a:xfrm>
            <a:prstGeom prst="ellipse">
              <a:avLst/>
            </a:prstGeom>
            <a:noFill/>
            <a:ln w="76200" cap="flat">
              <a:solidFill>
                <a:srgbClr val="808080"/>
              </a:solidFill>
              <a:prstDash val="solid"/>
              <a:round/>
            </a:ln>
            <a:effectLst/>
          </p:spPr>
          <p:txBody>
            <a:bodyPr wrap="square" lIns="65023" tIns="65023" rIns="65023" bIns="65023" numCol="1" anchor="ctr">
              <a:noAutofit/>
            </a:bodyPr>
            <a:lstStyle/>
            <a:p>
              <a:pPr defTabSz="1300480">
                <a:defRPr sz="5000">
                  <a:solidFill>
                    <a:srgbClr val="808080"/>
                  </a:solidFill>
                  <a:latin typeface="Calibri"/>
                  <a:ea typeface="Calibri"/>
                  <a:cs typeface="Calibri"/>
                  <a:sym typeface="Calibri"/>
                </a:defRPr>
              </a:pPr>
              <a:endParaRPr/>
            </a:p>
          </p:txBody>
        </p:sp>
        <p:sp>
          <p:nvSpPr>
            <p:cNvPr id="647" name="3"/>
            <p:cNvSpPr txBox="1"/>
            <p:nvPr/>
          </p:nvSpPr>
          <p:spPr>
            <a:xfrm>
              <a:off x="177492" y="10018"/>
              <a:ext cx="464590" cy="9047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ctr">
              <a:spAutoFit/>
            </a:bodyPr>
            <a:lstStyle>
              <a:lvl1pPr defTabSz="1300480">
                <a:defRPr sz="5000">
                  <a:solidFill>
                    <a:srgbClr val="808080"/>
                  </a:solidFill>
                  <a:latin typeface="Calibri"/>
                  <a:ea typeface="Calibri"/>
                  <a:cs typeface="Calibri"/>
                  <a:sym typeface="Calibri"/>
                </a:defRPr>
              </a:lvl1pPr>
            </a:lstStyle>
            <a:p>
              <a:r>
                <a:t>3</a:t>
              </a:r>
            </a:p>
          </p:txBody>
        </p:sp>
      </p:grpSp>
      <p:grpSp>
        <p:nvGrpSpPr>
          <p:cNvPr id="651" name="Gruppieren"/>
          <p:cNvGrpSpPr/>
          <p:nvPr/>
        </p:nvGrpSpPr>
        <p:grpSpPr>
          <a:xfrm>
            <a:off x="7477759" y="5805057"/>
            <a:ext cx="819575" cy="904749"/>
            <a:chOff x="0" y="10018"/>
            <a:chExt cx="819573" cy="904747"/>
          </a:xfrm>
        </p:grpSpPr>
        <p:sp>
          <p:nvSpPr>
            <p:cNvPr id="649" name="Kreis"/>
            <p:cNvSpPr/>
            <p:nvPr/>
          </p:nvSpPr>
          <p:spPr>
            <a:xfrm>
              <a:off x="0" y="52606"/>
              <a:ext cx="819574" cy="819574"/>
            </a:xfrm>
            <a:prstGeom prst="ellipse">
              <a:avLst/>
            </a:prstGeom>
            <a:noFill/>
            <a:ln w="76200" cap="flat">
              <a:solidFill>
                <a:srgbClr val="808080"/>
              </a:solidFill>
              <a:prstDash val="solid"/>
              <a:round/>
            </a:ln>
            <a:effectLst/>
          </p:spPr>
          <p:txBody>
            <a:bodyPr wrap="square" lIns="65023" tIns="65023" rIns="65023" bIns="65023" numCol="1" anchor="ctr">
              <a:noAutofit/>
            </a:bodyPr>
            <a:lstStyle/>
            <a:p>
              <a:pPr defTabSz="1300480">
                <a:defRPr sz="5000">
                  <a:solidFill>
                    <a:srgbClr val="808080"/>
                  </a:solidFill>
                  <a:latin typeface="Calibri"/>
                  <a:ea typeface="Calibri"/>
                  <a:cs typeface="Calibri"/>
                  <a:sym typeface="Calibri"/>
                </a:defRPr>
              </a:pPr>
              <a:endParaRPr/>
            </a:p>
          </p:txBody>
        </p:sp>
        <p:sp>
          <p:nvSpPr>
            <p:cNvPr id="650" name="4"/>
            <p:cNvSpPr txBox="1"/>
            <p:nvPr/>
          </p:nvSpPr>
          <p:spPr>
            <a:xfrm>
              <a:off x="177492" y="10018"/>
              <a:ext cx="464590" cy="9047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ctr">
              <a:spAutoFit/>
            </a:bodyPr>
            <a:lstStyle>
              <a:lvl1pPr defTabSz="1300480">
                <a:defRPr sz="5000">
                  <a:solidFill>
                    <a:srgbClr val="808080"/>
                  </a:solidFill>
                  <a:latin typeface="Calibri"/>
                  <a:ea typeface="Calibri"/>
                  <a:cs typeface="Calibri"/>
                  <a:sym typeface="Calibri"/>
                </a:defRPr>
              </a:lvl1pPr>
            </a:lstStyle>
            <a:p>
              <a:r>
                <a:t>4</a:t>
              </a:r>
            </a:p>
          </p:txBody>
        </p:sp>
      </p:grpSp>
      <p:sp>
        <p:nvSpPr>
          <p:cNvPr id="652" name="Linie"/>
          <p:cNvSpPr/>
          <p:nvPr/>
        </p:nvSpPr>
        <p:spPr>
          <a:xfrm>
            <a:off x="6603999" y="3339253"/>
            <a:ext cx="1" cy="3379894"/>
          </a:xfrm>
          <a:prstGeom prst="line">
            <a:avLst/>
          </a:prstGeom>
          <a:ln w="76200">
            <a:solidFill>
              <a:srgbClr val="FFFF9A"/>
            </a:solidFill>
            <a:prstDash val="dash"/>
          </a:ln>
          <a:effectLst>
            <a:outerShdw blurRad="88900" dist="50800" dir="2700000" rotWithShape="0">
              <a:srgbClr val="808080"/>
            </a:outerShdw>
          </a:effectLst>
        </p:spPr>
        <p:txBody>
          <a:bodyPr lIns="65023" tIns="65023" rIns="65023" bIns="65023"/>
          <a:lstStyle/>
          <a:p>
            <a:pPr algn="l" defTabSz="1300480">
              <a:defRPr b="0">
                <a:latin typeface="Calibri"/>
                <a:ea typeface="Calibri"/>
                <a:cs typeface="Calibri"/>
                <a:sym typeface="Calibri"/>
              </a:defRPr>
            </a:pPr>
            <a:endParaRPr/>
          </a:p>
        </p:txBody>
      </p:sp>
      <p:grpSp>
        <p:nvGrpSpPr>
          <p:cNvPr id="655" name="Gruppieren"/>
          <p:cNvGrpSpPr/>
          <p:nvPr/>
        </p:nvGrpSpPr>
        <p:grpSpPr>
          <a:xfrm>
            <a:off x="4558453" y="2470008"/>
            <a:ext cx="4095610" cy="666047"/>
            <a:chOff x="0" y="0"/>
            <a:chExt cx="4095609" cy="666045"/>
          </a:xfrm>
        </p:grpSpPr>
        <p:sp>
          <p:nvSpPr>
            <p:cNvPr id="653" name="Form"/>
            <p:cNvSpPr/>
            <p:nvPr/>
          </p:nvSpPr>
          <p:spPr>
            <a:xfrm>
              <a:off x="0" y="0"/>
              <a:ext cx="4095609" cy="666045"/>
            </a:xfrm>
            <a:custGeom>
              <a:avLst/>
              <a:gdLst/>
              <a:ahLst/>
              <a:cxnLst>
                <a:cxn ang="0">
                  <a:pos x="wd2" y="hd2"/>
                </a:cxn>
                <a:cxn ang="5400000">
                  <a:pos x="wd2" y="hd2"/>
                </a:cxn>
                <a:cxn ang="10800000">
                  <a:pos x="wd2" y="hd2"/>
                </a:cxn>
                <a:cxn ang="16200000">
                  <a:pos x="wd2" y="hd2"/>
                </a:cxn>
              </a:cxnLst>
              <a:rect l="0" t="0" r="r" b="b"/>
              <a:pathLst>
                <a:path w="21600" h="21600" extrusionOk="0">
                  <a:moveTo>
                    <a:pt x="1619" y="0"/>
                  </a:moveTo>
                  <a:lnTo>
                    <a:pt x="21600" y="0"/>
                  </a:lnTo>
                  <a:lnTo>
                    <a:pt x="21600" y="18000"/>
                  </a:lnTo>
                  <a:cubicBezTo>
                    <a:pt x="21600" y="19988"/>
                    <a:pt x="20875" y="21600"/>
                    <a:pt x="19981" y="21600"/>
                  </a:cubicBezTo>
                  <a:lnTo>
                    <a:pt x="0" y="21600"/>
                  </a:lnTo>
                  <a:lnTo>
                    <a:pt x="0" y="3600"/>
                  </a:lnTo>
                  <a:cubicBezTo>
                    <a:pt x="0" y="1612"/>
                    <a:pt x="725" y="0"/>
                    <a:pt x="1619" y="0"/>
                  </a:cubicBezTo>
                  <a:close/>
                </a:path>
              </a:pathLst>
            </a:custGeom>
            <a:solidFill>
              <a:srgbClr val="FFFF9A"/>
            </a:solidFill>
            <a:ln w="12700" cap="flat">
              <a:solidFill>
                <a:srgbClr val="B6DCDF"/>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defTabSz="1300480">
                <a:defRPr b="0">
                  <a:latin typeface="Calibri"/>
                  <a:ea typeface="Calibri"/>
                  <a:cs typeface="Calibri"/>
                  <a:sym typeface="Calibri"/>
                </a:defRPr>
              </a:pPr>
              <a:endParaRPr/>
            </a:p>
          </p:txBody>
        </p:sp>
        <p:sp>
          <p:nvSpPr>
            <p:cNvPr id="654" name="Ambivalenz entwickeln"/>
            <p:cNvSpPr txBox="1"/>
            <p:nvPr/>
          </p:nvSpPr>
          <p:spPr>
            <a:xfrm>
              <a:off x="89927" y="148357"/>
              <a:ext cx="3915755" cy="3693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1300480">
                <a:defRPr>
                  <a:latin typeface="Calibri"/>
                  <a:ea typeface="Calibri"/>
                  <a:cs typeface="Calibri"/>
                  <a:sym typeface="Calibri"/>
                </a:defRPr>
              </a:lvl1pPr>
            </a:lstStyle>
            <a:p>
              <a:r>
                <a:rPr lang="cs-CZ" dirty="0" smtClean="0"/>
                <a:t>Rozvíjení ambivalence</a:t>
              </a:r>
              <a:endParaRPr dirty="0"/>
            </a:p>
          </p:txBody>
        </p:sp>
      </p:grpSp>
      <p:grpSp>
        <p:nvGrpSpPr>
          <p:cNvPr id="658" name="Gruppieren"/>
          <p:cNvGrpSpPr/>
          <p:nvPr/>
        </p:nvGrpSpPr>
        <p:grpSpPr>
          <a:xfrm>
            <a:off x="4556195" y="8358293"/>
            <a:ext cx="4095610" cy="666046"/>
            <a:chOff x="0" y="0"/>
            <a:chExt cx="4095608" cy="666044"/>
          </a:xfrm>
        </p:grpSpPr>
        <p:sp>
          <p:nvSpPr>
            <p:cNvPr id="656" name="Form"/>
            <p:cNvSpPr/>
            <p:nvPr/>
          </p:nvSpPr>
          <p:spPr>
            <a:xfrm>
              <a:off x="0" y="0"/>
              <a:ext cx="4095609" cy="666045"/>
            </a:xfrm>
            <a:custGeom>
              <a:avLst/>
              <a:gdLst/>
              <a:ahLst/>
              <a:cxnLst>
                <a:cxn ang="0">
                  <a:pos x="wd2" y="hd2"/>
                </a:cxn>
                <a:cxn ang="5400000">
                  <a:pos x="wd2" y="hd2"/>
                </a:cxn>
                <a:cxn ang="10800000">
                  <a:pos x="wd2" y="hd2"/>
                </a:cxn>
                <a:cxn ang="16200000">
                  <a:pos x="wd2" y="hd2"/>
                </a:cxn>
              </a:cxnLst>
              <a:rect l="0" t="0" r="r" b="b"/>
              <a:pathLst>
                <a:path w="21600" h="21600" extrusionOk="0">
                  <a:moveTo>
                    <a:pt x="1619" y="0"/>
                  </a:moveTo>
                  <a:lnTo>
                    <a:pt x="21600" y="0"/>
                  </a:lnTo>
                  <a:lnTo>
                    <a:pt x="21600" y="18000"/>
                  </a:lnTo>
                  <a:cubicBezTo>
                    <a:pt x="21600" y="19988"/>
                    <a:pt x="20875" y="21600"/>
                    <a:pt x="19981" y="21600"/>
                  </a:cubicBezTo>
                  <a:lnTo>
                    <a:pt x="0" y="21600"/>
                  </a:lnTo>
                  <a:lnTo>
                    <a:pt x="0" y="3600"/>
                  </a:lnTo>
                  <a:cubicBezTo>
                    <a:pt x="0" y="1612"/>
                    <a:pt x="725" y="0"/>
                    <a:pt x="1619" y="0"/>
                  </a:cubicBezTo>
                  <a:close/>
                </a:path>
              </a:pathLst>
            </a:custGeom>
            <a:solidFill>
              <a:srgbClr val="FF9900"/>
            </a:solidFill>
            <a:ln w="12700" cap="flat">
              <a:solidFill>
                <a:srgbClr val="B6DCDF"/>
              </a:solidFill>
              <a:prstDash val="solid"/>
              <a:round/>
            </a:ln>
            <a:effectLst>
              <a:outerShdw blurRad="50800" dist="25400" dir="5400000" rotWithShape="0">
                <a:srgbClr val="808080">
                  <a:alpha val="34999"/>
                </a:srgbClr>
              </a:outerShdw>
            </a:effectLst>
          </p:spPr>
          <p:txBody>
            <a:bodyPr wrap="square" lIns="65023" tIns="65023" rIns="65023" bIns="65023" numCol="1" anchor="ctr">
              <a:noAutofit/>
            </a:bodyPr>
            <a:lstStyle/>
            <a:p>
              <a:pPr defTabSz="1300480">
                <a:defRPr b="0">
                  <a:latin typeface="Calibri"/>
                  <a:ea typeface="Calibri"/>
                  <a:cs typeface="Calibri"/>
                  <a:sym typeface="Calibri"/>
                </a:defRPr>
              </a:pPr>
              <a:endParaRPr/>
            </a:p>
          </p:txBody>
        </p:sp>
        <p:sp>
          <p:nvSpPr>
            <p:cNvPr id="657" name="Diskrepanz erzeugen"/>
            <p:cNvSpPr txBox="1"/>
            <p:nvPr/>
          </p:nvSpPr>
          <p:spPr>
            <a:xfrm>
              <a:off x="89927" y="148872"/>
              <a:ext cx="3915755" cy="36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defTabSz="1300480">
                <a:defRPr>
                  <a:latin typeface="Calibri"/>
                  <a:ea typeface="Calibri"/>
                  <a:cs typeface="Calibri"/>
                  <a:sym typeface="Calibri"/>
                </a:defRPr>
              </a:lvl1pPr>
            </a:lstStyle>
            <a:p>
              <a:r>
                <a:rPr lang="cs-CZ" dirty="0" smtClean="0"/>
                <a:t>Vytvořit d</a:t>
              </a:r>
              <a:r>
                <a:rPr dirty="0" err="1" smtClean="0"/>
                <a:t>iskrepan</a:t>
              </a:r>
              <a:r>
                <a:rPr lang="cs-CZ" dirty="0" err="1" smtClean="0"/>
                <a:t>ci</a:t>
              </a:r>
              <a:endParaRPr dirty="0"/>
            </a:p>
          </p:txBody>
        </p:sp>
      </p:grpSp>
      <p:sp>
        <p:nvSpPr>
          <p:cNvPr id="659" name="Linie"/>
          <p:cNvSpPr/>
          <p:nvPr/>
        </p:nvSpPr>
        <p:spPr>
          <a:xfrm>
            <a:off x="6604000" y="6719146"/>
            <a:ext cx="1" cy="1639148"/>
          </a:xfrm>
          <a:prstGeom prst="line">
            <a:avLst/>
          </a:prstGeom>
          <a:ln w="76200">
            <a:solidFill>
              <a:srgbClr val="FF9900"/>
            </a:solidFill>
            <a:prstDash val="dash"/>
          </a:ln>
          <a:effectLst>
            <a:outerShdw blurRad="88900" dist="50800" dir="2700000" rotWithShape="0">
              <a:srgbClr val="808080"/>
            </a:outerShdw>
          </a:effectLst>
        </p:spPr>
        <p:txBody>
          <a:bodyPr lIns="65023" tIns="65023" rIns="65023" bIns="65023"/>
          <a:lstStyle/>
          <a:p>
            <a:pPr algn="l" defTabSz="1300480">
              <a:defRPr b="0">
                <a:latin typeface="Calibri"/>
                <a:ea typeface="Calibri"/>
                <a:cs typeface="Calibri"/>
                <a:sym typeface="Calibri"/>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39"/>
                                        </p:tgtEl>
                                        <p:attrNameLst>
                                          <p:attrName>style.visibility</p:attrName>
                                        </p:attrNameLst>
                                      </p:cBhvr>
                                      <p:to>
                                        <p:strVal val="visible"/>
                                      </p:to>
                                    </p:set>
                                    <p:animEffect transition="in" filter="dissolve">
                                      <p:cBhvr>
                                        <p:cTn id="7" dur="2000"/>
                                        <p:tgtEl>
                                          <p:spTgt spid="639"/>
                                        </p:tgtEl>
                                      </p:cBhvr>
                                    </p:animEffect>
                                  </p:childTnLst>
                                </p:cTn>
                              </p:par>
                            </p:childTnLst>
                          </p:cTn>
                        </p:par>
                        <p:par>
                          <p:cTn id="8" fill="hold">
                            <p:stCondLst>
                              <p:cond delay="2000"/>
                            </p:stCondLst>
                            <p:childTnLst>
                              <p:par>
                                <p:cTn id="9" presetID="1" presetClass="entr" presetSubtype="0" fill="hold" grpId="2" nodeType="afterEffect">
                                  <p:stCondLst>
                                    <p:cond delay="0"/>
                                  </p:stCondLst>
                                  <p:iterate>
                                    <p:tmAbs val="0"/>
                                  </p:iterate>
                                  <p:childTnLst>
                                    <p:set>
                                      <p:cBhvr>
                                        <p:cTn id="10" fill="hold"/>
                                        <p:tgtEl>
                                          <p:spTgt spid="6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3" nodeType="clickEffect">
                                  <p:stCondLst>
                                    <p:cond delay="0"/>
                                  </p:stCondLst>
                                  <p:iterate>
                                    <p:tmAbs val="0"/>
                                  </p:iterate>
                                  <p:childTnLst>
                                    <p:set>
                                      <p:cBhvr>
                                        <p:cTn id="14" fill="hold"/>
                                        <p:tgtEl>
                                          <p:spTgt spid="637"/>
                                        </p:tgtEl>
                                        <p:attrNameLst>
                                          <p:attrName>style.visibility</p:attrName>
                                        </p:attrNameLst>
                                      </p:cBhvr>
                                      <p:to>
                                        <p:strVal val="visible"/>
                                      </p:to>
                                    </p:set>
                                    <p:anim calcmode="lin" valueType="num">
                                      <p:cBhvr>
                                        <p:cTn id="15" dur="1000" fill="hold"/>
                                        <p:tgtEl>
                                          <p:spTgt spid="637"/>
                                        </p:tgtEl>
                                        <p:attrNameLst>
                                          <p:attrName>ppt_x</p:attrName>
                                        </p:attrNameLst>
                                      </p:cBhvr>
                                      <p:tavLst>
                                        <p:tav tm="0">
                                          <p:val>
                                            <p:strVal val="#ppt_x"/>
                                          </p:val>
                                        </p:tav>
                                        <p:tav tm="100000">
                                          <p:val>
                                            <p:strVal val="#ppt_x"/>
                                          </p:val>
                                        </p:tav>
                                      </p:tavLst>
                                    </p:anim>
                                    <p:anim calcmode="lin" valueType="num">
                                      <p:cBhvr>
                                        <p:cTn id="16" dur="1000" fill="hold"/>
                                        <p:tgtEl>
                                          <p:spTgt spid="6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4" nodeType="clickEffect">
                                  <p:stCondLst>
                                    <p:cond delay="0"/>
                                  </p:stCondLst>
                                  <p:iterate>
                                    <p:tmAbs val="0"/>
                                  </p:iterate>
                                  <p:childTnLst>
                                    <p:set>
                                      <p:cBhvr>
                                        <p:cTn id="20" fill="hold"/>
                                        <p:tgtEl>
                                          <p:spTgt spid="634"/>
                                        </p:tgtEl>
                                        <p:attrNameLst>
                                          <p:attrName>style.visibility</p:attrName>
                                        </p:attrNameLst>
                                      </p:cBhvr>
                                      <p:to>
                                        <p:strVal val="visible"/>
                                      </p:to>
                                    </p:set>
                                    <p:anim calcmode="lin" valueType="num">
                                      <p:cBhvr>
                                        <p:cTn id="21" dur="1000" fill="hold"/>
                                        <p:tgtEl>
                                          <p:spTgt spid="634"/>
                                        </p:tgtEl>
                                        <p:attrNameLst>
                                          <p:attrName>ppt_x</p:attrName>
                                        </p:attrNameLst>
                                      </p:cBhvr>
                                      <p:tavLst>
                                        <p:tav tm="0">
                                          <p:val>
                                            <p:strVal val="#ppt_x"/>
                                          </p:val>
                                        </p:tav>
                                        <p:tav tm="100000">
                                          <p:val>
                                            <p:strVal val="#ppt_x"/>
                                          </p:val>
                                        </p:tav>
                                      </p:tavLst>
                                    </p:anim>
                                    <p:anim calcmode="lin" valueType="num">
                                      <p:cBhvr>
                                        <p:cTn id="22" dur="1000" fill="hold"/>
                                        <p:tgtEl>
                                          <p:spTgt spid="63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5" nodeType="clickEffect">
                                  <p:stCondLst>
                                    <p:cond delay="0"/>
                                  </p:stCondLst>
                                  <p:iterate>
                                    <p:tmAbs val="0"/>
                                  </p:iterate>
                                  <p:childTnLst>
                                    <p:set>
                                      <p:cBhvr>
                                        <p:cTn id="26" fill="hold"/>
                                        <p:tgtEl>
                                          <p:spTgt spid="631"/>
                                        </p:tgtEl>
                                        <p:attrNameLst>
                                          <p:attrName>style.visibility</p:attrName>
                                        </p:attrNameLst>
                                      </p:cBhvr>
                                      <p:to>
                                        <p:strVal val="visible"/>
                                      </p:to>
                                    </p:set>
                                    <p:anim calcmode="lin" valueType="num">
                                      <p:cBhvr>
                                        <p:cTn id="27" dur="1000" fill="hold"/>
                                        <p:tgtEl>
                                          <p:spTgt spid="631"/>
                                        </p:tgtEl>
                                        <p:attrNameLst>
                                          <p:attrName>ppt_x</p:attrName>
                                        </p:attrNameLst>
                                      </p:cBhvr>
                                      <p:tavLst>
                                        <p:tav tm="0">
                                          <p:val>
                                            <p:strVal val="#ppt_x"/>
                                          </p:val>
                                        </p:tav>
                                        <p:tav tm="100000">
                                          <p:val>
                                            <p:strVal val="#ppt_x"/>
                                          </p:val>
                                        </p:tav>
                                      </p:tavLst>
                                    </p:anim>
                                    <p:anim calcmode="lin" valueType="num">
                                      <p:cBhvr>
                                        <p:cTn id="28" dur="1000" fill="hold"/>
                                        <p:tgtEl>
                                          <p:spTgt spid="63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6" nodeType="clickEffect">
                                  <p:stCondLst>
                                    <p:cond delay="0"/>
                                  </p:stCondLst>
                                  <p:iterate>
                                    <p:tmAbs val="0"/>
                                  </p:iterate>
                                  <p:childTnLst>
                                    <p:set>
                                      <p:cBhvr>
                                        <p:cTn id="32" fill="hold"/>
                                        <p:tgtEl>
                                          <p:spTgt spid="628"/>
                                        </p:tgtEl>
                                        <p:attrNameLst>
                                          <p:attrName>style.visibility</p:attrName>
                                        </p:attrNameLst>
                                      </p:cBhvr>
                                      <p:to>
                                        <p:strVal val="visible"/>
                                      </p:to>
                                    </p:set>
                                    <p:anim calcmode="lin" valueType="num">
                                      <p:cBhvr>
                                        <p:cTn id="33" dur="1000" fill="hold"/>
                                        <p:tgtEl>
                                          <p:spTgt spid="628"/>
                                        </p:tgtEl>
                                        <p:attrNameLst>
                                          <p:attrName>ppt_x</p:attrName>
                                        </p:attrNameLst>
                                      </p:cBhvr>
                                      <p:tavLst>
                                        <p:tav tm="0">
                                          <p:val>
                                            <p:strVal val="#ppt_x"/>
                                          </p:val>
                                        </p:tav>
                                        <p:tav tm="100000">
                                          <p:val>
                                            <p:strVal val="#ppt_x"/>
                                          </p:val>
                                        </p:tav>
                                      </p:tavLst>
                                    </p:anim>
                                    <p:anim calcmode="lin" valueType="num">
                                      <p:cBhvr>
                                        <p:cTn id="34" dur="1000" fill="hold"/>
                                        <p:tgtEl>
                                          <p:spTgt spid="628"/>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7" nodeType="clickEffect">
                                  <p:stCondLst>
                                    <p:cond delay="0"/>
                                  </p:stCondLst>
                                  <p:iterate>
                                    <p:tmAbs val="0"/>
                                  </p:iterate>
                                  <p:childTnLst>
                                    <p:set>
                                      <p:cBhvr>
                                        <p:cTn id="38" fill="hold"/>
                                        <p:tgtEl>
                                          <p:spTgt spid="642"/>
                                        </p:tgtEl>
                                        <p:attrNameLst>
                                          <p:attrName>style.visibility</p:attrName>
                                        </p:attrNameLst>
                                      </p:cBhvr>
                                      <p:to>
                                        <p:strVal val="visible"/>
                                      </p:to>
                                    </p:set>
                                    <p:anim calcmode="lin" valueType="num">
                                      <p:cBhvr>
                                        <p:cTn id="39" dur="500" fill="hold"/>
                                        <p:tgtEl>
                                          <p:spTgt spid="642"/>
                                        </p:tgtEl>
                                        <p:attrNameLst>
                                          <p:attrName>ppt_x</p:attrName>
                                        </p:attrNameLst>
                                      </p:cBhvr>
                                      <p:tavLst>
                                        <p:tav tm="0">
                                          <p:val>
                                            <p:strVal val="#ppt_x"/>
                                          </p:val>
                                        </p:tav>
                                        <p:tav tm="100000">
                                          <p:val>
                                            <p:strVal val="#ppt_x"/>
                                          </p:val>
                                        </p:tav>
                                      </p:tavLst>
                                    </p:anim>
                                    <p:anim calcmode="lin" valueType="num">
                                      <p:cBhvr>
                                        <p:cTn id="40" dur="500" fill="hold"/>
                                        <p:tgtEl>
                                          <p:spTgt spid="642"/>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1" fill="hold" grpId="8" nodeType="afterEffect">
                                  <p:stCondLst>
                                    <p:cond delay="0"/>
                                  </p:stCondLst>
                                  <p:iterate>
                                    <p:tmAbs val="0"/>
                                  </p:iterate>
                                  <p:childTnLst>
                                    <p:set>
                                      <p:cBhvr>
                                        <p:cTn id="43" fill="hold"/>
                                        <p:tgtEl>
                                          <p:spTgt spid="645"/>
                                        </p:tgtEl>
                                        <p:attrNameLst>
                                          <p:attrName>style.visibility</p:attrName>
                                        </p:attrNameLst>
                                      </p:cBhvr>
                                      <p:to>
                                        <p:strVal val="visible"/>
                                      </p:to>
                                    </p:set>
                                    <p:anim calcmode="lin" valueType="num">
                                      <p:cBhvr>
                                        <p:cTn id="44" dur="500" fill="hold"/>
                                        <p:tgtEl>
                                          <p:spTgt spid="645"/>
                                        </p:tgtEl>
                                        <p:attrNameLst>
                                          <p:attrName>ppt_x</p:attrName>
                                        </p:attrNameLst>
                                      </p:cBhvr>
                                      <p:tavLst>
                                        <p:tav tm="0">
                                          <p:val>
                                            <p:strVal val="#ppt_x"/>
                                          </p:val>
                                        </p:tav>
                                        <p:tav tm="100000">
                                          <p:val>
                                            <p:strVal val="#ppt_x"/>
                                          </p:val>
                                        </p:tav>
                                      </p:tavLst>
                                    </p:anim>
                                    <p:anim calcmode="lin" valueType="num">
                                      <p:cBhvr>
                                        <p:cTn id="45" dur="500" fill="hold"/>
                                        <p:tgtEl>
                                          <p:spTgt spid="645"/>
                                        </p:tgtEl>
                                        <p:attrNameLst>
                                          <p:attrName>ppt_y</p:attrName>
                                        </p:attrNameLst>
                                      </p:cBhvr>
                                      <p:tavLst>
                                        <p:tav tm="0">
                                          <p:val>
                                            <p:strVal val="0-#ppt_h/2"/>
                                          </p:val>
                                        </p:tav>
                                        <p:tav tm="100000">
                                          <p:val>
                                            <p:strVal val="#ppt_y"/>
                                          </p:val>
                                        </p:tav>
                                      </p:tavLst>
                                    </p:anim>
                                  </p:childTnLst>
                                </p:cTn>
                              </p:par>
                            </p:childTnLst>
                          </p:cTn>
                        </p:par>
                        <p:par>
                          <p:cTn id="46" fill="hold">
                            <p:stCondLst>
                              <p:cond delay="1000"/>
                            </p:stCondLst>
                            <p:childTnLst>
                              <p:par>
                                <p:cTn id="47" presetID="2" presetClass="entr" presetSubtype="1" fill="hold" grpId="9" nodeType="afterEffect">
                                  <p:stCondLst>
                                    <p:cond delay="0"/>
                                  </p:stCondLst>
                                  <p:iterate>
                                    <p:tmAbs val="0"/>
                                  </p:iterate>
                                  <p:childTnLst>
                                    <p:set>
                                      <p:cBhvr>
                                        <p:cTn id="48" fill="hold"/>
                                        <p:tgtEl>
                                          <p:spTgt spid="648"/>
                                        </p:tgtEl>
                                        <p:attrNameLst>
                                          <p:attrName>style.visibility</p:attrName>
                                        </p:attrNameLst>
                                      </p:cBhvr>
                                      <p:to>
                                        <p:strVal val="visible"/>
                                      </p:to>
                                    </p:set>
                                    <p:anim calcmode="lin" valueType="num">
                                      <p:cBhvr>
                                        <p:cTn id="49" dur="500" fill="hold"/>
                                        <p:tgtEl>
                                          <p:spTgt spid="648"/>
                                        </p:tgtEl>
                                        <p:attrNameLst>
                                          <p:attrName>ppt_x</p:attrName>
                                        </p:attrNameLst>
                                      </p:cBhvr>
                                      <p:tavLst>
                                        <p:tav tm="0">
                                          <p:val>
                                            <p:strVal val="#ppt_x"/>
                                          </p:val>
                                        </p:tav>
                                        <p:tav tm="100000">
                                          <p:val>
                                            <p:strVal val="#ppt_x"/>
                                          </p:val>
                                        </p:tav>
                                      </p:tavLst>
                                    </p:anim>
                                    <p:anim calcmode="lin" valueType="num">
                                      <p:cBhvr>
                                        <p:cTn id="50" dur="500" fill="hold"/>
                                        <p:tgtEl>
                                          <p:spTgt spid="648"/>
                                        </p:tgtEl>
                                        <p:attrNameLst>
                                          <p:attrName>ppt_y</p:attrName>
                                        </p:attrNameLst>
                                      </p:cBhvr>
                                      <p:tavLst>
                                        <p:tav tm="0">
                                          <p:val>
                                            <p:strVal val="0-#ppt_h/2"/>
                                          </p:val>
                                        </p:tav>
                                        <p:tav tm="100000">
                                          <p:val>
                                            <p:strVal val="#ppt_y"/>
                                          </p:val>
                                        </p:tav>
                                      </p:tavLst>
                                    </p:anim>
                                  </p:childTnLst>
                                </p:cTn>
                              </p:par>
                            </p:childTnLst>
                          </p:cTn>
                        </p:par>
                        <p:par>
                          <p:cTn id="51" fill="hold">
                            <p:stCondLst>
                              <p:cond delay="1500"/>
                            </p:stCondLst>
                            <p:childTnLst>
                              <p:par>
                                <p:cTn id="52" presetID="2" presetClass="entr" presetSubtype="1" fill="hold" grpId="10" nodeType="afterEffect">
                                  <p:stCondLst>
                                    <p:cond delay="0"/>
                                  </p:stCondLst>
                                  <p:iterate>
                                    <p:tmAbs val="0"/>
                                  </p:iterate>
                                  <p:childTnLst>
                                    <p:set>
                                      <p:cBhvr>
                                        <p:cTn id="53" fill="hold"/>
                                        <p:tgtEl>
                                          <p:spTgt spid="651"/>
                                        </p:tgtEl>
                                        <p:attrNameLst>
                                          <p:attrName>style.visibility</p:attrName>
                                        </p:attrNameLst>
                                      </p:cBhvr>
                                      <p:to>
                                        <p:strVal val="visible"/>
                                      </p:to>
                                    </p:set>
                                    <p:anim calcmode="lin" valueType="num">
                                      <p:cBhvr>
                                        <p:cTn id="54" dur="500" fill="hold"/>
                                        <p:tgtEl>
                                          <p:spTgt spid="651"/>
                                        </p:tgtEl>
                                        <p:attrNameLst>
                                          <p:attrName>ppt_x</p:attrName>
                                        </p:attrNameLst>
                                      </p:cBhvr>
                                      <p:tavLst>
                                        <p:tav tm="0">
                                          <p:val>
                                            <p:strVal val="#ppt_x"/>
                                          </p:val>
                                        </p:tav>
                                        <p:tav tm="100000">
                                          <p:val>
                                            <p:strVal val="#ppt_x"/>
                                          </p:val>
                                        </p:tav>
                                      </p:tavLst>
                                    </p:anim>
                                    <p:anim calcmode="lin" valueType="num">
                                      <p:cBhvr>
                                        <p:cTn id="55" dur="500" fill="hold"/>
                                        <p:tgtEl>
                                          <p:spTgt spid="651"/>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11" nodeType="clickEffect">
                                  <p:stCondLst>
                                    <p:cond delay="0"/>
                                  </p:stCondLst>
                                  <p:iterate>
                                    <p:tmAbs val="0"/>
                                  </p:iterate>
                                  <p:childTnLst>
                                    <p:set>
                                      <p:cBhvr>
                                        <p:cTn id="59" fill="hold"/>
                                        <p:tgtEl>
                                          <p:spTgt spid="652"/>
                                        </p:tgtEl>
                                        <p:attrNameLst>
                                          <p:attrName>style.visibility</p:attrName>
                                        </p:attrNameLst>
                                      </p:cBhvr>
                                      <p:to>
                                        <p:strVal val="visible"/>
                                      </p:to>
                                    </p:set>
                                    <p:animEffect transition="in" filter="wipe(down)">
                                      <p:cBhvr>
                                        <p:cTn id="60" dur="2000"/>
                                        <p:tgtEl>
                                          <p:spTgt spid="652"/>
                                        </p:tgtEl>
                                      </p:cBhvr>
                                    </p:animEffect>
                                  </p:childTnLst>
                                </p:cTn>
                              </p:par>
                            </p:childTnLst>
                          </p:cTn>
                        </p:par>
                        <p:par>
                          <p:cTn id="61" fill="hold">
                            <p:stCondLst>
                              <p:cond delay="2000"/>
                            </p:stCondLst>
                            <p:childTnLst>
                              <p:par>
                                <p:cTn id="62" presetID="22" presetClass="entr" presetSubtype="4" fill="hold" grpId="12" nodeType="afterEffect">
                                  <p:stCondLst>
                                    <p:cond delay="0"/>
                                  </p:stCondLst>
                                  <p:iterate>
                                    <p:tmAbs val="0"/>
                                  </p:iterate>
                                  <p:childTnLst>
                                    <p:set>
                                      <p:cBhvr>
                                        <p:cTn id="63" fill="hold"/>
                                        <p:tgtEl>
                                          <p:spTgt spid="655"/>
                                        </p:tgtEl>
                                        <p:attrNameLst>
                                          <p:attrName>style.visibility</p:attrName>
                                        </p:attrNameLst>
                                      </p:cBhvr>
                                      <p:to>
                                        <p:strVal val="visible"/>
                                      </p:to>
                                    </p:set>
                                    <p:animEffect transition="in" filter="wipe(down)">
                                      <p:cBhvr>
                                        <p:cTn id="64" dur="1000"/>
                                        <p:tgtEl>
                                          <p:spTgt spid="65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13" nodeType="clickEffect">
                                  <p:stCondLst>
                                    <p:cond delay="0"/>
                                  </p:stCondLst>
                                  <p:iterate>
                                    <p:tmAbs val="0"/>
                                  </p:iterate>
                                  <p:childTnLst>
                                    <p:set>
                                      <p:cBhvr>
                                        <p:cTn id="68" fill="hold"/>
                                        <p:tgtEl>
                                          <p:spTgt spid="659"/>
                                        </p:tgtEl>
                                        <p:attrNameLst>
                                          <p:attrName>style.visibility</p:attrName>
                                        </p:attrNameLst>
                                      </p:cBhvr>
                                      <p:to>
                                        <p:strVal val="visible"/>
                                      </p:to>
                                    </p:set>
                                    <p:animEffect transition="in" filter="wipe(up)">
                                      <p:cBhvr>
                                        <p:cTn id="69" dur="2000"/>
                                        <p:tgtEl>
                                          <p:spTgt spid="659"/>
                                        </p:tgtEl>
                                      </p:cBhvr>
                                    </p:animEffect>
                                  </p:childTnLst>
                                </p:cTn>
                              </p:par>
                            </p:childTnLst>
                          </p:cTn>
                        </p:par>
                        <p:par>
                          <p:cTn id="70" fill="hold">
                            <p:stCondLst>
                              <p:cond delay="2000"/>
                            </p:stCondLst>
                            <p:childTnLst>
                              <p:par>
                                <p:cTn id="71" presetID="22" presetClass="entr" presetSubtype="1" fill="hold" grpId="14" nodeType="afterEffect">
                                  <p:stCondLst>
                                    <p:cond delay="0"/>
                                  </p:stCondLst>
                                  <p:iterate>
                                    <p:tmAbs val="0"/>
                                  </p:iterate>
                                  <p:childTnLst>
                                    <p:set>
                                      <p:cBhvr>
                                        <p:cTn id="72" fill="hold"/>
                                        <p:tgtEl>
                                          <p:spTgt spid="658"/>
                                        </p:tgtEl>
                                        <p:attrNameLst>
                                          <p:attrName>style.visibility</p:attrName>
                                        </p:attrNameLst>
                                      </p:cBhvr>
                                      <p:to>
                                        <p:strVal val="visible"/>
                                      </p:to>
                                    </p:set>
                                    <p:animEffect transition="in" filter="wipe(up)">
                                      <p:cBhvr>
                                        <p:cTn id="73" dur="20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6" animBg="1" advAuto="0"/>
      <p:bldP spid="631" grpId="5" animBg="1" advAuto="0"/>
      <p:bldP spid="634" grpId="4" animBg="1" advAuto="0"/>
      <p:bldP spid="637" grpId="3" animBg="1" advAuto="0"/>
      <p:bldP spid="638" grpId="2" animBg="1" advAuto="0"/>
      <p:bldP spid="639" grpId="1" animBg="1" advAuto="0"/>
      <p:bldP spid="642" grpId="7" animBg="1" advAuto="0"/>
      <p:bldP spid="645" grpId="8" animBg="1" advAuto="0"/>
      <p:bldP spid="648" grpId="9" animBg="1" advAuto="0"/>
      <p:bldP spid="651" grpId="10" animBg="1" advAuto="0"/>
      <p:bldP spid="652" grpId="11" animBg="1" advAuto="0"/>
      <p:bldP spid="655" grpId="12" animBg="1" advAuto="0"/>
      <p:bldP spid="658" grpId="14" animBg="1" advAuto="0"/>
      <p:bldP spid="659" grpId="13"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248"/>
          <p:cNvSpPr txBox="1">
            <a:spLocks noGrp="1"/>
          </p:cNvSpPr>
          <p:nvPr>
            <p:ph type="title"/>
          </p:nvPr>
        </p:nvSpPr>
        <p:spPr>
          <a:prstGeom prst="rect">
            <a:avLst/>
          </a:prstGeom>
        </p:spPr>
        <p:txBody>
          <a:bodyPr lIns="0" tIns="0" rIns="0" bIns="0"/>
          <a:lstStyle>
            <a:lvl1pPr>
              <a:defRPr sz="3800"/>
            </a:lvl1pPr>
          </a:lstStyle>
          <a:p>
            <a:r>
              <a:rPr lang="cs-CZ" dirty="0" smtClean="0"/>
              <a:t>Faktory změny</a:t>
            </a:r>
            <a:endParaRPr dirty="0"/>
          </a:p>
        </p:txBody>
      </p:sp>
      <p:grpSp>
        <p:nvGrpSpPr>
          <p:cNvPr id="664" name="Group 251"/>
          <p:cNvGrpSpPr/>
          <p:nvPr/>
        </p:nvGrpSpPr>
        <p:grpSpPr>
          <a:xfrm>
            <a:off x="972422" y="3751308"/>
            <a:ext cx="3583005" cy="1842306"/>
            <a:chOff x="-46" y="-24"/>
            <a:chExt cx="3583004" cy="1842304"/>
          </a:xfrm>
        </p:grpSpPr>
        <p:sp>
          <p:nvSpPr>
            <p:cNvPr id="662" name="Shape 249"/>
            <p:cNvSpPr/>
            <p:nvPr/>
          </p:nvSpPr>
          <p:spPr>
            <a:xfrm>
              <a:off x="-46" y="-24"/>
              <a:ext cx="3583004" cy="1842304"/>
            </a:xfrm>
            <a:prstGeom prst="ellipse">
              <a:avLst/>
            </a:prstGeom>
            <a:gradFill flip="none" rotWithShape="1">
              <a:gsLst>
                <a:gs pos="0">
                  <a:srgbClr val="FFFFFF"/>
                </a:gs>
                <a:gs pos="100000">
                  <a:srgbClr val="00CC66"/>
                </a:gs>
              </a:gsLst>
              <a:path path="circle">
                <a:fillToRect l="37721" t="-19636" r="62278" b="1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defRPr b="0"/>
              </a:pPr>
              <a:endParaRPr/>
            </a:p>
          </p:txBody>
        </p:sp>
        <p:sp>
          <p:nvSpPr>
            <p:cNvPr id="663" name="Shape 250"/>
            <p:cNvSpPr txBox="1"/>
            <p:nvPr/>
          </p:nvSpPr>
          <p:spPr>
            <a:xfrm>
              <a:off x="770868" y="665294"/>
              <a:ext cx="1404231" cy="5232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defRPr sz="3400" b="0"/>
              </a:lvl1pPr>
            </a:lstStyle>
            <a:p>
              <a:r>
                <a:rPr lang="cs-CZ" dirty="0" smtClean="0"/>
                <a:t>Důvěra</a:t>
              </a:r>
              <a:endParaRPr dirty="0"/>
            </a:p>
          </p:txBody>
        </p:sp>
      </p:grpSp>
      <p:grpSp>
        <p:nvGrpSpPr>
          <p:cNvPr id="667" name="Group 254"/>
          <p:cNvGrpSpPr/>
          <p:nvPr/>
        </p:nvGrpSpPr>
        <p:grpSpPr>
          <a:xfrm>
            <a:off x="8039220" y="3750453"/>
            <a:ext cx="3583916" cy="1843160"/>
            <a:chOff x="-48" y="-25"/>
            <a:chExt cx="3583915" cy="1843158"/>
          </a:xfrm>
        </p:grpSpPr>
        <p:sp>
          <p:nvSpPr>
            <p:cNvPr id="665" name="Shape 252"/>
            <p:cNvSpPr/>
            <p:nvPr/>
          </p:nvSpPr>
          <p:spPr>
            <a:xfrm>
              <a:off x="-48" y="-25"/>
              <a:ext cx="3583915" cy="1843158"/>
            </a:xfrm>
            <a:prstGeom prst="ellipse">
              <a:avLst/>
            </a:prstGeom>
            <a:gradFill flip="none" rotWithShape="1">
              <a:gsLst>
                <a:gs pos="0">
                  <a:srgbClr val="FFFFFF"/>
                </a:gs>
                <a:gs pos="100000">
                  <a:srgbClr val="0066FF"/>
                </a:gs>
              </a:gsLst>
              <a:path path="circle">
                <a:fillToRect l="37721" t="-19636" r="62278" b="1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defRPr b="0"/>
              </a:pPr>
              <a:endParaRPr/>
            </a:p>
          </p:txBody>
        </p:sp>
        <p:sp>
          <p:nvSpPr>
            <p:cNvPr id="666" name="Shape 253"/>
            <p:cNvSpPr txBox="1"/>
            <p:nvPr/>
          </p:nvSpPr>
          <p:spPr>
            <a:xfrm>
              <a:off x="711066" y="665720"/>
              <a:ext cx="1912382" cy="52321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defRPr sz="3400" b="0"/>
              </a:lvl1pPr>
            </a:lstStyle>
            <a:p>
              <a:r>
                <a:rPr lang="cs-CZ" dirty="0" smtClean="0"/>
                <a:t>Důležitost</a:t>
              </a:r>
              <a:endParaRPr dirty="0"/>
            </a:p>
          </p:txBody>
        </p:sp>
      </p:grpSp>
      <p:grpSp>
        <p:nvGrpSpPr>
          <p:cNvPr id="670" name="Group 257"/>
          <p:cNvGrpSpPr/>
          <p:nvPr/>
        </p:nvGrpSpPr>
        <p:grpSpPr>
          <a:xfrm>
            <a:off x="4455222" y="5491242"/>
            <a:ext cx="3583916" cy="1843159"/>
            <a:chOff x="-48" y="-25"/>
            <a:chExt cx="3583915" cy="1843158"/>
          </a:xfrm>
        </p:grpSpPr>
        <p:sp>
          <p:nvSpPr>
            <p:cNvPr id="668" name="Shape 255"/>
            <p:cNvSpPr/>
            <p:nvPr/>
          </p:nvSpPr>
          <p:spPr>
            <a:xfrm>
              <a:off x="-48" y="-25"/>
              <a:ext cx="3583915" cy="1843158"/>
            </a:xfrm>
            <a:prstGeom prst="ellipse">
              <a:avLst/>
            </a:prstGeom>
            <a:gradFill flip="none" rotWithShape="1">
              <a:gsLst>
                <a:gs pos="0">
                  <a:srgbClr val="FFFFFF"/>
                </a:gs>
                <a:gs pos="100000">
                  <a:srgbClr val="FFFF00"/>
                </a:gs>
              </a:gsLst>
              <a:path path="circle">
                <a:fillToRect l="37721" t="-19636" r="62278" b="1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defRPr b="0"/>
              </a:pPr>
              <a:endParaRPr/>
            </a:p>
          </p:txBody>
        </p:sp>
        <p:sp>
          <p:nvSpPr>
            <p:cNvPr id="669" name="Shape 256"/>
            <p:cNvSpPr txBox="1"/>
            <p:nvPr/>
          </p:nvSpPr>
          <p:spPr>
            <a:xfrm>
              <a:off x="622850" y="665720"/>
              <a:ext cx="2446182" cy="5232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defRPr sz="3400" b="0"/>
              </a:lvl1pPr>
            </a:lstStyle>
            <a:p>
              <a:r>
                <a:rPr lang="cs-CZ" dirty="0" smtClean="0"/>
                <a:t>Připravenost</a:t>
              </a:r>
              <a:endParaRPr dirty="0"/>
            </a:p>
          </p:txBody>
        </p:sp>
      </p:grpSp>
      <p:grpSp>
        <p:nvGrpSpPr>
          <p:cNvPr id="673" name="Group 260"/>
          <p:cNvGrpSpPr/>
          <p:nvPr/>
        </p:nvGrpSpPr>
        <p:grpSpPr>
          <a:xfrm>
            <a:off x="3379891" y="7787390"/>
            <a:ext cx="5734761" cy="1636894"/>
            <a:chOff x="158695" y="0"/>
            <a:chExt cx="5734760" cy="1636893"/>
          </a:xfrm>
        </p:grpSpPr>
        <p:sp>
          <p:nvSpPr>
            <p:cNvPr id="671" name="Shape 258"/>
            <p:cNvSpPr/>
            <p:nvPr/>
          </p:nvSpPr>
          <p:spPr>
            <a:xfrm>
              <a:off x="158695" y="0"/>
              <a:ext cx="5734760" cy="163689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60" y="0"/>
                    <a:pt x="1028" y="0"/>
                  </a:cubicBezTo>
                  <a:lnTo>
                    <a:pt x="20572" y="0"/>
                  </a:lnTo>
                  <a:cubicBezTo>
                    <a:pt x="21140" y="0"/>
                    <a:pt x="21600" y="1612"/>
                    <a:pt x="21600" y="3600"/>
                  </a:cubicBezTo>
                  <a:lnTo>
                    <a:pt x="21600" y="18000"/>
                  </a:lnTo>
                  <a:cubicBezTo>
                    <a:pt x="21600" y="19988"/>
                    <a:pt x="21140" y="21600"/>
                    <a:pt x="20572" y="21600"/>
                  </a:cubicBezTo>
                  <a:lnTo>
                    <a:pt x="1028" y="21600"/>
                  </a:lnTo>
                  <a:cubicBezTo>
                    <a:pt x="460" y="21600"/>
                    <a:pt x="0" y="19988"/>
                    <a:pt x="0" y="18000"/>
                  </a:cubicBezTo>
                  <a:close/>
                </a:path>
              </a:pathLst>
            </a:custGeom>
            <a:solidFill>
              <a:srgbClr val="FFFF99"/>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672" name="Shape 259"/>
            <p:cNvSpPr txBox="1"/>
            <p:nvPr/>
          </p:nvSpPr>
          <p:spPr>
            <a:xfrm>
              <a:off x="1319210" y="243995"/>
              <a:ext cx="3680494" cy="1107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defTabSz="1300480">
                <a:defRPr sz="1800" b="0"/>
              </a:pPr>
              <a:r>
                <a:rPr lang="cs-CZ" dirty="0" smtClean="0"/>
                <a:t>Připravenost ke změně</a:t>
              </a:r>
              <a:endParaRPr dirty="0"/>
            </a:p>
            <a:p>
              <a:pPr defTabSz="1300480">
                <a:defRPr sz="1800" b="0"/>
              </a:pPr>
              <a:r>
                <a:rPr lang="cs-CZ" dirty="0" smtClean="0"/>
                <a:t>Vědomí</a:t>
              </a:r>
              <a:r>
                <a:rPr dirty="0" smtClean="0"/>
                <a:t>, </a:t>
              </a:r>
              <a:r>
                <a:rPr lang="cs-CZ" dirty="0" smtClean="0"/>
                <a:t>že jsem rozeznal problém,</a:t>
              </a:r>
              <a:r>
                <a:rPr dirty="0" smtClean="0"/>
                <a:t> </a:t>
              </a:r>
              <a:endParaRPr dirty="0"/>
            </a:p>
            <a:p>
              <a:pPr defTabSz="1300480">
                <a:defRPr sz="1800" b="0"/>
              </a:pPr>
              <a:r>
                <a:rPr lang="cs-CZ" dirty="0" smtClean="0"/>
                <a:t>vůle změnit jednání</a:t>
              </a:r>
              <a:endParaRPr dirty="0"/>
            </a:p>
            <a:p>
              <a:pPr defTabSz="1300480">
                <a:defRPr sz="1800" b="0"/>
              </a:pPr>
              <a:r>
                <a:rPr lang="cs-CZ" dirty="0" smtClean="0"/>
                <a:t>nebo přijmout rozhodnutí</a:t>
              </a:r>
              <a:r>
                <a:rPr dirty="0" smtClean="0"/>
                <a:t>. </a:t>
              </a:r>
              <a:endParaRPr dirty="0"/>
            </a:p>
          </p:txBody>
        </p:sp>
      </p:grpSp>
      <p:sp>
        <p:nvSpPr>
          <p:cNvPr id="674" name="Shape 261"/>
          <p:cNvSpPr/>
          <p:nvPr/>
        </p:nvSpPr>
        <p:spPr>
          <a:xfrm>
            <a:off x="6092610" y="7438073"/>
            <a:ext cx="309319" cy="408659"/>
          </a:xfrm>
          <a:custGeom>
            <a:avLst/>
            <a:gdLst/>
            <a:ahLst/>
            <a:cxnLst>
              <a:cxn ang="0">
                <a:pos x="wd2" y="hd2"/>
              </a:cxn>
              <a:cxn ang="5400000">
                <a:pos x="wd2" y="hd2"/>
              </a:cxn>
              <a:cxn ang="10800000">
                <a:pos x="wd2" y="hd2"/>
              </a:cxn>
              <a:cxn ang="16200000">
                <a:pos x="wd2" y="hd2"/>
              </a:cxn>
            </a:cxnLst>
            <a:rect l="0" t="0" r="r" b="b"/>
            <a:pathLst>
              <a:path w="21600" h="21600" extrusionOk="0">
                <a:moveTo>
                  <a:pt x="0" y="4985"/>
                </a:moveTo>
                <a:lnTo>
                  <a:pt x="10800" y="0"/>
                </a:lnTo>
                <a:lnTo>
                  <a:pt x="21600" y="4985"/>
                </a:lnTo>
                <a:lnTo>
                  <a:pt x="16200" y="4985"/>
                </a:lnTo>
                <a:lnTo>
                  <a:pt x="16200" y="21600"/>
                </a:lnTo>
                <a:lnTo>
                  <a:pt x="5400" y="21600"/>
                </a:lnTo>
                <a:lnTo>
                  <a:pt x="5400" y="4985"/>
                </a:lnTo>
                <a:close/>
              </a:path>
            </a:pathLst>
          </a:custGeom>
          <a:solidFill>
            <a:srgbClr val="FFFF99"/>
          </a:solidFill>
          <a:ln w="12700">
            <a:miter lim="400000"/>
          </a:ln>
        </p:spPr>
        <p:txBody>
          <a:bodyPr lIns="65023" tIns="65023" rIns="65023" bIns="65023" anchor="ctr"/>
          <a:lstStyle/>
          <a:p>
            <a:pPr algn="l" defTabSz="1300480">
              <a:defRPr sz="2800" b="0"/>
            </a:pPr>
            <a:endParaRPr/>
          </a:p>
        </p:txBody>
      </p:sp>
      <p:sp>
        <p:nvSpPr>
          <p:cNvPr id="675" name="Shape 262"/>
          <p:cNvSpPr/>
          <p:nvPr/>
        </p:nvSpPr>
        <p:spPr>
          <a:xfrm>
            <a:off x="9676834" y="3238148"/>
            <a:ext cx="307060" cy="409602"/>
          </a:xfrm>
          <a:custGeom>
            <a:avLst/>
            <a:gdLst/>
            <a:ahLst/>
            <a:cxnLst>
              <a:cxn ang="0">
                <a:pos x="wd2" y="hd2"/>
              </a:cxn>
              <a:cxn ang="5400000">
                <a:pos x="wd2" y="hd2"/>
              </a:cxn>
              <a:cxn ang="10800000">
                <a:pos x="wd2" y="hd2"/>
              </a:cxn>
              <a:cxn ang="16200000">
                <a:pos x="wd2" y="hd2"/>
              </a:cxn>
            </a:cxnLst>
            <a:rect l="0" t="0" r="r" b="b"/>
            <a:pathLst>
              <a:path w="21600" h="21600" extrusionOk="0">
                <a:moveTo>
                  <a:pt x="0" y="15362"/>
                </a:moveTo>
                <a:lnTo>
                  <a:pt x="5400" y="15362"/>
                </a:lnTo>
                <a:lnTo>
                  <a:pt x="5400" y="0"/>
                </a:lnTo>
                <a:lnTo>
                  <a:pt x="16200" y="0"/>
                </a:lnTo>
                <a:lnTo>
                  <a:pt x="16200" y="15362"/>
                </a:lnTo>
                <a:lnTo>
                  <a:pt x="21600" y="15362"/>
                </a:lnTo>
                <a:lnTo>
                  <a:pt x="10800" y="21600"/>
                </a:lnTo>
                <a:close/>
              </a:path>
            </a:pathLst>
          </a:custGeom>
          <a:solidFill>
            <a:srgbClr val="99CCFF"/>
          </a:solidFill>
          <a:ln w="12700">
            <a:miter lim="400000"/>
          </a:ln>
        </p:spPr>
        <p:txBody>
          <a:bodyPr lIns="65023" tIns="65023" rIns="65023" bIns="65023" anchor="ctr"/>
          <a:lstStyle/>
          <a:p>
            <a:pPr algn="l" defTabSz="1300480">
              <a:defRPr sz="2800" b="0"/>
            </a:pPr>
            <a:endParaRPr/>
          </a:p>
        </p:txBody>
      </p:sp>
      <p:sp>
        <p:nvSpPr>
          <p:cNvPr id="676" name="Shape 263"/>
          <p:cNvSpPr/>
          <p:nvPr/>
        </p:nvSpPr>
        <p:spPr>
          <a:xfrm>
            <a:off x="2610486" y="3238148"/>
            <a:ext cx="307060" cy="409602"/>
          </a:xfrm>
          <a:custGeom>
            <a:avLst/>
            <a:gdLst/>
            <a:ahLst/>
            <a:cxnLst>
              <a:cxn ang="0">
                <a:pos x="wd2" y="hd2"/>
              </a:cxn>
              <a:cxn ang="5400000">
                <a:pos x="wd2" y="hd2"/>
              </a:cxn>
              <a:cxn ang="10800000">
                <a:pos x="wd2" y="hd2"/>
              </a:cxn>
              <a:cxn ang="16200000">
                <a:pos x="wd2" y="hd2"/>
              </a:cxn>
            </a:cxnLst>
            <a:rect l="0" t="0" r="r" b="b"/>
            <a:pathLst>
              <a:path w="21600" h="21600" extrusionOk="0">
                <a:moveTo>
                  <a:pt x="0" y="14126"/>
                </a:moveTo>
                <a:lnTo>
                  <a:pt x="5400" y="14126"/>
                </a:lnTo>
                <a:lnTo>
                  <a:pt x="5400" y="0"/>
                </a:lnTo>
                <a:lnTo>
                  <a:pt x="16200" y="0"/>
                </a:lnTo>
                <a:lnTo>
                  <a:pt x="16200" y="14126"/>
                </a:lnTo>
                <a:lnTo>
                  <a:pt x="21600" y="14126"/>
                </a:lnTo>
                <a:lnTo>
                  <a:pt x="10800" y="21600"/>
                </a:lnTo>
                <a:close/>
              </a:path>
            </a:pathLst>
          </a:custGeom>
          <a:solidFill>
            <a:srgbClr val="99FF99"/>
          </a:solidFill>
          <a:ln w="12700">
            <a:miter lim="400000"/>
          </a:ln>
        </p:spPr>
        <p:txBody>
          <a:bodyPr lIns="65023" tIns="65023" rIns="65023" bIns="65023" anchor="ctr"/>
          <a:lstStyle/>
          <a:p>
            <a:pPr algn="l" defTabSz="1300480">
              <a:defRPr sz="2800" b="0"/>
            </a:pPr>
            <a:endParaRPr/>
          </a:p>
        </p:txBody>
      </p:sp>
      <p:grpSp>
        <p:nvGrpSpPr>
          <p:cNvPr id="679" name="Group 266"/>
          <p:cNvGrpSpPr/>
          <p:nvPr/>
        </p:nvGrpSpPr>
        <p:grpSpPr>
          <a:xfrm>
            <a:off x="152894" y="1804455"/>
            <a:ext cx="5222244" cy="1433695"/>
            <a:chOff x="0" y="0"/>
            <a:chExt cx="5222242" cy="1433693"/>
          </a:xfrm>
        </p:grpSpPr>
        <p:sp>
          <p:nvSpPr>
            <p:cNvPr id="677" name="Shape 264"/>
            <p:cNvSpPr/>
            <p:nvPr/>
          </p:nvSpPr>
          <p:spPr>
            <a:xfrm>
              <a:off x="0" y="0"/>
              <a:ext cx="5222242" cy="1433693"/>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42" y="0"/>
                    <a:pt x="988" y="0"/>
                  </a:cubicBezTo>
                  <a:lnTo>
                    <a:pt x="20612" y="0"/>
                  </a:lnTo>
                  <a:cubicBezTo>
                    <a:pt x="21158" y="0"/>
                    <a:pt x="21600" y="1612"/>
                    <a:pt x="21600" y="3600"/>
                  </a:cubicBezTo>
                  <a:lnTo>
                    <a:pt x="21600" y="18000"/>
                  </a:lnTo>
                  <a:cubicBezTo>
                    <a:pt x="21600" y="19988"/>
                    <a:pt x="21158" y="21600"/>
                    <a:pt x="20612" y="21600"/>
                  </a:cubicBezTo>
                  <a:lnTo>
                    <a:pt x="988" y="21600"/>
                  </a:lnTo>
                  <a:cubicBezTo>
                    <a:pt x="442" y="21600"/>
                    <a:pt x="0" y="19988"/>
                    <a:pt x="0" y="18000"/>
                  </a:cubicBezTo>
                  <a:close/>
                </a:path>
              </a:pathLst>
            </a:custGeom>
            <a:solidFill>
              <a:srgbClr val="99FF99"/>
            </a:solidFill>
            <a:ln w="12700" cap="flat">
              <a:noFill/>
              <a:miter lim="400000"/>
            </a:ln>
            <a:effectLst/>
          </p:spPr>
          <p:txBody>
            <a:bodyPr wrap="square" lIns="65023" tIns="65023" rIns="65023" bIns="65023" numCol="1" anchor="ctr">
              <a:noAutofit/>
            </a:bodyPr>
            <a:lstStyle/>
            <a:p>
              <a:pPr marL="487680" indent="-487680" algn="l" defTabSz="1300480">
                <a:lnSpc>
                  <a:spcPct val="80000"/>
                </a:lnSpc>
                <a:spcBef>
                  <a:spcPts val="700"/>
                </a:spcBef>
                <a:defRPr b="0"/>
              </a:pPr>
              <a:endParaRPr/>
            </a:p>
          </p:txBody>
        </p:sp>
        <p:sp>
          <p:nvSpPr>
            <p:cNvPr id="678" name="Shape 265"/>
            <p:cNvSpPr txBox="1"/>
            <p:nvPr/>
          </p:nvSpPr>
          <p:spPr>
            <a:xfrm>
              <a:off x="119473" y="119473"/>
              <a:ext cx="4983294" cy="84740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2" tIns="65022" rIns="65022" bIns="65022" numCol="1" anchor="t">
              <a:spAutoFit/>
            </a:bodyPr>
            <a:lstStyle/>
            <a:p>
              <a:pPr marL="487680" indent="-487680" defTabSz="1300480">
                <a:lnSpc>
                  <a:spcPct val="80000"/>
                </a:lnSpc>
                <a:spcBef>
                  <a:spcPts val="400"/>
                </a:spcBef>
                <a:defRPr sz="1800" b="0"/>
              </a:pPr>
              <a:r>
                <a:rPr lang="cs-CZ" dirty="0" smtClean="0"/>
                <a:t>Sebedůvěra</a:t>
              </a:r>
              <a:endParaRPr dirty="0"/>
            </a:p>
            <a:p>
              <a:pPr marL="487680" indent="-487680" defTabSz="1300480">
                <a:lnSpc>
                  <a:spcPct val="80000"/>
                </a:lnSpc>
                <a:spcBef>
                  <a:spcPts val="400"/>
                </a:spcBef>
                <a:defRPr sz="1800" b="0"/>
              </a:pPr>
              <a:r>
                <a:rPr lang="cs-CZ" dirty="0" smtClean="0"/>
                <a:t>Důvěra ve vlastní schopnosti</a:t>
              </a:r>
              <a:r>
                <a:rPr dirty="0" smtClean="0"/>
                <a:t>, </a:t>
              </a:r>
              <a:r>
                <a:rPr lang="cs-CZ" dirty="0" smtClean="0"/>
                <a:t>že vykonám určitý úkol a úspěšně ho dokončím </a:t>
              </a:r>
              <a:endParaRPr dirty="0"/>
            </a:p>
          </p:txBody>
        </p:sp>
      </p:grpSp>
      <p:sp>
        <p:nvSpPr>
          <p:cNvPr id="680" name="Shape 267"/>
          <p:cNvSpPr/>
          <p:nvPr/>
        </p:nvSpPr>
        <p:spPr>
          <a:xfrm>
            <a:off x="4556195" y="4672506"/>
            <a:ext cx="3483076" cy="2"/>
          </a:xfrm>
          <a:prstGeom prst="line">
            <a:avLst/>
          </a:prstGeom>
          <a:ln w="50800">
            <a:solidFill>
              <a:srgbClr val="404040"/>
            </a:solidFill>
            <a:headEnd type="triangle"/>
            <a:tailEnd type="triangle"/>
          </a:ln>
          <a:effectLst>
            <a:outerShdw blurRad="50800" dist="25400" dir="5400000" rotWithShape="0">
              <a:srgbClr val="000000">
                <a:alpha val="38000"/>
              </a:srgbClr>
            </a:outerShdw>
          </a:effectLst>
        </p:spPr>
        <p:txBody>
          <a:bodyPr lIns="65023" tIns="65023" rIns="65023" bIns="65023"/>
          <a:lstStyle/>
          <a:p>
            <a:pPr algn="l" defTabSz="1300480">
              <a:defRPr b="0">
                <a:solidFill>
                  <a:srgbClr val="FFFFFF"/>
                </a:solidFill>
              </a:defRPr>
            </a:pPr>
            <a:endParaRPr/>
          </a:p>
        </p:txBody>
      </p:sp>
      <p:sp>
        <p:nvSpPr>
          <p:cNvPr id="681" name="Shape 268"/>
          <p:cNvSpPr/>
          <p:nvPr/>
        </p:nvSpPr>
        <p:spPr>
          <a:xfrm flipV="1">
            <a:off x="8243148" y="5490140"/>
            <a:ext cx="870374" cy="819219"/>
          </a:xfrm>
          <a:prstGeom prst="line">
            <a:avLst/>
          </a:prstGeom>
          <a:ln w="50800">
            <a:solidFill>
              <a:srgbClr val="404040"/>
            </a:solidFill>
            <a:headEnd type="triangle"/>
            <a:tailEnd type="triangle"/>
          </a:ln>
          <a:effectLst>
            <a:outerShdw blurRad="50800" dist="25400" dir="5400000" rotWithShape="0">
              <a:srgbClr val="000000">
                <a:alpha val="38000"/>
              </a:srgbClr>
            </a:outerShdw>
          </a:effectLst>
        </p:spPr>
        <p:txBody>
          <a:bodyPr lIns="65023" tIns="65023" rIns="65023" bIns="65023"/>
          <a:lstStyle/>
          <a:p>
            <a:pPr algn="l" defTabSz="1300480">
              <a:defRPr b="0">
                <a:solidFill>
                  <a:srgbClr val="FFFFFF"/>
                </a:solidFill>
              </a:defRPr>
            </a:pPr>
            <a:endParaRPr/>
          </a:p>
        </p:txBody>
      </p:sp>
      <p:sp>
        <p:nvSpPr>
          <p:cNvPr id="682" name="Shape 269"/>
          <p:cNvSpPr/>
          <p:nvPr/>
        </p:nvSpPr>
        <p:spPr>
          <a:xfrm>
            <a:off x="3532468" y="5490137"/>
            <a:ext cx="922804" cy="922730"/>
          </a:xfrm>
          <a:prstGeom prst="line">
            <a:avLst/>
          </a:prstGeom>
          <a:ln w="50800">
            <a:solidFill>
              <a:srgbClr val="404040"/>
            </a:solidFill>
            <a:headEnd type="triangle"/>
            <a:tailEnd type="triangle"/>
          </a:ln>
          <a:effectLst>
            <a:outerShdw blurRad="50800" dist="25400" dir="5400000" rotWithShape="0">
              <a:srgbClr val="000000">
                <a:alpha val="38000"/>
              </a:srgbClr>
            </a:outerShdw>
          </a:effectLst>
        </p:spPr>
        <p:txBody>
          <a:bodyPr lIns="65023" tIns="65023" rIns="65023" bIns="65023"/>
          <a:lstStyle/>
          <a:p>
            <a:pPr algn="l" defTabSz="1300480">
              <a:defRPr b="0">
                <a:solidFill>
                  <a:srgbClr val="FFFFFF"/>
                </a:solidFill>
              </a:defRPr>
            </a:pPr>
            <a:endParaRPr/>
          </a:p>
        </p:txBody>
      </p:sp>
      <p:grpSp>
        <p:nvGrpSpPr>
          <p:cNvPr id="685" name="Group 272"/>
          <p:cNvGrpSpPr/>
          <p:nvPr/>
        </p:nvGrpSpPr>
        <p:grpSpPr>
          <a:xfrm>
            <a:off x="7019425" y="1782000"/>
            <a:ext cx="5224510" cy="1433697"/>
            <a:chOff x="-2" y="-2"/>
            <a:chExt cx="5224507" cy="1433696"/>
          </a:xfrm>
        </p:grpSpPr>
        <p:sp>
          <p:nvSpPr>
            <p:cNvPr id="683" name="Shape 270"/>
            <p:cNvSpPr/>
            <p:nvPr/>
          </p:nvSpPr>
          <p:spPr>
            <a:xfrm>
              <a:off x="-2" y="-2"/>
              <a:ext cx="5224507" cy="1433696"/>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442" y="0"/>
                    <a:pt x="988" y="0"/>
                  </a:cubicBezTo>
                  <a:lnTo>
                    <a:pt x="20612" y="0"/>
                  </a:lnTo>
                  <a:cubicBezTo>
                    <a:pt x="21158" y="0"/>
                    <a:pt x="21600" y="1612"/>
                    <a:pt x="21600" y="3600"/>
                  </a:cubicBezTo>
                  <a:lnTo>
                    <a:pt x="21600" y="18000"/>
                  </a:lnTo>
                  <a:cubicBezTo>
                    <a:pt x="21600" y="19988"/>
                    <a:pt x="21158" y="21600"/>
                    <a:pt x="20612" y="21600"/>
                  </a:cubicBezTo>
                  <a:lnTo>
                    <a:pt x="988" y="21600"/>
                  </a:lnTo>
                  <a:cubicBezTo>
                    <a:pt x="442" y="21600"/>
                    <a:pt x="0" y="19988"/>
                    <a:pt x="0" y="18000"/>
                  </a:cubicBezTo>
                  <a:close/>
                </a:path>
              </a:pathLst>
            </a:custGeom>
            <a:solidFill>
              <a:srgbClr val="99CCFF"/>
            </a:solidFill>
            <a:ln w="12700" cap="flat">
              <a:noFill/>
              <a:miter lim="400000"/>
            </a:ln>
            <a:effectLst/>
          </p:spPr>
          <p:txBody>
            <a:bodyPr wrap="square" lIns="65023" tIns="65023" rIns="65023" bIns="65023" numCol="1" anchor="ctr">
              <a:noAutofit/>
            </a:bodyPr>
            <a:lstStyle/>
            <a:p>
              <a:pPr algn="l" defTabSz="1300480">
                <a:defRPr b="0"/>
              </a:pPr>
              <a:endParaRPr/>
            </a:p>
          </p:txBody>
        </p:sp>
        <p:sp>
          <p:nvSpPr>
            <p:cNvPr id="684" name="Shape 271"/>
            <p:cNvSpPr txBox="1"/>
            <p:nvPr/>
          </p:nvSpPr>
          <p:spPr>
            <a:xfrm>
              <a:off x="453900" y="142395"/>
              <a:ext cx="4719238" cy="8309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p>
              <a:pPr defTabSz="1300480">
                <a:defRPr sz="1800" b="0"/>
              </a:pPr>
              <a:r>
                <a:rPr lang="cs-CZ" dirty="0" smtClean="0"/>
                <a:t>Interní konflikt</a:t>
              </a:r>
              <a:endParaRPr dirty="0"/>
            </a:p>
            <a:p>
              <a:pPr defTabSz="1300480">
                <a:defRPr sz="1800" b="0"/>
              </a:pPr>
              <a:r>
                <a:rPr lang="cs-CZ" dirty="0" smtClean="0"/>
                <a:t>Rozpoznání protikladů mezi aktuálním stavem</a:t>
              </a:r>
              <a:br>
                <a:rPr lang="cs-CZ" dirty="0" smtClean="0"/>
              </a:br>
              <a:r>
                <a:rPr lang="cs-CZ" dirty="0" smtClean="0"/>
                <a:t>a požadovaným </a:t>
              </a:r>
              <a:r>
                <a:rPr lang="cs-CZ" dirty="0" err="1" smtClean="0"/>
                <a:t>sebepojetím</a:t>
              </a:r>
              <a:r>
                <a:rPr lang="cs-CZ" dirty="0" smtClean="0"/>
                <a:t> </a:t>
              </a:r>
              <a:endParaRPr dirty="0"/>
            </a:p>
          </p:txBody>
        </p:sp>
      </p:grpSp>
      <p:sp>
        <p:nvSpPr>
          <p:cNvPr id="686"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32</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67"/>
                                        </p:tgtEl>
                                        <p:attrNameLst>
                                          <p:attrName>style.visibility</p:attrName>
                                        </p:attrNameLst>
                                      </p:cBhvr>
                                      <p:to>
                                        <p:strVal val="visible"/>
                                      </p:to>
                                    </p:set>
                                    <p:animEffect transition="in" filter="dissolve">
                                      <p:cBhvr>
                                        <p:cTn id="7" dur="500"/>
                                        <p:tgtEl>
                                          <p:spTgt spid="6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685"/>
                                        </p:tgtEl>
                                        <p:attrNameLst>
                                          <p:attrName>style.visibility</p:attrName>
                                        </p:attrNameLst>
                                      </p:cBhvr>
                                      <p:to>
                                        <p:strVal val="visible"/>
                                      </p:to>
                                    </p:set>
                                    <p:animEffect transition="in" filter="dissolve">
                                      <p:cBhvr>
                                        <p:cTn id="12" dur="500"/>
                                        <p:tgtEl>
                                          <p:spTgt spid="685"/>
                                        </p:tgtEl>
                                      </p:cBhvr>
                                    </p:animEffect>
                                  </p:childTnLst>
                                </p:cTn>
                              </p:par>
                            </p:childTnLst>
                          </p:cTn>
                        </p:par>
                        <p:par>
                          <p:cTn id="13" fill="hold">
                            <p:stCondLst>
                              <p:cond delay="500"/>
                            </p:stCondLst>
                            <p:childTnLst>
                              <p:par>
                                <p:cTn id="14" presetID="9" presetClass="entr" fill="hold" grpId="3" nodeType="afterEffect">
                                  <p:stCondLst>
                                    <p:cond delay="0"/>
                                  </p:stCondLst>
                                  <p:iterate>
                                    <p:tmAbs val="0"/>
                                  </p:iterate>
                                  <p:childTnLst>
                                    <p:set>
                                      <p:cBhvr>
                                        <p:cTn id="15" fill="hold"/>
                                        <p:tgtEl>
                                          <p:spTgt spid="675"/>
                                        </p:tgtEl>
                                        <p:attrNameLst>
                                          <p:attrName>style.visibility</p:attrName>
                                        </p:attrNameLst>
                                      </p:cBhvr>
                                      <p:to>
                                        <p:strVal val="visible"/>
                                      </p:to>
                                    </p:set>
                                    <p:animEffect transition="in" filter="dissolve">
                                      <p:cBhvr>
                                        <p:cTn id="16" dur="500"/>
                                        <p:tgtEl>
                                          <p:spTgt spid="67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4" nodeType="clickEffect">
                                  <p:stCondLst>
                                    <p:cond delay="0"/>
                                  </p:stCondLst>
                                  <p:iterate>
                                    <p:tmAbs val="0"/>
                                  </p:iterate>
                                  <p:childTnLst>
                                    <p:set>
                                      <p:cBhvr>
                                        <p:cTn id="20" fill="hold"/>
                                        <p:tgtEl>
                                          <p:spTgt spid="664"/>
                                        </p:tgtEl>
                                        <p:attrNameLst>
                                          <p:attrName>style.visibility</p:attrName>
                                        </p:attrNameLst>
                                      </p:cBhvr>
                                      <p:to>
                                        <p:strVal val="visible"/>
                                      </p:to>
                                    </p:set>
                                    <p:animEffect transition="in" filter="dissolve">
                                      <p:cBhvr>
                                        <p:cTn id="21" dur="500"/>
                                        <p:tgtEl>
                                          <p:spTgt spid="66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5" nodeType="clickEffect">
                                  <p:stCondLst>
                                    <p:cond delay="0"/>
                                  </p:stCondLst>
                                  <p:iterate>
                                    <p:tmAbs val="0"/>
                                  </p:iterate>
                                  <p:childTnLst>
                                    <p:set>
                                      <p:cBhvr>
                                        <p:cTn id="25" fill="hold"/>
                                        <p:tgtEl>
                                          <p:spTgt spid="679"/>
                                        </p:tgtEl>
                                        <p:attrNameLst>
                                          <p:attrName>style.visibility</p:attrName>
                                        </p:attrNameLst>
                                      </p:cBhvr>
                                      <p:to>
                                        <p:strVal val="visible"/>
                                      </p:to>
                                    </p:set>
                                    <p:animEffect transition="in" filter="dissolve">
                                      <p:cBhvr>
                                        <p:cTn id="26" dur="500"/>
                                        <p:tgtEl>
                                          <p:spTgt spid="679"/>
                                        </p:tgtEl>
                                      </p:cBhvr>
                                    </p:animEffect>
                                  </p:childTnLst>
                                </p:cTn>
                              </p:par>
                            </p:childTnLst>
                          </p:cTn>
                        </p:par>
                        <p:par>
                          <p:cTn id="27" fill="hold">
                            <p:stCondLst>
                              <p:cond delay="500"/>
                            </p:stCondLst>
                            <p:childTnLst>
                              <p:par>
                                <p:cTn id="28" presetID="9" presetClass="entr" fill="hold" grpId="6" nodeType="afterEffect">
                                  <p:stCondLst>
                                    <p:cond delay="0"/>
                                  </p:stCondLst>
                                  <p:iterate>
                                    <p:tmAbs val="0"/>
                                  </p:iterate>
                                  <p:childTnLst>
                                    <p:set>
                                      <p:cBhvr>
                                        <p:cTn id="29" fill="hold"/>
                                        <p:tgtEl>
                                          <p:spTgt spid="676"/>
                                        </p:tgtEl>
                                        <p:attrNameLst>
                                          <p:attrName>style.visibility</p:attrName>
                                        </p:attrNameLst>
                                      </p:cBhvr>
                                      <p:to>
                                        <p:strVal val="visible"/>
                                      </p:to>
                                    </p:set>
                                    <p:animEffect transition="in" filter="dissolve">
                                      <p:cBhvr>
                                        <p:cTn id="30" dur="500"/>
                                        <p:tgtEl>
                                          <p:spTgt spid="67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7" nodeType="clickEffect">
                                  <p:stCondLst>
                                    <p:cond delay="0"/>
                                  </p:stCondLst>
                                  <p:iterate>
                                    <p:tmAbs val="0"/>
                                  </p:iterate>
                                  <p:childTnLst>
                                    <p:set>
                                      <p:cBhvr>
                                        <p:cTn id="34" fill="hold"/>
                                        <p:tgtEl>
                                          <p:spTgt spid="670"/>
                                        </p:tgtEl>
                                        <p:attrNameLst>
                                          <p:attrName>style.visibility</p:attrName>
                                        </p:attrNameLst>
                                      </p:cBhvr>
                                      <p:to>
                                        <p:strVal val="visible"/>
                                      </p:to>
                                    </p:set>
                                    <p:animEffect transition="in" filter="dissolve">
                                      <p:cBhvr>
                                        <p:cTn id="35" dur="500"/>
                                        <p:tgtEl>
                                          <p:spTgt spid="67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8" nodeType="clickEffect">
                                  <p:stCondLst>
                                    <p:cond delay="0"/>
                                  </p:stCondLst>
                                  <p:iterate>
                                    <p:tmAbs val="0"/>
                                  </p:iterate>
                                  <p:childTnLst>
                                    <p:set>
                                      <p:cBhvr>
                                        <p:cTn id="39" fill="hold"/>
                                        <p:tgtEl>
                                          <p:spTgt spid="673"/>
                                        </p:tgtEl>
                                        <p:attrNameLst>
                                          <p:attrName>style.visibility</p:attrName>
                                        </p:attrNameLst>
                                      </p:cBhvr>
                                      <p:to>
                                        <p:strVal val="visible"/>
                                      </p:to>
                                    </p:set>
                                    <p:animEffect transition="in" filter="dissolve">
                                      <p:cBhvr>
                                        <p:cTn id="40" dur="500"/>
                                        <p:tgtEl>
                                          <p:spTgt spid="673"/>
                                        </p:tgtEl>
                                      </p:cBhvr>
                                    </p:animEffect>
                                  </p:childTnLst>
                                </p:cTn>
                              </p:par>
                            </p:childTnLst>
                          </p:cTn>
                        </p:par>
                        <p:par>
                          <p:cTn id="41" fill="hold">
                            <p:stCondLst>
                              <p:cond delay="500"/>
                            </p:stCondLst>
                            <p:childTnLst>
                              <p:par>
                                <p:cTn id="42" presetID="9" presetClass="entr" fill="hold" grpId="9" nodeType="afterEffect">
                                  <p:stCondLst>
                                    <p:cond delay="0"/>
                                  </p:stCondLst>
                                  <p:iterate>
                                    <p:tmAbs val="0"/>
                                  </p:iterate>
                                  <p:childTnLst>
                                    <p:set>
                                      <p:cBhvr>
                                        <p:cTn id="43" fill="hold"/>
                                        <p:tgtEl>
                                          <p:spTgt spid="674"/>
                                        </p:tgtEl>
                                        <p:attrNameLst>
                                          <p:attrName>style.visibility</p:attrName>
                                        </p:attrNameLst>
                                      </p:cBhvr>
                                      <p:to>
                                        <p:strVal val="visible"/>
                                      </p:to>
                                    </p:set>
                                    <p:animEffect transition="in" filter="dissolve">
                                      <p:cBhvr>
                                        <p:cTn id="44" dur="500"/>
                                        <p:tgtEl>
                                          <p:spTgt spid="67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fill="hold" grpId="10" nodeType="clickEffect">
                                  <p:stCondLst>
                                    <p:cond delay="0"/>
                                  </p:stCondLst>
                                  <p:iterate>
                                    <p:tmAbs val="0"/>
                                  </p:iterate>
                                  <p:childTnLst>
                                    <p:set>
                                      <p:cBhvr>
                                        <p:cTn id="48" fill="hold"/>
                                        <p:tgtEl>
                                          <p:spTgt spid="680"/>
                                        </p:tgtEl>
                                        <p:attrNameLst>
                                          <p:attrName>style.visibility</p:attrName>
                                        </p:attrNameLst>
                                      </p:cBhvr>
                                      <p:to>
                                        <p:strVal val="visible"/>
                                      </p:to>
                                    </p:set>
                                    <p:animEffect transition="in" filter="dissolve">
                                      <p:cBhvr>
                                        <p:cTn id="49" dur="1000"/>
                                        <p:tgtEl>
                                          <p:spTgt spid="680"/>
                                        </p:tgtEl>
                                      </p:cBhvr>
                                    </p:animEffect>
                                  </p:childTnLst>
                                </p:cTn>
                              </p:par>
                            </p:childTnLst>
                          </p:cTn>
                        </p:par>
                        <p:par>
                          <p:cTn id="50" fill="hold">
                            <p:stCondLst>
                              <p:cond delay="1000"/>
                            </p:stCondLst>
                            <p:childTnLst>
                              <p:par>
                                <p:cTn id="51" presetID="9" presetClass="entr" fill="hold" grpId="11" nodeType="afterEffect">
                                  <p:stCondLst>
                                    <p:cond delay="0"/>
                                  </p:stCondLst>
                                  <p:iterate>
                                    <p:tmAbs val="0"/>
                                  </p:iterate>
                                  <p:childTnLst>
                                    <p:set>
                                      <p:cBhvr>
                                        <p:cTn id="52" fill="hold"/>
                                        <p:tgtEl>
                                          <p:spTgt spid="681"/>
                                        </p:tgtEl>
                                        <p:attrNameLst>
                                          <p:attrName>style.visibility</p:attrName>
                                        </p:attrNameLst>
                                      </p:cBhvr>
                                      <p:to>
                                        <p:strVal val="visible"/>
                                      </p:to>
                                    </p:set>
                                    <p:animEffect transition="in" filter="dissolve">
                                      <p:cBhvr>
                                        <p:cTn id="53" dur="1000"/>
                                        <p:tgtEl>
                                          <p:spTgt spid="681"/>
                                        </p:tgtEl>
                                      </p:cBhvr>
                                    </p:animEffect>
                                  </p:childTnLst>
                                </p:cTn>
                              </p:par>
                            </p:childTnLst>
                          </p:cTn>
                        </p:par>
                        <p:par>
                          <p:cTn id="54" fill="hold">
                            <p:stCondLst>
                              <p:cond delay="2000"/>
                            </p:stCondLst>
                            <p:childTnLst>
                              <p:par>
                                <p:cTn id="55" presetID="9" presetClass="entr" fill="hold" grpId="12" nodeType="afterEffect">
                                  <p:stCondLst>
                                    <p:cond delay="0"/>
                                  </p:stCondLst>
                                  <p:iterate>
                                    <p:tmAbs val="0"/>
                                  </p:iterate>
                                  <p:childTnLst>
                                    <p:set>
                                      <p:cBhvr>
                                        <p:cTn id="56" fill="hold"/>
                                        <p:tgtEl>
                                          <p:spTgt spid="682"/>
                                        </p:tgtEl>
                                        <p:attrNameLst>
                                          <p:attrName>style.visibility</p:attrName>
                                        </p:attrNameLst>
                                      </p:cBhvr>
                                      <p:to>
                                        <p:strVal val="visible"/>
                                      </p:to>
                                    </p:set>
                                    <p:animEffect transition="in" filter="dissolve">
                                      <p:cBhvr>
                                        <p:cTn id="57" dur="1000"/>
                                        <p:tgtEl>
                                          <p:spTgt spid="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 grpId="4" animBg="1" advAuto="0"/>
      <p:bldP spid="667" grpId="1" animBg="1" advAuto="0"/>
      <p:bldP spid="670" grpId="7" animBg="1" advAuto="0"/>
      <p:bldP spid="673" grpId="8" animBg="1" advAuto="0"/>
      <p:bldP spid="674" grpId="9" animBg="1" advAuto="0"/>
      <p:bldP spid="675" grpId="3" animBg="1" advAuto="0"/>
      <p:bldP spid="676" grpId="6" animBg="1" advAuto="0"/>
      <p:bldP spid="679" grpId="5" animBg="1" advAuto="0"/>
      <p:bldP spid="680" grpId="10" animBg="1" advAuto="0"/>
      <p:bldP spid="681" grpId="11" animBg="1" advAuto="0"/>
      <p:bldP spid="682" grpId="12" animBg="1" advAuto="0"/>
      <p:bldP spid="685"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276"/>
          <p:cNvSpPr txBox="1">
            <a:spLocks noGrp="1"/>
          </p:cNvSpPr>
          <p:nvPr>
            <p:ph type="title"/>
          </p:nvPr>
        </p:nvSpPr>
        <p:spPr>
          <a:xfrm>
            <a:off x="1285381" y="654967"/>
            <a:ext cx="8807380" cy="1370582"/>
          </a:xfrm>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lvl1pPr>
          </a:lstStyle>
          <a:p>
            <a:r>
              <a:rPr lang="cs-CZ" dirty="0" smtClean="0"/>
              <a:t>Motivační situace</a:t>
            </a:r>
            <a:endParaRPr dirty="0"/>
          </a:p>
        </p:txBody>
      </p:sp>
      <p:grpSp>
        <p:nvGrpSpPr>
          <p:cNvPr id="726" name="Gruppieren"/>
          <p:cNvGrpSpPr/>
          <p:nvPr/>
        </p:nvGrpSpPr>
        <p:grpSpPr>
          <a:xfrm>
            <a:off x="1859281" y="1539241"/>
            <a:ext cx="9286239" cy="7063586"/>
            <a:chOff x="0" y="0"/>
            <a:chExt cx="9286238" cy="7063584"/>
          </a:xfrm>
        </p:grpSpPr>
        <p:sp>
          <p:nvSpPr>
            <p:cNvPr id="691" name="Shape 277"/>
            <p:cNvSpPr/>
            <p:nvPr/>
          </p:nvSpPr>
          <p:spPr>
            <a:xfrm>
              <a:off x="4639733" y="0"/>
              <a:ext cx="2259" cy="5572198"/>
            </a:xfrm>
            <a:prstGeom prst="line">
              <a:avLst/>
            </a:prstGeom>
            <a:noFill/>
            <a:ln w="127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grpSp>
          <p:nvGrpSpPr>
            <p:cNvPr id="694" name="Group 280"/>
            <p:cNvGrpSpPr/>
            <p:nvPr/>
          </p:nvGrpSpPr>
          <p:grpSpPr>
            <a:xfrm>
              <a:off x="1578187" y="2196815"/>
              <a:ext cx="853772" cy="1169688"/>
              <a:chOff x="0" y="82235"/>
              <a:chExt cx="853771" cy="1169687"/>
            </a:xfrm>
          </p:grpSpPr>
          <p:sp>
            <p:nvSpPr>
              <p:cNvPr id="692" name="Shape 278"/>
              <p:cNvSpPr/>
              <p:nvPr/>
            </p:nvSpPr>
            <p:spPr>
              <a:xfrm>
                <a:off x="0" y="82235"/>
                <a:ext cx="650241" cy="557675"/>
              </a:xfrm>
              <a:prstGeom prst="rect">
                <a:avLst/>
              </a:prstGeom>
              <a:gradFill flip="none" rotWithShape="1">
                <a:gsLst>
                  <a:gs pos="0">
                    <a:srgbClr val="FFFFFF"/>
                  </a:gs>
                  <a:gs pos="71000">
                    <a:srgbClr val="0055D5"/>
                  </a:gs>
                  <a:gs pos="100000">
                    <a:srgbClr val="0066FF"/>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693" name="Shape 279"/>
              <p:cNvSpPr txBox="1"/>
              <p:nvPr/>
            </p:nvSpPr>
            <p:spPr>
              <a:xfrm>
                <a:off x="325120" y="639909"/>
                <a:ext cx="528652" cy="6120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W</a:t>
                </a:r>
              </a:p>
            </p:txBody>
          </p:sp>
        </p:grpSp>
        <p:grpSp>
          <p:nvGrpSpPr>
            <p:cNvPr id="697" name="Group 283"/>
            <p:cNvGrpSpPr/>
            <p:nvPr/>
          </p:nvGrpSpPr>
          <p:grpSpPr>
            <a:xfrm>
              <a:off x="2413565" y="2196815"/>
              <a:ext cx="717755" cy="1169688"/>
              <a:chOff x="0" y="82235"/>
              <a:chExt cx="717754" cy="1169687"/>
            </a:xfrm>
          </p:grpSpPr>
          <p:sp>
            <p:nvSpPr>
              <p:cNvPr id="695" name="Shape 281"/>
              <p:cNvSpPr/>
              <p:nvPr/>
            </p:nvSpPr>
            <p:spPr>
              <a:xfrm>
                <a:off x="0" y="82235"/>
                <a:ext cx="650241" cy="557675"/>
              </a:xfrm>
              <a:prstGeom prst="rect">
                <a:avLst/>
              </a:prstGeom>
              <a:gradFill flip="none" rotWithShape="1">
                <a:gsLst>
                  <a:gs pos="0">
                    <a:srgbClr val="FFFFFF"/>
                  </a:gs>
                  <a:gs pos="57000">
                    <a:srgbClr val="00CC66"/>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696" name="Shape 282"/>
              <p:cNvSpPr txBox="1"/>
              <p:nvPr/>
            </p:nvSpPr>
            <p:spPr>
              <a:xfrm>
                <a:off x="325120" y="639909"/>
                <a:ext cx="392635" cy="6120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Z</a:t>
                </a:r>
              </a:p>
            </p:txBody>
          </p:sp>
        </p:grpSp>
        <p:grpSp>
          <p:nvGrpSpPr>
            <p:cNvPr id="700" name="Group 286"/>
            <p:cNvGrpSpPr/>
            <p:nvPr/>
          </p:nvGrpSpPr>
          <p:grpSpPr>
            <a:xfrm>
              <a:off x="6272106" y="2196815"/>
              <a:ext cx="853773" cy="1169688"/>
              <a:chOff x="0" y="82235"/>
              <a:chExt cx="853771" cy="1169687"/>
            </a:xfrm>
          </p:grpSpPr>
          <p:sp>
            <p:nvSpPr>
              <p:cNvPr id="698" name="Shape 284"/>
              <p:cNvSpPr/>
              <p:nvPr/>
            </p:nvSpPr>
            <p:spPr>
              <a:xfrm>
                <a:off x="0" y="82235"/>
                <a:ext cx="650242" cy="557675"/>
              </a:xfrm>
              <a:prstGeom prst="rect">
                <a:avLst/>
              </a:prstGeom>
              <a:gradFill flip="none" rotWithShape="1">
                <a:gsLst>
                  <a:gs pos="0">
                    <a:srgbClr val="FFFFFF"/>
                  </a:gs>
                  <a:gs pos="71000">
                    <a:srgbClr val="0055D5"/>
                  </a:gs>
                  <a:gs pos="100000">
                    <a:srgbClr val="0066FF"/>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699" name="Shape 285"/>
              <p:cNvSpPr txBox="1"/>
              <p:nvPr/>
            </p:nvSpPr>
            <p:spPr>
              <a:xfrm>
                <a:off x="325120" y="639909"/>
                <a:ext cx="528652" cy="6120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W</a:t>
                </a:r>
              </a:p>
            </p:txBody>
          </p:sp>
        </p:grpSp>
        <p:grpSp>
          <p:nvGrpSpPr>
            <p:cNvPr id="703" name="Group 289"/>
            <p:cNvGrpSpPr/>
            <p:nvPr/>
          </p:nvGrpSpPr>
          <p:grpSpPr>
            <a:xfrm>
              <a:off x="7102967" y="1085990"/>
              <a:ext cx="716628" cy="2285030"/>
              <a:chOff x="-1" y="0"/>
              <a:chExt cx="716627" cy="2285029"/>
            </a:xfrm>
          </p:grpSpPr>
          <p:sp>
            <p:nvSpPr>
              <p:cNvPr id="701" name="Shape 287"/>
              <p:cNvSpPr/>
              <p:nvPr/>
            </p:nvSpPr>
            <p:spPr>
              <a:xfrm>
                <a:off x="-2" y="0"/>
                <a:ext cx="647985" cy="1673016"/>
              </a:xfrm>
              <a:prstGeom prst="rect">
                <a:avLst/>
              </a:prstGeom>
              <a:gradFill flip="none" rotWithShape="1">
                <a:gsLst>
                  <a:gs pos="0">
                    <a:srgbClr val="FFFFFF"/>
                  </a:gs>
                  <a:gs pos="57000">
                    <a:srgbClr val="00CC66"/>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02" name="Shape 288"/>
              <p:cNvSpPr txBox="1"/>
              <p:nvPr/>
            </p:nvSpPr>
            <p:spPr>
              <a:xfrm>
                <a:off x="323991" y="1673014"/>
                <a:ext cx="392636" cy="6120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Z</a:t>
                </a:r>
              </a:p>
            </p:txBody>
          </p:sp>
        </p:grpSp>
        <p:grpSp>
          <p:nvGrpSpPr>
            <p:cNvPr id="706" name="Group 292"/>
            <p:cNvGrpSpPr/>
            <p:nvPr/>
          </p:nvGrpSpPr>
          <p:grpSpPr>
            <a:xfrm>
              <a:off x="1578187" y="4179145"/>
              <a:ext cx="853772" cy="2005066"/>
              <a:chOff x="0" y="0"/>
              <a:chExt cx="853771" cy="2005064"/>
            </a:xfrm>
          </p:grpSpPr>
          <p:sp>
            <p:nvSpPr>
              <p:cNvPr id="704" name="Shape 290"/>
              <p:cNvSpPr/>
              <p:nvPr/>
            </p:nvSpPr>
            <p:spPr>
              <a:xfrm>
                <a:off x="0" y="-1"/>
                <a:ext cx="650241" cy="1393053"/>
              </a:xfrm>
              <a:prstGeom prst="rect">
                <a:avLst/>
              </a:prstGeom>
              <a:gradFill flip="none" rotWithShape="1">
                <a:gsLst>
                  <a:gs pos="0">
                    <a:srgbClr val="FFFFFF"/>
                  </a:gs>
                  <a:gs pos="71000">
                    <a:srgbClr val="0055D5"/>
                  </a:gs>
                  <a:gs pos="100000">
                    <a:srgbClr val="0066FF"/>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05" name="Shape 291"/>
              <p:cNvSpPr txBox="1"/>
              <p:nvPr/>
            </p:nvSpPr>
            <p:spPr>
              <a:xfrm>
                <a:off x="325120" y="1393050"/>
                <a:ext cx="528652" cy="6120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W</a:t>
                </a:r>
              </a:p>
            </p:txBody>
          </p:sp>
        </p:grpSp>
        <p:grpSp>
          <p:nvGrpSpPr>
            <p:cNvPr id="709" name="Group 295"/>
            <p:cNvGrpSpPr/>
            <p:nvPr/>
          </p:nvGrpSpPr>
          <p:grpSpPr>
            <a:xfrm>
              <a:off x="2413565" y="4829386"/>
              <a:ext cx="717755" cy="1354825"/>
              <a:chOff x="0" y="0"/>
              <a:chExt cx="717754" cy="1354824"/>
            </a:xfrm>
          </p:grpSpPr>
          <p:sp>
            <p:nvSpPr>
              <p:cNvPr id="707" name="Shape 293"/>
              <p:cNvSpPr/>
              <p:nvPr/>
            </p:nvSpPr>
            <p:spPr>
              <a:xfrm>
                <a:off x="0" y="0"/>
                <a:ext cx="650241" cy="742810"/>
              </a:xfrm>
              <a:prstGeom prst="rect">
                <a:avLst/>
              </a:prstGeom>
              <a:gradFill flip="none" rotWithShape="1">
                <a:gsLst>
                  <a:gs pos="0">
                    <a:srgbClr val="FFFFFF"/>
                  </a:gs>
                  <a:gs pos="57000">
                    <a:srgbClr val="00CC66"/>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08" name="Shape 294"/>
              <p:cNvSpPr txBox="1"/>
              <p:nvPr/>
            </p:nvSpPr>
            <p:spPr>
              <a:xfrm>
                <a:off x="325120" y="742809"/>
                <a:ext cx="392635" cy="6120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Z</a:t>
                </a:r>
              </a:p>
            </p:txBody>
          </p:sp>
        </p:grpSp>
        <p:grpSp>
          <p:nvGrpSpPr>
            <p:cNvPr id="712" name="Group 298"/>
            <p:cNvGrpSpPr/>
            <p:nvPr/>
          </p:nvGrpSpPr>
          <p:grpSpPr>
            <a:xfrm>
              <a:off x="6278880" y="3901438"/>
              <a:ext cx="852644" cy="2282772"/>
              <a:chOff x="0" y="0"/>
              <a:chExt cx="852642" cy="2282770"/>
            </a:xfrm>
          </p:grpSpPr>
          <p:sp>
            <p:nvSpPr>
              <p:cNvPr id="710" name="Shape 296"/>
              <p:cNvSpPr/>
              <p:nvPr/>
            </p:nvSpPr>
            <p:spPr>
              <a:xfrm>
                <a:off x="0" y="0"/>
                <a:ext cx="647983" cy="1670757"/>
              </a:xfrm>
              <a:prstGeom prst="rect">
                <a:avLst/>
              </a:prstGeom>
              <a:gradFill flip="none" rotWithShape="1">
                <a:gsLst>
                  <a:gs pos="0">
                    <a:srgbClr val="FFFFFF"/>
                  </a:gs>
                  <a:gs pos="71000">
                    <a:srgbClr val="0055D5"/>
                  </a:gs>
                  <a:gs pos="100000">
                    <a:srgbClr val="0066FF"/>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11" name="Shape 297"/>
              <p:cNvSpPr txBox="1"/>
              <p:nvPr/>
            </p:nvSpPr>
            <p:spPr>
              <a:xfrm>
                <a:off x="323991" y="1670756"/>
                <a:ext cx="528652" cy="6120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W</a:t>
                </a:r>
              </a:p>
            </p:txBody>
          </p:sp>
        </p:grpSp>
        <p:grpSp>
          <p:nvGrpSpPr>
            <p:cNvPr id="715" name="Group 301"/>
            <p:cNvGrpSpPr/>
            <p:nvPr/>
          </p:nvGrpSpPr>
          <p:grpSpPr>
            <a:xfrm>
              <a:off x="7114258" y="3901438"/>
              <a:ext cx="716627" cy="2282772"/>
              <a:chOff x="0" y="0"/>
              <a:chExt cx="716626" cy="2282770"/>
            </a:xfrm>
          </p:grpSpPr>
          <p:sp>
            <p:nvSpPr>
              <p:cNvPr id="713" name="Shape 299"/>
              <p:cNvSpPr/>
              <p:nvPr/>
            </p:nvSpPr>
            <p:spPr>
              <a:xfrm>
                <a:off x="0" y="0"/>
                <a:ext cx="647983" cy="1670757"/>
              </a:xfrm>
              <a:prstGeom prst="rect">
                <a:avLst/>
              </a:prstGeom>
              <a:gradFill flip="none" rotWithShape="1">
                <a:gsLst>
                  <a:gs pos="0">
                    <a:srgbClr val="FFFFFF"/>
                  </a:gs>
                  <a:gs pos="57000">
                    <a:srgbClr val="00CC66"/>
                  </a:gs>
                </a:gsLst>
                <a:path path="circle">
                  <a:fillToRect l="62278" t="119636" r="37721" b="-19636"/>
                </a:path>
              </a:gradFill>
              <a:ln w="12700" cap="flat">
                <a:noFill/>
                <a:miter lim="400000"/>
              </a:ln>
              <a:effectLst>
                <a:outerShdw blurRad="88900" rotWithShape="0">
                  <a:srgbClr val="000000">
                    <a:alpha val="40000"/>
                  </a:srgbClr>
                </a:outerShdw>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solidFill>
                      <a:srgbClr val="FFFFFF"/>
                    </a:solidFill>
                  </a:defRPr>
                </a:pPr>
                <a:endParaRPr/>
              </a:p>
            </p:txBody>
          </p:sp>
          <p:sp>
            <p:nvSpPr>
              <p:cNvPr id="714" name="Shape 300"/>
              <p:cNvSpPr txBox="1"/>
              <p:nvPr/>
            </p:nvSpPr>
            <p:spPr>
              <a:xfrm>
                <a:off x="323991" y="1670756"/>
                <a:ext cx="392636" cy="6120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a:lvl1pPr>
              </a:lstStyle>
              <a:p>
                <a:r>
                  <a:t>Z</a:t>
                </a:r>
              </a:p>
            </p:txBody>
          </p:sp>
        </p:grpSp>
        <p:sp>
          <p:nvSpPr>
            <p:cNvPr id="716" name="Shape 302"/>
            <p:cNvSpPr txBox="1"/>
            <p:nvPr/>
          </p:nvSpPr>
          <p:spPr>
            <a:xfrm>
              <a:off x="1323059" y="185137"/>
              <a:ext cx="1948464" cy="4865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lang="cs-CZ" dirty="0" smtClean="0"/>
                <a:t>nepřipraven</a:t>
              </a:r>
              <a:endParaRPr dirty="0"/>
            </a:p>
          </p:txBody>
        </p:sp>
        <p:sp>
          <p:nvSpPr>
            <p:cNvPr id="717" name="Shape 303"/>
            <p:cNvSpPr txBox="1"/>
            <p:nvPr/>
          </p:nvSpPr>
          <p:spPr>
            <a:xfrm>
              <a:off x="6143316" y="194287"/>
              <a:ext cx="1948464" cy="4865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lang="cs-CZ" dirty="0" smtClean="0"/>
                <a:t>nepřipraven</a:t>
              </a:r>
              <a:endParaRPr dirty="0"/>
            </a:p>
          </p:txBody>
        </p:sp>
        <p:sp>
          <p:nvSpPr>
            <p:cNvPr id="718" name="Shape 304"/>
            <p:cNvSpPr txBox="1"/>
            <p:nvPr/>
          </p:nvSpPr>
          <p:spPr>
            <a:xfrm>
              <a:off x="1474998" y="6378330"/>
              <a:ext cx="3158635" cy="4865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lang="cs-CZ" dirty="0" smtClean="0"/>
                <a:t>nejistý</a:t>
              </a:r>
              <a:r>
                <a:rPr dirty="0" smtClean="0"/>
                <a:t>- </a:t>
              </a:r>
              <a:r>
                <a:rPr dirty="0" err="1" smtClean="0"/>
                <a:t>ambivalen</a:t>
              </a:r>
              <a:r>
                <a:rPr lang="cs-CZ" dirty="0" err="1" smtClean="0"/>
                <a:t>tní</a:t>
              </a:r>
              <a:endParaRPr dirty="0"/>
            </a:p>
          </p:txBody>
        </p:sp>
        <p:sp>
          <p:nvSpPr>
            <p:cNvPr id="719" name="Shape 305"/>
            <p:cNvSpPr txBox="1"/>
            <p:nvPr/>
          </p:nvSpPr>
          <p:spPr>
            <a:xfrm>
              <a:off x="6501538" y="6577014"/>
              <a:ext cx="1948464" cy="4865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8052" tIns="58052" rIns="58052" bIns="58052"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lang="cs-CZ" dirty="0" smtClean="0"/>
                <a:t>připraven</a:t>
              </a:r>
              <a:endParaRPr dirty="0"/>
            </a:p>
          </p:txBody>
        </p:sp>
        <p:sp>
          <p:nvSpPr>
            <p:cNvPr id="720" name="Shape 306"/>
            <p:cNvSpPr/>
            <p:nvPr/>
          </p:nvSpPr>
          <p:spPr>
            <a:xfrm>
              <a:off x="0" y="4641991"/>
              <a:ext cx="9286238" cy="2257"/>
            </a:xfrm>
            <a:prstGeom prst="line">
              <a:avLst/>
            </a:prstGeom>
            <a:noFill/>
            <a:ln w="12700" cap="flat">
              <a:solidFill>
                <a:srgbClr val="000000"/>
              </a:solidFill>
              <a:prstDash val="sysDot"/>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1" name="Shape 307"/>
            <p:cNvSpPr/>
            <p:nvPr/>
          </p:nvSpPr>
          <p:spPr>
            <a:xfrm>
              <a:off x="0" y="1855893"/>
              <a:ext cx="9286238" cy="2257"/>
            </a:xfrm>
            <a:prstGeom prst="line">
              <a:avLst/>
            </a:prstGeom>
            <a:noFill/>
            <a:ln w="12700" cap="flat">
              <a:solidFill>
                <a:srgbClr val="000000"/>
              </a:solidFill>
              <a:prstDash val="sysDot"/>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2" name="Shape 308"/>
            <p:cNvSpPr/>
            <p:nvPr/>
          </p:nvSpPr>
          <p:spPr>
            <a:xfrm>
              <a:off x="0" y="3714041"/>
              <a:ext cx="9286238" cy="2262"/>
            </a:xfrm>
            <a:prstGeom prst="line">
              <a:avLst/>
            </a:prstGeom>
            <a:noFill/>
            <a:ln w="127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3" name="Shape 309"/>
            <p:cNvSpPr/>
            <p:nvPr/>
          </p:nvSpPr>
          <p:spPr>
            <a:xfrm>
              <a:off x="0" y="927944"/>
              <a:ext cx="9286238" cy="2261"/>
            </a:xfrm>
            <a:prstGeom prst="line">
              <a:avLst/>
            </a:prstGeom>
            <a:noFill/>
            <a:ln w="127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4" name="Shape 310"/>
            <p:cNvSpPr/>
            <p:nvPr/>
          </p:nvSpPr>
          <p:spPr>
            <a:xfrm>
              <a:off x="0" y="2783837"/>
              <a:ext cx="9286238" cy="2261"/>
            </a:xfrm>
            <a:prstGeom prst="line">
              <a:avLst/>
            </a:prstGeom>
            <a:noFill/>
            <a:ln w="508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sp>
          <p:nvSpPr>
            <p:cNvPr id="725" name="Shape 311"/>
            <p:cNvSpPr/>
            <p:nvPr/>
          </p:nvSpPr>
          <p:spPr>
            <a:xfrm>
              <a:off x="0" y="5572196"/>
              <a:ext cx="9286238" cy="2256"/>
            </a:xfrm>
            <a:prstGeom prst="line">
              <a:avLst/>
            </a:prstGeom>
            <a:noFill/>
            <a:ln w="50800" cap="flat">
              <a:solidFill>
                <a:srgbClr val="000000"/>
              </a:solidFill>
              <a:prstDash val="solid"/>
              <a:round/>
            </a:ln>
            <a:effectLst>
              <a:outerShdw blurRad="50800" dist="25400" dir="5400000" rotWithShape="0">
                <a:srgbClr val="000000">
                  <a:alpha val="38000"/>
                </a:srgbClr>
              </a:outerShdw>
            </a:effectLst>
          </p:spPr>
          <p:txBody>
            <a:bodyPr wrap="square" lIns="65023" tIns="65023" rIns="65023" bIns="65023" numCol="1" anchor="t">
              <a:noAutofit/>
            </a:bodyPr>
            <a:lstStyle/>
            <a:p>
              <a:pPr algn="l" defTabSz="1300480">
                <a:defRPr b="0">
                  <a:solidFill>
                    <a:srgbClr val="FFFFFF"/>
                  </a:solidFill>
                </a:defRPr>
              </a:pPr>
              <a:endParaRPr/>
            </a:p>
          </p:txBody>
        </p:sp>
      </p:grpSp>
      <p:sp>
        <p:nvSpPr>
          <p:cNvPr id="727"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Shape 313"/>
          <p:cNvSpPr txBox="1">
            <a:spLocks noGrp="1"/>
          </p:cNvSpPr>
          <p:nvPr>
            <p:ph type="title"/>
          </p:nvPr>
        </p:nvSpPr>
        <p:spPr>
          <a:xfrm>
            <a:off x="1215988" y="519082"/>
            <a:ext cx="8807379" cy="3238219"/>
          </a:xfrm>
          <a:prstGeom prst="rect">
            <a:avLst/>
          </a:prstGeom>
        </p:spPr>
        <p:txBody>
          <a:bodyPr lIns="0" tIns="0" rIns="0" bIns="0"/>
          <a:lstStyle/>
          <a:p>
            <a:r>
              <a:rPr lang="cs-CZ" dirty="0" smtClean="0"/>
              <a:t>Díky tomuto je změna pravděpodobná</a:t>
            </a:r>
            <a:endParaRPr dirty="0"/>
          </a:p>
        </p:txBody>
      </p:sp>
      <p:grpSp>
        <p:nvGrpSpPr>
          <p:cNvPr id="732" name="Group 316"/>
          <p:cNvGrpSpPr/>
          <p:nvPr/>
        </p:nvGrpSpPr>
        <p:grpSpPr>
          <a:xfrm>
            <a:off x="2302931" y="3596640"/>
            <a:ext cx="1399825" cy="1792679"/>
            <a:chOff x="0" y="0"/>
            <a:chExt cx="1399824" cy="1792678"/>
          </a:xfrm>
        </p:grpSpPr>
        <p:sp>
          <p:nvSpPr>
            <p:cNvPr id="730" name="Shape 314"/>
            <p:cNvSpPr/>
            <p:nvPr/>
          </p:nvSpPr>
          <p:spPr>
            <a:xfrm rot="5400000">
              <a:off x="-268677" y="268674"/>
              <a:ext cx="1792680" cy="1255329"/>
            </a:xfrm>
            <a:prstGeom prst="chevron">
              <a:avLst>
                <a:gd name="adj" fmla="val 50000"/>
              </a:avLst>
            </a:prstGeom>
            <a:gradFill flip="none" rotWithShape="1">
              <a:gsLst>
                <a:gs pos="0">
                  <a:srgbClr val="3333CC"/>
                </a:gs>
                <a:gs pos="35000">
                  <a:srgbClr val="3333CC"/>
                </a:gs>
                <a:gs pos="100000">
                  <a:srgbClr val="3333CC"/>
                </a:gs>
              </a:gsLst>
              <a:lin ang="16200000" scaled="0"/>
            </a:gradFill>
            <a:ln w="12700" cap="flat">
              <a:solidFill>
                <a:srgbClr val="3333CC"/>
              </a:solidFill>
              <a:prstDash val="solid"/>
              <a:bevel/>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31" name="Shape 315"/>
            <p:cNvSpPr txBox="1"/>
            <p:nvPr/>
          </p:nvSpPr>
          <p:spPr>
            <a:xfrm>
              <a:off x="144497" y="806025"/>
              <a:ext cx="1255327" cy="4314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57" tIns="17157" rIns="17157" bIns="17157" numCol="1" anchor="t">
              <a:spAutoFit/>
            </a:bodyPr>
            <a:lstStyle>
              <a:lvl1pPr algn="l" defTabSz="1201137">
                <a:lnSpc>
                  <a:spcPct val="90000"/>
                </a:lnSpc>
                <a:spcBef>
                  <a:spcPts val="900"/>
                </a:spcBef>
                <a:defRPr sz="2600" b="0"/>
              </a:lvl1pPr>
            </a:lstStyle>
            <a:p>
              <a:r>
                <a:t>Desire</a:t>
              </a:r>
            </a:p>
          </p:txBody>
        </p:sp>
      </p:grpSp>
      <p:grpSp>
        <p:nvGrpSpPr>
          <p:cNvPr id="735" name="Group 319"/>
          <p:cNvGrpSpPr/>
          <p:nvPr/>
        </p:nvGrpSpPr>
        <p:grpSpPr>
          <a:xfrm>
            <a:off x="3558255" y="3596638"/>
            <a:ext cx="6631098" cy="1165019"/>
            <a:chOff x="-2" y="0"/>
            <a:chExt cx="6631097" cy="1165018"/>
          </a:xfrm>
        </p:grpSpPr>
        <p:sp>
          <p:nvSpPr>
            <p:cNvPr id="733" name="Shape 317"/>
            <p:cNvSpPr/>
            <p:nvPr/>
          </p:nvSpPr>
          <p:spPr>
            <a:xfrm rot="5400000">
              <a:off x="2733038" y="-2733040"/>
              <a:ext cx="1165018" cy="663109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3"/>
                    <a:pt x="21600" y="632"/>
                  </a:cubicBezTo>
                  <a:lnTo>
                    <a:pt x="21600" y="21600"/>
                  </a:lnTo>
                  <a:lnTo>
                    <a:pt x="0" y="21600"/>
                  </a:lnTo>
                  <a:lnTo>
                    <a:pt x="0" y="632"/>
                  </a:lnTo>
                  <a:cubicBezTo>
                    <a:pt x="0" y="283"/>
                    <a:pt x="1612" y="0"/>
                    <a:pt x="3600" y="0"/>
                  </a:cubicBezTo>
                  <a:close/>
                </a:path>
              </a:pathLst>
            </a:custGeom>
            <a:solidFill>
              <a:srgbClr val="FFFFFF">
                <a:alpha val="90000"/>
              </a:srgbClr>
            </a:solidFill>
            <a:ln w="12700" cap="flat">
              <a:solidFill>
                <a:srgbClr val="3333CC"/>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34" name="Shape 318"/>
            <p:cNvSpPr txBox="1"/>
            <p:nvPr/>
          </p:nvSpPr>
          <p:spPr>
            <a:xfrm>
              <a:off x="-1" y="582506"/>
              <a:ext cx="6572395" cy="36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6254" tIns="16254" rIns="16254" bIns="16254" numCol="1" anchor="t">
              <a:spAutoFit/>
            </a:bodyPr>
            <a:lstStyle/>
            <a:p>
              <a:pPr marL="171449" lvl="1" indent="-171449" algn="l" defTabSz="1137919">
                <a:lnSpc>
                  <a:spcPct val="90000"/>
                </a:lnSpc>
                <a:spcBef>
                  <a:spcPts val="400"/>
                </a:spcBef>
                <a:buSzPct val="100000"/>
                <a:buFont typeface="Helvetica Neue"/>
                <a:buChar char="•"/>
                <a:defRPr b="0"/>
              </a:pPr>
              <a:r>
                <a:rPr lang="cs-CZ" dirty="0" smtClean="0"/>
                <a:t>Přání (cíl</a:t>
              </a:r>
              <a:r>
                <a:rPr dirty="0" smtClean="0"/>
                <a:t>) (</a:t>
              </a:r>
              <a:r>
                <a:rPr lang="cs-CZ" dirty="0" smtClean="0"/>
                <a:t>Chtěl bych </a:t>
              </a:r>
              <a:r>
                <a:rPr dirty="0" smtClean="0"/>
                <a:t>…)</a:t>
              </a:r>
              <a:endParaRPr dirty="0"/>
            </a:p>
          </p:txBody>
        </p:sp>
      </p:grpSp>
      <p:grpSp>
        <p:nvGrpSpPr>
          <p:cNvPr id="738" name="Group 322"/>
          <p:cNvGrpSpPr/>
          <p:nvPr/>
        </p:nvGrpSpPr>
        <p:grpSpPr>
          <a:xfrm>
            <a:off x="2302931" y="5030328"/>
            <a:ext cx="1381763" cy="1792679"/>
            <a:chOff x="0" y="0"/>
            <a:chExt cx="1381762" cy="1792678"/>
          </a:xfrm>
        </p:grpSpPr>
        <p:sp>
          <p:nvSpPr>
            <p:cNvPr id="736" name="Shape 320"/>
            <p:cNvSpPr/>
            <p:nvPr/>
          </p:nvSpPr>
          <p:spPr>
            <a:xfrm rot="5400000">
              <a:off x="-268677" y="268674"/>
              <a:ext cx="1792680" cy="1255329"/>
            </a:xfrm>
            <a:prstGeom prst="chevron">
              <a:avLst>
                <a:gd name="adj" fmla="val 50000"/>
              </a:avLst>
            </a:prstGeom>
            <a:gradFill flip="none" rotWithShape="1">
              <a:gsLst>
                <a:gs pos="0">
                  <a:srgbClr val="3333CC"/>
                </a:gs>
                <a:gs pos="35000">
                  <a:srgbClr val="3333CC"/>
                </a:gs>
                <a:gs pos="100000">
                  <a:srgbClr val="3333CC"/>
                </a:gs>
              </a:gsLst>
              <a:lin ang="16200000" scaled="0"/>
            </a:gradFill>
            <a:ln w="12700" cap="flat">
              <a:solidFill>
                <a:srgbClr val="3333CC"/>
              </a:solidFill>
              <a:prstDash val="solid"/>
              <a:bevel/>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37" name="Shape 321"/>
            <p:cNvSpPr txBox="1"/>
            <p:nvPr/>
          </p:nvSpPr>
          <p:spPr>
            <a:xfrm>
              <a:off x="126435" y="676269"/>
              <a:ext cx="1255327" cy="4314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57" tIns="17157" rIns="17157" bIns="17157" numCol="1" anchor="t">
              <a:spAutoFit/>
            </a:bodyPr>
            <a:lstStyle>
              <a:lvl1pPr algn="l" defTabSz="1201137">
                <a:lnSpc>
                  <a:spcPct val="90000"/>
                </a:lnSpc>
                <a:spcBef>
                  <a:spcPts val="900"/>
                </a:spcBef>
                <a:defRPr sz="2600" b="0"/>
              </a:lvl1pPr>
            </a:lstStyle>
            <a:p>
              <a:r>
                <a:t>Ability</a:t>
              </a:r>
            </a:p>
          </p:txBody>
        </p:sp>
      </p:grpSp>
      <p:grpSp>
        <p:nvGrpSpPr>
          <p:cNvPr id="741" name="Group 325"/>
          <p:cNvGrpSpPr/>
          <p:nvPr/>
        </p:nvGrpSpPr>
        <p:grpSpPr>
          <a:xfrm>
            <a:off x="3558255" y="5030326"/>
            <a:ext cx="6631098" cy="1165019"/>
            <a:chOff x="-2" y="0"/>
            <a:chExt cx="6631097" cy="1165018"/>
          </a:xfrm>
        </p:grpSpPr>
        <p:sp>
          <p:nvSpPr>
            <p:cNvPr id="739" name="Shape 323"/>
            <p:cNvSpPr/>
            <p:nvPr/>
          </p:nvSpPr>
          <p:spPr>
            <a:xfrm rot="5400000">
              <a:off x="2733038" y="-2733040"/>
              <a:ext cx="1165018" cy="663109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3"/>
                    <a:pt x="21600" y="632"/>
                  </a:cubicBezTo>
                  <a:lnTo>
                    <a:pt x="21600" y="21600"/>
                  </a:lnTo>
                  <a:lnTo>
                    <a:pt x="0" y="21600"/>
                  </a:lnTo>
                  <a:lnTo>
                    <a:pt x="0" y="632"/>
                  </a:lnTo>
                  <a:cubicBezTo>
                    <a:pt x="0" y="283"/>
                    <a:pt x="1612" y="0"/>
                    <a:pt x="3600" y="0"/>
                  </a:cubicBezTo>
                  <a:close/>
                </a:path>
              </a:pathLst>
            </a:custGeom>
            <a:solidFill>
              <a:srgbClr val="FFFFFF">
                <a:alpha val="90000"/>
              </a:srgbClr>
            </a:solidFill>
            <a:ln w="12700" cap="flat">
              <a:solidFill>
                <a:srgbClr val="3333CC"/>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40" name="Shape 324"/>
            <p:cNvSpPr txBox="1"/>
            <p:nvPr/>
          </p:nvSpPr>
          <p:spPr>
            <a:xfrm>
              <a:off x="-1" y="582508"/>
              <a:ext cx="6572395" cy="3652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6254" tIns="16254" rIns="16254" bIns="16254" numCol="1" anchor="t">
              <a:spAutoFit/>
            </a:bodyPr>
            <a:lstStyle/>
            <a:p>
              <a:pPr marL="171449" lvl="1" indent="-171449" algn="l" defTabSz="1137919">
                <a:lnSpc>
                  <a:spcPct val="90000"/>
                </a:lnSpc>
                <a:spcBef>
                  <a:spcPts val="400"/>
                </a:spcBef>
                <a:buSzPct val="100000"/>
                <a:buFont typeface="Helvetica Neue"/>
                <a:buChar char="•"/>
                <a:defRPr b="0"/>
              </a:pPr>
              <a:r>
                <a:rPr lang="cs-CZ" dirty="0" smtClean="0"/>
                <a:t>Schopnost </a:t>
              </a:r>
              <a:r>
                <a:rPr dirty="0" smtClean="0"/>
                <a:t>(</a:t>
              </a:r>
              <a:r>
                <a:rPr lang="cs-CZ" dirty="0" smtClean="0"/>
                <a:t>Mohl bych, mohu</a:t>
              </a:r>
              <a:r>
                <a:rPr dirty="0" smtClean="0"/>
                <a:t>…)</a:t>
              </a:r>
              <a:endParaRPr dirty="0"/>
            </a:p>
          </p:txBody>
        </p:sp>
      </p:grpSp>
      <p:grpSp>
        <p:nvGrpSpPr>
          <p:cNvPr id="744" name="Group 328"/>
          <p:cNvGrpSpPr/>
          <p:nvPr/>
        </p:nvGrpSpPr>
        <p:grpSpPr>
          <a:xfrm>
            <a:off x="2302931" y="6464017"/>
            <a:ext cx="1255328" cy="1792679"/>
            <a:chOff x="0" y="0"/>
            <a:chExt cx="1255327" cy="1792678"/>
          </a:xfrm>
        </p:grpSpPr>
        <p:sp>
          <p:nvSpPr>
            <p:cNvPr id="742" name="Shape 326"/>
            <p:cNvSpPr/>
            <p:nvPr/>
          </p:nvSpPr>
          <p:spPr>
            <a:xfrm rot="5400000">
              <a:off x="-268677" y="268674"/>
              <a:ext cx="1792680" cy="1255329"/>
            </a:xfrm>
            <a:prstGeom prst="chevron">
              <a:avLst>
                <a:gd name="adj" fmla="val 50000"/>
              </a:avLst>
            </a:prstGeom>
            <a:gradFill flip="none" rotWithShape="1">
              <a:gsLst>
                <a:gs pos="0">
                  <a:srgbClr val="3333CC"/>
                </a:gs>
                <a:gs pos="35000">
                  <a:srgbClr val="3333CC"/>
                </a:gs>
                <a:gs pos="100000">
                  <a:srgbClr val="3333CC"/>
                </a:gs>
              </a:gsLst>
              <a:lin ang="16200000" scaled="0"/>
            </a:gradFill>
            <a:ln w="12700" cap="flat">
              <a:solidFill>
                <a:srgbClr val="3333CC"/>
              </a:solidFill>
              <a:prstDash val="solid"/>
              <a:bevel/>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43" name="Shape 327"/>
            <p:cNvSpPr txBox="1"/>
            <p:nvPr/>
          </p:nvSpPr>
          <p:spPr>
            <a:xfrm>
              <a:off x="0" y="676269"/>
              <a:ext cx="1255326" cy="4314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57" tIns="17157" rIns="17157" bIns="17157" numCol="1" anchor="t">
              <a:spAutoFit/>
            </a:bodyPr>
            <a:lstStyle>
              <a:lvl1pPr algn="l" defTabSz="1201137">
                <a:lnSpc>
                  <a:spcPct val="90000"/>
                </a:lnSpc>
                <a:spcBef>
                  <a:spcPts val="900"/>
                </a:spcBef>
                <a:defRPr sz="2600" b="0"/>
              </a:lvl1pPr>
            </a:lstStyle>
            <a:p>
              <a:r>
                <a:t>Reason</a:t>
              </a:r>
            </a:p>
          </p:txBody>
        </p:sp>
      </p:grpSp>
      <p:grpSp>
        <p:nvGrpSpPr>
          <p:cNvPr id="747" name="Group 331"/>
          <p:cNvGrpSpPr/>
          <p:nvPr/>
        </p:nvGrpSpPr>
        <p:grpSpPr>
          <a:xfrm>
            <a:off x="3558254" y="6464015"/>
            <a:ext cx="6631098" cy="1165020"/>
            <a:chOff x="-2" y="-1"/>
            <a:chExt cx="6631097" cy="1165018"/>
          </a:xfrm>
        </p:grpSpPr>
        <p:sp>
          <p:nvSpPr>
            <p:cNvPr id="745" name="Shape 329"/>
            <p:cNvSpPr/>
            <p:nvPr/>
          </p:nvSpPr>
          <p:spPr>
            <a:xfrm rot="5400000">
              <a:off x="2733038" y="-2733041"/>
              <a:ext cx="1165018" cy="663109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3"/>
                    <a:pt x="21600" y="632"/>
                  </a:cubicBezTo>
                  <a:lnTo>
                    <a:pt x="21600" y="21600"/>
                  </a:lnTo>
                  <a:lnTo>
                    <a:pt x="0" y="21600"/>
                  </a:lnTo>
                  <a:lnTo>
                    <a:pt x="0" y="632"/>
                  </a:lnTo>
                  <a:cubicBezTo>
                    <a:pt x="0" y="283"/>
                    <a:pt x="1612" y="0"/>
                    <a:pt x="3600" y="0"/>
                  </a:cubicBezTo>
                  <a:close/>
                </a:path>
              </a:pathLst>
            </a:custGeom>
            <a:solidFill>
              <a:srgbClr val="FFFFFF">
                <a:alpha val="90000"/>
              </a:srgbClr>
            </a:solidFill>
            <a:ln w="12700" cap="flat">
              <a:solidFill>
                <a:srgbClr val="3333CC"/>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46" name="Shape 330"/>
            <p:cNvSpPr txBox="1"/>
            <p:nvPr/>
          </p:nvSpPr>
          <p:spPr>
            <a:xfrm>
              <a:off x="-1" y="582506"/>
              <a:ext cx="6572395" cy="3652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6254" tIns="16254" rIns="16254" bIns="16254" numCol="1" anchor="t">
              <a:spAutoFit/>
            </a:bodyPr>
            <a:lstStyle/>
            <a:p>
              <a:pPr marL="171449" lvl="1" indent="-171449" algn="l" defTabSz="1137919">
                <a:lnSpc>
                  <a:spcPct val="90000"/>
                </a:lnSpc>
                <a:spcBef>
                  <a:spcPts val="400"/>
                </a:spcBef>
                <a:buSzPct val="100000"/>
                <a:buFont typeface="Helvetica Neue"/>
                <a:buChar char="•"/>
                <a:defRPr b="0"/>
              </a:pPr>
              <a:r>
                <a:rPr lang="cs-CZ" dirty="0" smtClean="0"/>
                <a:t>Důvody </a:t>
              </a:r>
              <a:r>
                <a:rPr dirty="0" smtClean="0"/>
                <a:t>(</a:t>
              </a:r>
              <a:r>
                <a:rPr lang="cs-CZ" dirty="0" smtClean="0"/>
                <a:t>Měl bych</a:t>
              </a:r>
              <a:r>
                <a:rPr dirty="0" smtClean="0"/>
                <a:t>, </a:t>
              </a:r>
              <a:r>
                <a:rPr lang="cs-CZ" dirty="0" smtClean="0"/>
                <a:t>existují dobré důvody </a:t>
              </a:r>
              <a:r>
                <a:rPr dirty="0" smtClean="0"/>
                <a:t>…)</a:t>
              </a:r>
              <a:endParaRPr dirty="0"/>
            </a:p>
          </p:txBody>
        </p:sp>
      </p:grpSp>
      <p:grpSp>
        <p:nvGrpSpPr>
          <p:cNvPr id="750" name="Group 334"/>
          <p:cNvGrpSpPr/>
          <p:nvPr/>
        </p:nvGrpSpPr>
        <p:grpSpPr>
          <a:xfrm>
            <a:off x="2302931" y="7886417"/>
            <a:ext cx="1417887" cy="1792680"/>
            <a:chOff x="0" y="0"/>
            <a:chExt cx="1417886" cy="1792678"/>
          </a:xfrm>
        </p:grpSpPr>
        <p:sp>
          <p:nvSpPr>
            <p:cNvPr id="748" name="Shape 332"/>
            <p:cNvSpPr/>
            <p:nvPr/>
          </p:nvSpPr>
          <p:spPr>
            <a:xfrm rot="5400000">
              <a:off x="-268677" y="268674"/>
              <a:ext cx="1792680" cy="1255329"/>
            </a:xfrm>
            <a:prstGeom prst="chevron">
              <a:avLst>
                <a:gd name="adj" fmla="val 50000"/>
              </a:avLst>
            </a:prstGeom>
            <a:gradFill flip="none" rotWithShape="1">
              <a:gsLst>
                <a:gs pos="0">
                  <a:srgbClr val="3333CC"/>
                </a:gs>
                <a:gs pos="35000">
                  <a:srgbClr val="3333CC"/>
                </a:gs>
                <a:gs pos="100000">
                  <a:srgbClr val="3333CC"/>
                </a:gs>
              </a:gsLst>
              <a:lin ang="16200000" scaled="0"/>
            </a:gradFill>
            <a:ln w="12700" cap="flat">
              <a:solidFill>
                <a:srgbClr val="3333CC"/>
              </a:solidFill>
              <a:prstDash val="solid"/>
              <a:bevel/>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49" name="Shape 333"/>
            <p:cNvSpPr txBox="1"/>
            <p:nvPr/>
          </p:nvSpPr>
          <p:spPr>
            <a:xfrm>
              <a:off x="162560" y="676269"/>
              <a:ext cx="1255326" cy="4314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57" tIns="17157" rIns="17157" bIns="17157" numCol="1" anchor="t">
              <a:spAutoFit/>
            </a:bodyPr>
            <a:lstStyle>
              <a:lvl1pPr algn="l" defTabSz="1201137">
                <a:lnSpc>
                  <a:spcPct val="90000"/>
                </a:lnSpc>
                <a:spcBef>
                  <a:spcPts val="900"/>
                </a:spcBef>
                <a:defRPr sz="2600" b="0"/>
              </a:lvl1pPr>
            </a:lstStyle>
            <a:p>
              <a:r>
                <a:t>Need</a:t>
              </a:r>
            </a:p>
          </p:txBody>
        </p:sp>
      </p:grpSp>
      <p:grpSp>
        <p:nvGrpSpPr>
          <p:cNvPr id="753" name="Group 337"/>
          <p:cNvGrpSpPr/>
          <p:nvPr/>
        </p:nvGrpSpPr>
        <p:grpSpPr>
          <a:xfrm>
            <a:off x="3558254" y="7886415"/>
            <a:ext cx="6631098" cy="1165020"/>
            <a:chOff x="-2" y="-1"/>
            <a:chExt cx="6631097" cy="1165018"/>
          </a:xfrm>
        </p:grpSpPr>
        <p:sp>
          <p:nvSpPr>
            <p:cNvPr id="751" name="Shape 335"/>
            <p:cNvSpPr/>
            <p:nvPr/>
          </p:nvSpPr>
          <p:spPr>
            <a:xfrm rot="5400000">
              <a:off x="2733038" y="-2733041"/>
              <a:ext cx="1165018" cy="663109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283"/>
                    <a:pt x="21600" y="632"/>
                  </a:cubicBezTo>
                  <a:lnTo>
                    <a:pt x="21600" y="21600"/>
                  </a:lnTo>
                  <a:lnTo>
                    <a:pt x="0" y="21600"/>
                  </a:lnTo>
                  <a:lnTo>
                    <a:pt x="0" y="632"/>
                  </a:lnTo>
                  <a:cubicBezTo>
                    <a:pt x="0" y="283"/>
                    <a:pt x="1612" y="0"/>
                    <a:pt x="3600" y="0"/>
                  </a:cubicBezTo>
                  <a:close/>
                </a:path>
              </a:pathLst>
            </a:custGeom>
            <a:solidFill>
              <a:srgbClr val="FFFFFF">
                <a:alpha val="90000"/>
              </a:srgbClr>
            </a:solidFill>
            <a:ln w="12700" cap="flat">
              <a:solidFill>
                <a:srgbClr val="3333CC"/>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52" name="Shape 336"/>
            <p:cNvSpPr txBox="1"/>
            <p:nvPr/>
          </p:nvSpPr>
          <p:spPr>
            <a:xfrm>
              <a:off x="-1" y="582506"/>
              <a:ext cx="6572395" cy="3652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6254" tIns="16254" rIns="16254" bIns="16254" numCol="1" anchor="t">
              <a:spAutoFit/>
            </a:bodyPr>
            <a:lstStyle/>
            <a:p>
              <a:pPr marL="171449" lvl="1" indent="-171449" algn="l" defTabSz="1137919">
                <a:lnSpc>
                  <a:spcPct val="90000"/>
                </a:lnSpc>
                <a:spcBef>
                  <a:spcPts val="400"/>
                </a:spcBef>
                <a:buSzPct val="100000"/>
                <a:buFont typeface="Helvetica Neue"/>
                <a:buChar char="•"/>
                <a:defRPr b="0"/>
              </a:pPr>
              <a:r>
                <a:rPr lang="cs-CZ" dirty="0" smtClean="0"/>
                <a:t>Nutnost </a:t>
              </a:r>
              <a:r>
                <a:rPr dirty="0" smtClean="0"/>
                <a:t>(</a:t>
              </a:r>
              <a:r>
                <a:rPr lang="cs-CZ" dirty="0" smtClean="0"/>
                <a:t>Musím </a:t>
              </a:r>
              <a:r>
                <a:rPr dirty="0" smtClean="0"/>
                <a:t>…)</a:t>
              </a:r>
              <a:endParaRPr dirty="0"/>
            </a:p>
          </p:txBody>
        </p:sp>
      </p:grpSp>
      <p:grpSp>
        <p:nvGrpSpPr>
          <p:cNvPr id="756" name="Group 340"/>
          <p:cNvGrpSpPr/>
          <p:nvPr/>
        </p:nvGrpSpPr>
        <p:grpSpPr>
          <a:xfrm>
            <a:off x="4357510" y="2144890"/>
            <a:ext cx="7127809" cy="1183079"/>
            <a:chOff x="-1" y="0"/>
            <a:chExt cx="7127808" cy="1183077"/>
          </a:xfrm>
        </p:grpSpPr>
        <p:sp>
          <p:nvSpPr>
            <p:cNvPr id="754" name="Shape 338"/>
            <p:cNvSpPr/>
            <p:nvPr/>
          </p:nvSpPr>
          <p:spPr>
            <a:xfrm>
              <a:off x="-1" y="0"/>
              <a:ext cx="7127808" cy="1183077"/>
            </a:xfrm>
            <a:prstGeom prst="rightArrow">
              <a:avLst>
                <a:gd name="adj1" fmla="val 75000"/>
                <a:gd name="adj2" fmla="val 50000"/>
              </a:avLst>
            </a:prstGeom>
            <a:solidFill>
              <a:srgbClr val="CCCCEC">
                <a:alpha val="90000"/>
              </a:srgbClr>
            </a:solidFill>
            <a:ln w="12700" cap="flat">
              <a:solidFill>
                <a:srgbClr val="CCCCEC">
                  <a:alpha val="90000"/>
                </a:srgbClr>
              </a:solidFill>
              <a:prstDash val="solid"/>
              <a:bevel/>
            </a:ln>
            <a:effectLst/>
          </p:spPr>
          <p:txBody>
            <a:bodyPr wrap="square" lIns="65023" tIns="65023" rIns="65023" bIns="65023" numCol="1" anchor="ctr">
              <a:noAutofit/>
            </a:bodyPr>
            <a:lstStyle/>
            <a:p>
              <a:pPr algn="l" defTabSz="1300480">
                <a:defRPr b="0">
                  <a:solidFill>
                    <a:srgbClr val="FFFFFF"/>
                  </a:solidFill>
                </a:defRPr>
              </a:pPr>
              <a:endParaRPr/>
            </a:p>
          </p:txBody>
        </p:sp>
        <p:sp>
          <p:nvSpPr>
            <p:cNvPr id="755" name="Shape 339"/>
            <p:cNvSpPr txBox="1"/>
            <p:nvPr/>
          </p:nvSpPr>
          <p:spPr>
            <a:xfrm>
              <a:off x="178363" y="146755"/>
              <a:ext cx="6683027" cy="8138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8963" tIns="18963" rIns="18963" bIns="18963" numCol="1" anchor="t">
              <a:spAutoFit/>
            </a:bodyPr>
            <a:lstStyle/>
            <a:p>
              <a:pPr marL="812800" lvl="1" indent="-1098550" algn="l" defTabSz="1327573">
                <a:lnSpc>
                  <a:spcPct val="90000"/>
                </a:lnSpc>
                <a:spcBef>
                  <a:spcPts val="400"/>
                </a:spcBef>
                <a:defRPr sz="2800" b="0"/>
              </a:pPr>
              <a:r>
                <a:rPr lang="cs-CZ" dirty="0" smtClean="0"/>
                <a:t>Změna je pravděpodobná při vysokých hodnotách v těchto 4 oblastech</a:t>
              </a:r>
              <a:endParaRPr dirty="0"/>
            </a:p>
          </p:txBody>
        </p:sp>
      </p:grpSp>
      <p:grpSp>
        <p:nvGrpSpPr>
          <p:cNvPr id="759" name="Group 343"/>
          <p:cNvGrpSpPr/>
          <p:nvPr/>
        </p:nvGrpSpPr>
        <p:grpSpPr>
          <a:xfrm>
            <a:off x="996177" y="2110860"/>
            <a:ext cx="3441037" cy="1183401"/>
            <a:chOff x="-1" y="0"/>
            <a:chExt cx="3441036" cy="1183399"/>
          </a:xfrm>
        </p:grpSpPr>
        <p:sp>
          <p:nvSpPr>
            <p:cNvPr id="757" name="Shape 341"/>
            <p:cNvSpPr/>
            <p:nvPr/>
          </p:nvSpPr>
          <p:spPr>
            <a:xfrm>
              <a:off x="-1" y="0"/>
              <a:ext cx="3441036" cy="1183399"/>
            </a:xfrm>
            <a:prstGeom prst="roundRect">
              <a:avLst>
                <a:gd name="adj" fmla="val 16667"/>
              </a:avLst>
            </a:prstGeom>
            <a:gradFill flip="none" rotWithShape="1">
              <a:gsLst>
                <a:gs pos="0">
                  <a:srgbClr val="3333CC"/>
                </a:gs>
                <a:gs pos="35000">
                  <a:srgbClr val="3333CC"/>
                </a:gs>
                <a:gs pos="100000">
                  <a:srgbClr val="3333CC"/>
                </a:gs>
              </a:gsLst>
              <a:lin ang="16200000" scaled="0"/>
            </a:gradFill>
            <a:ln w="12700" cap="flat">
              <a:noFill/>
              <a:miter lim="400000"/>
            </a:ln>
            <a:effectLst>
              <a:outerShdw blurRad="50800" dist="25400" dir="5400000" rotWithShape="0">
                <a:srgbClr val="000000">
                  <a:alpha val="38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58" name="Shape 342"/>
            <p:cNvSpPr txBox="1"/>
            <p:nvPr/>
          </p:nvSpPr>
          <p:spPr>
            <a:xfrm>
              <a:off x="57767" y="591697"/>
              <a:ext cx="3325498" cy="5194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1475" tIns="51475" rIns="51475" bIns="51475" numCol="1" anchor="t">
              <a:spAutoFit/>
            </a:bodyPr>
            <a:lstStyle>
              <a:lvl1pPr algn="l" defTabSz="1201137">
                <a:lnSpc>
                  <a:spcPct val="90000"/>
                </a:lnSpc>
                <a:spcBef>
                  <a:spcPts val="1200"/>
                </a:spcBef>
                <a:defRPr sz="3000" b="0"/>
              </a:lvl1pPr>
            </a:lstStyle>
            <a:p>
              <a:r>
                <a:rPr dirty="0" smtClean="0"/>
                <a:t>DARN-Model</a:t>
              </a:r>
              <a:endParaRPr dirty="0"/>
            </a:p>
          </p:txBody>
        </p:sp>
      </p:grpSp>
      <p:sp>
        <p:nvSpPr>
          <p:cNvPr id="760"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34</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56"/>
                                        </p:tgtEl>
                                        <p:attrNameLst>
                                          <p:attrName>style.visibility</p:attrName>
                                        </p:attrNameLst>
                                      </p:cBhvr>
                                      <p:to>
                                        <p:strVal val="visible"/>
                                      </p:to>
                                    </p:set>
                                    <p:anim calcmode="lin" valueType="num">
                                      <p:cBhvr>
                                        <p:cTn id="7" dur="500" fill="hold"/>
                                        <p:tgtEl>
                                          <p:spTgt spid="756"/>
                                        </p:tgtEl>
                                        <p:attrNameLst>
                                          <p:attrName>ppt_x</p:attrName>
                                        </p:attrNameLst>
                                      </p:cBhvr>
                                      <p:tavLst>
                                        <p:tav tm="0">
                                          <p:val>
                                            <p:strVal val="0-#ppt_w/2"/>
                                          </p:val>
                                        </p:tav>
                                        <p:tav tm="100000">
                                          <p:val>
                                            <p:strVal val="#ppt_x"/>
                                          </p:val>
                                        </p:tav>
                                      </p:tavLst>
                                    </p:anim>
                                    <p:anim calcmode="lin" valueType="num">
                                      <p:cBhvr>
                                        <p:cTn id="8" dur="500" fill="hold"/>
                                        <p:tgtEl>
                                          <p:spTgt spid="7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73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p:tmAbs val="0"/>
                                  </p:iterate>
                                  <p:childTnLst>
                                    <p:set>
                                      <p:cBhvr>
                                        <p:cTn id="15" fill="hold"/>
                                        <p:tgtEl>
                                          <p:spTgt spid="7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73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5" nodeType="afterEffect">
                                  <p:stCondLst>
                                    <p:cond delay="0"/>
                                  </p:stCondLst>
                                  <p:iterate>
                                    <p:tmAbs val="0"/>
                                  </p:iterate>
                                  <p:childTnLst>
                                    <p:set>
                                      <p:cBhvr>
                                        <p:cTn id="22" fill="hold"/>
                                        <p:tgtEl>
                                          <p:spTgt spid="7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74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7" nodeType="afterEffect">
                                  <p:stCondLst>
                                    <p:cond delay="0"/>
                                  </p:stCondLst>
                                  <p:iterate>
                                    <p:tmAbs val="0"/>
                                  </p:iterate>
                                  <p:childTnLst>
                                    <p:set>
                                      <p:cBhvr>
                                        <p:cTn id="29" fill="hold"/>
                                        <p:tgtEl>
                                          <p:spTgt spid="74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8" nodeType="clickEffect">
                                  <p:stCondLst>
                                    <p:cond delay="0"/>
                                  </p:stCondLst>
                                  <p:iterate>
                                    <p:tmAbs val="0"/>
                                  </p:iterate>
                                  <p:childTnLst>
                                    <p:set>
                                      <p:cBhvr>
                                        <p:cTn id="33" fill="hold"/>
                                        <p:tgtEl>
                                          <p:spTgt spid="750"/>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9" nodeType="afterEffect">
                                  <p:stCondLst>
                                    <p:cond delay="0"/>
                                  </p:stCondLst>
                                  <p:iterate>
                                    <p:tmAbs val="0"/>
                                  </p:iterate>
                                  <p:childTnLst>
                                    <p:set>
                                      <p:cBhvr>
                                        <p:cTn id="36" fill="hold"/>
                                        <p:tgtEl>
                                          <p:spTgt spid="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2" animBg="1" advAuto="0"/>
      <p:bldP spid="735" grpId="3" animBg="1" advAuto="0"/>
      <p:bldP spid="738" grpId="4" animBg="1" advAuto="0"/>
      <p:bldP spid="741" grpId="5" animBg="1" advAuto="0"/>
      <p:bldP spid="744" grpId="6" animBg="1" advAuto="0"/>
      <p:bldP spid="747" grpId="7" animBg="1" advAuto="0"/>
      <p:bldP spid="750" grpId="8" animBg="1" advAuto="0"/>
      <p:bldP spid="753" grpId="9" animBg="1" advAuto="0"/>
      <p:bldP spid="756"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357"/>
          <p:cNvSpPr txBox="1">
            <a:spLocks noGrp="1"/>
          </p:cNvSpPr>
          <p:nvPr>
            <p:ph type="title"/>
          </p:nvPr>
        </p:nvSpPr>
        <p:spPr>
          <a:prstGeom prst="rect">
            <a:avLst/>
          </a:prstGeom>
        </p:spPr>
        <p:txBody>
          <a:bodyPr lIns="0" tIns="0" rIns="0" bIns="0"/>
          <a:lstStyle/>
          <a:p>
            <a:r>
              <a:rPr lang="cs-CZ" dirty="0" smtClean="0"/>
              <a:t>Jazyk změny </a:t>
            </a:r>
            <a:r>
              <a:rPr dirty="0" smtClean="0"/>
              <a:t>– </a:t>
            </a:r>
            <a:r>
              <a:rPr dirty="0"/>
              <a:t>Change Talk</a:t>
            </a:r>
          </a:p>
        </p:txBody>
      </p:sp>
      <p:sp>
        <p:nvSpPr>
          <p:cNvPr id="765" name="Shape 356"/>
          <p:cNvSpPr txBox="1">
            <a:spLocks noGrp="1"/>
          </p:cNvSpPr>
          <p:nvPr>
            <p:ph type="body" idx="1"/>
          </p:nvPr>
        </p:nvSpPr>
        <p:spPr>
          <a:prstGeom prst="rect">
            <a:avLst/>
          </a:prstGeom>
        </p:spPr>
        <p:txBody>
          <a:bodyPr lIns="0" tIns="0" rIns="0" bIns="0"/>
          <a:lstStyle/>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dirty="0"/>
              <a:t>Change Talk </a:t>
            </a:r>
            <a:r>
              <a:rPr lang="cs-CZ" dirty="0" smtClean="0"/>
              <a:t>jsou jakékoliv výpovědi osoby</a:t>
            </a:r>
            <a:r>
              <a:rPr dirty="0" smtClean="0"/>
              <a:t>, </a:t>
            </a:r>
            <a:r>
              <a:rPr lang="cs-CZ" dirty="0" smtClean="0"/>
              <a:t>která se vydává směrem změny</a:t>
            </a:r>
            <a:r>
              <a:rPr dirty="0" smtClean="0"/>
              <a:t>.</a:t>
            </a:r>
            <a:endParaRPr sz="2400" dirty="0"/>
          </a:p>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lang="cs-CZ" dirty="0" smtClean="0"/>
              <a:t>Důležité jsou vlastní argumenty klienta</a:t>
            </a:r>
            <a:endParaRPr dirty="0"/>
          </a:p>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lang="cs-CZ" dirty="0" smtClean="0"/>
              <a:t>Procesní fáze </a:t>
            </a:r>
            <a:r>
              <a:rPr dirty="0" smtClean="0"/>
              <a:t>Evoking</a:t>
            </a:r>
            <a:endParaRPr sz="2400" dirty="0"/>
          </a:p>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lang="cs-CZ" dirty="0" smtClean="0"/>
              <a:t>Hodně </a:t>
            </a:r>
            <a:r>
              <a:rPr dirty="0" smtClean="0"/>
              <a:t>Change </a:t>
            </a:r>
            <a:r>
              <a:rPr dirty="0"/>
              <a:t>Talk </a:t>
            </a:r>
            <a:r>
              <a:rPr lang="cs-CZ" dirty="0" smtClean="0"/>
              <a:t>zvyšuje pravděpodobnost změny</a:t>
            </a:r>
            <a:endParaRPr dirty="0"/>
          </a:p>
          <a:p>
            <a:pPr marL="446046" indent="-351005">
              <a:spcBef>
                <a:spcPts val="1800"/>
              </a:spcBef>
              <a:buClr>
                <a:srgbClr val="000000"/>
              </a:buClr>
              <a:buSzPct val="45000"/>
              <a:buFontTx/>
              <a:tabLst>
                <a:tab pos="1257300" algn="l"/>
                <a:tab pos="2438400" algn="l"/>
                <a:tab pos="3606800" algn="l"/>
                <a:tab pos="4800600" algn="l"/>
                <a:tab pos="5969000" algn="l"/>
                <a:tab pos="7150100" algn="l"/>
                <a:tab pos="8343900" algn="l"/>
                <a:tab pos="9512300" algn="l"/>
                <a:tab pos="10680700" algn="l"/>
                <a:tab pos="11874500" algn="l"/>
                <a:tab pos="13055600" algn="l"/>
              </a:tabLst>
              <a:defRPr sz="3000">
                <a:effectLst/>
              </a:defRPr>
            </a:pPr>
            <a:r>
              <a:rPr lang="cs-CZ" dirty="0" smtClean="0"/>
              <a:t>Je to dobrý indikátor pro </a:t>
            </a:r>
            <a:r>
              <a:rPr dirty="0" smtClean="0"/>
              <a:t>“</a:t>
            </a:r>
            <a:r>
              <a:rPr lang="cs-CZ" dirty="0" smtClean="0"/>
              <a:t>červenou nit</a:t>
            </a:r>
            <a:r>
              <a:rPr dirty="0" smtClean="0"/>
              <a:t>”, “</a:t>
            </a:r>
            <a:r>
              <a:rPr lang="cs-CZ" dirty="0" smtClean="0"/>
              <a:t>perly</a:t>
            </a:r>
            <a:r>
              <a:rPr dirty="0" smtClean="0"/>
              <a:t>”</a:t>
            </a:r>
            <a:endParaRPr dirty="0"/>
          </a:p>
        </p:txBody>
      </p:sp>
      <p:grpSp>
        <p:nvGrpSpPr>
          <p:cNvPr id="768" name="Group 360"/>
          <p:cNvGrpSpPr/>
          <p:nvPr/>
        </p:nvGrpSpPr>
        <p:grpSpPr>
          <a:xfrm>
            <a:off x="1176830" y="6790354"/>
            <a:ext cx="11517957" cy="2189042"/>
            <a:chOff x="0" y="-89437"/>
            <a:chExt cx="11517956" cy="2189041"/>
          </a:xfrm>
        </p:grpSpPr>
        <p:sp>
          <p:nvSpPr>
            <p:cNvPr id="766" name="Shape 358"/>
            <p:cNvSpPr/>
            <p:nvPr/>
          </p:nvSpPr>
          <p:spPr>
            <a:xfrm>
              <a:off x="0" y="358606"/>
              <a:ext cx="11517956" cy="1740998"/>
            </a:xfrm>
            <a:custGeom>
              <a:avLst/>
              <a:gdLst/>
              <a:ahLst/>
              <a:cxnLst>
                <a:cxn ang="0">
                  <a:pos x="wd2" y="hd2"/>
                </a:cxn>
                <a:cxn ang="5400000">
                  <a:pos x="wd2" y="hd2"/>
                </a:cxn>
                <a:cxn ang="10800000">
                  <a:pos x="wd2" y="hd2"/>
                </a:cxn>
                <a:cxn ang="16200000">
                  <a:pos x="wd2" y="hd2"/>
                </a:cxn>
              </a:cxnLst>
              <a:rect l="0" t="0" r="r" b="b"/>
              <a:pathLst>
                <a:path w="21600" h="21600" extrusionOk="0">
                  <a:moveTo>
                    <a:pt x="494" y="0"/>
                  </a:moveTo>
                  <a:cubicBezTo>
                    <a:pt x="221" y="0"/>
                    <a:pt x="0" y="1612"/>
                    <a:pt x="0" y="3600"/>
                  </a:cubicBezTo>
                  <a:lnTo>
                    <a:pt x="0" y="18000"/>
                  </a:lnTo>
                  <a:cubicBezTo>
                    <a:pt x="0" y="19988"/>
                    <a:pt x="221" y="21600"/>
                    <a:pt x="494" y="21600"/>
                  </a:cubicBezTo>
                  <a:lnTo>
                    <a:pt x="21106" y="21600"/>
                  </a:lnTo>
                  <a:cubicBezTo>
                    <a:pt x="21379" y="21600"/>
                    <a:pt x="21600" y="19988"/>
                    <a:pt x="21600" y="18000"/>
                  </a:cubicBezTo>
                  <a:lnTo>
                    <a:pt x="21600" y="3600"/>
                  </a:lnTo>
                  <a:cubicBezTo>
                    <a:pt x="21600" y="1612"/>
                    <a:pt x="21379" y="0"/>
                    <a:pt x="21106" y="0"/>
                  </a:cubicBezTo>
                  <a:lnTo>
                    <a:pt x="494" y="0"/>
                  </a:lnTo>
                  <a:close/>
                </a:path>
              </a:pathLst>
            </a:custGeom>
            <a:solidFill>
              <a:srgbClr val="0070C0">
                <a:alpha val="74000"/>
              </a:srgbClr>
            </a:solidFill>
            <a:ln w="12700" cap="flat">
              <a:solidFill>
                <a:srgbClr val="000000"/>
              </a:solidFill>
              <a:prstDash val="solid"/>
              <a:bevel/>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2200" i="1">
                  <a:solidFill>
                    <a:srgbClr val="FFFFFF"/>
                  </a:solidFill>
                </a:defRPr>
              </a:pPr>
              <a:endParaRPr/>
            </a:p>
          </p:txBody>
        </p:sp>
        <p:sp>
          <p:nvSpPr>
            <p:cNvPr id="767" name="Shape 359"/>
            <p:cNvSpPr txBox="1"/>
            <p:nvPr/>
          </p:nvSpPr>
          <p:spPr>
            <a:xfrm>
              <a:off x="484808" y="-89437"/>
              <a:ext cx="10111335" cy="16067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4092" tIns="64092" rIns="64092" bIns="64092" numCol="1" anchor="t">
              <a:sp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2800" i="1">
                  <a:solidFill>
                    <a:srgbClr val="FFFFFF"/>
                  </a:solidFill>
                </a:defRPr>
              </a:pPr>
              <a:endParaRPr dirty="0"/>
            </a:p>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sz="3400" b="0" i="1">
                  <a:solidFill>
                    <a:srgbClr val="FFFFFF"/>
                  </a:solidFill>
                </a:defRPr>
              </a:pPr>
              <a:r>
                <a:rPr dirty="0" err="1" smtClean="0"/>
                <a:t>Direktivit</a:t>
              </a:r>
              <a:r>
                <a:rPr lang="cs-CZ" dirty="0" err="1" smtClean="0"/>
                <a:t>ou</a:t>
              </a:r>
              <a:r>
                <a:rPr lang="cs-CZ" dirty="0" smtClean="0"/>
                <a:t> vedení motivačního rozhovoru je cíleně </a:t>
              </a:r>
              <a:br>
                <a:rPr lang="cs-CZ" dirty="0" smtClean="0"/>
              </a:br>
              <a:r>
                <a:rPr lang="cs-CZ" dirty="0" smtClean="0"/>
                <a:t>vyvolat u osoby </a:t>
              </a:r>
              <a:r>
                <a:rPr dirty="0" smtClean="0"/>
                <a:t>Change </a:t>
              </a:r>
              <a:r>
                <a:rPr dirty="0"/>
                <a:t>Talk </a:t>
              </a:r>
              <a:r>
                <a:rPr dirty="0" smtClean="0"/>
                <a:t>(</a:t>
              </a:r>
              <a:r>
                <a:rPr lang="cs-CZ" dirty="0" smtClean="0"/>
                <a:t>jazyk změny</a:t>
              </a:r>
              <a:r>
                <a:rPr dirty="0" smtClean="0"/>
                <a:t>)</a:t>
              </a:r>
              <a:r>
                <a:rPr b="0" dirty="0" smtClean="0"/>
                <a:t>.</a:t>
              </a:r>
              <a:endParaRPr b="0" dirty="0"/>
            </a:p>
          </p:txBody>
        </p:sp>
      </p:grpSp>
      <p:sp>
        <p:nvSpPr>
          <p:cNvPr id="769"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35</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6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1" build="p" bldLvl="5" animBg="1" advAuto="0"/>
      <p:bldP spid="768" grpId="2"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Titel 1"/>
          <p:cNvSpPr txBox="1">
            <a:spLocks noGrp="1"/>
          </p:cNvSpPr>
          <p:nvPr>
            <p:ph type="title"/>
          </p:nvPr>
        </p:nvSpPr>
        <p:spPr>
          <a:prstGeom prst="rect">
            <a:avLst/>
          </a:prstGeom>
        </p:spPr>
        <p:txBody>
          <a:bodyPr/>
          <a:lstStyle>
            <a:lvl1pPr>
              <a:defRPr sz="3800"/>
            </a:lvl1pPr>
          </a:lstStyle>
          <a:p>
            <a:r>
              <a:t>Change Talk</a:t>
            </a:r>
          </a:p>
        </p:txBody>
      </p:sp>
      <p:sp>
        <p:nvSpPr>
          <p:cNvPr id="772" name="Text"/>
          <p:cNvSpPr txBox="1">
            <a:spLocks noGrp="1"/>
          </p:cNvSpPr>
          <p:nvPr>
            <p:ph type="body" idx="1"/>
          </p:nvPr>
        </p:nvSpPr>
        <p:spPr>
          <a:prstGeom prst="rect">
            <a:avLst/>
          </a:prstGeom>
        </p:spPr>
        <p:txBody>
          <a:bodyPr/>
          <a:lstStyle/>
          <a:p>
            <a:pPr>
              <a:defRPr>
                <a:effectLst/>
              </a:defRPr>
            </a:pPr>
            <a:endParaRPr/>
          </a:p>
        </p:txBody>
      </p:sp>
      <p:pic>
        <p:nvPicPr>
          <p:cNvPr id="773" name="Inhaltsplatzhalter 3" descr="Inhaltsplatzhalter 3"/>
          <p:cNvPicPr>
            <a:picLocks noChangeAspect="1"/>
          </p:cNvPicPr>
          <p:nvPr/>
        </p:nvPicPr>
        <p:blipFill>
          <a:blip r:embed="rId2" cstate="print">
            <a:extLst/>
          </a:blip>
          <a:srcRect l="9238" r="9238"/>
          <a:stretch>
            <a:fillRect/>
          </a:stretch>
        </p:blipFill>
        <p:spPr>
          <a:xfrm>
            <a:off x="1236946" y="1763258"/>
            <a:ext cx="11437902" cy="6832036"/>
          </a:xfrm>
          <a:prstGeom prst="rect">
            <a:avLst/>
          </a:prstGeom>
          <a:ln w="12700">
            <a:miter lim="400000"/>
          </a:ln>
        </p:spPr>
      </p:pic>
      <p:sp>
        <p:nvSpPr>
          <p:cNvPr id="774" name="Textfeld 4"/>
          <p:cNvSpPr txBox="1"/>
          <p:nvPr/>
        </p:nvSpPr>
        <p:spPr>
          <a:xfrm rot="19572739">
            <a:off x="1488706" y="3636518"/>
            <a:ext cx="3805399" cy="500648"/>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lvl1pPr algn="l" defTabSz="1300480">
              <a:defRPr>
                <a:solidFill>
                  <a:srgbClr val="C00000"/>
                </a:solidFill>
              </a:defRPr>
            </a:lvl1pPr>
          </a:lstStyle>
          <a:p>
            <a:r>
              <a:rPr lang="cs-CZ" dirty="0" smtClean="0"/>
              <a:t>Připravující </a:t>
            </a:r>
            <a:r>
              <a:rPr dirty="0" smtClean="0"/>
              <a:t>Change </a:t>
            </a:r>
            <a:r>
              <a:rPr dirty="0"/>
              <a:t>Talk </a:t>
            </a:r>
          </a:p>
        </p:txBody>
      </p:sp>
      <p:sp>
        <p:nvSpPr>
          <p:cNvPr id="775" name="Textfeld 5"/>
          <p:cNvSpPr txBox="1"/>
          <p:nvPr/>
        </p:nvSpPr>
        <p:spPr>
          <a:xfrm rot="2337435">
            <a:off x="9250219" y="3607024"/>
            <a:ext cx="3699601" cy="500648"/>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lvl1pPr algn="l" defTabSz="1300480">
              <a:defRPr>
                <a:solidFill>
                  <a:srgbClr val="C00000"/>
                </a:solidFill>
              </a:defRPr>
            </a:lvl1pPr>
          </a:lstStyle>
          <a:p>
            <a:r>
              <a:rPr lang="cs-CZ" dirty="0" smtClean="0"/>
              <a:t>Mobilizující </a:t>
            </a:r>
            <a:r>
              <a:rPr dirty="0" smtClean="0"/>
              <a:t>Change </a:t>
            </a:r>
            <a:r>
              <a:rPr dirty="0"/>
              <a:t>Talk</a:t>
            </a:r>
          </a:p>
        </p:txBody>
      </p:sp>
      <p:sp>
        <p:nvSpPr>
          <p:cNvPr id="776" name="Textfeld 6"/>
          <p:cNvSpPr txBox="1"/>
          <p:nvPr/>
        </p:nvSpPr>
        <p:spPr>
          <a:xfrm>
            <a:off x="1051536" y="8715755"/>
            <a:ext cx="2819552" cy="500648"/>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lvl1pPr algn="l" defTabSz="1300480">
              <a:defRPr b="0">
                <a:solidFill>
                  <a:srgbClr val="008000"/>
                </a:solidFill>
              </a:defRPr>
            </a:lvl1pPr>
          </a:lstStyle>
          <a:p>
            <a:r>
              <a:rPr dirty="0"/>
              <a:t>(</a:t>
            </a:r>
            <a:r>
              <a:rPr dirty="0" smtClean="0"/>
              <a:t>Pr</a:t>
            </a:r>
            <a:r>
              <a:rPr lang="cs-CZ" dirty="0" smtClean="0"/>
              <a:t>e</a:t>
            </a:r>
            <a:r>
              <a:rPr dirty="0" smtClean="0"/>
              <a:t>–) </a:t>
            </a:r>
            <a:r>
              <a:rPr lang="cs-CZ" dirty="0" smtClean="0"/>
              <a:t>k</a:t>
            </a:r>
            <a:r>
              <a:rPr dirty="0" err="1" smtClean="0"/>
              <a:t>ontempla</a:t>
            </a:r>
            <a:r>
              <a:rPr lang="cs-CZ" dirty="0" err="1" smtClean="0"/>
              <a:t>ce</a:t>
            </a:r>
            <a:endParaRPr dirty="0"/>
          </a:p>
        </p:txBody>
      </p:sp>
      <p:sp>
        <p:nvSpPr>
          <p:cNvPr id="777" name="Textfeld 7"/>
          <p:cNvSpPr txBox="1"/>
          <p:nvPr/>
        </p:nvSpPr>
        <p:spPr>
          <a:xfrm>
            <a:off x="5960452" y="8715755"/>
            <a:ext cx="1295096" cy="500648"/>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lvl1pPr algn="l" defTabSz="1300480">
              <a:defRPr b="0">
                <a:solidFill>
                  <a:srgbClr val="008000"/>
                </a:solidFill>
              </a:defRPr>
            </a:lvl1pPr>
          </a:lstStyle>
          <a:p>
            <a:r>
              <a:rPr lang="cs-CZ" dirty="0" smtClean="0"/>
              <a:t>Příprava</a:t>
            </a:r>
            <a:endParaRPr dirty="0"/>
          </a:p>
        </p:txBody>
      </p:sp>
      <p:sp>
        <p:nvSpPr>
          <p:cNvPr id="778" name="Textfeld 8"/>
          <p:cNvSpPr txBox="1"/>
          <p:nvPr/>
        </p:nvSpPr>
        <p:spPr>
          <a:xfrm>
            <a:off x="10617523" y="8707558"/>
            <a:ext cx="594584" cy="500648"/>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lvl1pPr algn="l" defTabSz="1300480">
              <a:defRPr b="0">
                <a:solidFill>
                  <a:srgbClr val="008000"/>
                </a:solidFill>
              </a:defRPr>
            </a:lvl1pPr>
          </a:lstStyle>
          <a:p>
            <a:r>
              <a:rPr lang="cs-CZ" dirty="0" smtClean="0"/>
              <a:t>Čin</a:t>
            </a:r>
            <a:endParaRPr dirty="0"/>
          </a:p>
        </p:txBody>
      </p:sp>
      <p:sp>
        <p:nvSpPr>
          <p:cNvPr id="779"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Titel 1"/>
          <p:cNvSpPr txBox="1">
            <a:spLocks noGrp="1"/>
          </p:cNvSpPr>
          <p:nvPr>
            <p:ph type="title"/>
          </p:nvPr>
        </p:nvSpPr>
        <p:spPr>
          <a:prstGeom prst="rect">
            <a:avLst/>
          </a:prstGeom>
        </p:spPr>
        <p:txBody>
          <a:bodyPr/>
          <a:lstStyle/>
          <a:p>
            <a:pPr>
              <a:defRPr sz="3800"/>
            </a:pPr>
            <a:r>
              <a:rPr dirty="0"/>
              <a:t>Sustain Talk &amp; </a:t>
            </a:r>
            <a:r>
              <a:rPr dirty="0" err="1" smtClean="0"/>
              <a:t>Disonan</a:t>
            </a:r>
            <a:r>
              <a:rPr lang="cs-CZ" dirty="0" err="1" smtClean="0"/>
              <a:t>ce</a:t>
            </a:r>
            <a:r>
              <a:rPr dirty="0" smtClean="0"/>
              <a:t> </a:t>
            </a:r>
            <a:r>
              <a:rPr i="1" dirty="0"/>
              <a:t>(Discord)</a:t>
            </a:r>
          </a:p>
        </p:txBody>
      </p:sp>
      <p:sp>
        <p:nvSpPr>
          <p:cNvPr id="782" name="Inhaltsplatzhalter 2"/>
          <p:cNvSpPr txBox="1">
            <a:spLocks noGrp="1"/>
          </p:cNvSpPr>
          <p:nvPr>
            <p:ph type="body" sz="half" idx="1"/>
          </p:nvPr>
        </p:nvSpPr>
        <p:spPr>
          <a:xfrm>
            <a:off x="1336604" y="2149404"/>
            <a:ext cx="5056056" cy="6645484"/>
          </a:xfrm>
          <a:prstGeom prst="rect">
            <a:avLst/>
          </a:prstGeom>
          <a:solidFill>
            <a:srgbClr val="D9D9D9"/>
          </a:solidFill>
        </p:spPr>
        <p:txBody>
          <a:bodyPr/>
          <a:lstStyle/>
          <a:p>
            <a:pPr marL="0" indent="0">
              <a:lnSpc>
                <a:spcPct val="80000"/>
              </a:lnSpc>
              <a:buSzTx/>
              <a:buNone/>
              <a:defRPr sz="2400">
                <a:effectLst/>
              </a:defRPr>
            </a:pPr>
            <a:endParaRPr dirty="0"/>
          </a:p>
          <a:p>
            <a:pPr marL="0" indent="0">
              <a:lnSpc>
                <a:spcPct val="80000"/>
              </a:lnSpc>
              <a:buSzTx/>
              <a:buNone/>
              <a:defRPr sz="2400">
                <a:effectLst/>
              </a:defRPr>
            </a:pPr>
            <a:endParaRPr dirty="0"/>
          </a:p>
          <a:p>
            <a:pPr marL="0" indent="0">
              <a:lnSpc>
                <a:spcPct val="80000"/>
              </a:lnSpc>
              <a:buSzTx/>
              <a:buNone/>
              <a:defRPr sz="2400">
                <a:effectLst/>
              </a:defRPr>
            </a:pPr>
            <a:endParaRPr dirty="0"/>
          </a:p>
          <a:p>
            <a:pPr marL="0" indent="0">
              <a:lnSpc>
                <a:spcPct val="80000"/>
              </a:lnSpc>
              <a:buSzTx/>
              <a:buNone/>
              <a:defRPr sz="2400">
                <a:effectLst/>
              </a:defRPr>
            </a:pPr>
            <a:r>
              <a:rPr dirty="0"/>
              <a:t>Sustain Talk</a:t>
            </a:r>
          </a:p>
          <a:p>
            <a:pPr marL="493058" indent="-493058">
              <a:lnSpc>
                <a:spcPct val="80000"/>
              </a:lnSpc>
              <a:defRPr sz="2400">
                <a:effectLst/>
              </a:defRPr>
            </a:pPr>
            <a:r>
              <a:rPr lang="cs-CZ" dirty="0" smtClean="0"/>
              <a:t>Argumentovat pro ne-změnu</a:t>
            </a:r>
            <a:endParaRPr dirty="0"/>
          </a:p>
          <a:p>
            <a:pPr marL="493058" indent="-493058">
              <a:lnSpc>
                <a:spcPct val="80000"/>
              </a:lnSpc>
              <a:defRPr sz="2400">
                <a:effectLst/>
              </a:defRPr>
            </a:pPr>
            <a:r>
              <a:rPr lang="cs-CZ" dirty="0" smtClean="0"/>
              <a:t>Obrat </a:t>
            </a:r>
            <a:r>
              <a:rPr dirty="0" smtClean="0"/>
              <a:t>DARN </a:t>
            </a:r>
            <a:r>
              <a:rPr dirty="0"/>
              <a:t>&amp; CAT</a:t>
            </a:r>
          </a:p>
          <a:p>
            <a:pPr marL="923192" lvl="1" indent="-465992">
              <a:lnSpc>
                <a:spcPct val="80000"/>
              </a:lnSpc>
              <a:spcBef>
                <a:spcPts val="800"/>
              </a:spcBef>
              <a:buClr>
                <a:srgbClr val="215D77"/>
              </a:buClr>
              <a:defRPr sz="1800">
                <a:effectLst/>
              </a:defRPr>
            </a:pPr>
            <a:r>
              <a:rPr lang="cs-CZ" dirty="0" smtClean="0"/>
              <a:t>Přání nic neměnit</a:t>
            </a:r>
            <a:endParaRPr sz="2000" dirty="0"/>
          </a:p>
          <a:p>
            <a:pPr marL="923192" lvl="1" indent="-465992">
              <a:lnSpc>
                <a:spcPct val="80000"/>
              </a:lnSpc>
              <a:spcBef>
                <a:spcPts val="800"/>
              </a:spcBef>
              <a:buClr>
                <a:srgbClr val="215D77"/>
              </a:buClr>
              <a:defRPr sz="1800">
                <a:effectLst/>
              </a:defRPr>
            </a:pPr>
            <a:r>
              <a:rPr lang="cs-CZ" dirty="0" smtClean="0"/>
              <a:t>Neschopnost</a:t>
            </a:r>
            <a:endParaRPr sz="2000" dirty="0"/>
          </a:p>
          <a:p>
            <a:pPr marL="923192" lvl="1" indent="-465992">
              <a:lnSpc>
                <a:spcPct val="80000"/>
              </a:lnSpc>
              <a:spcBef>
                <a:spcPts val="800"/>
              </a:spcBef>
              <a:buClr>
                <a:srgbClr val="215D77"/>
              </a:buClr>
              <a:defRPr sz="1800">
                <a:effectLst/>
              </a:defRPr>
            </a:pPr>
            <a:r>
              <a:rPr lang="cs-CZ" dirty="0" smtClean="0"/>
              <a:t>Důvody pro </a:t>
            </a:r>
            <a:r>
              <a:rPr dirty="0" smtClean="0"/>
              <a:t>Status </a:t>
            </a:r>
            <a:r>
              <a:rPr dirty="0"/>
              <a:t>Quo</a:t>
            </a:r>
            <a:endParaRPr sz="2000" dirty="0"/>
          </a:p>
          <a:p>
            <a:pPr marL="923192" lvl="1" indent="-465992">
              <a:lnSpc>
                <a:spcPct val="80000"/>
              </a:lnSpc>
              <a:spcBef>
                <a:spcPts val="800"/>
              </a:spcBef>
              <a:buClr>
                <a:srgbClr val="215D77"/>
              </a:buClr>
              <a:defRPr sz="1800">
                <a:effectLst/>
              </a:defRPr>
            </a:pPr>
            <a:r>
              <a:rPr lang="cs-CZ" dirty="0" smtClean="0"/>
              <a:t>Nutnost </a:t>
            </a:r>
            <a:r>
              <a:rPr dirty="0" smtClean="0"/>
              <a:t>Status </a:t>
            </a:r>
            <a:r>
              <a:rPr dirty="0"/>
              <a:t>Quo</a:t>
            </a:r>
            <a:endParaRPr sz="2000" dirty="0"/>
          </a:p>
          <a:p>
            <a:pPr marL="480218" indent="-480218">
              <a:lnSpc>
                <a:spcPct val="80000"/>
              </a:lnSpc>
              <a:defRPr sz="2200">
                <a:effectLst/>
              </a:defRPr>
            </a:pPr>
            <a:r>
              <a:rPr lang="cs-CZ" dirty="0" smtClean="0"/>
              <a:t>Osobní závazek pro</a:t>
            </a:r>
            <a:r>
              <a:rPr dirty="0" smtClean="0"/>
              <a:t> </a:t>
            </a:r>
            <a:r>
              <a:rPr dirty="0"/>
              <a:t>SQ</a:t>
            </a:r>
            <a:endParaRPr sz="2400" dirty="0"/>
          </a:p>
          <a:p>
            <a:pPr marL="919956" lvl="1" indent="-462756">
              <a:lnSpc>
                <a:spcPct val="80000"/>
              </a:lnSpc>
              <a:spcBef>
                <a:spcPts val="800"/>
              </a:spcBef>
              <a:buClr>
                <a:srgbClr val="215D77"/>
              </a:buClr>
              <a:defRPr sz="2200">
                <a:effectLst/>
              </a:defRPr>
            </a:pPr>
            <a:r>
              <a:rPr lang="cs-CZ" dirty="0" smtClean="0"/>
              <a:t>Aktivovat se pro </a:t>
            </a:r>
            <a:r>
              <a:rPr dirty="0" smtClean="0"/>
              <a:t>SQ</a:t>
            </a:r>
            <a:endParaRPr sz="2000" dirty="0"/>
          </a:p>
          <a:p>
            <a:pPr marL="919956" lvl="1" indent="-462756">
              <a:lnSpc>
                <a:spcPct val="80000"/>
              </a:lnSpc>
              <a:spcBef>
                <a:spcPts val="800"/>
              </a:spcBef>
              <a:buClr>
                <a:srgbClr val="215D77"/>
              </a:buClr>
              <a:defRPr sz="2200">
                <a:effectLst/>
              </a:defRPr>
            </a:pPr>
            <a:r>
              <a:rPr lang="cs-CZ" dirty="0" smtClean="0"/>
              <a:t>Podniknuté kroky </a:t>
            </a:r>
            <a:r>
              <a:rPr dirty="0" smtClean="0"/>
              <a:t>(</a:t>
            </a:r>
            <a:r>
              <a:rPr dirty="0"/>
              <a:t>SQ)</a:t>
            </a:r>
            <a:endParaRPr sz="2000" dirty="0"/>
          </a:p>
          <a:p>
            <a:pPr marL="493058" indent="-493058">
              <a:lnSpc>
                <a:spcPct val="80000"/>
              </a:lnSpc>
              <a:defRPr sz="2400">
                <a:effectLst/>
              </a:defRPr>
            </a:pPr>
            <a:r>
              <a:rPr lang="cs-CZ" dirty="0" smtClean="0"/>
              <a:t>Díky a</a:t>
            </a:r>
            <a:r>
              <a:rPr dirty="0" err="1" smtClean="0"/>
              <a:t>mbivalen</a:t>
            </a:r>
            <a:r>
              <a:rPr lang="cs-CZ" dirty="0" err="1" smtClean="0"/>
              <a:t>ci</a:t>
            </a:r>
            <a:r>
              <a:rPr lang="cs-CZ" dirty="0" smtClean="0"/>
              <a:t> vznikne směs složená z </a:t>
            </a:r>
            <a:r>
              <a:rPr dirty="0" smtClean="0"/>
              <a:t>Change </a:t>
            </a:r>
            <a:r>
              <a:rPr dirty="0"/>
              <a:t>Talk </a:t>
            </a:r>
            <a:r>
              <a:rPr lang="cs-CZ" dirty="0" smtClean="0"/>
              <a:t>a </a:t>
            </a:r>
            <a:r>
              <a:rPr dirty="0" smtClean="0"/>
              <a:t>Sustain Talk</a:t>
            </a:r>
            <a:endParaRPr dirty="0"/>
          </a:p>
        </p:txBody>
      </p:sp>
      <p:sp>
        <p:nvSpPr>
          <p:cNvPr id="783" name="Inhaltsplatzhalter 3"/>
          <p:cNvSpPr/>
          <p:nvPr/>
        </p:nvSpPr>
        <p:spPr>
          <a:xfrm>
            <a:off x="6757679" y="2149404"/>
            <a:ext cx="5462017" cy="6645484"/>
          </a:xfrm>
          <a:prstGeom prst="rect">
            <a:avLst/>
          </a:prstGeom>
          <a:solidFill>
            <a:srgbClr val="D9D9D9"/>
          </a:solidFill>
          <a:ln w="12700">
            <a:miter lim="400000"/>
          </a:ln>
          <a:extLst>
            <a:ext uri="{C572A759-6A51-4108-AA02-DFA0A04FC94B}">
              <ma14:wrappingTextBoxFlag xmlns:ma14="http://schemas.microsoft.com/office/mac/drawingml/2011/main" xmlns="" val="1"/>
            </a:ext>
          </a:extLst>
        </p:spPr>
        <p:txBody>
          <a:bodyPr lIns="65023" tIns="65023" rIns="65023" bIns="65023" anchor="ctr">
            <a:normAutofit/>
          </a:bodyPr>
          <a:lstStyle/>
          <a:p>
            <a:pPr algn="l" defTabSz="1300480">
              <a:lnSpc>
                <a:spcPct val="80000"/>
              </a:lnSpc>
              <a:spcBef>
                <a:spcPts val="2200"/>
              </a:spcBef>
              <a:defRPr b="0"/>
            </a:pPr>
            <a:endParaRPr dirty="0"/>
          </a:p>
          <a:p>
            <a:pPr marL="240631" indent="-240631" algn="l" defTabSz="1300480">
              <a:lnSpc>
                <a:spcPct val="80000"/>
              </a:lnSpc>
              <a:spcBef>
                <a:spcPts val="2200"/>
              </a:spcBef>
              <a:buSzPct val="100000"/>
              <a:buChar char="•"/>
              <a:defRPr b="0"/>
            </a:pPr>
            <a:r>
              <a:rPr lang="cs-CZ" dirty="0" smtClean="0"/>
              <a:t>Disonance </a:t>
            </a:r>
          </a:p>
          <a:p>
            <a:pPr marL="240631" indent="-240631" algn="l" defTabSz="1300480">
              <a:lnSpc>
                <a:spcPct val="80000"/>
              </a:lnSpc>
              <a:spcBef>
                <a:spcPts val="2200"/>
              </a:spcBef>
              <a:buSzPct val="100000"/>
              <a:buChar char="•"/>
              <a:defRPr b="0"/>
            </a:pPr>
            <a:r>
              <a:rPr lang="cs-CZ" dirty="0" smtClean="0"/>
              <a:t>Nesoulad /napětí na úrovni vztahu</a:t>
            </a:r>
          </a:p>
          <a:p>
            <a:pPr marL="561473" lvl="1" indent="-180473" algn="l" defTabSz="1300480">
              <a:lnSpc>
                <a:spcPct val="80000"/>
              </a:lnSpc>
              <a:spcBef>
                <a:spcPts val="800"/>
              </a:spcBef>
              <a:buSzPct val="100000"/>
              <a:buChar char="•"/>
              <a:defRPr sz="1800" b="0"/>
            </a:pPr>
            <a:r>
              <a:rPr lang="cs-CZ" dirty="0" smtClean="0"/>
              <a:t>Obhajovat se</a:t>
            </a:r>
            <a:endParaRPr lang="cs-CZ" sz="2000" dirty="0" smtClean="0"/>
          </a:p>
          <a:p>
            <a:pPr marL="561473" lvl="1" indent="-180473" algn="l" defTabSz="1300480">
              <a:lnSpc>
                <a:spcPct val="80000"/>
              </a:lnSpc>
              <a:spcBef>
                <a:spcPts val="800"/>
              </a:spcBef>
              <a:buSzPct val="100000"/>
              <a:buChar char="•"/>
              <a:defRPr sz="1800" b="0"/>
            </a:pPr>
            <a:r>
              <a:rPr lang="cs-CZ" dirty="0" smtClean="0"/>
              <a:t>Vzdorovat</a:t>
            </a:r>
            <a:endParaRPr lang="cs-CZ" sz="2000" dirty="0" smtClean="0"/>
          </a:p>
          <a:p>
            <a:pPr marL="561473" lvl="1" indent="-180473" algn="l" defTabSz="1300480">
              <a:lnSpc>
                <a:spcPct val="80000"/>
              </a:lnSpc>
              <a:spcBef>
                <a:spcPts val="800"/>
              </a:spcBef>
              <a:buSzPct val="100000"/>
              <a:buChar char="•"/>
              <a:defRPr sz="1800" b="0"/>
            </a:pPr>
            <a:r>
              <a:rPr lang="cs-CZ" dirty="0" smtClean="0"/>
              <a:t>Přerušovat</a:t>
            </a:r>
            <a:endParaRPr lang="cs-CZ" sz="2000" dirty="0" smtClean="0"/>
          </a:p>
          <a:p>
            <a:pPr marL="561473" lvl="1" indent="-180473" algn="l" defTabSz="1300480">
              <a:lnSpc>
                <a:spcPct val="80000"/>
              </a:lnSpc>
              <a:spcBef>
                <a:spcPts val="800"/>
              </a:spcBef>
              <a:buSzPct val="100000"/>
              <a:buChar char="•"/>
              <a:defRPr sz="1800" b="0"/>
            </a:pPr>
            <a:r>
              <a:rPr lang="cs-CZ" dirty="0" smtClean="0"/>
              <a:t>Být nezúčastněný</a:t>
            </a:r>
            <a:endParaRPr lang="cs-CZ" sz="2000" dirty="0" smtClean="0"/>
          </a:p>
          <a:p>
            <a:pPr marL="240631" indent="-240631" algn="l" defTabSz="1300480">
              <a:lnSpc>
                <a:spcPct val="80000"/>
              </a:lnSpc>
              <a:spcBef>
                <a:spcPts val="2200"/>
              </a:spcBef>
              <a:buSzPct val="100000"/>
              <a:buChar char="•"/>
              <a:defRPr b="0"/>
            </a:pPr>
            <a:r>
              <a:rPr lang="cs-CZ" dirty="0" smtClean="0"/>
              <a:t>Začít mluvit  o disonanci</a:t>
            </a:r>
          </a:p>
          <a:p>
            <a:pPr marL="240631" indent="-240631" algn="l" defTabSz="1300480">
              <a:lnSpc>
                <a:spcPct val="80000"/>
              </a:lnSpc>
              <a:spcBef>
                <a:spcPts val="2200"/>
              </a:spcBef>
              <a:buSzPct val="100000"/>
              <a:buChar char="•"/>
              <a:defRPr b="0"/>
            </a:pPr>
            <a:r>
              <a:rPr lang="cs-CZ" dirty="0" smtClean="0"/>
              <a:t>Vyjasnění vztahu</a:t>
            </a:r>
            <a:endParaRPr lang="cs-CZ" dirty="0"/>
          </a:p>
        </p:txBody>
      </p:sp>
      <p:grpSp>
        <p:nvGrpSpPr>
          <p:cNvPr id="786" name="Verbindungsstelle zu einer anderen Seite 4"/>
          <p:cNvGrpSpPr/>
          <p:nvPr/>
        </p:nvGrpSpPr>
        <p:grpSpPr>
          <a:xfrm>
            <a:off x="1501740" y="2233594"/>
            <a:ext cx="3889402" cy="1204148"/>
            <a:chOff x="-1" y="0"/>
            <a:chExt cx="3889400" cy="1204146"/>
          </a:xfrm>
        </p:grpSpPr>
        <p:sp>
          <p:nvSpPr>
            <p:cNvPr id="784" name="Form"/>
            <p:cNvSpPr/>
            <p:nvPr/>
          </p:nvSpPr>
          <p:spPr>
            <a:xfrm>
              <a:off x="-1" y="0"/>
              <a:ext cx="3708777" cy="1204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1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85" name="Ambivalenz"/>
            <p:cNvSpPr txBox="1"/>
            <p:nvPr/>
          </p:nvSpPr>
          <p:spPr>
            <a:xfrm>
              <a:off x="180622" y="334048"/>
              <a:ext cx="3708777" cy="5006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spAutoFit/>
            </a:bodyPr>
            <a:lstStyle>
              <a:lvl1pPr algn="l" defTabSz="1300480">
                <a:defRPr>
                  <a:solidFill>
                    <a:srgbClr val="FFFFFF"/>
                  </a:solidFill>
                </a:defRPr>
              </a:lvl1pPr>
            </a:lstStyle>
            <a:p>
              <a:r>
                <a:rPr dirty="0" err="1" smtClean="0"/>
                <a:t>Ambivalen</a:t>
              </a:r>
              <a:r>
                <a:rPr lang="cs-CZ" dirty="0" err="1" smtClean="0"/>
                <a:t>ce</a:t>
              </a:r>
              <a:endParaRPr dirty="0"/>
            </a:p>
          </p:txBody>
        </p:sp>
      </p:grpSp>
      <p:grpSp>
        <p:nvGrpSpPr>
          <p:cNvPr id="789" name="Verbindungsstelle zu einer anderen Seite 7"/>
          <p:cNvGrpSpPr/>
          <p:nvPr/>
        </p:nvGrpSpPr>
        <p:grpSpPr>
          <a:xfrm>
            <a:off x="7634298" y="2239716"/>
            <a:ext cx="3925526" cy="1204148"/>
            <a:chOff x="-1" y="0"/>
            <a:chExt cx="3925524" cy="1204146"/>
          </a:xfrm>
        </p:grpSpPr>
        <p:sp>
          <p:nvSpPr>
            <p:cNvPr id="787" name="Form"/>
            <p:cNvSpPr/>
            <p:nvPr/>
          </p:nvSpPr>
          <p:spPr>
            <a:xfrm>
              <a:off x="-1" y="0"/>
              <a:ext cx="3708777" cy="12041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1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b="0">
                  <a:solidFill>
                    <a:srgbClr val="FFFFFF"/>
                  </a:solidFill>
                </a:defRPr>
              </a:pPr>
              <a:endParaRPr/>
            </a:p>
          </p:txBody>
        </p:sp>
        <p:sp>
          <p:nvSpPr>
            <p:cNvPr id="788" name="Kontext Beraterverhalten"/>
            <p:cNvSpPr txBox="1"/>
            <p:nvPr/>
          </p:nvSpPr>
          <p:spPr>
            <a:xfrm>
              <a:off x="216746" y="126333"/>
              <a:ext cx="3708777" cy="8699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spAutoFit/>
            </a:bodyPr>
            <a:lstStyle>
              <a:lvl1pPr algn="l" defTabSz="1300480">
                <a:defRPr>
                  <a:solidFill>
                    <a:srgbClr val="FFFFFF"/>
                  </a:solidFill>
                </a:defRPr>
              </a:lvl1pPr>
            </a:lstStyle>
            <a:p>
              <a:r>
                <a:rPr dirty="0" err="1"/>
                <a:t>Kontext</a:t>
              </a:r>
              <a:r>
                <a:rPr dirty="0"/>
                <a:t> </a:t>
              </a:r>
              <a:endParaRPr lang="cs-CZ" dirty="0" smtClean="0"/>
            </a:p>
            <a:p>
              <a:r>
                <a:rPr lang="cs-CZ" dirty="0" smtClean="0"/>
                <a:t>Jednání poradce</a:t>
              </a:r>
              <a:endParaRPr dirty="0"/>
            </a:p>
          </p:txBody>
        </p:sp>
      </p:grpSp>
      <p:sp>
        <p:nvSpPr>
          <p:cNvPr id="790"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4" name="Group 156"/>
          <p:cNvGrpSpPr/>
          <p:nvPr/>
        </p:nvGrpSpPr>
        <p:grpSpPr>
          <a:xfrm>
            <a:off x="6319926" y="2316514"/>
            <a:ext cx="6144005" cy="1536004"/>
            <a:chOff x="0" y="0"/>
            <a:chExt cx="6144003" cy="1536003"/>
          </a:xfrm>
        </p:grpSpPr>
        <p:sp>
          <p:nvSpPr>
            <p:cNvPr id="792" name="Shape 154"/>
            <p:cNvSpPr/>
            <p:nvPr/>
          </p:nvSpPr>
          <p:spPr>
            <a:xfrm>
              <a:off x="0" y="0"/>
              <a:ext cx="6144003" cy="1536003"/>
            </a:xfrm>
            <a:prstGeom prst="roundRect">
              <a:avLst>
                <a:gd name="adj" fmla="val 16667"/>
              </a:avLst>
            </a:prstGeom>
            <a:solidFill>
              <a:srgbClr val="FFFC79"/>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793" name="Shape 155"/>
            <p:cNvSpPr txBox="1"/>
            <p:nvPr/>
          </p:nvSpPr>
          <p:spPr>
            <a:xfrm>
              <a:off x="74979" y="768002"/>
              <a:ext cx="3930562"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lvl1pPr>
            </a:lstStyle>
            <a:p>
              <a:r>
                <a:rPr dirty="0"/>
                <a:t>Planning –  </a:t>
              </a:r>
              <a:r>
                <a:rPr lang="cs-CZ" dirty="0" smtClean="0"/>
                <a:t>most ke změně</a:t>
              </a:r>
              <a:endParaRPr dirty="0"/>
            </a:p>
          </p:txBody>
        </p:sp>
      </p:grpSp>
      <p:grpSp>
        <p:nvGrpSpPr>
          <p:cNvPr id="797" name="Group 159"/>
          <p:cNvGrpSpPr/>
          <p:nvPr/>
        </p:nvGrpSpPr>
        <p:grpSpPr>
          <a:xfrm>
            <a:off x="4783925" y="4057507"/>
            <a:ext cx="7680006" cy="1536005"/>
            <a:chOff x="-1" y="0"/>
            <a:chExt cx="7680005" cy="1536003"/>
          </a:xfrm>
        </p:grpSpPr>
        <p:sp>
          <p:nvSpPr>
            <p:cNvPr id="795" name="Shape 157"/>
            <p:cNvSpPr/>
            <p:nvPr/>
          </p:nvSpPr>
          <p:spPr>
            <a:xfrm>
              <a:off x="-1" y="0"/>
              <a:ext cx="7680005" cy="1536003"/>
            </a:xfrm>
            <a:prstGeom prst="roundRect">
              <a:avLst>
                <a:gd name="adj" fmla="val 16667"/>
              </a:avLst>
            </a:prstGeom>
            <a:solidFill>
              <a:srgbClr val="01B0F0"/>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796" name="Shape 158"/>
            <p:cNvSpPr txBox="1"/>
            <p:nvPr/>
          </p:nvSpPr>
          <p:spPr>
            <a:xfrm>
              <a:off x="74979" y="768001"/>
              <a:ext cx="431368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Evoking </a:t>
              </a:r>
              <a:r>
                <a:rPr dirty="0" smtClean="0"/>
                <a:t>–</a:t>
              </a:r>
              <a:r>
                <a:rPr lang="cs-CZ" dirty="0" smtClean="0"/>
                <a:t> vyvolat </a:t>
              </a:r>
              <a:r>
                <a:rPr dirty="0" smtClean="0"/>
                <a:t> </a:t>
              </a:r>
              <a:r>
                <a:rPr dirty="0"/>
                <a:t>Change </a:t>
              </a:r>
              <a:r>
                <a:rPr dirty="0" smtClean="0"/>
                <a:t>Talk</a:t>
              </a:r>
              <a:endParaRPr dirty="0"/>
            </a:p>
          </p:txBody>
        </p:sp>
      </p:grpSp>
      <p:sp>
        <p:nvSpPr>
          <p:cNvPr id="798" name="Shape 160"/>
          <p:cNvSpPr txBox="1">
            <a:spLocks noGrp="1"/>
          </p:cNvSpPr>
          <p:nvPr>
            <p:ph type="title"/>
          </p:nvPr>
        </p:nvSpPr>
        <p:spPr>
          <a:prstGeom prst="rect">
            <a:avLst/>
          </a:prstGeom>
        </p:spPr>
        <p:txBody>
          <a:bodyPr lIns="0" tIns="0" rIns="0" bIns="0"/>
          <a:lstStyle>
            <a:lvl1pPr>
              <a:tabLst>
                <a:tab pos="1168400" algn="l"/>
                <a:tab pos="2336800" algn="l"/>
                <a:tab pos="3517900" algn="l"/>
                <a:tab pos="4711700" algn="l"/>
                <a:tab pos="5880100" algn="l"/>
                <a:tab pos="7061200" algn="l"/>
                <a:tab pos="8242300" algn="l"/>
                <a:tab pos="9423400" algn="l"/>
                <a:tab pos="10591800" algn="l"/>
                <a:tab pos="11785600" algn="l"/>
                <a:tab pos="12966700" algn="l"/>
              </a:tabLst>
              <a:defRPr sz="4400"/>
            </a:lvl1pPr>
          </a:lstStyle>
          <a:p>
            <a:r>
              <a:rPr dirty="0"/>
              <a:t>4 </a:t>
            </a:r>
            <a:r>
              <a:rPr lang="cs-CZ" dirty="0" smtClean="0"/>
              <a:t>zásadní procesy v </a:t>
            </a:r>
            <a:r>
              <a:rPr dirty="0" smtClean="0"/>
              <a:t>MI</a:t>
            </a:r>
            <a:endParaRPr dirty="0"/>
          </a:p>
        </p:txBody>
      </p:sp>
      <p:grpSp>
        <p:nvGrpSpPr>
          <p:cNvPr id="801" name="Group 163"/>
          <p:cNvGrpSpPr/>
          <p:nvPr/>
        </p:nvGrpSpPr>
        <p:grpSpPr>
          <a:xfrm>
            <a:off x="3247926" y="5798502"/>
            <a:ext cx="9216004" cy="1536005"/>
            <a:chOff x="0" y="0"/>
            <a:chExt cx="9216003" cy="1536003"/>
          </a:xfrm>
        </p:grpSpPr>
        <p:sp>
          <p:nvSpPr>
            <p:cNvPr id="799" name="Shape 161"/>
            <p:cNvSpPr/>
            <p:nvPr/>
          </p:nvSpPr>
          <p:spPr>
            <a:xfrm>
              <a:off x="0" y="0"/>
              <a:ext cx="9216003" cy="1536003"/>
            </a:xfrm>
            <a:prstGeom prst="roundRect">
              <a:avLst>
                <a:gd name="adj" fmla="val 16667"/>
              </a:avLst>
            </a:prstGeom>
            <a:solidFill>
              <a:srgbClr val="C7FD92"/>
            </a:solidFill>
            <a:ln w="12700" cap="flat">
              <a:noFill/>
              <a:miter lim="400000"/>
            </a:ln>
            <a:effectLst/>
          </p:spPr>
          <p:txBody>
            <a:bodyPr wrap="square" lIns="65023" tIns="65023" rIns="65023" bIns="65023" numCol="1" anchor="ctr">
              <a:noAutofit/>
            </a:bodyPr>
            <a:lstStyle/>
            <a:p>
              <a: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pPr>
              <a:endParaRPr/>
            </a:p>
          </p:txBody>
        </p:sp>
        <p:sp>
          <p:nvSpPr>
            <p:cNvPr id="800" name="Shape 162"/>
            <p:cNvSpPr txBox="1"/>
            <p:nvPr/>
          </p:nvSpPr>
          <p:spPr>
            <a:xfrm>
              <a:off x="74979" y="768001"/>
              <a:ext cx="342401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Lst>
                <a:defRPr b="0"/>
              </a:lvl1pPr>
            </a:lstStyle>
            <a:p>
              <a:r>
                <a:rPr dirty="0"/>
                <a:t>Focusing – </a:t>
              </a:r>
              <a:r>
                <a:rPr lang="cs-CZ" dirty="0" smtClean="0"/>
                <a:t>objasnit směr</a:t>
              </a:r>
              <a:endParaRPr dirty="0"/>
            </a:p>
          </p:txBody>
        </p:sp>
      </p:grpSp>
      <p:grpSp>
        <p:nvGrpSpPr>
          <p:cNvPr id="804" name="Group 166"/>
          <p:cNvGrpSpPr/>
          <p:nvPr/>
        </p:nvGrpSpPr>
        <p:grpSpPr>
          <a:xfrm>
            <a:off x="1718122" y="7514220"/>
            <a:ext cx="10752003" cy="1536005"/>
            <a:chOff x="0" y="0"/>
            <a:chExt cx="10752002" cy="1536003"/>
          </a:xfrm>
        </p:grpSpPr>
        <p:sp>
          <p:nvSpPr>
            <p:cNvPr id="802" name="Shape 164"/>
            <p:cNvSpPr/>
            <p:nvPr/>
          </p:nvSpPr>
          <p:spPr>
            <a:xfrm>
              <a:off x="0" y="0"/>
              <a:ext cx="10752002" cy="1536003"/>
            </a:xfrm>
            <a:prstGeom prst="roundRect">
              <a:avLst>
                <a:gd name="adj" fmla="val 16667"/>
              </a:avLst>
            </a:prstGeom>
            <a:solidFill>
              <a:srgbClr val="FF66CC">
                <a:alpha val="51000"/>
              </a:srgbClr>
            </a:solidFill>
            <a:ln w="12700" cap="flat">
              <a:noFill/>
              <a:miter lim="400000"/>
            </a:ln>
            <a:effectLst/>
          </p:spPr>
          <p:txBody>
            <a:bodyPr wrap="square" lIns="65023" tIns="65023" rIns="65023" bIns="65023" numCol="1" anchor="ctr">
              <a:noAutofit/>
            </a:bodyPr>
            <a:lstStyle/>
            <a:p>
              <a: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pPr>
              <a:endParaRPr/>
            </a:p>
          </p:txBody>
        </p:sp>
        <p:sp>
          <p:nvSpPr>
            <p:cNvPr id="803" name="Shape 165"/>
            <p:cNvSpPr txBox="1"/>
            <p:nvPr/>
          </p:nvSpPr>
          <p:spPr>
            <a:xfrm>
              <a:off x="74979" y="768001"/>
              <a:ext cx="344004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t">
              <a:spAutoFit/>
            </a:bodyPr>
            <a:lstStyle>
              <a:lvl1pPr algn="l" defTabSz="1300480">
                <a:spcBef>
                  <a:spcPts val="1700"/>
                </a:spcBef>
                <a:tabLst>
                  <a:tab pos="622300" algn="l"/>
                  <a:tab pos="1257300" algn="l"/>
                  <a:tab pos="1905000" algn="l"/>
                  <a:tab pos="2540000" algn="l"/>
                  <a:tab pos="3175000" algn="l"/>
                  <a:tab pos="3822700" algn="l"/>
                  <a:tab pos="4457700" algn="l"/>
                  <a:tab pos="5092700" algn="l"/>
                  <a:tab pos="5740400" algn="l"/>
                  <a:tab pos="6375400" algn="l"/>
                  <a:tab pos="7023100" algn="l"/>
                  <a:tab pos="7658100" algn="l"/>
                  <a:tab pos="8280400" algn="l"/>
                  <a:tab pos="8940800" algn="l"/>
                  <a:tab pos="9563100" algn="l"/>
                  <a:tab pos="10198100" algn="l"/>
                  <a:tab pos="10845800" algn="l"/>
                  <a:tab pos="11480800" algn="l"/>
                  <a:tab pos="12128500" algn="l"/>
                  <a:tab pos="12763500" algn="l"/>
                  <a:tab pos="12763500" algn="l"/>
                </a:tabLst>
                <a:defRPr b="0"/>
              </a:lvl1pPr>
            </a:lstStyle>
            <a:p>
              <a:r>
                <a:rPr dirty="0"/>
                <a:t>Engaging – </a:t>
              </a:r>
              <a:r>
                <a:rPr lang="cs-CZ" dirty="0" smtClean="0"/>
                <a:t>vytvořit vztah</a:t>
              </a:r>
              <a:endParaRPr dirty="0"/>
            </a:p>
          </p:txBody>
        </p:sp>
      </p:grpSp>
      <p:sp>
        <p:nvSpPr>
          <p:cNvPr id="805"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Titel 1"/>
          <p:cNvSpPr txBox="1">
            <a:spLocks noGrp="1"/>
          </p:cNvSpPr>
          <p:nvPr>
            <p:ph type="title"/>
          </p:nvPr>
        </p:nvSpPr>
        <p:spPr>
          <a:prstGeom prst="rect">
            <a:avLst/>
          </a:prstGeom>
        </p:spPr>
        <p:txBody>
          <a:bodyPr/>
          <a:lstStyle>
            <a:lvl1pPr>
              <a:defRPr sz="3800"/>
            </a:lvl1pPr>
          </a:lstStyle>
          <a:p>
            <a:r>
              <a:rPr lang="cs-CZ" dirty="0" smtClean="0"/>
              <a:t>Vyvinout plán změny</a:t>
            </a:r>
            <a:endParaRPr dirty="0"/>
          </a:p>
        </p:txBody>
      </p:sp>
      <p:sp>
        <p:nvSpPr>
          <p:cNvPr id="808" name="Inhaltsplatzhalter 6"/>
          <p:cNvSpPr txBox="1">
            <a:spLocks noGrp="1"/>
          </p:cNvSpPr>
          <p:nvPr>
            <p:ph type="body" idx="4294967295"/>
          </p:nvPr>
        </p:nvSpPr>
        <p:spPr>
          <a:xfrm>
            <a:off x="1336604" y="2149404"/>
            <a:ext cx="11704321" cy="6436926"/>
          </a:xfrm>
          <a:prstGeom prst="rect">
            <a:avLst/>
          </a:prstGeom>
        </p:spPr>
        <p:txBody>
          <a:bodyPr lIns="65023" tIns="65023" rIns="65023" bIns="65023" anchor="t">
            <a:noAutofit/>
          </a:bodyPr>
          <a:lstStyle/>
          <a:p>
            <a:pPr marL="0" indent="0" defTabSz="1300480">
              <a:spcBef>
                <a:spcPts val="1000"/>
              </a:spcBef>
              <a:buSzTx/>
              <a:buFont typeface="Helvetica Neue"/>
              <a:buNone/>
              <a:tabLst/>
              <a:defRPr sz="3800" b="0">
                <a:effectLst/>
              </a:defRPr>
            </a:pPr>
            <a:r>
              <a:rPr dirty="0" smtClean="0"/>
              <a:t>„</a:t>
            </a:r>
            <a:r>
              <a:rPr lang="cs-CZ" dirty="0" smtClean="0"/>
              <a:t>Zvyklosti nejde jednoduše vyhodit z okna</a:t>
            </a:r>
            <a:r>
              <a:rPr dirty="0" smtClean="0"/>
              <a:t>. </a:t>
            </a:r>
            <a:r>
              <a:rPr lang="cs-CZ" dirty="0" smtClean="0"/>
              <a:t>Musí se odlákat kousek po kousku</a:t>
            </a:r>
            <a:r>
              <a:rPr dirty="0" smtClean="0"/>
              <a:t>“. </a:t>
            </a:r>
            <a:r>
              <a:rPr i="1" dirty="0"/>
              <a:t>Mark Twain</a:t>
            </a:r>
          </a:p>
          <a:p>
            <a:pPr marL="482599" indent="-482599" defTabSz="1300480">
              <a:spcBef>
                <a:spcPts val="1000"/>
              </a:spcBef>
              <a:buSzPct val="100000"/>
              <a:buFont typeface="Helvetica Neue"/>
              <a:tabLst/>
              <a:defRPr sz="3800" b="0">
                <a:effectLst/>
              </a:defRPr>
            </a:pPr>
            <a:r>
              <a:rPr lang="cs-CZ" dirty="0" smtClean="0"/>
              <a:t>překlenout  mezeru mezi intencí a chováním</a:t>
            </a:r>
            <a:endParaRPr dirty="0"/>
          </a:p>
          <a:p>
            <a:pPr marL="482599" indent="-482599" defTabSz="1300480">
              <a:spcBef>
                <a:spcPts val="1000"/>
              </a:spcBef>
              <a:buSzPct val="100000"/>
              <a:buFont typeface="Helvetica Neue"/>
              <a:tabLst/>
              <a:defRPr sz="3800" b="0">
                <a:effectLst/>
              </a:defRPr>
            </a:pPr>
            <a:r>
              <a:rPr lang="cs-CZ" dirty="0" smtClean="0"/>
              <a:t>v popředí je </a:t>
            </a:r>
            <a:r>
              <a:rPr dirty="0" smtClean="0"/>
              <a:t>Change Talk</a:t>
            </a:r>
            <a:endParaRPr dirty="0"/>
          </a:p>
          <a:p>
            <a:pPr marL="482599" indent="-482599" defTabSz="1300480">
              <a:spcBef>
                <a:spcPts val="1000"/>
              </a:spcBef>
              <a:buSzPct val="100000"/>
              <a:buFont typeface="Helvetica Neue"/>
              <a:tabLst/>
              <a:defRPr sz="3800" b="0">
                <a:effectLst/>
              </a:defRPr>
            </a:pPr>
            <a:r>
              <a:rPr lang="cs-CZ" dirty="0" smtClean="0"/>
              <a:t>obecný účinek </a:t>
            </a:r>
            <a:r>
              <a:rPr dirty="0" smtClean="0"/>
              <a:t>vs</a:t>
            </a:r>
            <a:r>
              <a:rPr dirty="0"/>
              <a:t>. </a:t>
            </a:r>
            <a:r>
              <a:rPr lang="cs-CZ" dirty="0" smtClean="0"/>
              <a:t>očekávání sebedůvěry</a:t>
            </a:r>
            <a:endParaRPr dirty="0"/>
          </a:p>
          <a:p>
            <a:pPr marL="482599" indent="-482599" defTabSz="1300480">
              <a:spcBef>
                <a:spcPts val="1000"/>
              </a:spcBef>
              <a:buSzPct val="100000"/>
              <a:buFont typeface="Helvetica Neue"/>
              <a:tabLst/>
              <a:defRPr sz="3800" b="0">
                <a:effectLst/>
              </a:defRPr>
            </a:pPr>
            <a:r>
              <a:rPr lang="cs-CZ" dirty="0" smtClean="0"/>
              <a:t>nepředbíhat připravenost klienta</a:t>
            </a:r>
            <a:endParaRPr dirty="0"/>
          </a:p>
          <a:p>
            <a:pPr marL="482599" indent="-482599" defTabSz="1300480">
              <a:spcBef>
                <a:spcPts val="1000"/>
              </a:spcBef>
              <a:buSzPct val="100000"/>
              <a:buFont typeface="Helvetica Neue"/>
              <a:tabLst/>
              <a:defRPr sz="3800" b="0">
                <a:effectLst/>
              </a:defRPr>
            </a:pPr>
            <a:r>
              <a:rPr lang="cs-CZ" dirty="0" smtClean="0"/>
              <a:t>dotazy na odborné znalosti poradce</a:t>
            </a:r>
            <a:endParaRPr dirty="0"/>
          </a:p>
          <a:p>
            <a:pPr marL="939800" lvl="1" indent="-482600" defTabSz="1300480">
              <a:spcBef>
                <a:spcPts val="1000"/>
              </a:spcBef>
              <a:buSzPct val="100000"/>
              <a:buFont typeface="Helvetica Neue"/>
              <a:tabLst/>
              <a:defRPr sz="3800" b="0">
                <a:effectLst/>
              </a:defRPr>
            </a:pPr>
            <a:r>
              <a:rPr lang="cs-CZ" dirty="0" smtClean="0"/>
              <a:t>poskytnout informace</a:t>
            </a:r>
            <a:endParaRPr dirty="0"/>
          </a:p>
        </p:txBody>
      </p:sp>
      <p:sp>
        <p:nvSpPr>
          <p:cNvPr id="809"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Picture 3" descr="Picture 3"/>
          <p:cNvPicPr>
            <a:picLocks noChangeAspect="1"/>
          </p:cNvPicPr>
          <p:nvPr/>
        </p:nvPicPr>
        <p:blipFill>
          <a:blip r:embed="rId2" cstate="print">
            <a:extLst/>
          </a:blip>
          <a:stretch>
            <a:fillRect/>
          </a:stretch>
        </p:blipFill>
        <p:spPr>
          <a:xfrm>
            <a:off x="21293" y="10566"/>
            <a:ext cx="13004801" cy="9753601"/>
          </a:xfrm>
          <a:prstGeom prst="rect">
            <a:avLst/>
          </a:prstGeom>
          <a:ln w="12700">
            <a:miter lim="400000"/>
          </a:ln>
        </p:spPr>
      </p:pic>
      <p:sp>
        <p:nvSpPr>
          <p:cNvPr id="247" name="Text Box 4"/>
          <p:cNvSpPr txBox="1"/>
          <p:nvPr/>
        </p:nvSpPr>
        <p:spPr>
          <a:xfrm>
            <a:off x="711045" y="3343270"/>
            <a:ext cx="7720182" cy="217647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lstStyle/>
          <a:p>
            <a:pPr algn="l" defTabSz="1300480">
              <a:defRPr sz="4200" b="0">
                <a:solidFill>
                  <a:srgbClr val="FFFFFF"/>
                </a:solidFill>
              </a:defRPr>
            </a:pPr>
            <a:r>
              <a:rPr lang="cs-CZ" dirty="0" smtClean="0"/>
              <a:t>Představte si nějakou situaci</a:t>
            </a:r>
            <a:r>
              <a:rPr dirty="0" smtClean="0"/>
              <a:t>, </a:t>
            </a:r>
            <a:endParaRPr dirty="0"/>
          </a:p>
          <a:p>
            <a:pPr algn="l" defTabSz="1300480">
              <a:defRPr sz="4200" b="0">
                <a:solidFill>
                  <a:srgbClr val="FFFFFF"/>
                </a:solidFill>
              </a:defRPr>
            </a:pPr>
            <a:r>
              <a:rPr lang="cs-CZ" dirty="0" smtClean="0"/>
              <a:t>ve které teď budete </a:t>
            </a:r>
            <a:r>
              <a:rPr dirty="0" smtClean="0"/>
              <a:t>ambivalent</a:t>
            </a:r>
            <a:r>
              <a:rPr lang="cs-CZ" dirty="0" smtClean="0"/>
              <a:t>ní</a:t>
            </a:r>
            <a:r>
              <a:rPr dirty="0" smtClean="0"/>
              <a:t>!</a:t>
            </a:r>
            <a:endParaRPr dirty="0"/>
          </a:p>
        </p:txBody>
      </p:sp>
      <p:sp>
        <p:nvSpPr>
          <p:cNvPr id="248"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Inhaltsplatzhalter 2"/>
          <p:cNvSpPr txBox="1">
            <a:spLocks noGrp="1"/>
          </p:cNvSpPr>
          <p:nvPr>
            <p:ph type="body" sz="half" idx="4294967295"/>
          </p:nvPr>
        </p:nvSpPr>
        <p:spPr>
          <a:xfrm>
            <a:off x="651225" y="1813099"/>
            <a:ext cx="3913012" cy="7074373"/>
          </a:xfrm>
          <a:prstGeom prst="rect">
            <a:avLst/>
          </a:prstGeom>
          <a:solidFill>
            <a:srgbClr val="D9D9D9"/>
          </a:solidFill>
        </p:spPr>
        <p:txBody>
          <a:bodyPr lIns="65023" tIns="65023" rIns="65023" bIns="65023" anchor="t">
            <a:noAutofit/>
          </a:bodyPr>
          <a:lstStyle/>
          <a:p>
            <a:pPr marL="0" indent="0" defTabSz="1300480">
              <a:spcBef>
                <a:spcPts val="1000"/>
              </a:spcBef>
              <a:buSzTx/>
              <a:buFont typeface="Helvetica Neue"/>
              <a:buNone/>
              <a:tabLst/>
              <a:defRPr sz="4400" b="0">
                <a:effectLst/>
              </a:defRPr>
            </a:pPr>
            <a:endParaRPr dirty="0"/>
          </a:p>
          <a:p>
            <a:pPr marL="0" indent="0" defTabSz="1300480">
              <a:spcBef>
                <a:spcPts val="1000"/>
              </a:spcBef>
              <a:buSzTx/>
              <a:buFont typeface="Helvetica Neue"/>
              <a:buNone/>
              <a:tabLst/>
              <a:defRPr sz="4400" b="0">
                <a:effectLst/>
              </a:defRPr>
            </a:pPr>
            <a:endParaRPr dirty="0"/>
          </a:p>
          <a:p>
            <a:pPr marL="465666" indent="-465666" defTabSz="1300480">
              <a:spcBef>
                <a:spcPts val="1000"/>
              </a:spcBef>
              <a:buSzPct val="100000"/>
              <a:buFont typeface="Helvetica Neue"/>
              <a:tabLst/>
              <a:defRPr sz="2400" b="0">
                <a:effectLst/>
              </a:defRPr>
            </a:pPr>
            <a:r>
              <a:rPr lang="cs-CZ" dirty="0" smtClean="0"/>
              <a:t>Shrnutí</a:t>
            </a:r>
            <a:endParaRPr dirty="0"/>
          </a:p>
          <a:p>
            <a:pPr marL="465666" indent="-465666" defTabSz="1300480">
              <a:spcBef>
                <a:spcPts val="1000"/>
              </a:spcBef>
              <a:buSzPct val="100000"/>
              <a:buFont typeface="Helvetica Neue"/>
              <a:tabLst/>
              <a:defRPr sz="2400" b="0">
                <a:effectLst/>
              </a:defRPr>
            </a:pPr>
            <a:r>
              <a:rPr lang="cs-CZ" dirty="0" smtClean="0"/>
              <a:t>Vytáhnout </a:t>
            </a:r>
            <a:r>
              <a:rPr dirty="0" smtClean="0"/>
              <a:t>CAT</a:t>
            </a:r>
            <a:endParaRPr dirty="0"/>
          </a:p>
          <a:p>
            <a:pPr marL="919956" lvl="1" indent="-462756" defTabSz="1300480">
              <a:spcBef>
                <a:spcPts val="800"/>
              </a:spcBef>
              <a:buClr>
                <a:srgbClr val="215D77"/>
              </a:buClr>
              <a:buSzPct val="100000"/>
              <a:buFont typeface="Helvetica Neue"/>
              <a:buChar char="–"/>
              <a:tabLst/>
              <a:defRPr sz="2200" b="0">
                <a:effectLst/>
              </a:defRPr>
            </a:pPr>
            <a:r>
              <a:rPr lang="cs-CZ" dirty="0" smtClean="0"/>
              <a:t>Osobní závazek</a:t>
            </a:r>
            <a:endParaRPr sz="3000" dirty="0"/>
          </a:p>
          <a:p>
            <a:pPr marL="919956" lvl="1" indent="-462756" defTabSz="1300480">
              <a:spcBef>
                <a:spcPts val="800"/>
              </a:spcBef>
              <a:buClr>
                <a:srgbClr val="215D77"/>
              </a:buClr>
              <a:buSzPct val="100000"/>
              <a:buFont typeface="Helvetica Neue"/>
              <a:buChar char="–"/>
              <a:tabLst/>
              <a:defRPr sz="2200" b="0">
                <a:effectLst/>
              </a:defRPr>
            </a:pPr>
            <a:r>
              <a:rPr lang="cs-CZ" dirty="0" smtClean="0"/>
              <a:t>Vyptat se na podrobnosti</a:t>
            </a:r>
            <a:endParaRPr sz="3000" dirty="0"/>
          </a:p>
          <a:p>
            <a:pPr marL="919956" lvl="1" indent="-462756" defTabSz="1300480">
              <a:spcBef>
                <a:spcPts val="800"/>
              </a:spcBef>
              <a:buClr>
                <a:srgbClr val="215D77"/>
              </a:buClr>
              <a:buSzPct val="100000"/>
              <a:buFont typeface="Helvetica Neue"/>
              <a:buChar char="–"/>
              <a:tabLst/>
              <a:defRPr sz="2200" b="0">
                <a:effectLst/>
              </a:defRPr>
            </a:pPr>
            <a:r>
              <a:rPr lang="cs-CZ" dirty="0" smtClean="0"/>
              <a:t>Stanovit termín</a:t>
            </a:r>
            <a:endParaRPr sz="3000" dirty="0"/>
          </a:p>
          <a:p>
            <a:pPr marL="919956" lvl="1" indent="-462756" defTabSz="1300480">
              <a:spcBef>
                <a:spcPts val="800"/>
              </a:spcBef>
              <a:buClr>
                <a:srgbClr val="215D77"/>
              </a:buClr>
              <a:buSzPct val="100000"/>
              <a:buFont typeface="Helvetica Neue"/>
              <a:buChar char="–"/>
              <a:tabLst/>
              <a:defRPr sz="2200" b="0">
                <a:effectLst/>
              </a:defRPr>
            </a:pPr>
            <a:r>
              <a:rPr lang="cs-CZ" dirty="0" smtClean="0"/>
              <a:t>Příprava</a:t>
            </a:r>
            <a:endParaRPr sz="3000" dirty="0"/>
          </a:p>
          <a:p>
            <a:pPr marL="465666" indent="-465666" defTabSz="1300480">
              <a:spcBef>
                <a:spcPts val="1000"/>
              </a:spcBef>
              <a:buSzPct val="100000"/>
              <a:buFont typeface="Helvetica Neue"/>
              <a:tabLst/>
              <a:defRPr sz="2400" b="0">
                <a:effectLst/>
              </a:defRPr>
            </a:pPr>
            <a:r>
              <a:rPr lang="cs-CZ" dirty="0" smtClean="0"/>
              <a:t>Proklepnout slabiny</a:t>
            </a:r>
            <a:endParaRPr dirty="0"/>
          </a:p>
          <a:p>
            <a:pPr marL="465666" indent="-465666" defTabSz="1300480">
              <a:spcBef>
                <a:spcPts val="1000"/>
              </a:spcBef>
              <a:buSzPct val="100000"/>
              <a:buFont typeface="Helvetica Neue"/>
              <a:tabLst/>
              <a:defRPr sz="2400" b="0">
                <a:effectLst/>
              </a:defRPr>
            </a:pPr>
            <a:r>
              <a:rPr lang="cs-CZ" dirty="0" smtClean="0"/>
              <a:t>Stupnice dosažení cíle</a:t>
            </a:r>
            <a:endParaRPr dirty="0"/>
          </a:p>
        </p:txBody>
      </p:sp>
      <p:sp>
        <p:nvSpPr>
          <p:cNvPr id="812" name="Titel 1"/>
          <p:cNvSpPr txBox="1">
            <a:spLocks noGrp="1"/>
          </p:cNvSpPr>
          <p:nvPr>
            <p:ph type="title"/>
          </p:nvPr>
        </p:nvSpPr>
        <p:spPr>
          <a:xfrm>
            <a:off x="1177008" y="474345"/>
            <a:ext cx="8807379" cy="1204146"/>
          </a:xfrm>
          <a:prstGeom prst="rect">
            <a:avLst/>
          </a:prstGeom>
        </p:spPr>
        <p:txBody>
          <a:bodyPr/>
          <a:lstStyle>
            <a:lvl1pPr>
              <a:defRPr sz="4400"/>
            </a:lvl1pPr>
          </a:lstStyle>
          <a:p>
            <a:r>
              <a:rPr lang="cs-CZ" dirty="0" smtClean="0"/>
              <a:t>Tři scénáře vytvoření plánu</a:t>
            </a:r>
            <a:endParaRPr dirty="0"/>
          </a:p>
        </p:txBody>
      </p:sp>
      <p:grpSp>
        <p:nvGrpSpPr>
          <p:cNvPr id="824" name="Gruppieren"/>
          <p:cNvGrpSpPr/>
          <p:nvPr/>
        </p:nvGrpSpPr>
        <p:grpSpPr>
          <a:xfrm>
            <a:off x="1185273" y="1831161"/>
            <a:ext cx="11317920" cy="7112175"/>
            <a:chOff x="0" y="0"/>
            <a:chExt cx="11317919" cy="7112173"/>
          </a:xfrm>
        </p:grpSpPr>
        <p:grpSp>
          <p:nvGrpSpPr>
            <p:cNvPr id="815" name="Verbindungsstelle zu einer anderen Seite 4"/>
            <p:cNvGrpSpPr/>
            <p:nvPr/>
          </p:nvGrpSpPr>
          <p:grpSpPr>
            <a:xfrm>
              <a:off x="0" y="0"/>
              <a:ext cx="3579484" cy="1194970"/>
              <a:chOff x="0" y="0"/>
              <a:chExt cx="3579483" cy="1194969"/>
            </a:xfrm>
          </p:grpSpPr>
          <p:sp>
            <p:nvSpPr>
              <p:cNvPr id="813" name="Form"/>
              <p:cNvSpPr/>
              <p:nvPr/>
            </p:nvSpPr>
            <p:spPr>
              <a:xfrm>
                <a:off x="-1" y="0"/>
                <a:ext cx="3041747" cy="1194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5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a:solidFill>
                      <a:srgbClr val="FFFFFF"/>
                    </a:solidFill>
                  </a:defRPr>
                </a:pPr>
                <a:endParaRPr/>
              </a:p>
            </p:txBody>
          </p:sp>
          <p:sp>
            <p:nvSpPr>
              <p:cNvPr id="814" name="klarer Plan"/>
              <p:cNvSpPr txBox="1"/>
              <p:nvPr/>
            </p:nvSpPr>
            <p:spPr>
              <a:xfrm>
                <a:off x="537737" y="331503"/>
                <a:ext cx="3041747" cy="5319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lvl1pPr algn="l" defTabSz="1300480">
                  <a:defRPr>
                    <a:solidFill>
                      <a:srgbClr val="FFFFFF"/>
                    </a:solidFill>
                  </a:defRPr>
                </a:lvl1pPr>
              </a:lstStyle>
              <a:p>
                <a:r>
                  <a:rPr lang="cs-CZ" dirty="0" smtClean="0"/>
                  <a:t>Jasný plán</a:t>
                </a:r>
                <a:endParaRPr dirty="0"/>
              </a:p>
            </p:txBody>
          </p:sp>
        </p:grpSp>
        <p:sp>
          <p:nvSpPr>
            <p:cNvPr id="816" name="Inhaltsplatzhalter 2"/>
            <p:cNvSpPr txBox="1"/>
            <p:nvPr/>
          </p:nvSpPr>
          <p:spPr>
            <a:xfrm>
              <a:off x="3541960" y="5974"/>
              <a:ext cx="4064787" cy="7050336"/>
            </a:xfrm>
            <a:prstGeom prst="rect">
              <a:avLst/>
            </a:prstGeom>
            <a:solidFill>
              <a:srgbClr val="D9D9D9"/>
            </a:solid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rmAutofit/>
            </a:bodyPr>
            <a:lstStyle/>
            <a:p>
              <a:pPr marL="340894" indent="-340894" algn="l" defTabSz="1300480">
                <a:spcBef>
                  <a:spcPts val="2800"/>
                </a:spcBef>
                <a:buSzPct val="100000"/>
                <a:buChar char="•"/>
                <a:defRPr sz="3400" b="0"/>
              </a:pPr>
              <a:endParaRPr dirty="0"/>
            </a:p>
            <a:p>
              <a:pPr marL="340894" indent="-340894" algn="l" defTabSz="1300480">
                <a:spcBef>
                  <a:spcPts val="2800"/>
                </a:spcBef>
                <a:buSzPct val="100000"/>
                <a:buChar char="•"/>
                <a:defRPr sz="3400" b="0"/>
              </a:pPr>
              <a:endParaRPr dirty="0"/>
            </a:p>
            <a:p>
              <a:pPr marL="240631" indent="-240631" algn="l" defTabSz="1300480">
                <a:spcBef>
                  <a:spcPts val="2800"/>
                </a:spcBef>
                <a:buSzPct val="100000"/>
                <a:buChar char="•"/>
                <a:defRPr b="0"/>
              </a:pPr>
              <a:r>
                <a:rPr dirty="0"/>
                <a:t>Path mapping</a:t>
              </a:r>
            </a:p>
            <a:p>
              <a:pPr marL="601578" lvl="1" indent="-220578" algn="l" defTabSz="1300480">
                <a:spcBef>
                  <a:spcPts val="800"/>
                </a:spcBef>
                <a:buSzPct val="100000"/>
                <a:buChar char="•"/>
                <a:defRPr sz="2200" b="0"/>
              </a:pPr>
              <a:r>
                <a:rPr lang="cs-CZ" dirty="0" smtClean="0"/>
                <a:t>Cíle</a:t>
              </a:r>
              <a:r>
                <a:rPr dirty="0" smtClean="0"/>
                <a:t>, </a:t>
              </a:r>
              <a:r>
                <a:rPr lang="cs-CZ" dirty="0" err="1" smtClean="0"/>
                <a:t>mezicíle</a:t>
              </a:r>
              <a:endParaRPr sz="3000" dirty="0"/>
            </a:p>
            <a:p>
              <a:pPr marL="601578" lvl="1" indent="-220578" algn="l" defTabSz="1300480">
                <a:spcBef>
                  <a:spcPts val="800"/>
                </a:spcBef>
                <a:buSzPct val="100000"/>
                <a:buChar char="•"/>
                <a:defRPr sz="2200" b="0"/>
              </a:pPr>
              <a:r>
                <a:rPr lang="cs-CZ" dirty="0" smtClean="0"/>
                <a:t>Udělat seznam možností</a:t>
              </a:r>
              <a:endParaRPr sz="3000" dirty="0"/>
            </a:p>
            <a:p>
              <a:pPr marL="601578" lvl="1" indent="-220578" algn="l" defTabSz="1300480">
                <a:spcBef>
                  <a:spcPts val="800"/>
                </a:spcBef>
                <a:buSzPct val="100000"/>
                <a:buChar char="•"/>
                <a:defRPr sz="2200" b="0"/>
              </a:pPr>
              <a:r>
                <a:rPr lang="cs-CZ" dirty="0" smtClean="0"/>
                <a:t>Stanovit plán </a:t>
              </a:r>
              <a:r>
                <a:rPr dirty="0" smtClean="0"/>
                <a:t>A</a:t>
              </a:r>
              <a:endParaRPr sz="3000" dirty="0"/>
            </a:p>
            <a:p>
              <a:pPr marL="601578" lvl="1" indent="-220578" algn="l" defTabSz="1300480">
                <a:spcBef>
                  <a:spcPts val="800"/>
                </a:spcBef>
                <a:buSzPct val="100000"/>
                <a:buChar char="•"/>
                <a:defRPr sz="2200" b="0"/>
              </a:pPr>
              <a:r>
                <a:rPr lang="cs-CZ" dirty="0" smtClean="0"/>
                <a:t>Shrnutí</a:t>
              </a:r>
              <a:endParaRPr sz="3000" dirty="0"/>
            </a:p>
            <a:p>
              <a:pPr marL="240631" indent="-240631" algn="l" defTabSz="1300480">
                <a:spcBef>
                  <a:spcPts val="2800"/>
                </a:spcBef>
                <a:buSzPct val="100000"/>
                <a:buChar char="•"/>
                <a:defRPr b="0"/>
              </a:pPr>
              <a:r>
                <a:rPr lang="cs-CZ" dirty="0" smtClean="0"/>
                <a:t>Další postup jako ve scénáři vlevo</a:t>
              </a:r>
              <a:endParaRPr dirty="0"/>
            </a:p>
          </p:txBody>
        </p:sp>
        <p:sp>
          <p:nvSpPr>
            <p:cNvPr id="817" name="Inhaltsplatzhalter 2"/>
            <p:cNvSpPr txBox="1"/>
            <p:nvPr/>
          </p:nvSpPr>
          <p:spPr>
            <a:xfrm>
              <a:off x="7765441" y="45242"/>
              <a:ext cx="3552478" cy="7066931"/>
            </a:xfrm>
            <a:prstGeom prst="rect">
              <a:avLst/>
            </a:prstGeom>
            <a:solidFill>
              <a:srgbClr val="D9D9D9"/>
            </a:solid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rmAutofit/>
            </a:bodyPr>
            <a:lstStyle/>
            <a:p>
              <a:pPr marL="340894" indent="-340894" algn="l" defTabSz="1300480">
                <a:spcBef>
                  <a:spcPts val="2800"/>
                </a:spcBef>
                <a:buSzPct val="100000"/>
                <a:buChar char="•"/>
                <a:defRPr sz="3400" b="0"/>
              </a:pPr>
              <a:endParaRPr dirty="0"/>
            </a:p>
            <a:p>
              <a:pPr marL="340894" indent="-340894" algn="l" defTabSz="1300480">
                <a:spcBef>
                  <a:spcPts val="2800"/>
                </a:spcBef>
                <a:buSzPct val="100000"/>
                <a:buChar char="•"/>
                <a:defRPr sz="3400" b="0"/>
              </a:pPr>
              <a:endParaRPr dirty="0"/>
            </a:p>
            <a:p>
              <a:pPr marL="240631" indent="-240631" algn="l" defTabSz="1300480">
                <a:spcBef>
                  <a:spcPts val="2800"/>
                </a:spcBef>
                <a:buSzPct val="100000"/>
                <a:buChar char="•"/>
                <a:defRPr b="0"/>
              </a:pPr>
              <a:r>
                <a:rPr dirty="0"/>
                <a:t>Status quo</a:t>
              </a:r>
              <a:endParaRPr sz="3400" dirty="0"/>
            </a:p>
            <a:p>
              <a:pPr marL="240631" indent="-240631" algn="l" defTabSz="1300480">
                <a:spcBef>
                  <a:spcPts val="2800"/>
                </a:spcBef>
                <a:buSzPct val="100000"/>
                <a:buChar char="•"/>
                <a:defRPr b="0"/>
              </a:pPr>
              <a:r>
                <a:rPr dirty="0"/>
                <a:t>Brainstorming</a:t>
              </a:r>
              <a:endParaRPr sz="3400" dirty="0"/>
            </a:p>
            <a:p>
              <a:pPr marL="240631" indent="-240631" algn="l" defTabSz="1300480">
                <a:spcBef>
                  <a:spcPts val="2800"/>
                </a:spcBef>
                <a:buSzPct val="100000"/>
                <a:buChar char="•"/>
                <a:defRPr b="0"/>
              </a:pPr>
              <a:r>
                <a:rPr lang="cs-CZ" dirty="0" smtClean="0"/>
                <a:t>Nabídky poradce</a:t>
              </a:r>
              <a:endParaRPr sz="3400" dirty="0"/>
            </a:p>
            <a:p>
              <a:pPr marL="601578" lvl="1" indent="-220578" algn="l" defTabSz="1300480">
                <a:spcBef>
                  <a:spcPts val="800"/>
                </a:spcBef>
                <a:buSzPct val="100000"/>
                <a:buChar char="•"/>
                <a:defRPr sz="2200" b="0"/>
              </a:pPr>
              <a:r>
                <a:rPr lang="cs-CZ" dirty="0" smtClean="0"/>
                <a:t>Získat dovolení</a:t>
              </a:r>
              <a:endParaRPr sz="3000" dirty="0"/>
            </a:p>
            <a:p>
              <a:pPr marL="601578" lvl="1" indent="-220578" algn="l" defTabSz="1300480">
                <a:spcBef>
                  <a:spcPts val="800"/>
                </a:spcBef>
                <a:buSzPct val="100000"/>
                <a:buChar char="•"/>
                <a:defRPr sz="2200" b="0"/>
              </a:pPr>
              <a:r>
                <a:rPr lang="cs-CZ" dirty="0" smtClean="0"/>
                <a:t>Nabídnout více možností</a:t>
              </a:r>
              <a:endParaRPr sz="3000" dirty="0"/>
            </a:p>
            <a:p>
              <a:pPr marL="240631" indent="-240631" algn="l" defTabSz="1300480">
                <a:spcBef>
                  <a:spcPts val="2800"/>
                </a:spcBef>
                <a:buSzPct val="100000"/>
                <a:buChar char="•"/>
                <a:defRPr b="0"/>
              </a:pPr>
              <a:r>
                <a:rPr lang="cs-CZ" dirty="0" smtClean="0"/>
                <a:t>Další  postup jako ve scénáři vlevo</a:t>
              </a:r>
              <a:endParaRPr dirty="0"/>
            </a:p>
          </p:txBody>
        </p:sp>
        <p:grpSp>
          <p:nvGrpSpPr>
            <p:cNvPr id="820" name="Verbindungsstelle zu einer anderen Seite 4"/>
            <p:cNvGrpSpPr/>
            <p:nvPr/>
          </p:nvGrpSpPr>
          <p:grpSpPr>
            <a:xfrm>
              <a:off x="8106961" y="11948"/>
              <a:ext cx="3161189" cy="1194971"/>
              <a:chOff x="0" y="0"/>
              <a:chExt cx="3161188" cy="1194969"/>
            </a:xfrm>
          </p:grpSpPr>
          <p:sp>
            <p:nvSpPr>
              <p:cNvPr id="818" name="Form"/>
              <p:cNvSpPr/>
              <p:nvPr/>
            </p:nvSpPr>
            <p:spPr>
              <a:xfrm>
                <a:off x="-1" y="0"/>
                <a:ext cx="3041747" cy="1194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5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a:solidFill>
                      <a:srgbClr val="FFFFFF"/>
                    </a:solidFill>
                  </a:defRPr>
                </a:pPr>
                <a:endParaRPr/>
              </a:p>
            </p:txBody>
          </p:sp>
          <p:sp>
            <p:nvSpPr>
              <p:cNvPr id="819" name="Plan von Grund auf entwickeln"/>
              <p:cNvSpPr txBox="1"/>
              <p:nvPr/>
            </p:nvSpPr>
            <p:spPr>
              <a:xfrm>
                <a:off x="119442" y="125370"/>
                <a:ext cx="3041747" cy="9442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lvl1pPr algn="l" defTabSz="1300480">
                  <a:defRPr>
                    <a:solidFill>
                      <a:srgbClr val="FFFFFF"/>
                    </a:solidFill>
                  </a:defRPr>
                </a:lvl1pPr>
              </a:lstStyle>
              <a:p>
                <a:r>
                  <a:rPr lang="cs-CZ" dirty="0" smtClean="0"/>
                  <a:t>Vyvinout plán </a:t>
                </a:r>
                <a:br>
                  <a:rPr lang="cs-CZ" dirty="0" smtClean="0"/>
                </a:br>
                <a:r>
                  <a:rPr lang="cs-CZ" dirty="0" smtClean="0"/>
                  <a:t>„z gruntu“</a:t>
                </a:r>
                <a:endParaRPr dirty="0"/>
              </a:p>
            </p:txBody>
          </p:sp>
        </p:grpSp>
        <p:grpSp>
          <p:nvGrpSpPr>
            <p:cNvPr id="823" name="Verbindungsstelle zu einer anderen Seite 4"/>
            <p:cNvGrpSpPr/>
            <p:nvPr/>
          </p:nvGrpSpPr>
          <p:grpSpPr>
            <a:xfrm>
              <a:off x="3865078" y="11948"/>
              <a:ext cx="3203068" cy="1194971"/>
              <a:chOff x="0" y="0"/>
              <a:chExt cx="3203066" cy="1194969"/>
            </a:xfrm>
          </p:grpSpPr>
          <p:sp>
            <p:nvSpPr>
              <p:cNvPr id="821" name="Form"/>
              <p:cNvSpPr/>
              <p:nvPr/>
            </p:nvSpPr>
            <p:spPr>
              <a:xfrm>
                <a:off x="-1" y="0"/>
                <a:ext cx="3041747" cy="1194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7280"/>
                    </a:lnTo>
                    <a:lnTo>
                      <a:pt x="10800" y="21600"/>
                    </a:lnTo>
                    <a:lnTo>
                      <a:pt x="0" y="17280"/>
                    </a:lnTo>
                    <a:close/>
                  </a:path>
                </a:pathLst>
              </a:custGeom>
              <a:solidFill>
                <a:srgbClr val="E2751D">
                  <a:alpha val="75000"/>
                </a:srgbClr>
              </a:solidFill>
              <a:ln w="12700" cap="flat">
                <a:noFill/>
                <a:miter lim="400000"/>
              </a:ln>
              <a:effectLst>
                <a:outerShdw blurRad="50800" dist="25400" dir="5400000" rotWithShape="0">
                  <a:srgbClr val="000000">
                    <a:alpha val="35000"/>
                  </a:srgbClr>
                </a:outerShdw>
              </a:effectLst>
            </p:spPr>
            <p:txBody>
              <a:bodyPr wrap="square" lIns="65023" tIns="65023" rIns="65023" bIns="65023" numCol="1" anchor="ctr">
                <a:noAutofit/>
              </a:bodyPr>
              <a:lstStyle/>
              <a:p>
                <a:pPr algn="l" defTabSz="1300480">
                  <a:defRPr>
                    <a:solidFill>
                      <a:srgbClr val="FFFFFF"/>
                    </a:solidFill>
                  </a:defRPr>
                </a:pPr>
                <a:endParaRPr/>
              </a:p>
            </p:txBody>
          </p:sp>
          <p:sp>
            <p:nvSpPr>
              <p:cNvPr id="822" name="mehrere sinnvolle Optionen"/>
              <p:cNvSpPr txBox="1"/>
              <p:nvPr/>
            </p:nvSpPr>
            <p:spPr>
              <a:xfrm>
                <a:off x="161321" y="125370"/>
                <a:ext cx="3041746" cy="9442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lvl1pPr algn="l" defTabSz="1300480">
                  <a:defRPr>
                    <a:solidFill>
                      <a:srgbClr val="FFFFFF"/>
                    </a:solidFill>
                  </a:defRPr>
                </a:lvl1pPr>
              </a:lstStyle>
              <a:p>
                <a:r>
                  <a:rPr lang="cs-CZ" dirty="0" smtClean="0"/>
                  <a:t>Několik smyslu-plných variant</a:t>
                </a:r>
                <a:endParaRPr dirty="0"/>
              </a:p>
            </p:txBody>
          </p:sp>
        </p:grpSp>
      </p:grpSp>
      <p:sp>
        <p:nvSpPr>
          <p:cNvPr id="825"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40</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assistantsocial_1_SL.jpg" descr="assistantsocial_1_SL.jpg"/>
          <p:cNvPicPr>
            <a:picLocks noChangeAspect="1"/>
          </p:cNvPicPr>
          <p:nvPr/>
        </p:nvPicPr>
        <p:blipFill>
          <a:blip r:embed="rId2" cstate="print">
            <a:alphaModFix amt="87990"/>
            <a:extLst/>
          </a:blip>
          <a:stretch>
            <a:fillRect/>
          </a:stretch>
        </p:blipFill>
        <p:spPr>
          <a:xfrm>
            <a:off x="-49442" y="-75407"/>
            <a:ext cx="14849129" cy="9904368"/>
          </a:xfrm>
          <a:prstGeom prst="rect">
            <a:avLst/>
          </a:prstGeom>
          <a:ln w="12700">
            <a:miter lim="400000"/>
          </a:ln>
        </p:spPr>
      </p:pic>
      <p:sp>
        <p:nvSpPr>
          <p:cNvPr id="251" name="Text Box 4"/>
          <p:cNvSpPr txBox="1"/>
          <p:nvPr/>
        </p:nvSpPr>
        <p:spPr>
          <a:xfrm>
            <a:off x="1668309" y="5618762"/>
            <a:ext cx="4457607" cy="1641986"/>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algn="l" defTabSz="1300480">
              <a:spcBef>
                <a:spcPts val="1700"/>
              </a:spcBef>
              <a:defRPr sz="2800">
                <a:solidFill>
                  <a:srgbClr val="FFFFFF"/>
                </a:solidFill>
              </a:defRPr>
            </a:pPr>
            <a:r>
              <a:rPr dirty="0"/>
              <a:t>Brainstorming</a:t>
            </a:r>
          </a:p>
          <a:p>
            <a:pPr algn="l" defTabSz="1300480">
              <a:spcBef>
                <a:spcPts val="1700"/>
              </a:spcBef>
              <a:defRPr sz="2800" b="0">
                <a:solidFill>
                  <a:srgbClr val="FFFFFF"/>
                </a:solidFill>
              </a:defRPr>
            </a:pPr>
            <a:r>
              <a:rPr lang="cs-CZ" dirty="0" smtClean="0"/>
              <a:t>Jaké faktory mají vliv na vztah poradce – klient</a:t>
            </a:r>
            <a:r>
              <a:rPr dirty="0" smtClean="0"/>
              <a:t>?</a:t>
            </a:r>
            <a:endParaRPr dirty="0"/>
          </a:p>
        </p:txBody>
      </p:sp>
      <p:sp>
        <p:nvSpPr>
          <p:cNvPr id="252"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a:t>
            </a:fld>
            <a:endParaRPr/>
          </a:p>
        </p:txBody>
      </p:sp>
      <p:sp>
        <p:nvSpPr>
          <p:cNvPr id="253" name="Quelle Foto www.berufsberatung.ch"/>
          <p:cNvSpPr txBox="1"/>
          <p:nvPr/>
        </p:nvSpPr>
        <p:spPr>
          <a:xfrm>
            <a:off x="217284" y="9362033"/>
            <a:ext cx="2569617" cy="2751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200" b="0"/>
            </a:lvl1pPr>
          </a:lstStyle>
          <a:p>
            <a:r>
              <a:t>Quelle Foto www.berufsberatung.ch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Bildschirmfoto 2016-03-20 um 11.28.23.png"/>
          <p:cNvGrpSpPr/>
          <p:nvPr/>
        </p:nvGrpSpPr>
        <p:grpSpPr>
          <a:xfrm>
            <a:off x="971344" y="6128175"/>
            <a:ext cx="5302134" cy="3612959"/>
            <a:chOff x="0" y="0"/>
            <a:chExt cx="5302132" cy="3612958"/>
          </a:xfrm>
        </p:grpSpPr>
        <p:sp>
          <p:nvSpPr>
            <p:cNvPr id="255" name="Rechteck"/>
            <p:cNvSpPr/>
            <p:nvPr/>
          </p:nvSpPr>
          <p:spPr>
            <a:xfrm>
              <a:off x="0" y="0"/>
              <a:ext cx="5302133" cy="3612959"/>
            </a:xfrm>
            <a:prstGeom prst="rect">
              <a:avLst/>
            </a:prstGeom>
            <a:solidFill>
              <a:srgbClr val="2C7C9F">
                <a:alpha val="0"/>
              </a:srgbClr>
            </a:solidFill>
            <a:ln w="12700" cap="flat">
              <a:noFill/>
              <a:miter lim="400000"/>
            </a:ln>
            <a:effectLst/>
          </p:spPr>
          <p:txBody>
            <a:bodyPr wrap="square" lIns="65023" tIns="65023" rIns="65023" bIns="65023" numCol="1" anchor="ctr">
              <a:noAutofit/>
            </a:bodyPr>
            <a:lstStyle/>
            <a:p>
              <a:pPr algn="l" defTabSz="1300480">
                <a:defRPr b="0"/>
              </a:pPr>
              <a:endParaRPr/>
            </a:p>
          </p:txBody>
        </p:sp>
        <p:pic>
          <p:nvPicPr>
            <p:cNvPr id="256" name="image9.png" descr="image9.png"/>
            <p:cNvPicPr>
              <a:picLocks noChangeAspect="1"/>
            </p:cNvPicPr>
            <p:nvPr/>
          </p:nvPicPr>
          <p:blipFill>
            <a:blip r:embed="rId2" cstate="print">
              <a:alphaModFix amt="90000"/>
              <a:extLst/>
            </a:blip>
            <a:stretch>
              <a:fillRect/>
            </a:stretch>
          </p:blipFill>
          <p:spPr>
            <a:xfrm>
              <a:off x="0" y="0"/>
              <a:ext cx="5302133" cy="3612959"/>
            </a:xfrm>
            <a:prstGeom prst="rect">
              <a:avLst/>
            </a:prstGeom>
            <a:ln w="12700" cap="flat">
              <a:noFill/>
              <a:miter lim="400000"/>
            </a:ln>
            <a:effectLst/>
          </p:spPr>
        </p:pic>
      </p:grpSp>
      <p:pic>
        <p:nvPicPr>
          <p:cNvPr id="258" name="Bildschirmfoto 2016-03-20 um 11.31.43.png" descr="Bildschirmfoto 2016-03-20 um 11.31.43.png"/>
          <p:cNvPicPr>
            <a:picLocks noChangeAspect="1"/>
          </p:cNvPicPr>
          <p:nvPr/>
        </p:nvPicPr>
        <p:blipFill>
          <a:blip r:embed="rId3" cstate="print">
            <a:alphaModFix amt="90000"/>
            <a:extLst/>
          </a:blip>
          <a:stretch>
            <a:fillRect/>
          </a:stretch>
        </p:blipFill>
        <p:spPr>
          <a:xfrm>
            <a:off x="7638657" y="2720251"/>
            <a:ext cx="5353685" cy="3133234"/>
          </a:xfrm>
          <a:prstGeom prst="rect">
            <a:avLst/>
          </a:prstGeom>
          <a:ln w="12700">
            <a:miter lim="400000"/>
          </a:ln>
        </p:spPr>
      </p:pic>
      <p:pic>
        <p:nvPicPr>
          <p:cNvPr id="259" name="Bildschirmfoto 2016-03-20 um 11.11.18.png" descr="Bildschirmfoto 2016-03-20 um 11.11.18.png"/>
          <p:cNvPicPr>
            <a:picLocks noChangeAspect="1"/>
          </p:cNvPicPr>
          <p:nvPr/>
        </p:nvPicPr>
        <p:blipFill>
          <a:blip r:embed="rId4" cstate="print">
            <a:alphaModFix amt="90000"/>
            <a:extLst/>
          </a:blip>
          <a:stretch>
            <a:fillRect/>
          </a:stretch>
        </p:blipFill>
        <p:spPr>
          <a:xfrm>
            <a:off x="1051714" y="1580856"/>
            <a:ext cx="5436823" cy="3133201"/>
          </a:xfrm>
          <a:prstGeom prst="rect">
            <a:avLst/>
          </a:prstGeom>
          <a:ln w="12700">
            <a:miter lim="400000"/>
          </a:ln>
        </p:spPr>
      </p:pic>
      <p:sp>
        <p:nvSpPr>
          <p:cNvPr id="260" name="Shape 146"/>
          <p:cNvSpPr/>
          <p:nvPr/>
        </p:nvSpPr>
        <p:spPr>
          <a:xfrm rot="20236166">
            <a:off x="4772876" y="3446483"/>
            <a:ext cx="3735158" cy="321871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940083">
              <a:alpha val="63526"/>
            </a:srgbClr>
          </a:solidFill>
          <a:ln w="12700">
            <a:miter lim="400000"/>
          </a:ln>
          <a:effectLst>
            <a:outerShdw blurRad="50800" dist="25400" dir="5400000" rotWithShape="0">
              <a:srgbClr val="000000">
                <a:alpha val="38000"/>
              </a:srgbClr>
            </a:outerShdw>
          </a:effectLst>
        </p:spPr>
        <p:txBody>
          <a:bodyPr lIns="65023" tIns="65023" rIns="65023" bIns="65023" anchor="ctr"/>
          <a:lstStyle/>
          <a:p>
            <a:pPr algn="l" defTabSz="1300480">
              <a:defRPr b="0"/>
            </a:pPr>
            <a:endParaRPr/>
          </a:p>
        </p:txBody>
      </p:sp>
      <p:sp>
        <p:nvSpPr>
          <p:cNvPr id="261" name="Shape 147"/>
          <p:cNvSpPr/>
          <p:nvPr/>
        </p:nvSpPr>
        <p:spPr>
          <a:xfrm>
            <a:off x="5120421" y="2358842"/>
            <a:ext cx="2086406" cy="508610"/>
          </a:xfrm>
          <a:prstGeom prst="rect">
            <a:avLst/>
          </a:prstGeom>
          <a:solidFill>
            <a:srgbClr val="FFFB00">
              <a:alpha val="58000"/>
            </a:srgbClr>
          </a:solidFill>
          <a:ln w="12700">
            <a:solidFill>
              <a:srgbClr val="000000"/>
            </a:solidFill>
          </a:ln>
          <a:extLst>
            <a:ext uri="{C572A759-6A51-4108-AA02-DFA0A04FC94B}">
              <ma14:wrappingTextBoxFlag xmlns:ma14="http://schemas.microsoft.com/office/mac/drawingml/2011/main" xmlns="" val="1"/>
            </a:ext>
          </a:extLst>
        </p:spPr>
        <p:txBody>
          <a:bodyPr lIns="0" tIns="0" rIns="0" bIns="0" anchor="ctr">
            <a:spAutoFit/>
          </a:bodyPr>
          <a:lstStyle>
            <a:lvl1pPr algn="l" defTabSz="1300480">
              <a:defRPr sz="3400" b="0"/>
            </a:lvl1pPr>
          </a:lstStyle>
          <a:p>
            <a:r>
              <a:rPr dirty="0"/>
              <a:t> Directing</a:t>
            </a:r>
          </a:p>
        </p:txBody>
      </p:sp>
      <p:sp>
        <p:nvSpPr>
          <p:cNvPr id="262" name="Shape 148"/>
          <p:cNvSpPr/>
          <p:nvPr/>
        </p:nvSpPr>
        <p:spPr>
          <a:xfrm>
            <a:off x="8955559" y="5780376"/>
            <a:ext cx="1845649" cy="508611"/>
          </a:xfrm>
          <a:prstGeom prst="rect">
            <a:avLst/>
          </a:prstGeom>
          <a:solidFill>
            <a:srgbClr val="FFFB00">
              <a:alpha val="58000"/>
            </a:srgbClr>
          </a:solidFill>
          <a:ln w="12700">
            <a:solidFill>
              <a:srgbClr val="000000"/>
            </a:solidFill>
          </a:ln>
          <a:extLst>
            <a:ext uri="{C572A759-6A51-4108-AA02-DFA0A04FC94B}">
              <ma14:wrappingTextBoxFlag xmlns:ma14="http://schemas.microsoft.com/office/mac/drawingml/2011/main" xmlns="" val="1"/>
            </a:ext>
          </a:extLst>
        </p:spPr>
        <p:txBody>
          <a:bodyPr lIns="0" tIns="0" rIns="0" bIns="0" anchor="ctr">
            <a:spAutoFit/>
          </a:bodyPr>
          <a:lstStyle>
            <a:lvl1pPr algn="l" defTabSz="1300480">
              <a:defRPr sz="3400" b="0"/>
            </a:lvl1pPr>
          </a:lstStyle>
          <a:p>
            <a:r>
              <a:t> Guiding</a:t>
            </a:r>
          </a:p>
        </p:txBody>
      </p:sp>
      <p:sp>
        <p:nvSpPr>
          <p:cNvPr id="263" name="Shape 149"/>
          <p:cNvSpPr/>
          <p:nvPr/>
        </p:nvSpPr>
        <p:spPr>
          <a:xfrm>
            <a:off x="5872896" y="7270431"/>
            <a:ext cx="2110607" cy="508610"/>
          </a:xfrm>
          <a:prstGeom prst="rect">
            <a:avLst/>
          </a:prstGeom>
          <a:solidFill>
            <a:srgbClr val="FFFB00">
              <a:alpha val="58000"/>
            </a:srgbClr>
          </a:solidFill>
          <a:ln w="12700">
            <a:solidFill>
              <a:srgbClr val="000000"/>
            </a:solidFill>
          </a:ln>
          <a:extLst>
            <a:ext uri="{C572A759-6A51-4108-AA02-DFA0A04FC94B}">
              <ma14:wrappingTextBoxFlag xmlns:ma14="http://schemas.microsoft.com/office/mac/drawingml/2011/main" xmlns="" val="1"/>
            </a:ext>
          </a:extLst>
        </p:spPr>
        <p:txBody>
          <a:bodyPr lIns="0" tIns="0" rIns="0" bIns="0" anchor="ctr">
            <a:spAutoFit/>
          </a:bodyPr>
          <a:lstStyle>
            <a:lvl1pPr algn="l" defTabSz="1300480">
              <a:defRPr sz="3400" b="0"/>
            </a:lvl1pPr>
          </a:lstStyle>
          <a:p>
            <a:r>
              <a:t> Following</a:t>
            </a:r>
          </a:p>
        </p:txBody>
      </p:sp>
      <p:sp>
        <p:nvSpPr>
          <p:cNvPr id="264" name="Shape 145"/>
          <p:cNvSpPr txBox="1">
            <a:spLocks noGrp="1"/>
          </p:cNvSpPr>
          <p:nvPr>
            <p:ph type="title" idx="4294967295"/>
          </p:nvPr>
        </p:nvSpPr>
        <p:spPr>
          <a:prstGeom prst="rect">
            <a:avLst/>
          </a:prstGeom>
        </p:spPr>
        <p:txBody>
          <a:bodyPr/>
          <a:lstStyle>
            <a:lvl1pPr algn="l">
              <a:defRPr sz="4300"/>
            </a:lvl1pPr>
          </a:lstStyle>
          <a:p>
            <a:r>
              <a:rPr lang="cs-CZ" dirty="0" smtClean="0"/>
              <a:t>Tři komunikační styly</a:t>
            </a:r>
            <a:endParaRPr dirty="0"/>
          </a:p>
        </p:txBody>
      </p:sp>
      <p:sp>
        <p:nvSpPr>
          <p:cNvPr id="265"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 Box 2"/>
          <p:cNvSpPr txBox="1"/>
          <p:nvPr/>
        </p:nvSpPr>
        <p:spPr>
          <a:xfrm>
            <a:off x="1128888" y="2034191"/>
            <a:ext cx="11469513" cy="6407393"/>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algn="l" defTabSz="1300480">
              <a:spcBef>
                <a:spcPts val="9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endParaRPr dirty="0"/>
          </a:p>
          <a:p>
            <a:pPr algn="l" defTabSz="1300480">
              <a:spcBef>
                <a:spcPts val="9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r>
              <a:rPr dirty="0"/>
              <a:t>Motivational Interviewing </a:t>
            </a:r>
            <a:r>
              <a:rPr lang="cs-CZ" dirty="0" smtClean="0"/>
              <a:t>(MI) je kooperativní</a:t>
            </a:r>
            <a:r>
              <a:rPr dirty="0" smtClean="0"/>
              <a:t>,</a:t>
            </a:r>
            <a:r>
              <a:rPr lang="cs-CZ" dirty="0" smtClean="0"/>
              <a:t> na cíl orientovaný komunikační styl, se zvláštní pozorností na jazyk změny</a:t>
            </a:r>
            <a:r>
              <a:rPr dirty="0" smtClean="0"/>
              <a:t>. </a:t>
            </a:r>
            <a:endParaRPr dirty="0"/>
          </a:p>
          <a:p>
            <a:pPr algn="l" defTabSz="1300480">
              <a:spcBef>
                <a:spcPts val="9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endParaRPr dirty="0"/>
          </a:p>
          <a:p>
            <a:pPr algn="l" defTabSz="1300480">
              <a:spcBef>
                <a:spcPts val="9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r>
              <a:rPr lang="cs-CZ" dirty="0" smtClean="0"/>
              <a:t>Tento styl je koncipován tak, aby posílil osobní motivaci pro specifický cíl  a osobní závazek na specifický cíl tak, že motivy člověka se změnit rozpracuje a prozkoumá v atmosféře přijetí a účasti</a:t>
            </a:r>
            <a:r>
              <a:rPr dirty="0" smtClean="0"/>
              <a:t>. </a:t>
            </a: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dirty="0"/>
              <a:t>(Miller &amp; </a:t>
            </a:r>
            <a:r>
              <a:rPr dirty="0" err="1"/>
              <a:t>Rollnick</a:t>
            </a:r>
            <a:r>
              <a:rPr dirty="0"/>
              <a:t> 2013)</a:t>
            </a:r>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sz="2800" b="0"/>
            </a:pPr>
            <a:r>
              <a:rPr lang="cs-CZ" dirty="0" smtClean="0"/>
              <a:t>U </a:t>
            </a:r>
            <a:r>
              <a:rPr dirty="0" smtClean="0"/>
              <a:t>MI </a:t>
            </a:r>
            <a:r>
              <a:rPr lang="cs-CZ" dirty="0" smtClean="0"/>
              <a:t>jde o to, vyvolat a rozpracovat to, co je již přítomno, a nikoliv o to  přidávat co chybí.</a:t>
            </a:r>
            <a:endParaRPr dirty="0"/>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r>
              <a:rPr dirty="0"/>
              <a:t>(Miller &amp; </a:t>
            </a:r>
            <a:r>
              <a:rPr dirty="0" err="1"/>
              <a:t>Rollnick</a:t>
            </a:r>
            <a:r>
              <a:rPr dirty="0"/>
              <a:t> 2013)</a:t>
            </a:r>
          </a:p>
          <a:p>
            <a:pPr algn="l" defTabSz="1300480">
              <a:spcBef>
                <a:spcPts val="800"/>
              </a:spcBef>
              <a:tabLst>
                <a:tab pos="787400" algn="l"/>
                <a:tab pos="2082800" algn="l"/>
                <a:tab pos="3390900" algn="l"/>
                <a:tab pos="4686300" algn="l"/>
                <a:tab pos="5994400" algn="l"/>
                <a:tab pos="7289800" algn="l"/>
                <a:tab pos="8585200" algn="l"/>
                <a:tab pos="9893300" algn="l"/>
                <a:tab pos="11188700" algn="l"/>
                <a:tab pos="12496800" algn="l"/>
                <a:tab pos="13792200" algn="l"/>
              </a:tabLst>
              <a:defRPr b="0"/>
            </a:pPr>
            <a:endParaRPr dirty="0"/>
          </a:p>
        </p:txBody>
      </p:sp>
      <p:sp>
        <p:nvSpPr>
          <p:cNvPr id="268" name="Was ist Motivierende Gesprächsführung?"/>
          <p:cNvSpPr txBox="1">
            <a:spLocks noGrp="1"/>
          </p:cNvSpPr>
          <p:nvPr>
            <p:ph type="title" idx="4294967295"/>
          </p:nvPr>
        </p:nvSpPr>
        <p:spPr>
          <a:prstGeom prst="rect">
            <a:avLst/>
          </a:prstGeom>
        </p:spPr>
        <p:txBody>
          <a:bodyPr/>
          <a:lstStyle>
            <a:lvl1pPr>
              <a:tabLst>
                <a:tab pos="1295400" algn="l"/>
                <a:tab pos="2590800" algn="l"/>
                <a:tab pos="3898900" algn="l"/>
                <a:tab pos="5194300" algn="l"/>
                <a:tab pos="6502400" algn="l"/>
                <a:tab pos="7797800" algn="l"/>
                <a:tab pos="9093200" algn="l"/>
                <a:tab pos="10401300" algn="l"/>
                <a:tab pos="11696700" algn="l"/>
                <a:tab pos="13004800" algn="l"/>
                <a:tab pos="14300200" algn="l"/>
              </a:tabLst>
              <a:defRPr sz="3800">
                <a:latin typeface="Helvetica Neue"/>
                <a:ea typeface="Helvetica Neue"/>
                <a:cs typeface="Helvetica Neue"/>
                <a:sym typeface="Helvetica Neue"/>
              </a:defRPr>
            </a:lvl1pPr>
          </a:lstStyle>
          <a:p>
            <a:r>
              <a:rPr lang="cs-CZ" dirty="0" smtClean="0"/>
              <a:t>Co jsou motivační rozhovory</a:t>
            </a:r>
            <a:r>
              <a:rPr dirty="0" smtClean="0"/>
              <a:t>?</a:t>
            </a:r>
            <a:endParaRPr dirty="0"/>
          </a:p>
        </p:txBody>
      </p:sp>
      <p:sp>
        <p:nvSpPr>
          <p:cNvPr id="269" name="Foliennummer"/>
          <p:cNvSpPr txBox="1">
            <a:spLocks noGrp="1"/>
          </p:cNvSpPr>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Bild 6" descr="Bild 6"/>
          <p:cNvPicPr>
            <a:picLocks noChangeAspect="1"/>
          </p:cNvPicPr>
          <p:nvPr/>
        </p:nvPicPr>
        <p:blipFill>
          <a:blip r:embed="rId2" cstate="print">
            <a:extLst/>
          </a:blip>
          <a:stretch>
            <a:fillRect/>
          </a:stretch>
        </p:blipFill>
        <p:spPr>
          <a:xfrm>
            <a:off x="-819098" y="3726"/>
            <a:ext cx="14642996" cy="9746148"/>
          </a:xfrm>
          <a:prstGeom prst="rect">
            <a:avLst/>
          </a:prstGeom>
          <a:ln w="12700">
            <a:miter lim="400000"/>
          </a:ln>
        </p:spPr>
      </p:pic>
      <p:sp>
        <p:nvSpPr>
          <p:cNvPr id="272" name="Textfeld 7"/>
          <p:cNvSpPr txBox="1"/>
          <p:nvPr/>
        </p:nvSpPr>
        <p:spPr>
          <a:xfrm>
            <a:off x="6859591" y="226724"/>
            <a:ext cx="6572296" cy="1885642"/>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spAutoFit/>
          </a:bodyPr>
          <a:lstStyle/>
          <a:p>
            <a:pPr algn="l" defTabSz="1300480">
              <a:defRPr sz="3800">
                <a:solidFill>
                  <a:srgbClr val="FFFFFF"/>
                </a:solidFill>
              </a:defRPr>
            </a:pPr>
            <a:r>
              <a:rPr lang="cs-CZ" dirty="0" smtClean="0"/>
              <a:t>Vedení </a:t>
            </a:r>
            <a:r>
              <a:rPr lang="cs-CZ" dirty="0" smtClean="0"/>
              <a:t>motivačních </a:t>
            </a:r>
            <a:r>
              <a:rPr lang="cs-CZ" dirty="0" smtClean="0"/>
              <a:t>rozhovorů neznamená spolu bojovat</a:t>
            </a:r>
            <a:r>
              <a:rPr dirty="0" smtClean="0"/>
              <a:t>,...</a:t>
            </a:r>
            <a:endParaRPr dirty="0"/>
          </a:p>
        </p:txBody>
      </p:sp>
      <p:sp>
        <p:nvSpPr>
          <p:cNvPr id="273"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8</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ext Box 1"/>
          <p:cNvSpPr txBox="1"/>
          <p:nvPr/>
        </p:nvSpPr>
        <p:spPr>
          <a:xfrm>
            <a:off x="767642" y="1615970"/>
            <a:ext cx="11504858" cy="688036"/>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l" defTabSz="1300480">
              <a:tabLst>
                <a:tab pos="1295400" algn="l"/>
                <a:tab pos="2590800" algn="l"/>
                <a:tab pos="3898900" algn="l"/>
                <a:tab pos="5194300" algn="l"/>
                <a:tab pos="6502400" algn="l"/>
                <a:tab pos="7797800" algn="l"/>
                <a:tab pos="9093200" algn="l"/>
                <a:tab pos="10401300" algn="l"/>
                <a:tab pos="11696700" algn="l"/>
                <a:tab pos="13004800" algn="l"/>
                <a:tab pos="14300200" algn="l"/>
              </a:tabLst>
              <a:defRPr sz="3800" b="0">
                <a:solidFill>
                  <a:srgbClr val="2C7C9F"/>
                </a:solidFill>
              </a:defRPr>
            </a:lvl1pPr>
          </a:lstStyle>
          <a:p>
            <a:r>
              <a:t>Was ist Motivierende Gesprächsführung?</a:t>
            </a:r>
          </a:p>
        </p:txBody>
      </p:sp>
      <p:pic>
        <p:nvPicPr>
          <p:cNvPr id="276" name="Picture 5" descr="Picture 5"/>
          <p:cNvPicPr>
            <a:picLocks noChangeAspect="1"/>
          </p:cNvPicPr>
          <p:nvPr/>
        </p:nvPicPr>
        <p:blipFill>
          <a:blip r:embed="rId2" cstate="print">
            <a:extLst/>
          </a:blip>
          <a:stretch>
            <a:fillRect/>
          </a:stretch>
        </p:blipFill>
        <p:spPr>
          <a:xfrm>
            <a:off x="-23190" y="6764"/>
            <a:ext cx="17314910" cy="9740072"/>
          </a:xfrm>
          <a:prstGeom prst="rect">
            <a:avLst/>
          </a:prstGeom>
          <a:ln w="12700">
            <a:miter lim="400000"/>
          </a:ln>
        </p:spPr>
      </p:pic>
      <p:sp>
        <p:nvSpPr>
          <p:cNvPr id="277" name="Text Box 6"/>
          <p:cNvSpPr txBox="1"/>
          <p:nvPr/>
        </p:nvSpPr>
        <p:spPr>
          <a:xfrm>
            <a:off x="1790419" y="6925136"/>
            <a:ext cx="3426098" cy="1300867"/>
          </a:xfrm>
          <a:prstGeom prst="rect">
            <a:avLst/>
          </a:prstGeom>
          <a:ln w="12700">
            <a:miter lim="400000"/>
          </a:ln>
          <a:extLst>
            <a:ext uri="{C572A759-6A51-4108-AA02-DFA0A04FC94B}">
              <ma14:wrappingTextBoxFlag xmlns:ma14="http://schemas.microsoft.com/office/mac/drawingml/2011/main" xmlns="" val="1"/>
            </a:ext>
          </a:extLst>
        </p:spPr>
        <p:txBody>
          <a:bodyPr wrap="square" lIns="65023" tIns="65023" rIns="65023" bIns="65023">
            <a:spAutoFit/>
          </a:bodyPr>
          <a:lstStyle/>
          <a:p>
            <a:pPr defTabSz="1300480">
              <a:defRPr sz="3800">
                <a:solidFill>
                  <a:srgbClr val="FFFFFF"/>
                </a:solidFill>
              </a:defRPr>
            </a:pPr>
            <a:r>
              <a:rPr dirty="0" smtClean="0"/>
              <a:t>…</a:t>
            </a:r>
            <a:r>
              <a:rPr lang="cs-CZ" dirty="0" smtClean="0"/>
              <a:t>ale tančit spolu</a:t>
            </a:r>
            <a:endParaRPr dirty="0"/>
          </a:p>
        </p:txBody>
      </p:sp>
      <p:sp>
        <p:nvSpPr>
          <p:cNvPr id="278" name="Foliennumm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9</a:t>
            </a:fld>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194</TotalTime>
  <Words>1747</Words>
  <Application>Microsoft Office PowerPoint</Application>
  <PresentationFormat>Vlastní</PresentationFormat>
  <Paragraphs>433</Paragraphs>
  <Slides>40</Slides>
  <Notes>4</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40</vt:i4>
      </vt:variant>
    </vt:vector>
  </HeadingPairs>
  <TitlesOfParts>
    <vt:vector size="51" baseType="lpstr">
      <vt:lpstr>Apple Color Emoji</vt:lpstr>
      <vt:lpstr>Arial</vt:lpstr>
      <vt:lpstr>Calibri</vt:lpstr>
      <vt:lpstr>Comic Sans MS</vt:lpstr>
      <vt:lpstr>Helvetica Light</vt:lpstr>
      <vt:lpstr>Helvetica Neue</vt:lpstr>
      <vt:lpstr>Helvetica Neue Light</vt:lpstr>
      <vt:lpstr>Helvetica Neue Medium</vt:lpstr>
      <vt:lpstr>Helvetica Neue Thin</vt:lpstr>
      <vt:lpstr>Wingdings</vt:lpstr>
      <vt:lpstr>White</vt:lpstr>
      <vt:lpstr>Prezentace aplikace PowerPoint</vt:lpstr>
      <vt:lpstr>Tip na literaturu, údaje o zdroji &amp; historie vývoje</vt:lpstr>
      <vt:lpstr>Prezentace aplikace PowerPoint</vt:lpstr>
      <vt:lpstr>Prezentace aplikace PowerPoint</vt:lpstr>
      <vt:lpstr>Prezentace aplikace PowerPoint</vt:lpstr>
      <vt:lpstr>Tři komunikační styly</vt:lpstr>
      <vt:lpstr>Co jsou motivační rozhovory?</vt:lpstr>
      <vt:lpstr>Prezentace aplikace PowerPoint</vt:lpstr>
      <vt:lpstr>Prezentace aplikace PowerPoint</vt:lpstr>
      <vt:lpstr>4 základní procesy v MI</vt:lpstr>
      <vt:lpstr>Duch/spirit vedení motivačních rozhovorů</vt:lpstr>
      <vt:lpstr>4 základní techniky při vedení motivačních rozhovorů - OARS</vt:lpstr>
      <vt:lpstr>Čtyři principy - RULE</vt:lpstr>
      <vt:lpstr>Prezentace aplikace PowerPoint</vt:lpstr>
      <vt:lpstr>Duch vedení motivačních rozhovorů –  přijetí / akceptování</vt:lpstr>
      <vt:lpstr>Duch vedení motivačních rozhovorů –  přijetí/akceptování</vt:lpstr>
      <vt:lpstr>Duch vedení motivačních rozhovorů – Evokace</vt:lpstr>
      <vt:lpstr>Duch vedení motivačních rozhovorů –  Účast</vt:lpstr>
      <vt:lpstr>Komunikační pasti</vt:lpstr>
      <vt:lpstr>Prezentace aplikace PowerPoint</vt:lpstr>
      <vt:lpstr>Prezentace aplikace PowerPoint</vt:lpstr>
      <vt:lpstr>Prezentace aplikace PowerPoint</vt:lpstr>
      <vt:lpstr>4 základní procesy vMI</vt:lpstr>
      <vt:lpstr>Proč to vlastně jde?</vt:lpstr>
      <vt:lpstr>Model stádií změny  Transteoretický model, autoři: Prochaska/DiClemente</vt:lpstr>
      <vt:lpstr>Model stádií změny  Strategie a motivační úkoly v různých stádiích</vt:lpstr>
      <vt:lpstr>Výroky</vt:lpstr>
      <vt:lpstr>4 základní procesy v MI</vt:lpstr>
      <vt:lpstr>Ambivalence </vt:lpstr>
      <vt:lpstr>Prezentace aplikace PowerPoint</vt:lpstr>
      <vt:lpstr>Váha rozhodování</vt:lpstr>
      <vt:lpstr>Faktory změny</vt:lpstr>
      <vt:lpstr>Motivační situace</vt:lpstr>
      <vt:lpstr>Díky tomuto je změna pravděpodobná</vt:lpstr>
      <vt:lpstr>Jazyk změny – Change Talk</vt:lpstr>
      <vt:lpstr>Change Talk</vt:lpstr>
      <vt:lpstr>Sustain Talk &amp; Disonance (Discord)</vt:lpstr>
      <vt:lpstr>4 zásadní procesy v MI</vt:lpstr>
      <vt:lpstr>Vyvinout plán změny</vt:lpstr>
      <vt:lpstr>Tři scénáře vytvoření plánu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Roithmeier Gerald, BA.pth</dc:creator>
  <cp:lastModifiedBy>Nina Mocová</cp:lastModifiedBy>
  <cp:revision>23</cp:revision>
  <dcterms:modified xsi:type="dcterms:W3CDTF">2017-09-29T09:17:17Z</dcterms:modified>
</cp:coreProperties>
</file>