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4"/>
  </p:sldMasterIdLst>
  <p:notesMasterIdLst>
    <p:notesMasterId r:id="rId19"/>
  </p:notesMasterIdLst>
  <p:sldIdLst>
    <p:sldId id="256" r:id="rId5"/>
    <p:sldId id="281" r:id="rId6"/>
    <p:sldId id="276" r:id="rId7"/>
    <p:sldId id="277" r:id="rId8"/>
    <p:sldId id="278" r:id="rId9"/>
    <p:sldId id="279" r:id="rId10"/>
    <p:sldId id="260" r:id="rId11"/>
    <p:sldId id="261" r:id="rId12"/>
    <p:sldId id="263" r:id="rId13"/>
    <p:sldId id="262" r:id="rId14"/>
    <p:sldId id="264" r:id="rId15"/>
    <p:sldId id="265" r:id="rId16"/>
    <p:sldId id="280" r:id="rId17"/>
    <p:sldId id="267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000000"/>
          </p15:clr>
        </p15:guide>
        <p15:guide id="2" pos="3840" userDrawn="1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8E3930-30B6-46CE-AC9C-36F7EBFFA416}" v="60" dt="2021-11-03T19:30:01.781"/>
    <p1510:client id="{254E072B-AF7A-4A21-8AC4-E3D7CA9360BC}" v="262" dt="2021-11-03T12:41:09.617"/>
    <p1510:client id="{56C0CA32-14F0-442D-818A-E3367F5C5952}" v="8" dt="2021-11-03T20:08:33.222"/>
    <p1510:client id="{6B0870E5-A8F9-4726-9EAC-0ECEAADC914C}" v="19" dt="2021-11-03T19:27:06.003"/>
    <p1510:client id="{B1188776-AFCD-4CB4-8C4C-A5CA00DCF700}" v="16" dt="2021-11-04T07:54:21.455"/>
    <p1510:client id="{DBAB19AF-1704-4BAA-BE18-67E0B376F5CF}" v="21" dt="2021-11-03T20:01:02.966"/>
    <p1510:client id="{DD550BF3-2816-420E-AFC9-78B1802CE461}" v="1" dt="2021-11-03T19:53:38.945"/>
    <p1510:client id="{DD9694F1-6A7E-4FED-ABDE-901509D519BB}" v="3" dt="2021-11-03T20:09:18.383"/>
    <p1510:client id="{EA9EFC34-4A23-495D-9EA3-47A522DAFEFD}" v="80" dt="2021-11-03T20:29:44.640"/>
    <p1510:client id="{ECEBF5A4-ED2B-4FAF-98C1-3BBE7C2B4C78}" v="8" dt="2021-11-03T19:56:59.586"/>
    <p1510:client id="{FA64335D-6D09-40AA-9F83-30CEFC16FA27}" v="6" dt="2021-11-03T19:19:50.5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i Lan Pham" userId="S::mai.pham@donau-uni.ac.at::f8876b42-3d3a-47ed-a29e-ab6bd250963f" providerId="AD" clId="Web-{0C8E3930-30B6-46CE-AC9C-36F7EBFFA416}"/>
    <pc:docChg chg="modSld">
      <pc:chgData name="Mai Lan Pham" userId="S::mai.pham@donau-uni.ac.at::f8876b42-3d3a-47ed-a29e-ab6bd250963f" providerId="AD" clId="Web-{0C8E3930-30B6-46CE-AC9C-36F7EBFFA416}" dt="2021-11-03T19:30:01.781" v="63" actId="14100"/>
      <pc:docMkLst>
        <pc:docMk/>
      </pc:docMkLst>
      <pc:sldChg chg="modSp">
        <pc:chgData name="Mai Lan Pham" userId="S::mai.pham@donau-uni.ac.at::f8876b42-3d3a-47ed-a29e-ab6bd250963f" providerId="AD" clId="Web-{0C8E3930-30B6-46CE-AC9C-36F7EBFFA416}" dt="2021-11-03T19:28:24.090" v="3" actId="20577"/>
        <pc:sldMkLst>
          <pc:docMk/>
          <pc:sldMk cId="1175903845" sldId="264"/>
        </pc:sldMkLst>
        <pc:spChg chg="mod">
          <ac:chgData name="Mai Lan Pham" userId="S::mai.pham@donau-uni.ac.at::f8876b42-3d3a-47ed-a29e-ab6bd250963f" providerId="AD" clId="Web-{0C8E3930-30B6-46CE-AC9C-36F7EBFFA416}" dt="2021-11-03T19:28:24.090" v="3" actId="20577"/>
          <ac:spMkLst>
            <pc:docMk/>
            <pc:sldMk cId="1175903845" sldId="264"/>
            <ac:spMk id="4" creationId="{AE6CDF94-E53C-419D-9C36-4CE6CE6E8767}"/>
          </ac:spMkLst>
        </pc:spChg>
      </pc:sldChg>
      <pc:sldChg chg="modSp">
        <pc:chgData name="Mai Lan Pham" userId="S::mai.pham@donau-uni.ac.at::f8876b42-3d3a-47ed-a29e-ab6bd250963f" providerId="AD" clId="Web-{0C8E3930-30B6-46CE-AC9C-36F7EBFFA416}" dt="2021-11-03T19:28:38.684" v="7" actId="14100"/>
        <pc:sldMkLst>
          <pc:docMk/>
          <pc:sldMk cId="3357004715" sldId="265"/>
        </pc:sldMkLst>
        <pc:spChg chg="mod">
          <ac:chgData name="Mai Lan Pham" userId="S::mai.pham@donau-uni.ac.at::f8876b42-3d3a-47ed-a29e-ab6bd250963f" providerId="AD" clId="Web-{0C8E3930-30B6-46CE-AC9C-36F7EBFFA416}" dt="2021-11-03T19:28:38.684" v="7" actId="14100"/>
          <ac:spMkLst>
            <pc:docMk/>
            <pc:sldMk cId="3357004715" sldId="265"/>
            <ac:spMk id="8" creationId="{975C0DFD-890E-4EE6-AE5B-A9351531E1F4}"/>
          </ac:spMkLst>
        </pc:spChg>
      </pc:sldChg>
      <pc:sldChg chg="modSp">
        <pc:chgData name="Mai Lan Pham" userId="S::mai.pham@donau-uni.ac.at::f8876b42-3d3a-47ed-a29e-ab6bd250963f" providerId="AD" clId="Web-{0C8E3930-30B6-46CE-AC9C-36F7EBFFA416}" dt="2021-11-03T19:30:01.781" v="63" actId="14100"/>
        <pc:sldMkLst>
          <pc:docMk/>
          <pc:sldMk cId="4163461577" sldId="280"/>
        </pc:sldMkLst>
        <pc:spChg chg="mod">
          <ac:chgData name="Mai Lan Pham" userId="S::mai.pham@donau-uni.ac.at::f8876b42-3d3a-47ed-a29e-ab6bd250963f" providerId="AD" clId="Web-{0C8E3930-30B6-46CE-AC9C-36F7EBFFA416}" dt="2021-11-03T19:30:01.781" v="63" actId="14100"/>
          <ac:spMkLst>
            <pc:docMk/>
            <pc:sldMk cId="4163461577" sldId="280"/>
            <ac:spMk id="6" creationId="{502B637C-28CC-4C05-AF39-2077536850BE}"/>
          </ac:spMkLst>
        </pc:spChg>
      </pc:sldChg>
    </pc:docChg>
  </pc:docChgLst>
  <pc:docChgLst>
    <pc:chgData name="Mai Lan Pham" userId="S::mai.pham@donau-uni.ac.at::f8876b42-3d3a-47ed-a29e-ab6bd250963f" providerId="AD" clId="Web-{56C0CA32-14F0-442D-818A-E3367F5C5952}"/>
    <pc:docChg chg="modSld">
      <pc:chgData name="Mai Lan Pham" userId="S::mai.pham@donau-uni.ac.at::f8876b42-3d3a-47ed-a29e-ab6bd250963f" providerId="AD" clId="Web-{56C0CA32-14F0-442D-818A-E3367F5C5952}" dt="2021-11-03T20:08:33.222" v="6" actId="20577"/>
      <pc:docMkLst>
        <pc:docMk/>
      </pc:docMkLst>
      <pc:sldChg chg="addSp delSp modSp">
        <pc:chgData name="Mai Lan Pham" userId="S::mai.pham@donau-uni.ac.at::f8876b42-3d3a-47ed-a29e-ab6bd250963f" providerId="AD" clId="Web-{56C0CA32-14F0-442D-818A-E3367F5C5952}" dt="2021-11-03T20:08:33.222" v="6" actId="20577"/>
        <pc:sldMkLst>
          <pc:docMk/>
          <pc:sldMk cId="2006581288" sldId="281"/>
        </pc:sldMkLst>
        <pc:spChg chg="mod">
          <ac:chgData name="Mai Lan Pham" userId="S::mai.pham@donau-uni.ac.at::f8876b42-3d3a-47ed-a29e-ab6bd250963f" providerId="AD" clId="Web-{56C0CA32-14F0-442D-818A-E3367F5C5952}" dt="2021-11-03T20:08:33.222" v="6" actId="20577"/>
          <ac:spMkLst>
            <pc:docMk/>
            <pc:sldMk cId="2006581288" sldId="281"/>
            <ac:spMk id="2" creationId="{CAE59F59-FF81-4E5B-B6F7-16B4029F5749}"/>
          </ac:spMkLst>
        </pc:spChg>
        <pc:picChg chg="add del mod">
          <ac:chgData name="Mai Lan Pham" userId="S::mai.pham@donau-uni.ac.at::f8876b42-3d3a-47ed-a29e-ab6bd250963f" providerId="AD" clId="Web-{56C0CA32-14F0-442D-818A-E3367F5C5952}" dt="2021-11-03T20:07:42.439" v="4"/>
          <ac:picMkLst>
            <pc:docMk/>
            <pc:sldMk cId="2006581288" sldId="281"/>
            <ac:picMk id="5" creationId="{FA1BB18A-2A91-47B3-812F-68960B2BA17D}"/>
          </ac:picMkLst>
        </pc:picChg>
      </pc:sldChg>
    </pc:docChg>
  </pc:docChgLst>
  <pc:docChgLst>
    <pc:chgData name="Mai Lan Pham" userId="S::mai.pham@donau-uni.ac.at::f8876b42-3d3a-47ed-a29e-ab6bd250963f" providerId="AD" clId="Web-{DD550BF3-2816-420E-AFC9-78B1802CE461}"/>
    <pc:docChg chg="modSld">
      <pc:chgData name="Mai Lan Pham" userId="S::mai.pham@donau-uni.ac.at::f8876b42-3d3a-47ed-a29e-ab6bd250963f" providerId="AD" clId="Web-{DD550BF3-2816-420E-AFC9-78B1802CE461}" dt="2021-11-03T19:53:38.945" v="0" actId="20577"/>
      <pc:docMkLst>
        <pc:docMk/>
      </pc:docMkLst>
      <pc:sldChg chg="modSp">
        <pc:chgData name="Mai Lan Pham" userId="S::mai.pham@donau-uni.ac.at::f8876b42-3d3a-47ed-a29e-ab6bd250963f" providerId="AD" clId="Web-{DD550BF3-2816-420E-AFC9-78B1802CE461}" dt="2021-11-03T19:53:38.945" v="0" actId="20577"/>
        <pc:sldMkLst>
          <pc:docMk/>
          <pc:sldMk cId="2006581288" sldId="281"/>
        </pc:sldMkLst>
        <pc:spChg chg="mod">
          <ac:chgData name="Mai Lan Pham" userId="S::mai.pham@donau-uni.ac.at::f8876b42-3d3a-47ed-a29e-ab6bd250963f" providerId="AD" clId="Web-{DD550BF3-2816-420E-AFC9-78B1802CE461}" dt="2021-11-03T19:53:38.945" v="0" actId="20577"/>
          <ac:spMkLst>
            <pc:docMk/>
            <pc:sldMk cId="2006581288" sldId="281"/>
            <ac:spMk id="2" creationId="{CAE59F59-FF81-4E5B-B6F7-16B4029F5749}"/>
          </ac:spMkLst>
        </pc:spChg>
      </pc:sldChg>
    </pc:docChg>
  </pc:docChgLst>
  <pc:docChgLst>
    <pc:chgData name="Mai Lan Pham" userId="S::mai.pham@donau-uni.ac.at::f8876b42-3d3a-47ed-a29e-ab6bd250963f" providerId="AD" clId="Web-{B1188776-AFCD-4CB4-8C4C-A5CA00DCF700}"/>
    <pc:docChg chg="modSld">
      <pc:chgData name="Mai Lan Pham" userId="S::mai.pham@donau-uni.ac.at::f8876b42-3d3a-47ed-a29e-ab6bd250963f" providerId="AD" clId="Web-{B1188776-AFCD-4CB4-8C4C-A5CA00DCF700}" dt="2021-11-04T07:54:21.455" v="16" actId="20577"/>
      <pc:docMkLst>
        <pc:docMk/>
      </pc:docMkLst>
      <pc:sldChg chg="modSp">
        <pc:chgData name="Mai Lan Pham" userId="S::mai.pham@donau-uni.ac.at::f8876b42-3d3a-47ed-a29e-ab6bd250963f" providerId="AD" clId="Web-{B1188776-AFCD-4CB4-8C4C-A5CA00DCF700}" dt="2021-11-04T07:54:21.455" v="16" actId="20577"/>
        <pc:sldMkLst>
          <pc:docMk/>
          <pc:sldMk cId="3356597798" sldId="278"/>
        </pc:sldMkLst>
        <pc:spChg chg="mod">
          <ac:chgData name="Mai Lan Pham" userId="S::mai.pham@donau-uni.ac.at::f8876b42-3d3a-47ed-a29e-ab6bd250963f" providerId="AD" clId="Web-{B1188776-AFCD-4CB4-8C4C-A5CA00DCF700}" dt="2021-11-04T07:54:08.502" v="9" actId="20577"/>
          <ac:spMkLst>
            <pc:docMk/>
            <pc:sldMk cId="3356597798" sldId="278"/>
            <ac:spMk id="6" creationId="{F9363259-64A7-4D97-A185-8AF3C368F23F}"/>
          </ac:spMkLst>
        </pc:spChg>
        <pc:spChg chg="mod">
          <ac:chgData name="Mai Lan Pham" userId="S::mai.pham@donau-uni.ac.at::f8876b42-3d3a-47ed-a29e-ab6bd250963f" providerId="AD" clId="Web-{B1188776-AFCD-4CB4-8C4C-A5CA00DCF700}" dt="2021-11-04T07:54:21.455" v="16" actId="20577"/>
          <ac:spMkLst>
            <pc:docMk/>
            <pc:sldMk cId="3356597798" sldId="278"/>
            <ac:spMk id="8" creationId="{116FA076-9867-4590-92A0-602B0171B055}"/>
          </ac:spMkLst>
        </pc:spChg>
      </pc:sldChg>
    </pc:docChg>
  </pc:docChgLst>
  <pc:docChgLst>
    <pc:chgData name="Mai Lan Pham" userId="S::mai.pham@donau-uni.ac.at::f8876b42-3d3a-47ed-a29e-ab6bd250963f" providerId="AD" clId="Web-{6B0870E5-A8F9-4726-9EAC-0ECEAADC914C}"/>
    <pc:docChg chg="modSld">
      <pc:chgData name="Mai Lan Pham" userId="S::mai.pham@donau-uni.ac.at::f8876b42-3d3a-47ed-a29e-ab6bd250963f" providerId="AD" clId="Web-{6B0870E5-A8F9-4726-9EAC-0ECEAADC914C}" dt="2021-11-03T19:27:06.003" v="18" actId="1076"/>
      <pc:docMkLst>
        <pc:docMk/>
      </pc:docMkLst>
      <pc:sldChg chg="delSp">
        <pc:chgData name="Mai Lan Pham" userId="S::mai.pham@donau-uni.ac.at::f8876b42-3d3a-47ed-a29e-ab6bd250963f" providerId="AD" clId="Web-{6B0870E5-A8F9-4726-9EAC-0ECEAADC914C}" dt="2021-11-03T19:23:27.569" v="1"/>
        <pc:sldMkLst>
          <pc:docMk/>
          <pc:sldMk cId="3558799289" sldId="277"/>
        </pc:sldMkLst>
        <pc:spChg chg="del">
          <ac:chgData name="Mai Lan Pham" userId="S::mai.pham@donau-uni.ac.at::f8876b42-3d3a-47ed-a29e-ab6bd250963f" providerId="AD" clId="Web-{6B0870E5-A8F9-4726-9EAC-0ECEAADC914C}" dt="2021-11-03T19:23:27.569" v="1"/>
          <ac:spMkLst>
            <pc:docMk/>
            <pc:sldMk cId="3558799289" sldId="277"/>
            <ac:spMk id="2" creationId="{BF043FC8-44A9-4993-B700-C2EE7B574386}"/>
          </ac:spMkLst>
        </pc:spChg>
        <pc:spChg chg="del">
          <ac:chgData name="Mai Lan Pham" userId="S::mai.pham@donau-uni.ac.at::f8876b42-3d3a-47ed-a29e-ab6bd250963f" providerId="AD" clId="Web-{6B0870E5-A8F9-4726-9EAC-0ECEAADC914C}" dt="2021-11-03T19:23:24.740" v="0"/>
          <ac:spMkLst>
            <pc:docMk/>
            <pc:sldMk cId="3558799289" sldId="277"/>
            <ac:spMk id="3" creationId="{5EE3D02B-51CE-4757-9463-D23E736F993E}"/>
          </ac:spMkLst>
        </pc:spChg>
      </pc:sldChg>
      <pc:sldChg chg="delSp modSp">
        <pc:chgData name="Mai Lan Pham" userId="S::mai.pham@donau-uni.ac.at::f8876b42-3d3a-47ed-a29e-ab6bd250963f" providerId="AD" clId="Web-{6B0870E5-A8F9-4726-9EAC-0ECEAADC914C}" dt="2021-11-03T19:27:06.003" v="18" actId="1076"/>
        <pc:sldMkLst>
          <pc:docMk/>
          <pc:sldMk cId="3356597798" sldId="278"/>
        </pc:sldMkLst>
        <pc:spChg chg="del">
          <ac:chgData name="Mai Lan Pham" userId="S::mai.pham@donau-uni.ac.at::f8876b42-3d3a-47ed-a29e-ab6bd250963f" providerId="AD" clId="Web-{6B0870E5-A8F9-4726-9EAC-0ECEAADC914C}" dt="2021-11-03T19:25:04.059" v="2"/>
          <ac:spMkLst>
            <pc:docMk/>
            <pc:sldMk cId="3356597798" sldId="278"/>
            <ac:spMk id="3" creationId="{8D6FA936-9B09-4577-A0C3-6EEA55AB117B}"/>
          </ac:spMkLst>
        </pc:spChg>
        <pc:spChg chg="mod">
          <ac:chgData name="Mai Lan Pham" userId="S::mai.pham@donau-uni.ac.at::f8876b42-3d3a-47ed-a29e-ab6bd250963f" providerId="AD" clId="Web-{6B0870E5-A8F9-4726-9EAC-0ECEAADC914C}" dt="2021-11-03T19:26:53.003" v="16" actId="1076"/>
          <ac:spMkLst>
            <pc:docMk/>
            <pc:sldMk cId="3356597798" sldId="278"/>
            <ac:spMk id="5" creationId="{98744248-8750-40FA-953C-CF32FD8209F8}"/>
          </ac:spMkLst>
        </pc:spChg>
        <pc:spChg chg="mod">
          <ac:chgData name="Mai Lan Pham" userId="S::mai.pham@donau-uni.ac.at::f8876b42-3d3a-47ed-a29e-ab6bd250963f" providerId="AD" clId="Web-{6B0870E5-A8F9-4726-9EAC-0ECEAADC914C}" dt="2021-11-03T19:27:01.863" v="17" actId="1076"/>
          <ac:spMkLst>
            <pc:docMk/>
            <pc:sldMk cId="3356597798" sldId="278"/>
            <ac:spMk id="6" creationId="{F9363259-64A7-4D97-A185-8AF3C368F23F}"/>
          </ac:spMkLst>
        </pc:spChg>
        <pc:spChg chg="mod">
          <ac:chgData name="Mai Lan Pham" userId="S::mai.pham@donau-uni.ac.at::f8876b42-3d3a-47ed-a29e-ab6bd250963f" providerId="AD" clId="Web-{6B0870E5-A8F9-4726-9EAC-0ECEAADC914C}" dt="2021-11-03T19:26:49.081" v="15" actId="1076"/>
          <ac:spMkLst>
            <pc:docMk/>
            <pc:sldMk cId="3356597798" sldId="278"/>
            <ac:spMk id="7" creationId="{BE7EE982-B789-42F2-8AB5-9D5F77D76B04}"/>
          </ac:spMkLst>
        </pc:spChg>
        <pc:spChg chg="mod">
          <ac:chgData name="Mai Lan Pham" userId="S::mai.pham@donau-uni.ac.at::f8876b42-3d3a-47ed-a29e-ab6bd250963f" providerId="AD" clId="Web-{6B0870E5-A8F9-4726-9EAC-0ECEAADC914C}" dt="2021-11-03T19:27:06.003" v="18" actId="1076"/>
          <ac:spMkLst>
            <pc:docMk/>
            <pc:sldMk cId="3356597798" sldId="278"/>
            <ac:spMk id="8" creationId="{116FA076-9867-4590-92A0-602B0171B055}"/>
          </ac:spMkLst>
        </pc:spChg>
      </pc:sldChg>
    </pc:docChg>
  </pc:docChgLst>
  <pc:docChgLst>
    <pc:chgData name="Mai Lan Pham" userId="S::mai.pham@donau-uni.ac.at::f8876b42-3d3a-47ed-a29e-ab6bd250963f" providerId="AD" clId="Web-{DD9694F1-6A7E-4FED-ABDE-901509D519BB}"/>
    <pc:docChg chg="modSld">
      <pc:chgData name="Mai Lan Pham" userId="S::mai.pham@donau-uni.ac.at::f8876b42-3d3a-47ed-a29e-ab6bd250963f" providerId="AD" clId="Web-{DD9694F1-6A7E-4FED-ABDE-901509D519BB}" dt="2021-11-03T20:09:18.383" v="2" actId="20577"/>
      <pc:docMkLst>
        <pc:docMk/>
      </pc:docMkLst>
      <pc:sldChg chg="modSp">
        <pc:chgData name="Mai Lan Pham" userId="S::mai.pham@donau-uni.ac.at::f8876b42-3d3a-47ed-a29e-ab6bd250963f" providerId="AD" clId="Web-{DD9694F1-6A7E-4FED-ABDE-901509D519BB}" dt="2021-11-03T20:09:18.383" v="2" actId="20577"/>
        <pc:sldMkLst>
          <pc:docMk/>
          <pc:sldMk cId="2006581288" sldId="281"/>
        </pc:sldMkLst>
        <pc:spChg chg="mod">
          <ac:chgData name="Mai Lan Pham" userId="S::mai.pham@donau-uni.ac.at::f8876b42-3d3a-47ed-a29e-ab6bd250963f" providerId="AD" clId="Web-{DD9694F1-6A7E-4FED-ABDE-901509D519BB}" dt="2021-11-03T20:09:18.383" v="2" actId="20577"/>
          <ac:spMkLst>
            <pc:docMk/>
            <pc:sldMk cId="2006581288" sldId="281"/>
            <ac:spMk id="2" creationId="{CAE59F59-FF81-4E5B-B6F7-16B4029F5749}"/>
          </ac:spMkLst>
        </pc:spChg>
      </pc:sldChg>
    </pc:docChg>
  </pc:docChgLst>
  <pc:docChgLst>
    <pc:chgData name="Mai Lan Pham" userId="S::mai.pham@donau-uni.ac.at::f8876b42-3d3a-47ed-a29e-ab6bd250963f" providerId="AD" clId="Web-{ECEBF5A4-ED2B-4FAF-98C1-3BBE7C2B4C78}"/>
    <pc:docChg chg="modSld">
      <pc:chgData name="Mai Lan Pham" userId="S::mai.pham@donau-uni.ac.at::f8876b42-3d3a-47ed-a29e-ab6bd250963f" providerId="AD" clId="Web-{ECEBF5A4-ED2B-4FAF-98C1-3BBE7C2B4C78}" dt="2021-11-03T19:56:59.586" v="3" actId="20577"/>
      <pc:docMkLst>
        <pc:docMk/>
      </pc:docMkLst>
      <pc:sldChg chg="modSp">
        <pc:chgData name="Mai Lan Pham" userId="S::mai.pham@donau-uni.ac.at::f8876b42-3d3a-47ed-a29e-ab6bd250963f" providerId="AD" clId="Web-{ECEBF5A4-ED2B-4FAF-98C1-3BBE7C2B4C78}" dt="2021-11-03T19:56:59.586" v="3" actId="20577"/>
        <pc:sldMkLst>
          <pc:docMk/>
          <pc:sldMk cId="3558799289" sldId="277"/>
        </pc:sldMkLst>
        <pc:spChg chg="mod">
          <ac:chgData name="Mai Lan Pham" userId="S::mai.pham@donau-uni.ac.at::f8876b42-3d3a-47ed-a29e-ab6bd250963f" providerId="AD" clId="Web-{ECEBF5A4-ED2B-4FAF-98C1-3BBE7C2B4C78}" dt="2021-11-03T19:56:59.586" v="3" actId="20577"/>
          <ac:spMkLst>
            <pc:docMk/>
            <pc:sldMk cId="3558799289" sldId="277"/>
            <ac:spMk id="7" creationId="{EBF182F4-B9F4-4C2D-A38E-72B10874FA02}"/>
          </ac:spMkLst>
        </pc:spChg>
      </pc:sldChg>
    </pc:docChg>
  </pc:docChgLst>
  <pc:docChgLst>
    <pc:chgData name="Mai Lan Pham" userId="S::mai.pham@donau-uni.ac.at::f8876b42-3d3a-47ed-a29e-ab6bd250963f" providerId="AD" clId="Web-{FA64335D-6D09-40AA-9F83-30CEFC16FA27}"/>
    <pc:docChg chg="modSld">
      <pc:chgData name="Mai Lan Pham" userId="S::mai.pham@donau-uni.ac.at::f8876b42-3d3a-47ed-a29e-ab6bd250963f" providerId="AD" clId="Web-{FA64335D-6D09-40AA-9F83-30CEFC16FA27}" dt="2021-11-03T19:19:50.550" v="5" actId="14100"/>
      <pc:docMkLst>
        <pc:docMk/>
      </pc:docMkLst>
      <pc:sldChg chg="addSp delSp modSp mod modClrScheme chgLayout">
        <pc:chgData name="Mai Lan Pham" userId="S::mai.pham@donau-uni.ac.at::f8876b42-3d3a-47ed-a29e-ab6bd250963f" providerId="AD" clId="Web-{FA64335D-6D09-40AA-9F83-30CEFC16FA27}" dt="2021-11-03T19:19:50.550" v="5" actId="14100"/>
        <pc:sldMkLst>
          <pc:docMk/>
          <pc:sldMk cId="835687761" sldId="267"/>
        </pc:sldMkLst>
        <pc:picChg chg="add mod">
          <ac:chgData name="Mai Lan Pham" userId="S::mai.pham@donau-uni.ac.at::f8876b42-3d3a-47ed-a29e-ab6bd250963f" providerId="AD" clId="Web-{FA64335D-6D09-40AA-9F83-30CEFC16FA27}" dt="2021-11-03T19:19:50.550" v="5" actId="14100"/>
          <ac:picMkLst>
            <pc:docMk/>
            <pc:sldMk cId="835687761" sldId="267"/>
            <ac:picMk id="2" creationId="{D5895A10-1AF4-4CF4-89A0-6FA9EDA60C6B}"/>
          </ac:picMkLst>
        </pc:picChg>
        <pc:picChg chg="del">
          <ac:chgData name="Mai Lan Pham" userId="S::mai.pham@donau-uni.ac.at::f8876b42-3d3a-47ed-a29e-ab6bd250963f" providerId="AD" clId="Web-{FA64335D-6D09-40AA-9F83-30CEFC16FA27}" dt="2021-11-03T19:19:29.378" v="0"/>
          <ac:picMkLst>
            <pc:docMk/>
            <pc:sldMk cId="835687761" sldId="267"/>
            <ac:picMk id="4098" creationId="{A8FE8A1A-84C4-4CB1-AF7E-49364B7E4401}"/>
          </ac:picMkLst>
        </pc:picChg>
      </pc:sldChg>
    </pc:docChg>
  </pc:docChgLst>
  <pc:docChgLst>
    <pc:chgData name="Mai Lan Pham" userId="S::mai.pham@donau-uni.ac.at::f8876b42-3d3a-47ed-a29e-ab6bd250963f" providerId="AD" clId="Web-{DBAB19AF-1704-4BAA-BE18-67E0B376F5CF}"/>
    <pc:docChg chg="modSld">
      <pc:chgData name="Mai Lan Pham" userId="S::mai.pham@donau-uni.ac.at::f8876b42-3d3a-47ed-a29e-ab6bd250963f" providerId="AD" clId="Web-{DBAB19AF-1704-4BAA-BE18-67E0B376F5CF}" dt="2021-11-03T20:01:02.513" v="9" actId="20577"/>
      <pc:docMkLst>
        <pc:docMk/>
      </pc:docMkLst>
      <pc:sldChg chg="modSp">
        <pc:chgData name="Mai Lan Pham" userId="S::mai.pham@donau-uni.ac.at::f8876b42-3d3a-47ed-a29e-ab6bd250963f" providerId="AD" clId="Web-{DBAB19AF-1704-4BAA-BE18-67E0B376F5CF}" dt="2021-11-03T20:01:02.513" v="9" actId="20577"/>
        <pc:sldMkLst>
          <pc:docMk/>
          <pc:sldMk cId="819246134" sldId="279"/>
        </pc:sldMkLst>
        <pc:spChg chg="mod">
          <ac:chgData name="Mai Lan Pham" userId="S::mai.pham@donau-uni.ac.at::f8876b42-3d3a-47ed-a29e-ab6bd250963f" providerId="AD" clId="Web-{DBAB19AF-1704-4BAA-BE18-67E0B376F5CF}" dt="2021-11-03T20:01:02.513" v="9" actId="20577"/>
          <ac:spMkLst>
            <pc:docMk/>
            <pc:sldMk cId="819246134" sldId="279"/>
            <ac:spMk id="9" creationId="{5FE1BFAF-D2C3-4A61-9720-64ADC5ED685F}"/>
          </ac:spMkLst>
        </pc:spChg>
      </pc:sldChg>
    </pc:docChg>
  </pc:docChgLst>
  <pc:docChgLst>
    <pc:chgData name="Mai Lan Pham" userId="S::mai.pham@donau-uni.ac.at::f8876b42-3d3a-47ed-a29e-ab6bd250963f" providerId="AD" clId="Web-{EA9EFC34-4A23-495D-9EA3-47A522DAFEFD}"/>
    <pc:docChg chg="modSld">
      <pc:chgData name="Mai Lan Pham" userId="S::mai.pham@donau-uni.ac.at::f8876b42-3d3a-47ed-a29e-ab6bd250963f" providerId="AD" clId="Web-{EA9EFC34-4A23-495D-9EA3-47A522DAFEFD}" dt="2021-11-03T20:29:44.640" v="76" actId="1076"/>
      <pc:docMkLst>
        <pc:docMk/>
      </pc:docMkLst>
      <pc:sldChg chg="modSp">
        <pc:chgData name="Mai Lan Pham" userId="S::mai.pham@donau-uni.ac.at::f8876b42-3d3a-47ed-a29e-ab6bd250963f" providerId="AD" clId="Web-{EA9EFC34-4A23-495D-9EA3-47A522DAFEFD}" dt="2021-11-03T20:11:38.881" v="13" actId="1076"/>
        <pc:sldMkLst>
          <pc:docMk/>
          <pc:sldMk cId="1929994688" sldId="261"/>
        </pc:sldMkLst>
        <pc:spChg chg="mod">
          <ac:chgData name="Mai Lan Pham" userId="S::mai.pham@donau-uni.ac.at::f8876b42-3d3a-47ed-a29e-ab6bd250963f" providerId="AD" clId="Web-{EA9EFC34-4A23-495D-9EA3-47A522DAFEFD}" dt="2021-11-03T20:11:19.880" v="6" actId="20577"/>
          <ac:spMkLst>
            <pc:docMk/>
            <pc:sldMk cId="1929994688" sldId="261"/>
            <ac:spMk id="4" creationId="{9E944423-5EB2-4C23-9F3F-15EFB0E9098D}"/>
          </ac:spMkLst>
        </pc:spChg>
        <pc:spChg chg="mod">
          <ac:chgData name="Mai Lan Pham" userId="S::mai.pham@donau-uni.ac.at::f8876b42-3d3a-47ed-a29e-ab6bd250963f" providerId="AD" clId="Web-{EA9EFC34-4A23-495D-9EA3-47A522DAFEFD}" dt="2021-11-03T20:11:22.115" v="7" actId="1076"/>
          <ac:spMkLst>
            <pc:docMk/>
            <pc:sldMk cId="1929994688" sldId="261"/>
            <ac:spMk id="8" creationId="{7C4447D4-E94F-4FA2-B741-E6304D93DE87}"/>
          </ac:spMkLst>
        </pc:spChg>
        <pc:spChg chg="mod">
          <ac:chgData name="Mai Lan Pham" userId="S::mai.pham@donau-uni.ac.at::f8876b42-3d3a-47ed-a29e-ab6bd250963f" providerId="AD" clId="Web-{EA9EFC34-4A23-495D-9EA3-47A522DAFEFD}" dt="2021-11-03T20:11:24.677" v="8" actId="1076"/>
          <ac:spMkLst>
            <pc:docMk/>
            <pc:sldMk cId="1929994688" sldId="261"/>
            <ac:spMk id="9" creationId="{4CFFA5D2-96E3-442B-845B-CE0C49394650}"/>
          </ac:spMkLst>
        </pc:spChg>
        <pc:spChg chg="mod">
          <ac:chgData name="Mai Lan Pham" userId="S::mai.pham@donau-uni.ac.at::f8876b42-3d3a-47ed-a29e-ab6bd250963f" providerId="AD" clId="Web-{EA9EFC34-4A23-495D-9EA3-47A522DAFEFD}" dt="2021-11-03T20:11:27.880" v="9" actId="1076"/>
          <ac:spMkLst>
            <pc:docMk/>
            <pc:sldMk cId="1929994688" sldId="261"/>
            <ac:spMk id="10" creationId="{61C3229F-8FB6-4C2F-8576-A2D12C855A91}"/>
          </ac:spMkLst>
        </pc:spChg>
        <pc:spChg chg="mod">
          <ac:chgData name="Mai Lan Pham" userId="S::mai.pham@donau-uni.ac.at::f8876b42-3d3a-47ed-a29e-ab6bd250963f" providerId="AD" clId="Web-{EA9EFC34-4A23-495D-9EA3-47A522DAFEFD}" dt="2021-11-03T20:11:33.177" v="11" actId="1076"/>
          <ac:spMkLst>
            <pc:docMk/>
            <pc:sldMk cId="1929994688" sldId="261"/>
            <ac:spMk id="11" creationId="{09F426B0-46C6-4A75-B49C-93115C6FA60A}"/>
          </ac:spMkLst>
        </pc:spChg>
        <pc:spChg chg="mod">
          <ac:chgData name="Mai Lan Pham" userId="S::mai.pham@donau-uni.ac.at::f8876b42-3d3a-47ed-a29e-ab6bd250963f" providerId="AD" clId="Web-{EA9EFC34-4A23-495D-9EA3-47A522DAFEFD}" dt="2021-11-03T20:11:30.146" v="10" actId="1076"/>
          <ac:spMkLst>
            <pc:docMk/>
            <pc:sldMk cId="1929994688" sldId="261"/>
            <ac:spMk id="12" creationId="{A2F91664-7DE9-4DCD-800E-E7BF4099C317}"/>
          </ac:spMkLst>
        </pc:spChg>
        <pc:spChg chg="mod">
          <ac:chgData name="Mai Lan Pham" userId="S::mai.pham@donau-uni.ac.at::f8876b42-3d3a-47ed-a29e-ab6bd250963f" providerId="AD" clId="Web-{EA9EFC34-4A23-495D-9EA3-47A522DAFEFD}" dt="2021-11-03T20:11:38.881" v="13" actId="1076"/>
          <ac:spMkLst>
            <pc:docMk/>
            <pc:sldMk cId="1929994688" sldId="261"/>
            <ac:spMk id="13" creationId="{8AF32456-56DB-49F3-9259-0597BB411622}"/>
          </ac:spMkLst>
        </pc:spChg>
      </pc:sldChg>
      <pc:sldChg chg="modSp">
        <pc:chgData name="Mai Lan Pham" userId="S::mai.pham@donau-uni.ac.at::f8876b42-3d3a-47ed-a29e-ab6bd250963f" providerId="AD" clId="Web-{EA9EFC34-4A23-495D-9EA3-47A522DAFEFD}" dt="2021-11-03T20:21:57.645" v="15" actId="1076"/>
        <pc:sldMkLst>
          <pc:docMk/>
          <pc:sldMk cId="2766806630" sldId="262"/>
        </pc:sldMkLst>
        <pc:spChg chg="mod">
          <ac:chgData name="Mai Lan Pham" userId="S::mai.pham@donau-uni.ac.at::f8876b42-3d3a-47ed-a29e-ab6bd250963f" providerId="AD" clId="Web-{EA9EFC34-4A23-495D-9EA3-47A522DAFEFD}" dt="2021-11-03T20:21:57.645" v="15" actId="1076"/>
          <ac:spMkLst>
            <pc:docMk/>
            <pc:sldMk cId="2766806630" sldId="262"/>
            <ac:spMk id="2" creationId="{B7ADCEC4-6E85-4578-BFC4-A6648FE0E01E}"/>
          </ac:spMkLst>
        </pc:spChg>
      </pc:sldChg>
      <pc:sldChg chg="modSp">
        <pc:chgData name="Mai Lan Pham" userId="S::mai.pham@donau-uni.ac.at::f8876b42-3d3a-47ed-a29e-ab6bd250963f" providerId="AD" clId="Web-{EA9EFC34-4A23-495D-9EA3-47A522DAFEFD}" dt="2021-11-03T20:29:44.640" v="76" actId="1076"/>
        <pc:sldMkLst>
          <pc:docMk/>
          <pc:sldMk cId="4163461577" sldId="280"/>
        </pc:sldMkLst>
        <pc:spChg chg="mod">
          <ac:chgData name="Mai Lan Pham" userId="S::mai.pham@donau-uni.ac.at::f8876b42-3d3a-47ed-a29e-ab6bd250963f" providerId="AD" clId="Web-{EA9EFC34-4A23-495D-9EA3-47A522DAFEFD}" dt="2021-11-03T20:29:44.640" v="76" actId="1076"/>
          <ac:spMkLst>
            <pc:docMk/>
            <pc:sldMk cId="4163461577" sldId="280"/>
            <ac:spMk id="6" creationId="{502B637C-28CC-4C05-AF39-2077536850BE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351532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omic Sans MS"/>
              <a:buNone/>
              <a:defRPr b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"/>
            <a:ext cx="2492678" cy="11711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ler Titel u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title"/>
          </p:nvPr>
        </p:nvSpPr>
        <p:spPr>
          <a:xfrm rot="5400000">
            <a:off x="7285038" y="1828800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body" idx="1"/>
          </p:nvPr>
        </p:nvSpPr>
        <p:spPr>
          <a:xfrm rot="5400000">
            <a:off x="1697039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609600" y="1700809"/>
            <a:ext cx="10972800" cy="4425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070"/>
            <a:ext cx="2473889" cy="116811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623392" y="902996"/>
            <a:ext cx="10972800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000"/>
              <a:buFont typeface="Comic Sans MS"/>
              <a:buNone/>
              <a:defRPr sz="4000" b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/>
          <p:nvPr/>
        </p:nvSpPr>
        <p:spPr>
          <a:xfrm>
            <a:off x="623392" y="6437878"/>
            <a:ext cx="150252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dirty="0">
                <a:latin typeface="Calibri"/>
                <a:ea typeface="Calibri"/>
                <a:cs typeface="Calibri"/>
                <a:sym typeface="Calibri"/>
              </a:rPr>
              <a:t>04.11.2021</a:t>
            </a:r>
            <a:endParaRPr sz="1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11183800" y="6437878"/>
            <a:ext cx="731600" cy="332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fld id="{00000000-1234-1234-1234-123412341234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s-&#10;überschrift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mit Überschrift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it Überschrift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vertikaler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9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>
            <a:spLocks noGrp="1"/>
          </p:cNvSpPr>
          <p:nvPr>
            <p:ph type="ctrTitle"/>
          </p:nvPr>
        </p:nvSpPr>
        <p:spPr>
          <a:xfrm>
            <a:off x="2209800" y="933222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de-AT" b="1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INTERREG Meeting </a:t>
            </a:r>
            <a:br>
              <a:rPr lang="de-AT" b="1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de-AT" b="1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ATCZ-86</a:t>
            </a:r>
            <a:endParaRPr b="1" dirty="0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1"/>
          </p:nvPr>
        </p:nvSpPr>
        <p:spPr>
          <a:xfrm>
            <a:off x="2823671" y="3375496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de-AT" dirty="0" err="1"/>
              <a:t>WaterMon</a:t>
            </a:r>
            <a:endParaRPr dirty="0"/>
          </a:p>
          <a:p>
            <a:pPr marL="0" indent="0">
              <a:spcBef>
                <a:spcPts val="0"/>
              </a:spcBef>
            </a:pPr>
            <a:r>
              <a:rPr lang="de-AT" dirty="0"/>
              <a:t>04.11.2021</a:t>
            </a:r>
            <a:endParaRPr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414C8F32-368F-4C5D-9D69-2146C3775742}"/>
              </a:ext>
            </a:extLst>
          </p:cNvPr>
          <p:cNvGrpSpPr/>
          <p:nvPr/>
        </p:nvGrpSpPr>
        <p:grpSpPr>
          <a:xfrm>
            <a:off x="1072463" y="5638800"/>
            <a:ext cx="10047074" cy="1094664"/>
            <a:chOff x="1164494" y="5638800"/>
            <a:chExt cx="10047074" cy="1094664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4494" y="5638800"/>
              <a:ext cx="1373077" cy="1094664"/>
            </a:xfrm>
            <a:prstGeom prst="rect">
              <a:avLst/>
            </a:prstGeom>
          </p:spPr>
        </p:pic>
        <p:pic>
          <p:nvPicPr>
            <p:cNvPr id="7" name="Google Shape;26;p3" descr="Logo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718633" y="5732300"/>
              <a:ext cx="794939" cy="7949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25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477155" y="5812429"/>
              <a:ext cx="1734413" cy="6308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3" descr="https://www.vutbr.cz/data_storage/multimedia/jvs/loga/01_VUT/1-zakladni/EN/PNG/BUT_color_RGB_EN.png">
              <a:extLst>
                <a:ext uri="{FF2B5EF4-FFF2-40B4-BE49-F238E27FC236}">
                  <a16:creationId xmlns:a16="http://schemas.microsoft.com/office/drawing/2014/main" id="{628E534A-A0BF-4096-9A0A-A607C2DADC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7491" y="5812429"/>
              <a:ext cx="1975747" cy="630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Obrázek 7">
              <a:extLst>
                <a:ext uri="{FF2B5EF4-FFF2-40B4-BE49-F238E27FC236}">
                  <a16:creationId xmlns:a16="http://schemas.microsoft.com/office/drawing/2014/main" id="{2D64312F-A704-4804-92DA-EA5F0BAC1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31490" y="5702779"/>
              <a:ext cx="909101" cy="850714"/>
            </a:xfrm>
            <a:prstGeom prst="rect">
              <a:avLst/>
            </a:prstGeom>
          </p:spPr>
        </p:pic>
        <p:pic>
          <p:nvPicPr>
            <p:cNvPr id="11" name="Grafik 8">
              <a:extLst>
                <a:ext uri="{FF2B5EF4-FFF2-40B4-BE49-F238E27FC236}">
                  <a16:creationId xmlns:a16="http://schemas.microsoft.com/office/drawing/2014/main" id="{DAC475E2-4F49-4E2B-B467-FBD8FB1C9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434510" y="5694344"/>
              <a:ext cx="790204" cy="863219"/>
            </a:xfrm>
            <a:prstGeom prst="rect">
              <a:avLst/>
            </a:prstGeom>
          </p:spPr>
        </p:pic>
      </p:grpSp>
      <p:sp>
        <p:nvSpPr>
          <p:cNvPr id="12" name="Titel 1">
            <a:extLst>
              <a:ext uri="{FF2B5EF4-FFF2-40B4-BE49-F238E27FC236}">
                <a16:creationId xmlns:a16="http://schemas.microsoft.com/office/drawing/2014/main" id="{3652958B-CFE0-43C1-AA27-2596B544076B}"/>
              </a:ext>
            </a:extLst>
          </p:cNvPr>
          <p:cNvSpPr txBox="1">
            <a:spLocks/>
          </p:cNvSpPr>
          <p:nvPr/>
        </p:nvSpPr>
        <p:spPr>
          <a:xfrm>
            <a:off x="1329180" y="2576876"/>
            <a:ext cx="10011266" cy="56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000"/>
              <a:buFont typeface="Comic Sans MS"/>
              <a:buNone/>
              <a:defRPr sz="4000" b="1" i="0" u="none" strike="noStrike" cap="none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e-DE" sz="3200" dirty="0" err="1">
                <a:latin typeface="Bookman Old Style" panose="02050604050505020204" pitchFamily="18" charset="0"/>
              </a:rPr>
              <a:t>Effects</a:t>
            </a:r>
            <a:r>
              <a:rPr lang="de-DE" sz="3200" dirty="0">
                <a:latin typeface="Bookman Old Style" panose="02050604050505020204" pitchFamily="18" charset="0"/>
              </a:rPr>
              <a:t> </a:t>
            </a:r>
            <a:r>
              <a:rPr lang="de-DE" sz="3200" dirty="0" err="1">
                <a:latin typeface="Bookman Old Style" panose="02050604050505020204" pitchFamily="18" charset="0"/>
              </a:rPr>
              <a:t>of</a:t>
            </a:r>
            <a:r>
              <a:rPr lang="de-DE" sz="3200" dirty="0">
                <a:latin typeface="Bookman Old Style" panose="02050604050505020204" pitchFamily="18" charset="0"/>
              </a:rPr>
              <a:t> </a:t>
            </a:r>
            <a:r>
              <a:rPr lang="de-DE" sz="3200" dirty="0" err="1">
                <a:latin typeface="Bookman Old Style" panose="02050604050505020204" pitchFamily="18" charset="0"/>
              </a:rPr>
              <a:t>nutrients</a:t>
            </a:r>
            <a:r>
              <a:rPr lang="de-DE" sz="3200" dirty="0">
                <a:latin typeface="Bookman Old Style" panose="02050604050505020204" pitchFamily="18" charset="0"/>
              </a:rPr>
              <a:t> and </a:t>
            </a:r>
            <a:r>
              <a:rPr lang="de-DE" sz="3200" dirty="0" err="1">
                <a:latin typeface="Bookman Old Style" panose="02050604050505020204" pitchFamily="18" charset="0"/>
              </a:rPr>
              <a:t>growth</a:t>
            </a:r>
            <a:r>
              <a:rPr lang="de-DE" sz="3200" dirty="0">
                <a:latin typeface="Bookman Old Style" panose="02050604050505020204" pitchFamily="18" charset="0"/>
              </a:rPr>
              <a:t> </a:t>
            </a:r>
            <a:r>
              <a:rPr lang="de-DE" sz="3200" dirty="0" err="1">
                <a:latin typeface="Bookman Old Style" panose="02050604050505020204" pitchFamily="18" charset="0"/>
              </a:rPr>
              <a:t>parameters</a:t>
            </a:r>
            <a:r>
              <a:rPr lang="de-DE" sz="3200" dirty="0">
                <a:latin typeface="Bookman Old Style" panose="02050604050505020204" pitchFamily="18" charset="0"/>
              </a:rPr>
              <a:t> </a:t>
            </a:r>
            <a:r>
              <a:rPr lang="de-DE" sz="3200" dirty="0" err="1">
                <a:latin typeface="Bookman Old Style" panose="02050604050505020204" pitchFamily="18" charset="0"/>
              </a:rPr>
              <a:t>to</a:t>
            </a:r>
            <a:r>
              <a:rPr lang="de-DE" sz="3200" dirty="0">
                <a:latin typeface="Bookman Old Style" panose="02050604050505020204" pitchFamily="18" charset="0"/>
              </a:rPr>
              <a:t> </a:t>
            </a:r>
            <a:r>
              <a:rPr lang="de-DE" sz="3200" dirty="0" err="1">
                <a:latin typeface="Bookman Old Style" panose="02050604050505020204" pitchFamily="18" charset="0"/>
              </a:rPr>
              <a:t>chlorophyll</a:t>
            </a:r>
            <a:r>
              <a:rPr lang="de-DE" sz="3200" dirty="0">
                <a:latin typeface="Bookman Old Style" panose="02050604050505020204" pitchFamily="18" charset="0"/>
              </a:rPr>
              <a:t> a </a:t>
            </a:r>
            <a:r>
              <a:rPr lang="de-DE" sz="3200" dirty="0" err="1">
                <a:latin typeface="Bookman Old Style" panose="02050604050505020204" pitchFamily="18" charset="0"/>
              </a:rPr>
              <a:t>production</a:t>
            </a:r>
            <a:r>
              <a:rPr lang="de-DE" sz="3200" dirty="0">
                <a:latin typeface="Bookman Old Style" panose="02050604050505020204" pitchFamily="18" charset="0"/>
              </a:rPr>
              <a:t> in </a:t>
            </a:r>
            <a:r>
              <a:rPr lang="de-DE" sz="3200" dirty="0" err="1">
                <a:latin typeface="Bookman Old Style" panose="02050604050505020204" pitchFamily="18" charset="0"/>
              </a:rPr>
              <a:t>Cyanobacteria</a:t>
            </a:r>
            <a:r>
              <a:rPr lang="de-DE" sz="3200" dirty="0">
                <a:latin typeface="Bookman Old Style" panose="02050604050505020204" pitchFamily="18" charset="0"/>
              </a:rPr>
              <a:t> </a:t>
            </a:r>
            <a:endParaRPr lang="de-AT" sz="3200" dirty="0">
              <a:latin typeface="Bookman Old Style" panose="02050604050505020204" pitchFamily="18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AF2C309-CED6-47BC-BD3C-B8E1312E8740}"/>
              </a:ext>
            </a:extLst>
          </p:cNvPr>
          <p:cNvSpPr txBox="1"/>
          <p:nvPr/>
        </p:nvSpPr>
        <p:spPr>
          <a:xfrm>
            <a:off x="3424177" y="4567348"/>
            <a:ext cx="5149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Bookman Old Style" panose="02050604050505020204" pitchFamily="18" charset="0"/>
              </a:rPr>
              <a:t>Mai-Lan Pham</a:t>
            </a:r>
            <a:endParaRPr lang="de-AT" sz="2400" b="1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ADCEC4-6E85-4578-BFC4-A6648FE0E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9318" y="278304"/>
            <a:ext cx="9231695" cy="769548"/>
          </a:xfrm>
        </p:spPr>
        <p:txBody>
          <a:bodyPr>
            <a:noAutofit/>
          </a:bodyPr>
          <a:lstStyle/>
          <a:p>
            <a:pPr algn="ctr"/>
            <a:r>
              <a:rPr lang="de-DE" sz="3200" b="1" dirty="0" err="1">
                <a:latin typeface="Bookman Old Style" panose="02050604050505020204" pitchFamily="18" charset="0"/>
              </a:rPr>
              <a:t>Effects</a:t>
            </a:r>
            <a:r>
              <a:rPr lang="de-DE" sz="3200" b="1" dirty="0">
                <a:latin typeface="Bookman Old Style" panose="02050604050505020204" pitchFamily="18" charset="0"/>
              </a:rPr>
              <a:t> </a:t>
            </a:r>
            <a:r>
              <a:rPr lang="de-DE" sz="3200" b="1" dirty="0" err="1">
                <a:latin typeface="Bookman Old Style" panose="02050604050505020204" pitchFamily="18" charset="0"/>
              </a:rPr>
              <a:t>of</a:t>
            </a:r>
            <a:r>
              <a:rPr lang="de-DE" sz="3200" b="1" dirty="0">
                <a:latin typeface="Bookman Old Style" panose="02050604050505020204" pitchFamily="18" charset="0"/>
              </a:rPr>
              <a:t> </a:t>
            </a:r>
            <a:r>
              <a:rPr lang="de-DE" sz="3200" b="1" dirty="0" err="1">
                <a:latin typeface="Bookman Old Style" panose="02050604050505020204" pitchFamily="18" charset="0"/>
              </a:rPr>
              <a:t>media</a:t>
            </a:r>
            <a:r>
              <a:rPr lang="de-DE" sz="3200" b="1" dirty="0">
                <a:latin typeface="Bookman Old Style" panose="02050604050505020204" pitchFamily="18" charset="0"/>
              </a:rPr>
              <a:t> pH </a:t>
            </a:r>
            <a:r>
              <a:rPr lang="de-DE" sz="3200" b="1" dirty="0" err="1">
                <a:latin typeface="Bookman Old Style" panose="02050604050505020204" pitchFamily="18" charset="0"/>
              </a:rPr>
              <a:t>to</a:t>
            </a:r>
            <a:r>
              <a:rPr lang="de-DE" sz="3200" b="1" dirty="0">
                <a:latin typeface="Bookman Old Style" panose="02050604050505020204" pitchFamily="18" charset="0"/>
              </a:rPr>
              <a:t> </a:t>
            </a:r>
            <a:r>
              <a:rPr lang="de-DE" sz="3200" b="1" dirty="0" err="1">
                <a:latin typeface="Bookman Old Style" panose="02050604050505020204" pitchFamily="18" charset="0"/>
              </a:rPr>
              <a:t>production</a:t>
            </a:r>
            <a:r>
              <a:rPr lang="de-DE" sz="3200" b="1" dirty="0">
                <a:latin typeface="Bookman Old Style" panose="02050604050505020204" pitchFamily="18" charset="0"/>
              </a:rPr>
              <a:t> </a:t>
            </a:r>
            <a:r>
              <a:rPr lang="de-DE" sz="3200" b="1" dirty="0" err="1">
                <a:latin typeface="Bookman Old Style" panose="02050604050505020204" pitchFamily="18" charset="0"/>
              </a:rPr>
              <a:t>of</a:t>
            </a:r>
            <a:r>
              <a:rPr lang="de-DE" sz="3200" b="1" dirty="0">
                <a:latin typeface="Bookman Old Style" panose="02050604050505020204" pitchFamily="18" charset="0"/>
              </a:rPr>
              <a:t> </a:t>
            </a:r>
            <a:r>
              <a:rPr lang="de-DE" sz="3200" b="1" dirty="0" err="1">
                <a:latin typeface="Bookman Old Style" panose="02050604050505020204" pitchFamily="18" charset="0"/>
              </a:rPr>
              <a:t>chlorophyll</a:t>
            </a:r>
            <a:r>
              <a:rPr lang="de-DE" sz="3200" b="1" dirty="0">
                <a:latin typeface="Bookman Old Style" panose="02050604050505020204" pitchFamily="18" charset="0"/>
              </a:rPr>
              <a:t> a</a:t>
            </a:r>
            <a:endParaRPr lang="de-AT" sz="3200" b="1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FA282D4D-3346-468D-A7D5-E9658D2D68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9550788"/>
              </p:ext>
            </p:extLst>
          </p:nvPr>
        </p:nvGraphicFramePr>
        <p:xfrm>
          <a:off x="524313" y="1110598"/>
          <a:ext cx="5176007" cy="411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" r:id="rId3" imgW="5357160" imgH="4261680" progId="">
                  <p:embed/>
                </p:oleObj>
              </mc:Choice>
              <mc:Fallback>
                <p:oleObj r:id="rId3" imgW="5357160" imgH="4261680" progId="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FA282D4D-3346-468D-A7D5-E9658D2D68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4313" y="1110598"/>
                        <a:ext cx="5176007" cy="411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B2B69441-A23D-4C23-98BA-6A37C402AFB5}"/>
              </a:ext>
            </a:extLst>
          </p:cNvPr>
          <p:cNvSpPr txBox="1"/>
          <p:nvPr/>
        </p:nvSpPr>
        <p:spPr>
          <a:xfrm>
            <a:off x="1101755" y="5413064"/>
            <a:ext cx="4202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i="1" dirty="0" err="1"/>
              <a:t>Aphanizomenon</a:t>
            </a:r>
            <a:r>
              <a:rPr lang="de-DE" b="1" i="1" dirty="0"/>
              <a:t> </a:t>
            </a:r>
            <a:r>
              <a:rPr lang="de-DE" b="1" i="1" dirty="0" err="1"/>
              <a:t>sp</a:t>
            </a:r>
            <a:r>
              <a:rPr lang="de-DE" b="1" dirty="0"/>
              <a:t>. ULC602 </a:t>
            </a:r>
            <a:endParaRPr lang="de-AT" b="1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38310D8-CE35-462D-9C5E-E39EA0B47014}"/>
              </a:ext>
            </a:extLst>
          </p:cNvPr>
          <p:cNvSpPr txBox="1"/>
          <p:nvPr/>
        </p:nvSpPr>
        <p:spPr>
          <a:xfrm>
            <a:off x="7097086" y="5477795"/>
            <a:ext cx="4202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i="1" dirty="0" err="1"/>
              <a:t>Anabaena</a:t>
            </a:r>
            <a:r>
              <a:rPr lang="de-DE" b="1" i="1" dirty="0"/>
              <a:t> </a:t>
            </a:r>
            <a:r>
              <a:rPr lang="de-DE" b="1" i="1" dirty="0" err="1"/>
              <a:t>sp</a:t>
            </a:r>
            <a:r>
              <a:rPr lang="de-DE" b="1" dirty="0"/>
              <a:t>. ULC080 </a:t>
            </a:r>
            <a:endParaRPr lang="de-AT" b="1" dirty="0"/>
          </a:p>
        </p:txBody>
      </p:sp>
      <p:graphicFrame>
        <p:nvGraphicFramePr>
          <p:cNvPr id="10" name="Objekt 9">
            <a:extLst>
              <a:ext uri="{FF2B5EF4-FFF2-40B4-BE49-F238E27FC236}">
                <a16:creationId xmlns:a16="http://schemas.microsoft.com/office/drawing/2014/main" id="{3FE5177E-B127-44CE-8780-B0EA19D85D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7524398"/>
              </p:ext>
            </p:extLst>
          </p:nvPr>
        </p:nvGraphicFramePr>
        <p:xfrm>
          <a:off x="6096000" y="1123639"/>
          <a:ext cx="5384800" cy="428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7" r:id="rId5" imgW="5384520" imgH="4289040" progId="">
                  <p:embed/>
                </p:oleObj>
              </mc:Choice>
              <mc:Fallback>
                <p:oleObj r:id="rId5" imgW="5384520" imgH="4289040" progId="">
                  <p:embed/>
                  <p:pic>
                    <p:nvPicPr>
                      <p:cNvPr id="10" name="Objekt 9">
                        <a:extLst>
                          <a:ext uri="{FF2B5EF4-FFF2-40B4-BE49-F238E27FC236}">
                            <a16:creationId xmlns:a16="http://schemas.microsoft.com/office/drawing/2014/main" id="{3FE5177E-B127-44CE-8780-B0EA19D85D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96000" y="1123639"/>
                        <a:ext cx="5384800" cy="428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6806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hiefertafel enthält.&#10;&#10;Automatisch generierte Beschreibung">
            <a:extLst>
              <a:ext uri="{FF2B5EF4-FFF2-40B4-BE49-F238E27FC236}">
                <a16:creationId xmlns:a16="http://schemas.microsoft.com/office/drawing/2014/main" id="{AEA63C79-8D78-4882-A5E9-C6A2B45CBC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917" y="57151"/>
            <a:ext cx="6800849" cy="6800849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AE6CDF94-E53C-419D-9C36-4CE6CE6E8767}"/>
              </a:ext>
            </a:extLst>
          </p:cNvPr>
          <p:cNvSpPr txBox="1"/>
          <p:nvPr/>
        </p:nvSpPr>
        <p:spPr>
          <a:xfrm>
            <a:off x="9200803" y="2381517"/>
            <a:ext cx="2987967" cy="28007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1600" i="1" dirty="0" err="1"/>
              <a:t>Confocal</a:t>
            </a:r>
            <a:r>
              <a:rPr lang="de-DE" sz="1600" i="1" dirty="0"/>
              <a:t> </a:t>
            </a:r>
            <a:r>
              <a:rPr lang="de-DE" sz="1600" i="1" dirty="0" err="1"/>
              <a:t>laser</a:t>
            </a:r>
            <a:r>
              <a:rPr lang="de-DE" sz="1600" i="1" dirty="0"/>
              <a:t> </a:t>
            </a:r>
            <a:r>
              <a:rPr lang="de-DE" sz="1600" i="1" dirty="0" err="1"/>
              <a:t>scanning</a:t>
            </a:r>
            <a:r>
              <a:rPr lang="de-DE" sz="1600" i="1" dirty="0"/>
              <a:t> </a:t>
            </a:r>
            <a:r>
              <a:rPr lang="de-DE" sz="1600" i="1" dirty="0" err="1"/>
              <a:t>microscopic</a:t>
            </a:r>
            <a:r>
              <a:rPr lang="de-DE" sz="1600" i="1" dirty="0"/>
              <a:t> </a:t>
            </a:r>
            <a:r>
              <a:rPr lang="de-DE" sz="1600" i="1" dirty="0" err="1"/>
              <a:t>image</a:t>
            </a:r>
            <a:r>
              <a:rPr lang="de-DE" sz="1600" i="1" dirty="0"/>
              <a:t> </a:t>
            </a:r>
            <a:r>
              <a:rPr lang="de-DE" sz="1600" i="1" dirty="0" err="1"/>
              <a:t>of</a:t>
            </a:r>
            <a:r>
              <a:rPr lang="de-DE" sz="1600" i="1" dirty="0"/>
              <a:t> </a:t>
            </a:r>
            <a:r>
              <a:rPr lang="de-DE" sz="1600" i="1" dirty="0" err="1"/>
              <a:t>Aphanizomenon</a:t>
            </a:r>
            <a:r>
              <a:rPr lang="de-DE" sz="1600" i="1" dirty="0"/>
              <a:t> </a:t>
            </a:r>
            <a:r>
              <a:rPr lang="de-DE" sz="1600" i="1" dirty="0" err="1"/>
              <a:t>sp</a:t>
            </a:r>
            <a:r>
              <a:rPr lang="de-DE" sz="1600" i="1" dirty="0"/>
              <a:t>. </a:t>
            </a:r>
            <a:r>
              <a:rPr lang="de-DE" sz="1600" i="1" dirty="0" err="1"/>
              <a:t>Grown</a:t>
            </a:r>
            <a:r>
              <a:rPr lang="de-DE" sz="1600" i="1" dirty="0"/>
              <a:t> in 50% </a:t>
            </a:r>
            <a:r>
              <a:rPr lang="de-DE" sz="1600" i="1" dirty="0" err="1"/>
              <a:t>std</a:t>
            </a:r>
            <a:r>
              <a:rPr lang="de-DE" sz="1600" i="1" dirty="0"/>
              <a:t> BG-110 </a:t>
            </a:r>
            <a:r>
              <a:rPr lang="de-DE" sz="1600" i="1" dirty="0" err="1"/>
              <a:t>under</a:t>
            </a:r>
            <a:r>
              <a:rPr lang="de-DE" sz="1600" i="1" dirty="0"/>
              <a:t> </a:t>
            </a:r>
            <a:r>
              <a:rPr lang="de-DE" sz="1600" i="1" dirty="0" err="1"/>
              <a:t>std</a:t>
            </a:r>
            <a:r>
              <a:rPr lang="de-DE" sz="1600" i="1" dirty="0"/>
              <a:t> </a:t>
            </a:r>
            <a:r>
              <a:rPr lang="de-DE" sz="1600" i="1" dirty="0" err="1"/>
              <a:t>conditions</a:t>
            </a:r>
            <a:r>
              <a:rPr lang="de-DE" sz="1600" i="1" dirty="0"/>
              <a:t>, </a:t>
            </a:r>
            <a:r>
              <a:rPr lang="de-DE" sz="1600" i="1" dirty="0" err="1"/>
              <a:t>observed</a:t>
            </a:r>
            <a:r>
              <a:rPr lang="de-DE" sz="1600" i="1" dirty="0"/>
              <a:t> </a:t>
            </a:r>
            <a:r>
              <a:rPr lang="de-DE" sz="1600" i="1" dirty="0" err="1"/>
              <a:t>with</a:t>
            </a:r>
            <a:r>
              <a:rPr lang="de-DE" sz="1600" i="1" dirty="0"/>
              <a:t> </a:t>
            </a:r>
            <a:r>
              <a:rPr lang="de-DE" sz="1600" i="1" dirty="0" err="1"/>
              <a:t>autofluorescent</a:t>
            </a:r>
            <a:r>
              <a:rPr lang="de-DE" sz="1600" i="1" dirty="0"/>
              <a:t> pigment-</a:t>
            </a:r>
            <a:r>
              <a:rPr lang="de-DE" sz="1600" i="1" dirty="0" err="1"/>
              <a:t>chlorophylla</a:t>
            </a:r>
            <a:r>
              <a:rPr lang="de-DE" sz="1600" i="1" dirty="0"/>
              <a:t>: a) </a:t>
            </a:r>
            <a:r>
              <a:rPr lang="de-DE" sz="1600" i="1" dirty="0" err="1"/>
              <a:t>with</a:t>
            </a:r>
            <a:r>
              <a:rPr lang="de-DE" sz="1600" i="1" dirty="0"/>
              <a:t> </a:t>
            </a:r>
            <a:r>
              <a:rPr lang="de-DE" sz="1600" i="1" dirty="0" err="1"/>
              <a:t>autofluorescent</a:t>
            </a:r>
            <a:r>
              <a:rPr lang="de-DE" sz="1600" i="1" dirty="0"/>
              <a:t> </a:t>
            </a:r>
            <a:r>
              <a:rPr lang="de-DE" sz="1600" i="1" dirty="0" err="1"/>
              <a:t>pigment</a:t>
            </a:r>
            <a:r>
              <a:rPr lang="de-DE" sz="1600" i="1" dirty="0"/>
              <a:t>. b) Bright </a:t>
            </a:r>
            <a:r>
              <a:rPr lang="de-DE" sz="1600" i="1" dirty="0" err="1"/>
              <a:t>field</a:t>
            </a:r>
            <a:r>
              <a:rPr lang="de-DE" sz="1600" i="1" dirty="0"/>
              <a:t> </a:t>
            </a:r>
            <a:r>
              <a:rPr lang="de-DE" sz="1600" i="1" dirty="0" err="1"/>
              <a:t>mode</a:t>
            </a:r>
            <a:r>
              <a:rPr lang="de-DE" sz="1600" i="1" dirty="0"/>
              <a:t>. c) </a:t>
            </a:r>
            <a:r>
              <a:rPr lang="de-DE" sz="1600" i="1" dirty="0" err="1"/>
              <a:t>overlap</a:t>
            </a:r>
            <a:r>
              <a:rPr lang="de-DE" sz="1600" i="1" dirty="0"/>
              <a:t> </a:t>
            </a:r>
            <a:r>
              <a:rPr lang="de-DE" sz="1600" i="1" dirty="0" err="1"/>
              <a:t>two</a:t>
            </a:r>
            <a:r>
              <a:rPr lang="de-DE" sz="1600" i="1" dirty="0"/>
              <a:t> </a:t>
            </a:r>
            <a:r>
              <a:rPr lang="de-DE" sz="1600" i="1" dirty="0" err="1"/>
              <a:t>modes</a:t>
            </a:r>
            <a:r>
              <a:rPr lang="de-DE" sz="1600" i="1" dirty="0"/>
              <a:t>. Blue </a:t>
            </a:r>
            <a:r>
              <a:rPr lang="de-DE" sz="1600" i="1" dirty="0" err="1"/>
              <a:t>arrow</a:t>
            </a:r>
            <a:r>
              <a:rPr lang="de-DE" sz="1600" i="1" dirty="0"/>
              <a:t>: </a:t>
            </a:r>
            <a:r>
              <a:rPr lang="de-DE" sz="1600" i="1" dirty="0" err="1"/>
              <a:t>heterocysts</a:t>
            </a:r>
            <a:endParaRPr lang="de-AT" sz="1600" i="1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CE9A2BF-5F94-41B8-B088-CF3CD629281E}"/>
              </a:ext>
            </a:extLst>
          </p:cNvPr>
          <p:cNvSpPr txBox="1"/>
          <p:nvPr/>
        </p:nvSpPr>
        <p:spPr>
          <a:xfrm>
            <a:off x="2636850" y="3043396"/>
            <a:ext cx="435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a</a:t>
            </a:r>
            <a:endParaRPr lang="de-AT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6ABF7D5-0AA7-4A5D-9ABA-960938598DD6}"/>
              </a:ext>
            </a:extLst>
          </p:cNvPr>
          <p:cNvSpPr txBox="1"/>
          <p:nvPr/>
        </p:nvSpPr>
        <p:spPr>
          <a:xfrm>
            <a:off x="5984007" y="3043396"/>
            <a:ext cx="435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b</a:t>
            </a:r>
            <a:endParaRPr lang="de-AT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C75642D-A93B-4E87-B1FA-80491482463F}"/>
              </a:ext>
            </a:extLst>
          </p:cNvPr>
          <p:cNvSpPr txBox="1"/>
          <p:nvPr/>
        </p:nvSpPr>
        <p:spPr>
          <a:xfrm>
            <a:off x="2546318" y="6443820"/>
            <a:ext cx="435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c</a:t>
            </a:r>
            <a:endParaRPr lang="de-AT" dirty="0">
              <a:solidFill>
                <a:schemeClr val="bg1"/>
              </a:solidFill>
            </a:endParaRP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5E55FBA5-9529-41CB-BB1A-8129B8CF60A7}"/>
              </a:ext>
            </a:extLst>
          </p:cNvPr>
          <p:cNvCxnSpPr>
            <a:cxnSpLocks/>
          </p:cNvCxnSpPr>
          <p:nvPr/>
        </p:nvCxnSpPr>
        <p:spPr>
          <a:xfrm flipH="1" flipV="1">
            <a:off x="2703432" y="3632944"/>
            <a:ext cx="186431" cy="1864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EA70F43F-15C3-4807-B977-011220C508C4}"/>
              </a:ext>
            </a:extLst>
          </p:cNvPr>
          <p:cNvCxnSpPr>
            <a:cxnSpLocks/>
          </p:cNvCxnSpPr>
          <p:nvPr/>
        </p:nvCxnSpPr>
        <p:spPr>
          <a:xfrm flipH="1" flipV="1">
            <a:off x="4375391" y="3575239"/>
            <a:ext cx="186431" cy="1864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F7E0217E-7B2B-4AEE-B385-866EAB8AE5A9}"/>
              </a:ext>
            </a:extLst>
          </p:cNvPr>
          <p:cNvCxnSpPr>
            <a:cxnSpLocks/>
          </p:cNvCxnSpPr>
          <p:nvPr/>
        </p:nvCxnSpPr>
        <p:spPr>
          <a:xfrm flipH="1" flipV="1">
            <a:off x="2459740" y="3801127"/>
            <a:ext cx="186431" cy="1864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4BDE6764-4E5B-4824-AA82-3328793C4874}"/>
              </a:ext>
            </a:extLst>
          </p:cNvPr>
          <p:cNvCxnSpPr>
            <a:cxnSpLocks/>
          </p:cNvCxnSpPr>
          <p:nvPr/>
        </p:nvCxnSpPr>
        <p:spPr>
          <a:xfrm>
            <a:off x="3071856" y="4200622"/>
            <a:ext cx="21481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60975DA4-D30B-41B5-A27E-5E63593A37D3}"/>
              </a:ext>
            </a:extLst>
          </p:cNvPr>
          <p:cNvCxnSpPr>
            <a:cxnSpLocks/>
          </p:cNvCxnSpPr>
          <p:nvPr/>
        </p:nvCxnSpPr>
        <p:spPr>
          <a:xfrm flipH="1" flipV="1">
            <a:off x="3410963" y="5187522"/>
            <a:ext cx="273452" cy="69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F8CF5292-4B9F-429C-987C-4C87BDFCB7E5}"/>
              </a:ext>
            </a:extLst>
          </p:cNvPr>
          <p:cNvCxnSpPr>
            <a:cxnSpLocks/>
          </p:cNvCxnSpPr>
          <p:nvPr/>
        </p:nvCxnSpPr>
        <p:spPr>
          <a:xfrm flipH="1" flipV="1">
            <a:off x="4895015" y="5907353"/>
            <a:ext cx="273452" cy="69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3E2563CE-9649-40D1-BE4B-22F287B2B386}"/>
              </a:ext>
            </a:extLst>
          </p:cNvPr>
          <p:cNvCxnSpPr>
            <a:cxnSpLocks/>
          </p:cNvCxnSpPr>
          <p:nvPr/>
        </p:nvCxnSpPr>
        <p:spPr>
          <a:xfrm flipH="1" flipV="1">
            <a:off x="4500278" y="5942125"/>
            <a:ext cx="273452" cy="69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8EF7005C-EA47-4687-A049-47A99CE7B82E}"/>
              </a:ext>
            </a:extLst>
          </p:cNvPr>
          <p:cNvCxnSpPr>
            <a:cxnSpLocks/>
          </p:cNvCxnSpPr>
          <p:nvPr/>
        </p:nvCxnSpPr>
        <p:spPr>
          <a:xfrm flipH="1" flipV="1">
            <a:off x="8341630" y="2481313"/>
            <a:ext cx="273452" cy="69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78B84F33-012A-4C61-A356-DFB924448E6F}"/>
              </a:ext>
            </a:extLst>
          </p:cNvPr>
          <p:cNvCxnSpPr>
            <a:cxnSpLocks/>
          </p:cNvCxnSpPr>
          <p:nvPr/>
        </p:nvCxnSpPr>
        <p:spPr>
          <a:xfrm flipH="1" flipV="1">
            <a:off x="7929460" y="2481313"/>
            <a:ext cx="273452" cy="69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C8F0C1B2-D0F0-4918-A1D3-61786792A2EC}"/>
              </a:ext>
            </a:extLst>
          </p:cNvPr>
          <p:cNvCxnSpPr>
            <a:cxnSpLocks/>
          </p:cNvCxnSpPr>
          <p:nvPr/>
        </p:nvCxnSpPr>
        <p:spPr>
          <a:xfrm flipH="1" flipV="1">
            <a:off x="6949917" y="1753344"/>
            <a:ext cx="273452" cy="69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7D21BF31-B17D-4E9D-916D-4771850937A3}"/>
              </a:ext>
            </a:extLst>
          </p:cNvPr>
          <p:cNvCxnSpPr>
            <a:cxnSpLocks/>
          </p:cNvCxnSpPr>
          <p:nvPr/>
        </p:nvCxnSpPr>
        <p:spPr>
          <a:xfrm flipH="1" flipV="1">
            <a:off x="6282287" y="181996"/>
            <a:ext cx="273452" cy="69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CD583448-B8E8-49E6-A3AA-8016EE56B7A8}"/>
              </a:ext>
            </a:extLst>
          </p:cNvPr>
          <p:cNvCxnSpPr>
            <a:cxnSpLocks/>
          </p:cNvCxnSpPr>
          <p:nvPr/>
        </p:nvCxnSpPr>
        <p:spPr>
          <a:xfrm flipV="1">
            <a:off x="5912385" y="267141"/>
            <a:ext cx="0" cy="288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080792BF-F37F-405D-8511-0DFC72C4E39C}"/>
              </a:ext>
            </a:extLst>
          </p:cNvPr>
          <p:cNvCxnSpPr>
            <a:cxnSpLocks/>
          </p:cNvCxnSpPr>
          <p:nvPr/>
        </p:nvCxnSpPr>
        <p:spPr>
          <a:xfrm flipH="1" flipV="1">
            <a:off x="3390568" y="1753344"/>
            <a:ext cx="273452" cy="69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980319FE-340C-4B55-A6CE-73645B979365}"/>
              </a:ext>
            </a:extLst>
          </p:cNvPr>
          <p:cNvCxnSpPr>
            <a:cxnSpLocks/>
          </p:cNvCxnSpPr>
          <p:nvPr/>
        </p:nvCxnSpPr>
        <p:spPr>
          <a:xfrm flipH="1" flipV="1">
            <a:off x="4468606" y="181996"/>
            <a:ext cx="273452" cy="69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940D0EAC-F971-4C54-947D-49E6F83F17D8}"/>
              </a:ext>
            </a:extLst>
          </p:cNvPr>
          <p:cNvCxnSpPr>
            <a:cxnSpLocks/>
          </p:cNvCxnSpPr>
          <p:nvPr/>
        </p:nvCxnSpPr>
        <p:spPr>
          <a:xfrm flipH="1" flipV="1">
            <a:off x="7822516" y="147224"/>
            <a:ext cx="273452" cy="69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E29AE4D1-A2B0-4453-A7C2-1BA2E191FB64}"/>
              </a:ext>
            </a:extLst>
          </p:cNvPr>
          <p:cNvCxnSpPr>
            <a:cxnSpLocks/>
          </p:cNvCxnSpPr>
          <p:nvPr/>
        </p:nvCxnSpPr>
        <p:spPr>
          <a:xfrm flipH="1" flipV="1">
            <a:off x="4894737" y="2550856"/>
            <a:ext cx="273452" cy="69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E313A160-1F5F-48B9-981D-697C53FA151C}"/>
              </a:ext>
            </a:extLst>
          </p:cNvPr>
          <p:cNvCxnSpPr>
            <a:cxnSpLocks/>
          </p:cNvCxnSpPr>
          <p:nvPr/>
        </p:nvCxnSpPr>
        <p:spPr>
          <a:xfrm flipH="1" flipV="1">
            <a:off x="4482567" y="2550856"/>
            <a:ext cx="273452" cy="69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2184EDAC-451A-4EF2-8D99-DC7C8D2A2BF5}"/>
              </a:ext>
            </a:extLst>
          </p:cNvPr>
          <p:cNvCxnSpPr>
            <a:cxnSpLocks/>
          </p:cNvCxnSpPr>
          <p:nvPr/>
        </p:nvCxnSpPr>
        <p:spPr>
          <a:xfrm flipH="1" flipV="1">
            <a:off x="2734549" y="267141"/>
            <a:ext cx="273452" cy="69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1C7ED6C4-E352-4869-81AE-CE9BA23303C4}"/>
              </a:ext>
            </a:extLst>
          </p:cNvPr>
          <p:cNvCxnSpPr>
            <a:cxnSpLocks/>
          </p:cNvCxnSpPr>
          <p:nvPr/>
        </p:nvCxnSpPr>
        <p:spPr>
          <a:xfrm flipH="1" flipV="1">
            <a:off x="2505927" y="360692"/>
            <a:ext cx="40391" cy="226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903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82817E1-F2E6-44A4-9C9D-36FF8298CC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158" y="48827"/>
            <a:ext cx="6760346" cy="6760346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975C0DFD-890E-4EE6-AE5B-A9351531E1F4}"/>
              </a:ext>
            </a:extLst>
          </p:cNvPr>
          <p:cNvSpPr txBox="1"/>
          <p:nvPr/>
        </p:nvSpPr>
        <p:spPr>
          <a:xfrm>
            <a:off x="9147054" y="2367170"/>
            <a:ext cx="2989014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1600" i="1" dirty="0" err="1"/>
              <a:t>Confocal</a:t>
            </a:r>
            <a:r>
              <a:rPr lang="de-DE" sz="1600" i="1" dirty="0"/>
              <a:t> </a:t>
            </a:r>
            <a:r>
              <a:rPr lang="de-DE" sz="1600" i="1" dirty="0" err="1"/>
              <a:t>laser</a:t>
            </a:r>
            <a:r>
              <a:rPr lang="de-DE" sz="1600" i="1" dirty="0"/>
              <a:t> </a:t>
            </a:r>
            <a:r>
              <a:rPr lang="de-DE" sz="1600" i="1" dirty="0" err="1"/>
              <a:t>scanning</a:t>
            </a:r>
            <a:r>
              <a:rPr lang="de-DE" sz="1600" i="1" dirty="0"/>
              <a:t> </a:t>
            </a:r>
            <a:r>
              <a:rPr lang="de-DE" sz="1600" i="1" dirty="0" err="1"/>
              <a:t>microscopic</a:t>
            </a:r>
            <a:r>
              <a:rPr lang="de-DE" sz="1600" i="1" dirty="0"/>
              <a:t> </a:t>
            </a:r>
            <a:r>
              <a:rPr lang="de-DE" sz="1600" i="1" dirty="0" err="1"/>
              <a:t>image</a:t>
            </a:r>
            <a:r>
              <a:rPr lang="de-DE" sz="1600" i="1" dirty="0"/>
              <a:t> </a:t>
            </a:r>
            <a:r>
              <a:rPr lang="de-DE" sz="1600" i="1" dirty="0" err="1"/>
              <a:t>of</a:t>
            </a:r>
            <a:r>
              <a:rPr lang="de-DE" sz="1600" i="1" dirty="0"/>
              <a:t> </a:t>
            </a:r>
            <a:r>
              <a:rPr lang="de-DE" sz="1600" i="1" dirty="0" err="1"/>
              <a:t>Anabaena</a:t>
            </a:r>
            <a:r>
              <a:rPr lang="de-DE" sz="1600" i="1" dirty="0"/>
              <a:t> </a:t>
            </a:r>
            <a:r>
              <a:rPr lang="de-DE" sz="1600" i="1" dirty="0" err="1"/>
              <a:t>sp</a:t>
            </a:r>
            <a:r>
              <a:rPr lang="de-DE" sz="1600" i="1" dirty="0"/>
              <a:t>. </a:t>
            </a:r>
            <a:r>
              <a:rPr lang="de-DE" sz="1600" i="1" dirty="0" err="1"/>
              <a:t>Grown</a:t>
            </a:r>
            <a:r>
              <a:rPr lang="de-DE" sz="1600" i="1" dirty="0"/>
              <a:t> in </a:t>
            </a:r>
            <a:r>
              <a:rPr lang="de-DE" sz="1600" i="1" dirty="0" err="1"/>
              <a:t>std</a:t>
            </a:r>
            <a:r>
              <a:rPr lang="de-DE" sz="1600" i="1" dirty="0"/>
              <a:t> BG-110 </a:t>
            </a:r>
            <a:r>
              <a:rPr lang="de-DE" sz="1600" i="1" dirty="0" err="1"/>
              <a:t>under</a:t>
            </a:r>
            <a:r>
              <a:rPr lang="de-DE" sz="1600" i="1" dirty="0"/>
              <a:t> </a:t>
            </a:r>
            <a:r>
              <a:rPr lang="de-DE" sz="1600" i="1" dirty="0" err="1"/>
              <a:t>std</a:t>
            </a:r>
            <a:r>
              <a:rPr lang="de-DE" sz="1600" i="1" dirty="0"/>
              <a:t> </a:t>
            </a:r>
            <a:r>
              <a:rPr lang="de-DE" sz="1600" i="1" dirty="0" err="1"/>
              <a:t>conditions</a:t>
            </a:r>
            <a:r>
              <a:rPr lang="de-DE" sz="1600" i="1" dirty="0"/>
              <a:t>, </a:t>
            </a:r>
            <a:r>
              <a:rPr lang="de-DE" sz="1600" i="1" dirty="0" err="1"/>
              <a:t>observed</a:t>
            </a:r>
            <a:r>
              <a:rPr lang="de-DE" sz="1600" i="1" dirty="0"/>
              <a:t> </a:t>
            </a:r>
            <a:r>
              <a:rPr lang="de-DE" sz="1600" i="1" dirty="0" err="1"/>
              <a:t>with</a:t>
            </a:r>
            <a:r>
              <a:rPr lang="de-DE" sz="1600" i="1" dirty="0"/>
              <a:t> </a:t>
            </a:r>
            <a:r>
              <a:rPr lang="de-DE" sz="1600" i="1" dirty="0" err="1"/>
              <a:t>autofluorescent</a:t>
            </a:r>
            <a:r>
              <a:rPr lang="de-DE" sz="1600" i="1" dirty="0"/>
              <a:t> pigment-</a:t>
            </a:r>
            <a:r>
              <a:rPr lang="de-DE" sz="1600" i="1" dirty="0" err="1"/>
              <a:t>chlorophylla</a:t>
            </a:r>
            <a:r>
              <a:rPr lang="de-DE" sz="1600" i="1" dirty="0"/>
              <a:t>: a) </a:t>
            </a:r>
            <a:r>
              <a:rPr lang="de-DE" sz="1600" i="1" dirty="0" err="1"/>
              <a:t>with</a:t>
            </a:r>
            <a:r>
              <a:rPr lang="de-DE" sz="1600" i="1" dirty="0"/>
              <a:t> </a:t>
            </a:r>
            <a:r>
              <a:rPr lang="de-DE" sz="1600" i="1" dirty="0" err="1"/>
              <a:t>autofluorescent</a:t>
            </a:r>
            <a:r>
              <a:rPr lang="de-DE" sz="1600" i="1" dirty="0"/>
              <a:t> </a:t>
            </a:r>
            <a:r>
              <a:rPr lang="de-DE" sz="1600" i="1" dirty="0" err="1"/>
              <a:t>pigment</a:t>
            </a:r>
            <a:r>
              <a:rPr lang="de-DE" sz="1600" i="1" dirty="0"/>
              <a:t>. b) Bright </a:t>
            </a:r>
            <a:r>
              <a:rPr lang="de-DE" sz="1600" i="1" dirty="0" err="1"/>
              <a:t>field</a:t>
            </a:r>
            <a:r>
              <a:rPr lang="de-DE" sz="1600" i="1" dirty="0"/>
              <a:t> </a:t>
            </a:r>
            <a:r>
              <a:rPr lang="de-DE" sz="1600" i="1" dirty="0" err="1"/>
              <a:t>mode</a:t>
            </a:r>
            <a:r>
              <a:rPr lang="de-DE" sz="1600" i="1" dirty="0"/>
              <a:t>. c) </a:t>
            </a:r>
            <a:r>
              <a:rPr lang="de-DE" sz="1600" i="1" dirty="0" err="1"/>
              <a:t>overlap</a:t>
            </a:r>
            <a:r>
              <a:rPr lang="de-DE" sz="1600" i="1" dirty="0"/>
              <a:t> </a:t>
            </a:r>
            <a:r>
              <a:rPr lang="de-DE" sz="1600" i="1" dirty="0" err="1"/>
              <a:t>two</a:t>
            </a:r>
            <a:r>
              <a:rPr lang="de-DE" sz="1600" i="1" dirty="0"/>
              <a:t> </a:t>
            </a:r>
            <a:r>
              <a:rPr lang="de-DE" sz="1600" i="1" dirty="0" err="1"/>
              <a:t>modes</a:t>
            </a:r>
            <a:r>
              <a:rPr lang="de-DE" sz="1600" i="1" dirty="0"/>
              <a:t>. </a:t>
            </a:r>
            <a:r>
              <a:rPr lang="de-DE" sz="1600" i="1" dirty="0" err="1"/>
              <a:t>arrow</a:t>
            </a:r>
            <a:r>
              <a:rPr lang="de-DE" sz="1600" i="1" dirty="0"/>
              <a:t>: </a:t>
            </a:r>
            <a:r>
              <a:rPr lang="de-DE" sz="1600" i="1" dirty="0" err="1"/>
              <a:t>heterocysts</a:t>
            </a:r>
            <a:endParaRPr lang="de-AT" sz="1600" i="1"/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0CC67E61-C206-43A5-A241-1471D5428572}"/>
              </a:ext>
            </a:extLst>
          </p:cNvPr>
          <p:cNvCxnSpPr>
            <a:cxnSpLocks/>
          </p:cNvCxnSpPr>
          <p:nvPr/>
        </p:nvCxnSpPr>
        <p:spPr>
          <a:xfrm flipH="1" flipV="1">
            <a:off x="4274974" y="4697766"/>
            <a:ext cx="273452" cy="69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F9AB7B9E-953F-4923-9735-0FDD5488A4AB}"/>
              </a:ext>
            </a:extLst>
          </p:cNvPr>
          <p:cNvCxnSpPr>
            <a:cxnSpLocks/>
          </p:cNvCxnSpPr>
          <p:nvPr/>
        </p:nvCxnSpPr>
        <p:spPr>
          <a:xfrm flipH="1" flipV="1">
            <a:off x="4476483" y="5931763"/>
            <a:ext cx="273452" cy="69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C166FCCE-CB54-4D0F-8ADD-196E98D96FE2}"/>
              </a:ext>
            </a:extLst>
          </p:cNvPr>
          <p:cNvCxnSpPr>
            <a:cxnSpLocks/>
          </p:cNvCxnSpPr>
          <p:nvPr/>
        </p:nvCxnSpPr>
        <p:spPr>
          <a:xfrm flipH="1" flipV="1">
            <a:off x="3535450" y="4671134"/>
            <a:ext cx="273452" cy="69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51404367-1C1D-4168-832B-EB08C77F9711}"/>
              </a:ext>
            </a:extLst>
          </p:cNvPr>
          <p:cNvCxnSpPr>
            <a:cxnSpLocks/>
          </p:cNvCxnSpPr>
          <p:nvPr/>
        </p:nvCxnSpPr>
        <p:spPr>
          <a:xfrm flipH="1" flipV="1">
            <a:off x="4858223" y="3588058"/>
            <a:ext cx="273452" cy="69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EFBB39E1-44DE-4B8B-99A0-3FC6007D8667}"/>
              </a:ext>
            </a:extLst>
          </p:cNvPr>
          <p:cNvCxnSpPr>
            <a:cxnSpLocks/>
          </p:cNvCxnSpPr>
          <p:nvPr/>
        </p:nvCxnSpPr>
        <p:spPr>
          <a:xfrm flipH="1" flipV="1">
            <a:off x="3562121" y="5713521"/>
            <a:ext cx="273452" cy="69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D67E3FDA-5C30-4E0B-A6BF-0E783E406716}"/>
              </a:ext>
            </a:extLst>
          </p:cNvPr>
          <p:cNvCxnSpPr>
            <a:cxnSpLocks/>
          </p:cNvCxnSpPr>
          <p:nvPr/>
        </p:nvCxnSpPr>
        <p:spPr>
          <a:xfrm flipH="1" flipV="1">
            <a:off x="7921019" y="2469473"/>
            <a:ext cx="216625" cy="255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0BB383D9-2F5B-41A9-91B5-5129165A48D8}"/>
              </a:ext>
            </a:extLst>
          </p:cNvPr>
          <p:cNvCxnSpPr>
            <a:cxnSpLocks/>
          </p:cNvCxnSpPr>
          <p:nvPr/>
        </p:nvCxnSpPr>
        <p:spPr>
          <a:xfrm flipH="1" flipV="1">
            <a:off x="8000918" y="2922232"/>
            <a:ext cx="273452" cy="69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2EF14801-B359-4290-8465-20903B80CD36}"/>
              </a:ext>
            </a:extLst>
          </p:cNvPr>
          <p:cNvCxnSpPr>
            <a:cxnSpLocks/>
          </p:cNvCxnSpPr>
          <p:nvPr/>
        </p:nvCxnSpPr>
        <p:spPr>
          <a:xfrm flipH="1" flipV="1">
            <a:off x="8675621" y="2469473"/>
            <a:ext cx="273452" cy="69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7D944AF4-A695-47BA-9A0A-222CD61D2B5A}"/>
              </a:ext>
            </a:extLst>
          </p:cNvPr>
          <p:cNvCxnSpPr>
            <a:cxnSpLocks/>
          </p:cNvCxnSpPr>
          <p:nvPr/>
        </p:nvCxnSpPr>
        <p:spPr>
          <a:xfrm flipH="1" flipV="1">
            <a:off x="6917842" y="2297627"/>
            <a:ext cx="273452" cy="69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BAFD13F6-7F59-4C6D-AABB-48F81B7C511C}"/>
              </a:ext>
            </a:extLst>
          </p:cNvPr>
          <p:cNvCxnSpPr>
            <a:cxnSpLocks/>
          </p:cNvCxnSpPr>
          <p:nvPr/>
        </p:nvCxnSpPr>
        <p:spPr>
          <a:xfrm flipH="1" flipV="1">
            <a:off x="6941836" y="1244353"/>
            <a:ext cx="273452" cy="69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0E58C358-A15C-49D6-A39C-1865C9091FAC}"/>
              </a:ext>
            </a:extLst>
          </p:cNvPr>
          <p:cNvCxnSpPr>
            <a:cxnSpLocks/>
          </p:cNvCxnSpPr>
          <p:nvPr/>
        </p:nvCxnSpPr>
        <p:spPr>
          <a:xfrm flipH="1" flipV="1">
            <a:off x="7686884" y="1313896"/>
            <a:ext cx="273452" cy="69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8A870FEF-7E3E-4CD5-9B1B-463FBC9DF9DC}"/>
              </a:ext>
            </a:extLst>
          </p:cNvPr>
          <p:cNvCxnSpPr>
            <a:cxnSpLocks/>
          </p:cNvCxnSpPr>
          <p:nvPr/>
        </p:nvCxnSpPr>
        <p:spPr>
          <a:xfrm flipV="1">
            <a:off x="6383426" y="774279"/>
            <a:ext cx="233459" cy="1667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E07B3C25-5254-408F-8C38-81C8718DC294}"/>
              </a:ext>
            </a:extLst>
          </p:cNvPr>
          <p:cNvCxnSpPr>
            <a:cxnSpLocks/>
          </p:cNvCxnSpPr>
          <p:nvPr/>
        </p:nvCxnSpPr>
        <p:spPr>
          <a:xfrm flipH="1" flipV="1">
            <a:off x="8140322" y="170156"/>
            <a:ext cx="314241" cy="695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AC345FC3-D05B-4581-952F-26F53379DED2}"/>
              </a:ext>
            </a:extLst>
          </p:cNvPr>
          <p:cNvCxnSpPr>
            <a:cxnSpLocks/>
          </p:cNvCxnSpPr>
          <p:nvPr/>
        </p:nvCxnSpPr>
        <p:spPr>
          <a:xfrm flipH="1" flipV="1">
            <a:off x="5259198" y="5931763"/>
            <a:ext cx="273452" cy="69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800C6881-45B3-4252-868B-8ADCE9B24324}"/>
              </a:ext>
            </a:extLst>
          </p:cNvPr>
          <p:cNvCxnSpPr>
            <a:cxnSpLocks/>
          </p:cNvCxnSpPr>
          <p:nvPr/>
        </p:nvCxnSpPr>
        <p:spPr>
          <a:xfrm flipV="1">
            <a:off x="2922614" y="4231739"/>
            <a:ext cx="233459" cy="1667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A0B5C79B-C972-4D6E-B701-0F1F76A9A1DE}"/>
              </a:ext>
            </a:extLst>
          </p:cNvPr>
          <p:cNvCxnSpPr>
            <a:cxnSpLocks/>
          </p:cNvCxnSpPr>
          <p:nvPr/>
        </p:nvCxnSpPr>
        <p:spPr>
          <a:xfrm flipV="1">
            <a:off x="2922614" y="774279"/>
            <a:ext cx="233459" cy="1667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8866A4EF-F605-4883-96AC-049E0C2C4943}"/>
              </a:ext>
            </a:extLst>
          </p:cNvPr>
          <p:cNvCxnSpPr>
            <a:cxnSpLocks/>
          </p:cNvCxnSpPr>
          <p:nvPr/>
        </p:nvCxnSpPr>
        <p:spPr>
          <a:xfrm flipH="1" flipV="1">
            <a:off x="3562121" y="1209581"/>
            <a:ext cx="273452" cy="69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DE835C5D-D29B-4556-88D1-2542AA052C30}"/>
              </a:ext>
            </a:extLst>
          </p:cNvPr>
          <p:cNvCxnSpPr>
            <a:cxnSpLocks/>
          </p:cNvCxnSpPr>
          <p:nvPr/>
        </p:nvCxnSpPr>
        <p:spPr>
          <a:xfrm flipH="1" flipV="1">
            <a:off x="4263247" y="1244353"/>
            <a:ext cx="273452" cy="69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1E608E1A-2F9D-4069-B3EC-136617D2507C}"/>
              </a:ext>
            </a:extLst>
          </p:cNvPr>
          <p:cNvCxnSpPr>
            <a:cxnSpLocks/>
          </p:cNvCxnSpPr>
          <p:nvPr/>
        </p:nvCxnSpPr>
        <p:spPr>
          <a:xfrm flipH="1" flipV="1">
            <a:off x="3562121" y="2262855"/>
            <a:ext cx="273452" cy="69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F1A1ACBC-2C2E-48F2-B44A-73C44532BCB8}"/>
              </a:ext>
            </a:extLst>
          </p:cNvPr>
          <p:cNvCxnSpPr>
            <a:cxnSpLocks/>
          </p:cNvCxnSpPr>
          <p:nvPr/>
        </p:nvCxnSpPr>
        <p:spPr>
          <a:xfrm flipH="1" flipV="1">
            <a:off x="4476483" y="2478350"/>
            <a:ext cx="273452" cy="69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CC4506CB-E176-4C05-BE5C-8808C9444B15}"/>
              </a:ext>
            </a:extLst>
          </p:cNvPr>
          <p:cNvCxnSpPr>
            <a:cxnSpLocks/>
          </p:cNvCxnSpPr>
          <p:nvPr/>
        </p:nvCxnSpPr>
        <p:spPr>
          <a:xfrm flipH="1" flipV="1">
            <a:off x="5259198" y="2527916"/>
            <a:ext cx="273452" cy="69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0954DDDA-7413-47E7-AD63-9901F790ECA3}"/>
              </a:ext>
            </a:extLst>
          </p:cNvPr>
          <p:cNvCxnSpPr>
            <a:cxnSpLocks/>
          </p:cNvCxnSpPr>
          <p:nvPr/>
        </p:nvCxnSpPr>
        <p:spPr>
          <a:xfrm flipH="1" flipV="1">
            <a:off x="4795106" y="170156"/>
            <a:ext cx="273452" cy="69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7004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C1D3F6B-5787-4F6C-ACA2-007E86567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71020"/>
            <a:ext cx="10972800" cy="648072"/>
          </a:xfrm>
        </p:spPr>
        <p:txBody>
          <a:bodyPr/>
          <a:lstStyle/>
          <a:p>
            <a:r>
              <a:rPr lang="de-DE" dirty="0"/>
              <a:t>On-</a:t>
            </a:r>
            <a:r>
              <a:rPr lang="de-DE" dirty="0" err="1"/>
              <a:t>going</a:t>
            </a:r>
            <a:r>
              <a:rPr lang="de-DE" dirty="0"/>
              <a:t> </a:t>
            </a:r>
            <a:r>
              <a:rPr lang="de-DE" dirty="0" err="1"/>
              <a:t>work</a:t>
            </a: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19BDF7A-FCE5-4D5D-9037-C1800A8FB70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de-AT" smtClean="0"/>
              <a:pPr/>
              <a:t>13</a:t>
            </a:fld>
            <a:endParaRPr lang="de-AT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502B637C-28CC-4C05-AF39-2077536850BE}"/>
              </a:ext>
            </a:extLst>
          </p:cNvPr>
          <p:cNvSpPr txBox="1">
            <a:spLocks/>
          </p:cNvSpPr>
          <p:nvPr/>
        </p:nvSpPr>
        <p:spPr>
          <a:xfrm>
            <a:off x="327424" y="1698291"/>
            <a:ext cx="11652749" cy="457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de-DE" sz="2800" dirty="0" err="1">
                <a:latin typeface="Book Antiqua" panose="02040602050305030304" pitchFamily="18" charset="0"/>
              </a:rPr>
              <a:t>Growing</a:t>
            </a:r>
            <a:r>
              <a:rPr lang="de-DE" sz="2800" dirty="0">
                <a:latin typeface="Book Antiqua" panose="02040602050305030304" pitchFamily="18" charset="0"/>
              </a:rPr>
              <a:t> </a:t>
            </a:r>
            <a:r>
              <a:rPr lang="de-DE" sz="2800" dirty="0" err="1">
                <a:latin typeface="Book Antiqua" panose="02040602050305030304" pitchFamily="18" charset="0"/>
              </a:rPr>
              <a:t>two</a:t>
            </a:r>
            <a:r>
              <a:rPr lang="de-DE" sz="2800" dirty="0">
                <a:latin typeface="Book Antiqua" panose="02040602050305030304" pitchFamily="18" charset="0"/>
              </a:rPr>
              <a:t> </a:t>
            </a:r>
            <a:r>
              <a:rPr lang="de-DE" sz="2800" dirty="0" err="1">
                <a:latin typeface="Book Antiqua" panose="02040602050305030304" pitchFamily="18" charset="0"/>
              </a:rPr>
              <a:t>bacteria</a:t>
            </a:r>
            <a:r>
              <a:rPr lang="de-DE" sz="2800" dirty="0">
                <a:latin typeface="Book Antiqua" panose="02040602050305030304" pitchFamily="18" charset="0"/>
              </a:rPr>
              <a:t> in different </a:t>
            </a:r>
            <a:r>
              <a:rPr lang="de-DE" sz="2800" dirty="0" err="1">
                <a:latin typeface="Book Antiqua" panose="02040602050305030304" pitchFamily="18" charset="0"/>
              </a:rPr>
              <a:t>modified</a:t>
            </a:r>
            <a:r>
              <a:rPr lang="de-DE" sz="2800" dirty="0">
                <a:latin typeface="Book Antiqua" panose="02040602050305030304" pitchFamily="18" charset="0"/>
              </a:rPr>
              <a:t> BG-110, </a:t>
            </a:r>
            <a:r>
              <a:rPr lang="de-DE" sz="2800" dirty="0" err="1">
                <a:latin typeface="Book Antiqua" panose="02040602050305030304" pitchFamily="18" charset="0"/>
              </a:rPr>
              <a:t>which</a:t>
            </a:r>
            <a:r>
              <a:rPr lang="de-DE" sz="2800" dirty="0">
                <a:latin typeface="Book Antiqua" panose="02040602050305030304" pitchFamily="18" charset="0"/>
              </a:rPr>
              <a:t> </a:t>
            </a:r>
            <a:r>
              <a:rPr lang="de-DE" sz="2800" dirty="0" err="1">
                <a:latin typeface="Book Antiqua" panose="02040602050305030304" pitchFamily="18" charset="0"/>
              </a:rPr>
              <a:t>are</a:t>
            </a:r>
            <a:r>
              <a:rPr lang="de-DE" sz="2800" dirty="0">
                <a:latin typeface="Book Antiqua" panose="02040602050305030304" pitchFamily="18" charset="0"/>
              </a:rPr>
              <a:t> </a:t>
            </a:r>
            <a:r>
              <a:rPr lang="de-DE" sz="2800" dirty="0" err="1">
                <a:latin typeface="Book Antiqua" panose="02040602050305030304" pitchFamily="18" charset="0"/>
              </a:rPr>
              <a:t>changed</a:t>
            </a:r>
            <a:r>
              <a:rPr lang="de-DE" sz="2800" dirty="0">
                <a:latin typeface="Book Antiqua" panose="02040602050305030304" pitchFamily="18" charset="0"/>
              </a:rPr>
              <a:t> </a:t>
            </a:r>
            <a:r>
              <a:rPr lang="de-DE" sz="2800" dirty="0" err="1">
                <a:latin typeface="Book Antiqua" panose="02040602050305030304" pitchFamily="18" charset="0"/>
              </a:rPr>
              <a:t>with</a:t>
            </a:r>
            <a:r>
              <a:rPr lang="de-DE" sz="2800" dirty="0">
                <a:latin typeface="Book Antiqua" panose="02040602050305030304" pitchFamily="18" charset="0"/>
              </a:rPr>
              <a:t> </a:t>
            </a:r>
            <a:r>
              <a:rPr lang="de-DE" sz="2800" dirty="0" err="1">
                <a:latin typeface="Book Antiqua" panose="02040602050305030304" pitchFamily="18" charset="0"/>
              </a:rPr>
              <a:t>the</a:t>
            </a:r>
            <a:r>
              <a:rPr lang="de-DE" sz="2800" dirty="0">
                <a:latin typeface="Book Antiqua" panose="02040602050305030304" pitchFamily="18" charset="0"/>
              </a:rPr>
              <a:t> </a:t>
            </a:r>
            <a:r>
              <a:rPr lang="de-DE" sz="2800" dirty="0" err="1">
                <a:latin typeface="Book Antiqua" panose="02040602050305030304" pitchFamily="18" charset="0"/>
              </a:rPr>
              <a:t>formulation</a:t>
            </a:r>
            <a:r>
              <a:rPr lang="de-DE" sz="2800" dirty="0">
                <a:latin typeface="Book Antiqua" panose="02040602050305030304" pitchFamily="18" charset="0"/>
              </a:rPr>
              <a:t> </a:t>
            </a:r>
            <a:r>
              <a:rPr lang="de-DE" sz="2800" dirty="0" err="1">
                <a:latin typeface="Book Antiqua" panose="02040602050305030304" pitchFamily="18" charset="0"/>
              </a:rPr>
              <a:t>of</a:t>
            </a:r>
            <a:r>
              <a:rPr lang="de-DE" sz="2800" dirty="0">
                <a:latin typeface="Book Antiqua" panose="02040602050305030304" pitchFamily="18" charset="0"/>
              </a:rPr>
              <a:t> </a:t>
            </a:r>
            <a:r>
              <a:rPr lang="de-DE" sz="2800" dirty="0" err="1">
                <a:latin typeface="Book Antiqua" panose="02040602050305030304" pitchFamily="18" charset="0"/>
              </a:rPr>
              <a:t>std</a:t>
            </a:r>
            <a:r>
              <a:rPr lang="de-DE" sz="2800" dirty="0">
                <a:latin typeface="Book Antiqua" panose="02040602050305030304" pitchFamily="18" charset="0"/>
              </a:rPr>
              <a:t> BG-110: </a:t>
            </a:r>
          </a:p>
          <a:p>
            <a:pPr marL="114300" indent="0" algn="just">
              <a:buNone/>
            </a:pPr>
            <a:endParaRPr lang="de-DE" sz="2800" dirty="0">
              <a:latin typeface="Book Antiqua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de-DE" sz="2800" dirty="0" err="1">
                <a:latin typeface="Book Antiqua" panose="02040602050305030304" pitchFamily="18" charset="0"/>
              </a:rPr>
              <a:t>organic</a:t>
            </a:r>
            <a:r>
              <a:rPr lang="de-DE" sz="2800" dirty="0">
                <a:latin typeface="Book Antiqua" panose="02040602050305030304" pitchFamily="18" charset="0"/>
              </a:rPr>
              <a:t> C-</a:t>
            </a:r>
            <a:r>
              <a:rPr lang="de-DE" sz="2800" dirty="0" err="1">
                <a:latin typeface="Book Antiqua" panose="02040602050305030304" pitchFamily="18" charset="0"/>
              </a:rPr>
              <a:t>sources</a:t>
            </a:r>
            <a:r>
              <a:rPr lang="de-DE" sz="2800" dirty="0">
                <a:latin typeface="Book Antiqua" panose="02040602050305030304" pitchFamily="18" charset="0"/>
              </a:rPr>
              <a:t> </a:t>
            </a:r>
            <a:r>
              <a:rPr lang="de-DE" sz="2800" dirty="0" err="1">
                <a:latin typeface="Book Antiqua" panose="02040602050305030304" pitchFamily="18" charset="0"/>
              </a:rPr>
              <a:t>supplements</a:t>
            </a:r>
            <a:r>
              <a:rPr lang="de-DE" sz="2800" dirty="0">
                <a:latin typeface="Book Antiqua" panose="02040602050305030304" pitchFamily="18" charset="0"/>
              </a:rPr>
              <a:t>, additional </a:t>
            </a:r>
            <a:r>
              <a:rPr lang="de-DE" sz="2800" dirty="0" err="1">
                <a:latin typeface="Book Antiqua" panose="02040602050305030304" pitchFamily="18" charset="0"/>
              </a:rPr>
              <a:t>of</a:t>
            </a:r>
            <a:r>
              <a:rPr lang="de-DE" sz="2800" dirty="0">
                <a:latin typeface="Book Antiqua" panose="02040602050305030304" pitchFamily="18" charset="0"/>
              </a:rPr>
              <a:t> </a:t>
            </a:r>
            <a:r>
              <a:rPr lang="de-DE" sz="2800" dirty="0" err="1">
                <a:latin typeface="Book Antiqua" panose="02040602050305030304" pitchFamily="18" charset="0"/>
              </a:rPr>
              <a:t>other</a:t>
            </a:r>
            <a:r>
              <a:rPr lang="de-DE" sz="2800" dirty="0">
                <a:latin typeface="Book Antiqua" panose="02040602050305030304" pitchFamily="18" charset="0"/>
              </a:rPr>
              <a:t> </a:t>
            </a:r>
            <a:r>
              <a:rPr lang="de-DE" sz="2800" dirty="0" err="1">
                <a:latin typeface="Book Antiqua" panose="02040602050305030304" pitchFamily="18" charset="0"/>
              </a:rPr>
              <a:t>nitrogen</a:t>
            </a:r>
            <a:r>
              <a:rPr lang="de-DE" sz="2800" dirty="0">
                <a:latin typeface="Book Antiqua" panose="02040602050305030304" pitchFamily="18" charset="0"/>
              </a:rPr>
              <a:t> </a:t>
            </a:r>
            <a:r>
              <a:rPr lang="de-DE" sz="2800" dirty="0" err="1">
                <a:latin typeface="Book Antiqua" panose="02040602050305030304" pitchFamily="18" charset="0"/>
              </a:rPr>
              <a:t>sources</a:t>
            </a:r>
            <a:r>
              <a:rPr lang="de-DE" sz="2800" dirty="0">
                <a:latin typeface="Book Antiqua" panose="02040602050305030304" pitchFamily="18" charset="0"/>
              </a:rPr>
              <a:t> </a:t>
            </a:r>
            <a:r>
              <a:rPr lang="de-DE" sz="2800" dirty="0" err="1">
                <a:latin typeface="Book Antiqua" panose="02040602050305030304" pitchFamily="18" charset="0"/>
              </a:rPr>
              <a:t>from</a:t>
            </a:r>
            <a:r>
              <a:rPr lang="de-DE" sz="2800" dirty="0">
                <a:latin typeface="Book Antiqua" panose="02040602050305030304" pitchFamily="18" charset="0"/>
              </a:rPr>
              <a:t> </a:t>
            </a:r>
            <a:r>
              <a:rPr lang="de-DE" sz="2800" dirty="0" err="1">
                <a:latin typeface="Book Antiqua" panose="02040602050305030304" pitchFamily="18" charset="0"/>
              </a:rPr>
              <a:t>nitrate</a:t>
            </a:r>
            <a:r>
              <a:rPr lang="de-DE" sz="2800" dirty="0">
                <a:latin typeface="Book Antiqua" panose="02040602050305030304" pitchFamily="18" charset="0"/>
              </a:rPr>
              <a:t>, </a:t>
            </a:r>
            <a:r>
              <a:rPr lang="de-DE" sz="2800" dirty="0" err="1">
                <a:latin typeface="Book Antiqua" panose="02040602050305030304" pitchFamily="18" charset="0"/>
              </a:rPr>
              <a:t>urea</a:t>
            </a:r>
            <a:r>
              <a:rPr lang="de-DE" sz="2800" dirty="0">
                <a:latin typeface="Book Antiqua" panose="02040602050305030304" pitchFamily="18" charset="0"/>
              </a:rPr>
              <a:t>…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de-DE" sz="2800" dirty="0">
                <a:latin typeface="Book Antiqua" panose="02040602050305030304" pitchFamily="18" charset="0"/>
              </a:rPr>
              <a:t>Sources and </a:t>
            </a:r>
            <a:r>
              <a:rPr lang="de-DE" sz="2800" dirty="0" err="1">
                <a:latin typeface="Book Antiqua" panose="02040602050305030304" pitchFamily="18" charset="0"/>
              </a:rPr>
              <a:t>amount</a:t>
            </a:r>
            <a:r>
              <a:rPr lang="de-DE" sz="2800" dirty="0">
                <a:latin typeface="Book Antiqua" panose="02040602050305030304" pitchFamily="18" charset="0"/>
              </a:rPr>
              <a:t> </a:t>
            </a:r>
            <a:r>
              <a:rPr lang="de-DE" sz="2800" dirty="0" err="1">
                <a:latin typeface="Book Antiqua" panose="02040602050305030304" pitchFamily="18" charset="0"/>
              </a:rPr>
              <a:t>of</a:t>
            </a:r>
            <a:r>
              <a:rPr lang="de-DE" sz="2800" dirty="0">
                <a:latin typeface="Book Antiqua" panose="02040602050305030304" pitchFamily="18" charset="0"/>
              </a:rPr>
              <a:t> iron in </a:t>
            </a:r>
            <a:r>
              <a:rPr lang="de-DE" sz="2800" dirty="0" err="1">
                <a:latin typeface="Book Antiqua" panose="02040602050305030304" pitchFamily="18" charset="0"/>
              </a:rPr>
              <a:t>the</a:t>
            </a:r>
            <a:r>
              <a:rPr lang="de-DE" sz="2800" dirty="0">
                <a:latin typeface="Book Antiqua" panose="02040602050305030304" pitchFamily="18" charset="0"/>
              </a:rPr>
              <a:t> </a:t>
            </a:r>
            <a:r>
              <a:rPr lang="de-DE" sz="2800" dirty="0" err="1">
                <a:latin typeface="Book Antiqua" panose="02040602050305030304" pitchFamily="18" charset="0"/>
              </a:rPr>
              <a:t>media</a:t>
            </a:r>
            <a:endParaRPr lang="de-DE" sz="2800" dirty="0">
              <a:latin typeface="Book Antiqua" panose="0204060205030503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de-DE" sz="2800" dirty="0">
                <a:latin typeface="Book Antiqua"/>
              </a:rPr>
              <a:t>Different </a:t>
            </a:r>
            <a:r>
              <a:rPr lang="de-DE" sz="2800" dirty="0" err="1">
                <a:latin typeface="Book Antiqua"/>
              </a:rPr>
              <a:t>ratio</a:t>
            </a:r>
            <a:r>
              <a:rPr lang="de-DE" sz="2800" dirty="0">
                <a:latin typeface="Book Antiqua"/>
              </a:rPr>
              <a:t> </a:t>
            </a:r>
            <a:r>
              <a:rPr lang="de-DE" sz="2800" dirty="0" err="1">
                <a:latin typeface="Book Antiqua"/>
              </a:rPr>
              <a:t>of</a:t>
            </a:r>
            <a:r>
              <a:rPr lang="de-DE" sz="2800" dirty="0">
                <a:latin typeface="Book Antiqua"/>
              </a:rPr>
              <a:t> C:N, N:P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de-DE" sz="2800" dirty="0" err="1">
                <a:latin typeface="Book Antiqua"/>
              </a:rPr>
              <a:t>Effects</a:t>
            </a:r>
            <a:r>
              <a:rPr lang="de-DE" sz="2800" dirty="0">
                <a:latin typeface="Book Antiqua"/>
              </a:rPr>
              <a:t> </a:t>
            </a:r>
            <a:r>
              <a:rPr lang="de-DE" sz="2800" dirty="0" err="1">
                <a:latin typeface="Book Antiqua"/>
              </a:rPr>
              <a:t>of</a:t>
            </a:r>
            <a:r>
              <a:rPr lang="de-DE" sz="2800" dirty="0">
                <a:latin typeface="Book Antiqua"/>
              </a:rPr>
              <a:t> </a:t>
            </a:r>
            <a:r>
              <a:rPr lang="de-DE" sz="2800" dirty="0" err="1">
                <a:latin typeface="Book Antiqua"/>
              </a:rPr>
              <a:t>other</a:t>
            </a:r>
            <a:r>
              <a:rPr lang="de-DE" sz="2800" dirty="0">
                <a:latin typeface="Book Antiqua"/>
              </a:rPr>
              <a:t> </a:t>
            </a:r>
            <a:r>
              <a:rPr lang="de-DE" sz="2800" dirty="0" err="1">
                <a:latin typeface="Book Antiqua"/>
              </a:rPr>
              <a:t>elements</a:t>
            </a:r>
            <a:r>
              <a:rPr lang="de-DE" sz="2800" dirty="0">
                <a:latin typeface="Book Antiqua"/>
              </a:rPr>
              <a:t>: Mg, Ca, </a:t>
            </a:r>
            <a:r>
              <a:rPr lang="de-DE" sz="2800" dirty="0" err="1">
                <a:latin typeface="Book Antiqua"/>
              </a:rPr>
              <a:t>Zn</a:t>
            </a:r>
            <a:r>
              <a:rPr lang="de-DE" sz="2800" dirty="0">
                <a:latin typeface="Book Antiqua"/>
              </a:rPr>
              <a:t>, </a:t>
            </a:r>
            <a:r>
              <a:rPr lang="de-DE" sz="2800" dirty="0" err="1">
                <a:latin typeface="Book Antiqua"/>
              </a:rPr>
              <a:t>Cu</a:t>
            </a:r>
            <a:r>
              <a:rPr lang="de-DE" sz="2800" dirty="0">
                <a:latin typeface="Book Antiqua"/>
              </a:rPr>
              <a:t>, </a:t>
            </a:r>
            <a:r>
              <a:rPr lang="de-DE" sz="2800" dirty="0" err="1">
                <a:latin typeface="Book Antiqua"/>
              </a:rPr>
              <a:t>Mn</a:t>
            </a:r>
            <a:r>
              <a:rPr lang="de-DE" sz="2800" dirty="0">
                <a:latin typeface="Book Antiqua"/>
              </a:rPr>
              <a:t> </a:t>
            </a:r>
            <a:r>
              <a:rPr lang="de-DE" sz="2800" dirty="0" err="1">
                <a:latin typeface="Book Antiqua"/>
              </a:rPr>
              <a:t>to</a:t>
            </a:r>
            <a:r>
              <a:rPr lang="de-DE" sz="2800" dirty="0">
                <a:latin typeface="Book Antiqua"/>
              </a:rPr>
              <a:t> </a:t>
            </a:r>
            <a:r>
              <a:rPr lang="de-DE" sz="2800" dirty="0" err="1">
                <a:latin typeface="Book Antiqua"/>
              </a:rPr>
              <a:t>the</a:t>
            </a:r>
            <a:r>
              <a:rPr lang="de-DE" sz="2800" dirty="0">
                <a:latin typeface="Book Antiqua"/>
              </a:rPr>
              <a:t> </a:t>
            </a:r>
            <a:r>
              <a:rPr lang="de-DE" sz="2800" dirty="0" err="1">
                <a:latin typeface="Book Antiqua"/>
              </a:rPr>
              <a:t>growth</a:t>
            </a:r>
            <a:r>
              <a:rPr lang="de-DE" sz="2800" dirty="0">
                <a:latin typeface="Book Antiqua"/>
              </a:rPr>
              <a:t> </a:t>
            </a:r>
            <a:r>
              <a:rPr lang="de-DE" sz="2800" dirty="0" err="1">
                <a:latin typeface="Book Antiqua"/>
              </a:rPr>
              <a:t>of</a:t>
            </a:r>
            <a:r>
              <a:rPr lang="de-DE" sz="2800" dirty="0">
                <a:latin typeface="Book Antiqua"/>
              </a:rPr>
              <a:t> </a:t>
            </a:r>
            <a:r>
              <a:rPr lang="de-DE" sz="2800" dirty="0" err="1">
                <a:latin typeface="Book Antiqua"/>
              </a:rPr>
              <a:t>cells</a:t>
            </a:r>
            <a:r>
              <a:rPr lang="de-DE" sz="2800" dirty="0">
                <a:latin typeface="Book Antiqua"/>
              </a:rPr>
              <a:t> and </a:t>
            </a:r>
            <a:r>
              <a:rPr lang="de-DE" sz="2800" dirty="0" err="1">
                <a:latin typeface="Book Antiqua"/>
              </a:rPr>
              <a:t>production</a:t>
            </a:r>
            <a:r>
              <a:rPr lang="de-DE" sz="2800" dirty="0">
                <a:latin typeface="Book Antiqua"/>
              </a:rPr>
              <a:t> </a:t>
            </a:r>
            <a:r>
              <a:rPr lang="de-DE" sz="2800" dirty="0" err="1">
                <a:latin typeface="Book Antiqua"/>
              </a:rPr>
              <a:t>of</a:t>
            </a:r>
            <a:r>
              <a:rPr lang="de-DE" sz="2800" dirty="0">
                <a:latin typeface="Book Antiqua"/>
              </a:rPr>
              <a:t> </a:t>
            </a:r>
            <a:r>
              <a:rPr lang="de-DE" sz="2800" dirty="0" err="1">
                <a:latin typeface="Book Antiqua"/>
              </a:rPr>
              <a:t>chlorophyll</a:t>
            </a:r>
            <a:r>
              <a:rPr lang="de-DE" sz="2800" dirty="0">
                <a:latin typeface="Book Antiqua"/>
              </a:rPr>
              <a:t> a</a:t>
            </a:r>
            <a:endParaRPr lang="de-DE" sz="2800" dirty="0">
              <a:latin typeface="Book Antiqua" panose="02040602050305030304" pitchFamily="18" charset="0"/>
            </a:endParaRPr>
          </a:p>
          <a:p>
            <a:pPr marL="114300" indent="0" algn="just">
              <a:buNone/>
            </a:pPr>
            <a:endParaRPr lang="de-DE" sz="2800" dirty="0">
              <a:latin typeface="Book Antiqua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de-DE" sz="2800" dirty="0" err="1">
                <a:latin typeface="Book Antiqua" panose="02040602050305030304" pitchFamily="18" charset="0"/>
              </a:rPr>
              <a:t>Verification</a:t>
            </a:r>
            <a:r>
              <a:rPr lang="de-DE" sz="2800" dirty="0">
                <a:latin typeface="Book Antiqua" panose="02040602050305030304" pitchFamily="18" charset="0"/>
              </a:rPr>
              <a:t> and </a:t>
            </a:r>
            <a:r>
              <a:rPr lang="de-DE" sz="2800" dirty="0" err="1">
                <a:latin typeface="Book Antiqua" panose="02040602050305030304" pitchFamily="18" charset="0"/>
              </a:rPr>
              <a:t>quantitation</a:t>
            </a:r>
            <a:r>
              <a:rPr lang="de-DE" sz="2800" dirty="0">
                <a:latin typeface="Book Antiqua" panose="02040602050305030304" pitchFamily="18" charset="0"/>
              </a:rPr>
              <a:t> </a:t>
            </a:r>
            <a:r>
              <a:rPr lang="de-DE" sz="2800" dirty="0" err="1">
                <a:latin typeface="Book Antiqua" panose="02040602050305030304" pitchFamily="18" charset="0"/>
              </a:rPr>
              <a:t>of</a:t>
            </a:r>
            <a:r>
              <a:rPr lang="de-DE" sz="2800" dirty="0">
                <a:latin typeface="Book Antiqua" panose="02040602050305030304" pitchFamily="18" charset="0"/>
              </a:rPr>
              <a:t> </a:t>
            </a:r>
            <a:r>
              <a:rPr lang="de-DE" sz="2800" dirty="0" err="1">
                <a:latin typeface="Book Antiqua" panose="02040602050305030304" pitchFamily="18" charset="0"/>
              </a:rPr>
              <a:t>heterocysts</a:t>
            </a:r>
            <a:r>
              <a:rPr lang="de-DE" sz="2800" dirty="0">
                <a:latin typeface="Book Antiqua" panose="02040602050305030304" pitchFamily="18" charset="0"/>
              </a:rPr>
              <a:t> and </a:t>
            </a:r>
            <a:r>
              <a:rPr lang="de-DE" sz="2800" dirty="0" err="1">
                <a:latin typeface="Book Antiqua" panose="02040602050305030304" pitchFamily="18" charset="0"/>
              </a:rPr>
              <a:t>spore</a:t>
            </a:r>
            <a:r>
              <a:rPr lang="de-DE" sz="2800" dirty="0">
                <a:latin typeface="Book Antiqua" panose="02040602050305030304" pitchFamily="18" charset="0"/>
              </a:rPr>
              <a:t>-like form (</a:t>
            </a:r>
            <a:r>
              <a:rPr lang="de-DE" sz="2800" dirty="0" err="1">
                <a:latin typeface="Book Antiqua" panose="02040602050305030304" pitchFamily="18" charset="0"/>
              </a:rPr>
              <a:t>akinetes</a:t>
            </a:r>
            <a:r>
              <a:rPr lang="de-DE" sz="2800" dirty="0">
                <a:latin typeface="Book Antiqua" panose="02040602050305030304" pitchFamily="18" charset="0"/>
              </a:rPr>
              <a:t>) </a:t>
            </a:r>
            <a:r>
              <a:rPr lang="de-DE" sz="2800" dirty="0" err="1">
                <a:latin typeface="Book Antiqua" panose="02040602050305030304" pitchFamily="18" charset="0"/>
              </a:rPr>
              <a:t>of</a:t>
            </a:r>
            <a:r>
              <a:rPr lang="de-DE" sz="2800" dirty="0">
                <a:latin typeface="Book Antiqua" panose="02040602050305030304" pitchFamily="18" charset="0"/>
              </a:rPr>
              <a:t> </a:t>
            </a:r>
            <a:r>
              <a:rPr lang="de-DE" sz="2800" dirty="0" err="1">
                <a:latin typeface="Book Antiqua" panose="02040602050305030304" pitchFamily="18" charset="0"/>
              </a:rPr>
              <a:t>target</a:t>
            </a:r>
            <a:r>
              <a:rPr lang="de-DE" sz="2800" dirty="0">
                <a:latin typeface="Book Antiqua" panose="02040602050305030304" pitchFamily="18" charset="0"/>
              </a:rPr>
              <a:t> </a:t>
            </a:r>
            <a:r>
              <a:rPr lang="de-DE" sz="2800" dirty="0" err="1">
                <a:latin typeface="Book Antiqua" panose="02040602050305030304" pitchFamily="18" charset="0"/>
              </a:rPr>
              <a:t>bacteria</a:t>
            </a:r>
            <a:r>
              <a:rPr lang="de-DE" sz="2800" dirty="0">
                <a:latin typeface="Book Antiqua" panose="02040602050305030304" pitchFamily="18" charset="0"/>
              </a:rPr>
              <a:t> </a:t>
            </a:r>
            <a:r>
              <a:rPr lang="de-DE" sz="2800" dirty="0" err="1">
                <a:latin typeface="Book Antiqua" panose="02040602050305030304" pitchFamily="18" charset="0"/>
              </a:rPr>
              <a:t>by</a:t>
            </a:r>
            <a:r>
              <a:rPr lang="de-DE" sz="2800" dirty="0">
                <a:latin typeface="Book Antiqua" panose="02040602050305030304" pitchFamily="18" charset="0"/>
              </a:rPr>
              <a:t> FACS (</a:t>
            </a:r>
            <a:r>
              <a:rPr lang="de-DE" sz="2800" dirty="0" err="1">
                <a:latin typeface="Book Antiqua" panose="02040602050305030304" pitchFamily="18" charset="0"/>
              </a:rPr>
              <a:t>fluorescence-activated</a:t>
            </a:r>
            <a:r>
              <a:rPr lang="de-DE" sz="2800" dirty="0">
                <a:latin typeface="Book Antiqua" panose="02040602050305030304" pitchFamily="18" charset="0"/>
              </a:rPr>
              <a:t> </a:t>
            </a:r>
            <a:r>
              <a:rPr lang="de-DE" sz="2800" dirty="0" err="1">
                <a:latin typeface="Book Antiqua" panose="02040602050305030304" pitchFamily="18" charset="0"/>
              </a:rPr>
              <a:t>cell</a:t>
            </a:r>
            <a:r>
              <a:rPr lang="de-DE" sz="2800" dirty="0">
                <a:latin typeface="Book Antiqua" panose="02040602050305030304" pitchFamily="18" charset="0"/>
              </a:rPr>
              <a:t> </a:t>
            </a:r>
            <a:r>
              <a:rPr lang="de-DE" sz="2800" dirty="0" err="1">
                <a:latin typeface="Book Antiqua" panose="02040602050305030304" pitchFamily="18" charset="0"/>
              </a:rPr>
              <a:t>sorting</a:t>
            </a:r>
            <a:r>
              <a:rPr lang="de-DE" sz="2800" dirty="0">
                <a:latin typeface="Book Antiqua" panose="02040602050305030304" pitchFamily="18" charset="0"/>
              </a:rPr>
              <a:t>) and  SEM (</a:t>
            </a:r>
            <a:r>
              <a:rPr lang="de-DE" sz="2800" dirty="0" err="1">
                <a:latin typeface="Book Antiqua" panose="02040602050305030304" pitchFamily="18" charset="0"/>
              </a:rPr>
              <a:t>scanning</a:t>
            </a:r>
            <a:r>
              <a:rPr lang="de-DE" sz="2800" dirty="0">
                <a:latin typeface="Book Antiqua" panose="02040602050305030304" pitchFamily="18" charset="0"/>
              </a:rPr>
              <a:t> </a:t>
            </a:r>
            <a:r>
              <a:rPr lang="de-DE" sz="2800" dirty="0" err="1">
                <a:latin typeface="Book Antiqua" panose="02040602050305030304" pitchFamily="18" charset="0"/>
              </a:rPr>
              <a:t>electron</a:t>
            </a:r>
            <a:r>
              <a:rPr lang="de-DE" sz="2800" dirty="0">
                <a:latin typeface="Book Antiqua" panose="02040602050305030304" pitchFamily="18" charset="0"/>
              </a:rPr>
              <a:t> </a:t>
            </a:r>
            <a:r>
              <a:rPr lang="de-DE" sz="2800" dirty="0" err="1">
                <a:latin typeface="Book Antiqua" panose="02040602050305030304" pitchFamily="18" charset="0"/>
              </a:rPr>
              <a:t>microscopy</a:t>
            </a:r>
            <a:r>
              <a:rPr lang="de-DE" sz="2800" dirty="0">
                <a:latin typeface="Book Antiqua" panose="0204060205030503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163461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2" descr="Ein Bild, das Text, Blumenstrauß enthält.&#10;&#10;Beschreibung automatisch generiert.">
            <a:extLst>
              <a:ext uri="{FF2B5EF4-FFF2-40B4-BE49-F238E27FC236}">
                <a16:creationId xmlns:a16="http://schemas.microsoft.com/office/drawing/2014/main" id="{D5895A10-1AF4-4CF4-89A0-6FA9EDA60C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180" r="1" b="12830"/>
          <a:stretch/>
        </p:blipFill>
        <p:spPr>
          <a:xfrm>
            <a:off x="-8746" y="-3623"/>
            <a:ext cx="12180737" cy="67933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5687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AE59F59-FF81-4E5B-B6F7-16B4029F57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033210"/>
            <a:ext cx="10972800" cy="3512214"/>
          </a:xfrm>
        </p:spPr>
        <p:txBody>
          <a:bodyPr/>
          <a:lstStyle/>
          <a:p>
            <a:pPr indent="-457200" algn="just">
              <a:buFont typeface="Wingdings" panose="05000000000000000000" pitchFamily="2" charset="2"/>
              <a:buChar char="v"/>
            </a:pPr>
            <a:r>
              <a:rPr lang="de-AT" sz="3200" i="0" dirty="0">
                <a:latin typeface="Book Antiqua" panose="02040602050305030304" pitchFamily="18" charset="0"/>
              </a:rPr>
              <a:t> Development </a:t>
            </a:r>
            <a:r>
              <a:rPr lang="de-AT" sz="3200" i="0" dirty="0" err="1">
                <a:latin typeface="Book Antiqua" panose="02040602050305030304" pitchFamily="18" charset="0"/>
              </a:rPr>
              <a:t>of</a:t>
            </a:r>
            <a:r>
              <a:rPr lang="de-AT" sz="3200" i="0" dirty="0">
                <a:latin typeface="Book Antiqua" panose="02040602050305030304" pitchFamily="18" charset="0"/>
              </a:rPr>
              <a:t> a </a:t>
            </a:r>
            <a:r>
              <a:rPr lang="de-AT" sz="3200" i="0" dirty="0" err="1">
                <a:latin typeface="Book Antiqua" panose="02040602050305030304" pitchFamily="18" charset="0"/>
              </a:rPr>
              <a:t>biosensor</a:t>
            </a:r>
            <a:r>
              <a:rPr lang="de-AT" sz="3200" i="0" dirty="0">
                <a:latin typeface="Book Antiqua" panose="02040602050305030304" pitchFamily="18" charset="0"/>
              </a:rPr>
              <a:t> </a:t>
            </a:r>
            <a:r>
              <a:rPr lang="de-AT" sz="3200" i="0" dirty="0" err="1">
                <a:latin typeface="Book Antiqua" panose="02040602050305030304" pitchFamily="18" charset="0"/>
              </a:rPr>
              <a:t>to</a:t>
            </a:r>
            <a:r>
              <a:rPr lang="de-AT" sz="3200" i="0" dirty="0">
                <a:latin typeface="Book Antiqua" panose="02040602050305030304" pitchFamily="18" charset="0"/>
              </a:rPr>
              <a:t> </a:t>
            </a:r>
            <a:r>
              <a:rPr lang="de-AT" sz="3200" i="0" dirty="0" err="1">
                <a:latin typeface="Book Antiqua" panose="02040602050305030304" pitchFamily="18" charset="0"/>
              </a:rPr>
              <a:t>detect</a:t>
            </a:r>
            <a:r>
              <a:rPr lang="de-AT" sz="3200" i="0" dirty="0">
                <a:latin typeface="Book Antiqua" panose="02040602050305030304" pitchFamily="18" charset="0"/>
              </a:rPr>
              <a:t> </a:t>
            </a:r>
            <a:r>
              <a:rPr lang="de-AT" sz="3200" i="0" dirty="0" err="1">
                <a:latin typeface="Book Antiqua" panose="02040602050305030304" pitchFamily="18" charset="0"/>
              </a:rPr>
              <a:t>the</a:t>
            </a:r>
            <a:r>
              <a:rPr lang="de-AT" sz="3200" i="0" dirty="0">
                <a:latin typeface="Book Antiqua" panose="02040602050305030304" pitchFamily="18" charset="0"/>
              </a:rPr>
              <a:t> </a:t>
            </a:r>
            <a:r>
              <a:rPr lang="de-AT" sz="3200" i="0" dirty="0" err="1">
                <a:latin typeface="Book Antiqua" panose="02040602050305030304" pitchFamily="18" charset="0"/>
              </a:rPr>
              <a:t>cyanobacteria</a:t>
            </a:r>
            <a:r>
              <a:rPr lang="de-AT" sz="3200" i="0" dirty="0">
                <a:latin typeface="Book Antiqua" panose="02040602050305030304" pitchFamily="18" charset="0"/>
              </a:rPr>
              <a:t> in </a:t>
            </a:r>
            <a:r>
              <a:rPr lang="de-AT" sz="3200" i="0" dirty="0" err="1">
                <a:latin typeface="Book Antiqua" panose="02040602050305030304" pitchFamily="18" charset="0"/>
              </a:rPr>
              <a:t>water</a:t>
            </a:r>
            <a:endParaRPr lang="de-AT" sz="3200" i="0" dirty="0">
              <a:latin typeface="Book Antiqua" panose="02040602050305030304" pitchFamily="18" charset="0"/>
            </a:endParaRPr>
          </a:p>
          <a:p>
            <a:pPr marL="0" indent="0" algn="just">
              <a:buNone/>
            </a:pPr>
            <a:endParaRPr lang="de-AT" dirty="0">
              <a:latin typeface="Book Antiqua" panose="02040602050305030304" pitchFamily="18" charset="0"/>
            </a:endParaRPr>
          </a:p>
          <a:p>
            <a:pPr indent="-457200" algn="just">
              <a:buFont typeface="Arial" panose="05000000000000000000" pitchFamily="2" charset="2"/>
              <a:buChar char="•"/>
            </a:pPr>
            <a:r>
              <a:rPr lang="de-AT" sz="3200" i="0" err="1">
                <a:latin typeface="Book Antiqua"/>
              </a:rPr>
              <a:t>Methodolog</a:t>
            </a:r>
            <a:r>
              <a:rPr lang="de-AT" err="1">
                <a:latin typeface="Book Antiqua"/>
              </a:rPr>
              <a:t>y</a:t>
            </a:r>
            <a:r>
              <a:rPr lang="de-AT" dirty="0">
                <a:latin typeface="Book Antiqua"/>
              </a:rPr>
              <a:t>: </a:t>
            </a:r>
            <a:r>
              <a:rPr lang="de-AT" err="1">
                <a:latin typeface="Book Antiqua"/>
              </a:rPr>
              <a:t>Evaluate</a:t>
            </a:r>
            <a:r>
              <a:rPr lang="de-AT" dirty="0">
                <a:latin typeface="Book Antiqua"/>
              </a:rPr>
              <a:t> </a:t>
            </a:r>
            <a:r>
              <a:rPr lang="de-AT" sz="3200" i="0" err="1">
                <a:latin typeface="Book Antiqua"/>
              </a:rPr>
              <a:t>the</a:t>
            </a:r>
            <a:r>
              <a:rPr lang="de-AT" sz="3200" i="0" dirty="0">
                <a:latin typeface="Book Antiqua"/>
              </a:rPr>
              <a:t> </a:t>
            </a:r>
            <a:r>
              <a:rPr lang="de-AT" err="1">
                <a:latin typeface="Book Antiqua"/>
              </a:rPr>
              <a:t>influences</a:t>
            </a:r>
            <a:r>
              <a:rPr lang="de-AT" dirty="0">
                <a:latin typeface="Book Antiqua"/>
              </a:rPr>
              <a:t> </a:t>
            </a:r>
            <a:r>
              <a:rPr lang="de-AT" sz="3200" i="0" err="1">
                <a:latin typeface="Book Antiqua"/>
              </a:rPr>
              <a:t>of</a:t>
            </a:r>
            <a:r>
              <a:rPr lang="de-AT" sz="3200" i="0" dirty="0">
                <a:latin typeface="Book Antiqua"/>
              </a:rPr>
              <a:t> </a:t>
            </a:r>
            <a:r>
              <a:rPr lang="de-AT">
                <a:latin typeface="Book Antiqua"/>
              </a:rPr>
              <a:t>growing</a:t>
            </a:r>
            <a:r>
              <a:rPr lang="de-AT" sz="3200" i="0">
                <a:latin typeface="Book Antiqua"/>
              </a:rPr>
              <a:t> </a:t>
            </a:r>
            <a:r>
              <a:rPr lang="de-AT" sz="3200" i="0" dirty="0" err="1">
                <a:latin typeface="Book Antiqua"/>
              </a:rPr>
              <a:t>conditions</a:t>
            </a:r>
            <a:r>
              <a:rPr lang="de-AT" sz="3200" i="0" dirty="0">
                <a:latin typeface="Book Antiqua"/>
              </a:rPr>
              <a:t> and </a:t>
            </a:r>
            <a:r>
              <a:rPr lang="de-AT" sz="3200" i="0" dirty="0" err="1">
                <a:latin typeface="Book Antiqua"/>
              </a:rPr>
              <a:t>nutrients</a:t>
            </a:r>
            <a:r>
              <a:rPr lang="de-AT" sz="3200" i="0" dirty="0">
                <a:latin typeface="Book Antiqua"/>
              </a:rPr>
              <a:t> </a:t>
            </a:r>
            <a:r>
              <a:rPr lang="de-AT" sz="3200" i="0" dirty="0" err="1">
                <a:latin typeface="Book Antiqua"/>
              </a:rPr>
              <a:t>to</a:t>
            </a:r>
            <a:r>
              <a:rPr lang="de-AT" sz="3200" i="0" dirty="0">
                <a:latin typeface="Book Antiqua"/>
              </a:rPr>
              <a:t> </a:t>
            </a:r>
            <a:r>
              <a:rPr lang="de-AT" sz="3200" i="0" dirty="0" err="1">
                <a:latin typeface="Book Antiqua"/>
              </a:rPr>
              <a:t>the</a:t>
            </a:r>
            <a:r>
              <a:rPr lang="de-AT" sz="3200" i="0" dirty="0">
                <a:latin typeface="Book Antiqua"/>
              </a:rPr>
              <a:t> </a:t>
            </a:r>
            <a:r>
              <a:rPr lang="de-AT" dirty="0" err="1">
                <a:latin typeface="Book Antiqua"/>
              </a:rPr>
              <a:t>growth</a:t>
            </a:r>
            <a:r>
              <a:rPr lang="de-AT" dirty="0">
                <a:latin typeface="Book Antiqua"/>
              </a:rPr>
              <a:t> </a:t>
            </a:r>
            <a:r>
              <a:rPr lang="de-AT" sz="3200" dirty="0" err="1">
                <a:latin typeface="Book Antiqua"/>
              </a:rPr>
              <a:t>of</a:t>
            </a:r>
            <a:r>
              <a:rPr lang="de-AT" sz="3200" dirty="0">
                <a:latin typeface="Book Antiqua"/>
              </a:rPr>
              <a:t> </a:t>
            </a:r>
            <a:r>
              <a:rPr lang="de-AT" sz="3200" dirty="0" err="1">
                <a:latin typeface="Book Antiqua"/>
              </a:rPr>
              <a:t>cyanobacteria</a:t>
            </a:r>
            <a:r>
              <a:rPr lang="de-AT" dirty="0">
                <a:latin typeface="Book Antiqua"/>
              </a:rPr>
              <a:t>, </a:t>
            </a:r>
            <a:r>
              <a:rPr lang="de-AT" dirty="0" err="1">
                <a:latin typeface="Book Antiqua"/>
              </a:rPr>
              <a:t>based</a:t>
            </a:r>
            <a:r>
              <a:rPr lang="de-AT" dirty="0">
                <a:latin typeface="Book Antiqua"/>
              </a:rPr>
              <a:t> on </a:t>
            </a:r>
            <a:r>
              <a:rPr lang="de-AT" dirty="0" err="1">
                <a:latin typeface="Book Antiqua"/>
              </a:rPr>
              <a:t>the</a:t>
            </a:r>
            <a:r>
              <a:rPr lang="de-AT" dirty="0">
                <a:latin typeface="Book Antiqua"/>
              </a:rPr>
              <a:t> </a:t>
            </a:r>
            <a:r>
              <a:rPr lang="de-AT" dirty="0" err="1">
                <a:latin typeface="Book Antiqua"/>
              </a:rPr>
              <a:t>production</a:t>
            </a:r>
            <a:r>
              <a:rPr lang="de-AT" dirty="0">
                <a:latin typeface="Book Antiqua"/>
              </a:rPr>
              <a:t> </a:t>
            </a:r>
            <a:r>
              <a:rPr lang="de-AT" dirty="0" err="1">
                <a:latin typeface="Book Antiqua"/>
              </a:rPr>
              <a:t>of</a:t>
            </a:r>
            <a:r>
              <a:rPr lang="de-AT" dirty="0">
                <a:latin typeface="Book Antiqua"/>
              </a:rPr>
              <a:t> </a:t>
            </a:r>
            <a:r>
              <a:rPr lang="de-AT" dirty="0" err="1">
                <a:latin typeface="Book Antiqua"/>
              </a:rPr>
              <a:t>chlorophyll</a:t>
            </a:r>
            <a:r>
              <a:rPr lang="de-AT" dirty="0">
                <a:latin typeface="Book Antiqua"/>
              </a:rPr>
              <a:t> a</a:t>
            </a:r>
          </a:p>
          <a:p>
            <a:pPr indent="-457200" algn="just">
              <a:buFont typeface="Wingdings" panose="05000000000000000000" pitchFamily="2" charset="2"/>
              <a:buChar char="v"/>
            </a:pPr>
            <a:endParaRPr lang="de-AT" sz="3200" i="0" dirty="0">
              <a:latin typeface="Book Antiqua"/>
            </a:endParaRPr>
          </a:p>
          <a:p>
            <a:pPr indent="-457200" algn="just">
              <a:buFont typeface="Wingdings" panose="05000000000000000000" pitchFamily="2" charset="2"/>
              <a:buChar char="v"/>
            </a:pPr>
            <a:endParaRPr lang="de-AT" sz="3200" i="0" dirty="0">
              <a:latin typeface="Book Antiqua" panose="02040602050305030304" pitchFamily="18" charset="0"/>
            </a:endParaRPr>
          </a:p>
          <a:p>
            <a:pPr marL="114300" indent="0">
              <a:buNone/>
            </a:pPr>
            <a:endParaRPr lang="de-AT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07D63DF-713B-462A-8B90-7133AEF33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Aim</a:t>
            </a: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CA8AA8-65FA-4C12-8138-4D8B1AB45E2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de-AT" smtClean="0"/>
              <a:pPr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06581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7313E8F-863E-4EC2-B4C4-2AD7C33F681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de-AT" smtClean="0"/>
              <a:pPr/>
              <a:t>3</a:t>
            </a:fld>
            <a:endParaRPr lang="de-AT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E47F632-1759-4B7A-B619-082AA53254C4}"/>
              </a:ext>
            </a:extLst>
          </p:cNvPr>
          <p:cNvSpPr txBox="1"/>
          <p:nvPr/>
        </p:nvSpPr>
        <p:spPr>
          <a:xfrm>
            <a:off x="2074054" y="203217"/>
            <a:ext cx="7384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Cyanobacteria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AD4C90E-F0B1-40A8-8BBA-D5DC8C4737D7}"/>
              </a:ext>
            </a:extLst>
          </p:cNvPr>
          <p:cNvSpPr txBox="1"/>
          <p:nvPr/>
        </p:nvSpPr>
        <p:spPr>
          <a:xfrm>
            <a:off x="381822" y="1524956"/>
            <a:ext cx="779485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de-DE" sz="2200" dirty="0">
                <a:latin typeface="Book Antiqua" panose="02040602050305030304" pitchFamily="18" charset="0"/>
              </a:rPr>
              <a:t>Gram-negative </a:t>
            </a:r>
            <a:r>
              <a:rPr lang="de-DE" sz="2200" dirty="0" err="1">
                <a:latin typeface="Book Antiqua" panose="02040602050305030304" pitchFamily="18" charset="0"/>
              </a:rPr>
              <a:t>bacteria</a:t>
            </a:r>
            <a:endParaRPr lang="de-DE" sz="2200" dirty="0">
              <a:latin typeface="Book Antiqua" panose="0204060205030503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200" b="1" dirty="0">
                <a:latin typeface="Book Antiqua" panose="02040602050305030304" pitchFamily="18" charset="0"/>
                <a:cs typeface="Arial" panose="020B0604020202020204" pitchFamily="34" charset="0"/>
              </a:rPr>
              <a:t>in all types of water</a:t>
            </a:r>
            <a:r>
              <a:rPr lang="en-US" sz="2200" dirty="0">
                <a:latin typeface="Book Antiqua" panose="02040602050305030304" pitchFamily="18" charset="0"/>
                <a:cs typeface="Arial" panose="020B0604020202020204" pitchFamily="34" charset="0"/>
              </a:rPr>
              <a:t>: fresh, brackish (combined salt and fresh water), and marine water.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de-DE" sz="2200" dirty="0">
                <a:latin typeface="Book Antiqua" panose="02040602050305030304" pitchFamily="18" charset="0"/>
              </a:rPr>
              <a:t>Can </a:t>
            </a:r>
            <a:r>
              <a:rPr lang="de-DE" sz="2200" dirty="0" err="1">
                <a:latin typeface="Book Antiqua" panose="02040602050305030304" pitchFamily="18" charset="0"/>
              </a:rPr>
              <a:t>conduct</a:t>
            </a:r>
            <a:r>
              <a:rPr lang="de-DE" sz="2200" dirty="0">
                <a:latin typeface="Book Antiqua" panose="02040602050305030304" pitchFamily="18" charset="0"/>
              </a:rPr>
              <a:t> </a:t>
            </a:r>
            <a:r>
              <a:rPr lang="de-DE" sz="2200" dirty="0" err="1">
                <a:latin typeface="Book Antiqua" panose="02040602050305030304" pitchFamily="18" charset="0"/>
              </a:rPr>
              <a:t>oxygenic</a:t>
            </a:r>
            <a:r>
              <a:rPr lang="de-DE" sz="2200" dirty="0">
                <a:latin typeface="Book Antiqua" panose="02040602050305030304" pitchFamily="18" charset="0"/>
              </a:rPr>
              <a:t> </a:t>
            </a:r>
            <a:r>
              <a:rPr lang="de-DE" sz="2200" dirty="0" err="1">
                <a:latin typeface="Book Antiqua" panose="02040602050305030304" pitchFamily="18" charset="0"/>
              </a:rPr>
              <a:t>photosynthesis</a:t>
            </a:r>
            <a:endParaRPr lang="de-DE" sz="2200" dirty="0">
              <a:latin typeface="Book Antiqua" panose="0204060205030503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de-DE" sz="2200" dirty="0">
                <a:latin typeface="Book Antiqua" panose="02040602050305030304" pitchFamily="18" charset="0"/>
              </a:rPr>
              <a:t>Can be unicellular (Microsystis, Synechosystis….) or filamentous (Anabaena, Cylindrosperomopsis….)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de-DE" sz="2200" dirty="0">
                <a:latin typeface="Book Antiqua" panose="02040602050305030304" pitchFamily="18" charset="0"/>
              </a:rPr>
              <a:t>Primary </a:t>
            </a:r>
            <a:r>
              <a:rPr lang="de-DE" sz="2200" dirty="0" err="1">
                <a:latin typeface="Book Antiqua" panose="02040602050305030304" pitchFamily="18" charset="0"/>
              </a:rPr>
              <a:t>producer</a:t>
            </a:r>
            <a:r>
              <a:rPr lang="de-DE" sz="2200" dirty="0">
                <a:latin typeface="Book Antiqua" panose="02040602050305030304" pitchFamily="18" charset="0"/>
              </a:rPr>
              <a:t> </a:t>
            </a:r>
            <a:r>
              <a:rPr lang="de-DE" sz="2200" dirty="0" err="1">
                <a:latin typeface="Book Antiqua" panose="02040602050305030304" pitchFamily="18" charset="0"/>
              </a:rPr>
              <a:t>and</a:t>
            </a:r>
            <a:r>
              <a:rPr lang="de-DE" sz="2200" dirty="0">
                <a:latin typeface="Book Antiqua" panose="02040602050305030304" pitchFamily="18" charset="0"/>
              </a:rPr>
              <a:t> immense </a:t>
            </a:r>
            <a:r>
              <a:rPr lang="de-DE" sz="2200" dirty="0" err="1">
                <a:latin typeface="Book Antiqua" panose="02040602050305030304" pitchFamily="18" charset="0"/>
              </a:rPr>
              <a:t>source</a:t>
            </a:r>
            <a:r>
              <a:rPr lang="de-DE" sz="2200" dirty="0">
                <a:latin typeface="Book Antiqua" panose="02040602050305030304" pitchFamily="18" charset="0"/>
              </a:rPr>
              <a:t> </a:t>
            </a:r>
            <a:r>
              <a:rPr lang="de-DE" sz="2200" dirty="0" err="1">
                <a:latin typeface="Book Antiqua" panose="02040602050305030304" pitchFamily="18" charset="0"/>
              </a:rPr>
              <a:t>of</a:t>
            </a:r>
            <a:r>
              <a:rPr lang="de-DE" sz="2200" dirty="0">
                <a:latin typeface="Book Antiqua" panose="02040602050305030304" pitchFamily="18" charset="0"/>
              </a:rPr>
              <a:t> </a:t>
            </a:r>
            <a:r>
              <a:rPr lang="de-DE" sz="2200" dirty="0" err="1">
                <a:latin typeface="Book Antiqua" panose="02040602050305030304" pitchFamily="18" charset="0"/>
              </a:rPr>
              <a:t>secondary</a:t>
            </a:r>
            <a:r>
              <a:rPr lang="de-DE" sz="2200" dirty="0">
                <a:latin typeface="Book Antiqua" panose="02040602050305030304" pitchFamily="18" charset="0"/>
              </a:rPr>
              <a:t> </a:t>
            </a:r>
            <a:r>
              <a:rPr lang="de-DE" sz="2200" dirty="0" err="1">
                <a:latin typeface="Book Antiqua" panose="02040602050305030304" pitchFamily="18" charset="0"/>
              </a:rPr>
              <a:t>metabolites</a:t>
            </a:r>
            <a:r>
              <a:rPr lang="de-DE" sz="2200" dirty="0">
                <a:latin typeface="Book Antiqua" panose="02040602050305030304" pitchFamily="18" charset="0"/>
              </a:rPr>
              <a:t> </a:t>
            </a:r>
            <a:r>
              <a:rPr lang="de-DE" sz="2200" dirty="0" err="1">
                <a:latin typeface="Book Antiqua" panose="02040602050305030304" pitchFamily="18" charset="0"/>
              </a:rPr>
              <a:t>products</a:t>
            </a:r>
            <a:r>
              <a:rPr lang="de-DE" sz="2200" dirty="0">
                <a:latin typeface="Book Antiqua" panose="02040602050305030304" pitchFamily="18" charset="0"/>
              </a:rPr>
              <a:t> </a:t>
            </a:r>
            <a:r>
              <a:rPr lang="de-DE" sz="2200" dirty="0" err="1">
                <a:latin typeface="Book Antiqua" panose="02040602050305030304" pitchFamily="18" charset="0"/>
              </a:rPr>
              <a:t>including</a:t>
            </a:r>
            <a:r>
              <a:rPr lang="de-DE" sz="2200" dirty="0">
                <a:latin typeface="Book Antiqua" panose="02040602050305030304" pitchFamily="18" charset="0"/>
              </a:rPr>
              <a:t> </a:t>
            </a:r>
            <a:r>
              <a:rPr lang="de-DE" sz="2200" dirty="0" err="1">
                <a:latin typeface="Book Antiqua" panose="02040602050305030304" pitchFamily="18" charset="0"/>
              </a:rPr>
              <a:t>bioactive</a:t>
            </a:r>
            <a:r>
              <a:rPr lang="de-DE" sz="2200" dirty="0">
                <a:latin typeface="Book Antiqua" panose="02040602050305030304" pitchFamily="18" charset="0"/>
              </a:rPr>
              <a:t> </a:t>
            </a:r>
            <a:r>
              <a:rPr lang="de-DE" sz="2200" dirty="0" err="1">
                <a:latin typeface="Book Antiqua" panose="02040602050305030304" pitchFamily="18" charset="0"/>
              </a:rPr>
              <a:t>compounds</a:t>
            </a:r>
            <a:r>
              <a:rPr lang="de-DE" sz="2200" dirty="0">
                <a:latin typeface="Book Antiqua" panose="02040602050305030304" pitchFamily="18" charset="0"/>
              </a:rPr>
              <a:t> (</a:t>
            </a:r>
            <a:r>
              <a:rPr lang="de-DE" sz="2200" dirty="0" err="1">
                <a:latin typeface="Book Antiqua" panose="02040602050305030304" pitchFamily="18" charset="0"/>
              </a:rPr>
              <a:t>antioxidants</a:t>
            </a:r>
            <a:r>
              <a:rPr lang="de-DE" sz="2200" dirty="0">
                <a:latin typeface="Book Antiqua" panose="02040602050305030304" pitchFamily="18" charset="0"/>
              </a:rPr>
              <a:t>, </a:t>
            </a:r>
            <a:r>
              <a:rPr lang="de-DE" sz="2200" dirty="0" err="1">
                <a:latin typeface="Book Antiqua" panose="02040602050305030304" pitchFamily="18" charset="0"/>
              </a:rPr>
              <a:t>vitamines</a:t>
            </a:r>
            <a:r>
              <a:rPr lang="de-DE" sz="2200" dirty="0">
                <a:latin typeface="Book Antiqua" panose="02040602050305030304" pitchFamily="18" charset="0"/>
              </a:rPr>
              <a:t>, </a:t>
            </a:r>
            <a:r>
              <a:rPr lang="de-DE" sz="2200" dirty="0" err="1">
                <a:latin typeface="Book Antiqua" panose="02040602050305030304" pitchFamily="18" charset="0"/>
              </a:rPr>
              <a:t>hormones</a:t>
            </a:r>
            <a:r>
              <a:rPr lang="de-DE" sz="2200" dirty="0">
                <a:latin typeface="Book Antiqua" panose="02040602050305030304" pitchFamily="18" charset="0"/>
              </a:rPr>
              <a:t>), </a:t>
            </a:r>
            <a:r>
              <a:rPr lang="de-DE" sz="2200" dirty="0" err="1">
                <a:latin typeface="Book Antiqua" panose="02040602050305030304" pitchFamily="18" charset="0"/>
              </a:rPr>
              <a:t>cyanotoxins</a:t>
            </a:r>
            <a:r>
              <a:rPr lang="de-DE" sz="2200" dirty="0">
                <a:latin typeface="Book Antiqua" panose="02040602050305030304" pitchFamily="18" charset="0"/>
              </a:rPr>
              <a:t>…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04C2ED8-9A17-495D-88E0-2FADE048B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703" y="952641"/>
            <a:ext cx="3718561" cy="4132586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70BF78F8-1827-4438-9160-0F9EED261A45}"/>
              </a:ext>
            </a:extLst>
          </p:cNvPr>
          <p:cNvSpPr txBox="1"/>
          <p:nvPr/>
        </p:nvSpPr>
        <p:spPr>
          <a:xfrm>
            <a:off x="8427934" y="5209404"/>
            <a:ext cx="33581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Issa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A. A.,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Abd-Alla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M. H., &amp;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Ohyama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T. (2014). Nitrogen fixing cyanobacteria: future prospect. 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Advances in biology and ecology of nitrogen fixation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24-48</a:t>
            </a:r>
            <a:r>
              <a:rPr lang="en-US" sz="1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3019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BC4E2E9-5734-4C0D-A246-02E0C5CA91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de-AT" smtClean="0"/>
              <a:pPr/>
              <a:t>4</a:t>
            </a:fld>
            <a:endParaRPr lang="de-AT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F1D0644-4102-4063-877D-6B9AD19FE2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15" y="1822860"/>
            <a:ext cx="4212107" cy="321227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13DA201-AD1B-47BB-9B54-D5197B7385A2}"/>
              </a:ext>
            </a:extLst>
          </p:cNvPr>
          <p:cNvSpPr txBox="1"/>
          <p:nvPr/>
        </p:nvSpPr>
        <p:spPr>
          <a:xfrm>
            <a:off x="2192784" y="195309"/>
            <a:ext cx="7528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err="1">
                <a:latin typeface="Bookman Old Style" panose="02050604050505020204" pitchFamily="18" charset="0"/>
              </a:rPr>
              <a:t>Cyanobacteria</a:t>
            </a:r>
            <a:r>
              <a:rPr lang="de-DE" sz="4000" b="1" dirty="0">
                <a:latin typeface="Bookman Old Style" panose="02050604050505020204" pitchFamily="18" charset="0"/>
              </a:rPr>
              <a:t> in </a:t>
            </a:r>
            <a:r>
              <a:rPr lang="de-DE" sz="4000" b="1" dirty="0" err="1">
                <a:latin typeface="Bookman Old Style" panose="02050604050505020204" pitchFamily="18" charset="0"/>
              </a:rPr>
              <a:t>water</a:t>
            </a:r>
            <a:r>
              <a:rPr lang="de-DE" sz="4000" b="1" dirty="0">
                <a:latin typeface="Bookman Old Style" panose="02050604050505020204" pitchFamily="18" charset="0"/>
              </a:rPr>
              <a:t> </a:t>
            </a:r>
            <a:endParaRPr lang="de-AT" sz="4000" b="1" dirty="0">
              <a:latin typeface="Bookman Old Style" panose="02050604050505020204" pitchFamily="18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BF182F4-B9F4-4C2D-A38E-72B10874FA02}"/>
              </a:ext>
            </a:extLst>
          </p:cNvPr>
          <p:cNvSpPr txBox="1"/>
          <p:nvPr/>
        </p:nvSpPr>
        <p:spPr>
          <a:xfrm>
            <a:off x="4586911" y="1457375"/>
            <a:ext cx="6720396" cy="48320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00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D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cs typeface="Arial" panose="020B0604020202020204" pitchFamily="34" charset="0"/>
              </a:rPr>
              <a:t>ecompose the organic wastes and residues, detoxify heavy metals, pesticides, and other xenobiotics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2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cs typeface="Arial" panose="020B0604020202020204" pitchFamily="34" charset="0"/>
              </a:rPr>
              <a:t> Catalyze the nutrient cycling, suppress growth of pathogenic microorganisms in soil and water</a:t>
            </a:r>
            <a:endParaRPr lang="en-US" sz="2200" dirty="0">
              <a:solidFill>
                <a:srgbClr val="000000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de-DE" sz="2200" dirty="0" err="1">
                <a:latin typeface="Book Antiqua" panose="02040602050305030304" pitchFamily="18" charset="0"/>
              </a:rPr>
              <a:t>Harmful</a:t>
            </a:r>
            <a:r>
              <a:rPr lang="de-DE" sz="2200" dirty="0">
                <a:latin typeface="Book Antiqua" panose="02040602050305030304" pitchFamily="18" charset="0"/>
              </a:rPr>
              <a:t> </a:t>
            </a:r>
            <a:r>
              <a:rPr lang="de-DE" sz="2200" dirty="0" err="1">
                <a:latin typeface="Book Antiqua" panose="02040602050305030304" pitchFamily="18" charset="0"/>
              </a:rPr>
              <a:t>bloom</a:t>
            </a:r>
            <a:r>
              <a:rPr lang="de-DE" sz="2200" dirty="0">
                <a:latin typeface="Book Antiqua" panose="02040602050305030304" pitchFamily="18" charset="0"/>
              </a:rPr>
              <a:t> </a:t>
            </a:r>
            <a:r>
              <a:rPr lang="de-DE" sz="2200" dirty="0" err="1">
                <a:latin typeface="Book Antiqua" panose="02040602050305030304" pitchFamily="18" charset="0"/>
              </a:rPr>
              <a:t>formation</a:t>
            </a:r>
            <a:r>
              <a:rPr lang="de-DE" sz="2200" dirty="0">
                <a:latin typeface="Book Antiqua" panose="02040602050305030304" pitchFamily="18" charset="0"/>
              </a:rPr>
              <a:t> </a:t>
            </a:r>
            <a:r>
              <a:rPr lang="de-DE" sz="2200" dirty="0" err="1">
                <a:latin typeface="Book Antiqua" panose="02040602050305030304" pitchFamily="18" charset="0"/>
              </a:rPr>
              <a:t>leading</a:t>
            </a:r>
            <a:r>
              <a:rPr lang="de-DE" sz="2200" dirty="0">
                <a:latin typeface="Book Antiqua" panose="02040602050305030304" pitchFamily="18" charset="0"/>
              </a:rPr>
              <a:t> </a:t>
            </a:r>
            <a:r>
              <a:rPr lang="de-DE" sz="2200" dirty="0" err="1">
                <a:latin typeface="Book Antiqua" panose="02040602050305030304" pitchFamily="18" charset="0"/>
              </a:rPr>
              <a:t>to</a:t>
            </a:r>
            <a:r>
              <a:rPr lang="de-DE" sz="2200" dirty="0">
                <a:latin typeface="Book Antiqua" panose="02040602050305030304" pitchFamily="18" charset="0"/>
              </a:rPr>
              <a:t> </a:t>
            </a:r>
            <a:r>
              <a:rPr lang="de-DE" sz="2200" dirty="0" err="1">
                <a:latin typeface="Book Antiqua" panose="02040602050305030304" pitchFamily="18" charset="0"/>
              </a:rPr>
              <a:t>the</a:t>
            </a:r>
            <a:r>
              <a:rPr lang="de-DE" sz="2200" dirty="0">
                <a:latin typeface="Book Antiqua" panose="02040602050305030304" pitchFamily="18" charset="0"/>
              </a:rPr>
              <a:t> </a:t>
            </a:r>
            <a:r>
              <a:rPr lang="de-DE" sz="2200" dirty="0" err="1">
                <a:latin typeface="Book Antiqua" panose="02040602050305030304" pitchFamily="18" charset="0"/>
              </a:rPr>
              <a:t>increase</a:t>
            </a:r>
            <a:r>
              <a:rPr lang="de-DE" sz="2200" dirty="0">
                <a:latin typeface="Book Antiqua" panose="02040602050305030304" pitchFamily="18" charset="0"/>
              </a:rPr>
              <a:t> </a:t>
            </a:r>
            <a:r>
              <a:rPr lang="de-DE" sz="2200" dirty="0" err="1">
                <a:latin typeface="Book Antiqua" panose="02040602050305030304" pitchFamily="18" charset="0"/>
              </a:rPr>
              <a:t>of</a:t>
            </a:r>
            <a:r>
              <a:rPr lang="de-DE" sz="2200" dirty="0">
                <a:latin typeface="Book Antiqua" panose="02040602050305030304" pitchFamily="18" charset="0"/>
              </a:rPr>
              <a:t> </a:t>
            </a:r>
            <a:r>
              <a:rPr lang="de-DE" sz="2200" dirty="0" err="1">
                <a:latin typeface="Book Antiqua" panose="02040602050305030304" pitchFamily="18" charset="0"/>
              </a:rPr>
              <a:t>biological</a:t>
            </a:r>
            <a:r>
              <a:rPr lang="de-DE" sz="2200" dirty="0">
                <a:latin typeface="Book Antiqua" panose="02040602050305030304" pitchFamily="18" charset="0"/>
              </a:rPr>
              <a:t> </a:t>
            </a:r>
            <a:r>
              <a:rPr lang="de-DE" sz="2200" dirty="0" err="1">
                <a:latin typeface="Book Antiqua" panose="02040602050305030304" pitchFamily="18" charset="0"/>
              </a:rPr>
              <a:t>oxygen</a:t>
            </a:r>
            <a:r>
              <a:rPr lang="de-DE" sz="2200" dirty="0">
                <a:latin typeface="Book Antiqua" panose="02040602050305030304" pitchFamily="18" charset="0"/>
              </a:rPr>
              <a:t> </a:t>
            </a:r>
            <a:r>
              <a:rPr lang="de-DE" sz="2200" dirty="0" err="1">
                <a:latin typeface="Book Antiqua" panose="02040602050305030304" pitchFamily="18" charset="0"/>
              </a:rPr>
              <a:t>demand</a:t>
            </a:r>
            <a:r>
              <a:rPr lang="de-DE" sz="2200" dirty="0">
                <a:latin typeface="Book Antiqua" panose="02040602050305030304" pitchFamily="18" charset="0"/>
              </a:rPr>
              <a:t> and </a:t>
            </a:r>
            <a:r>
              <a:rPr lang="de-DE" sz="2200" dirty="0" err="1">
                <a:latin typeface="Book Antiqua" panose="02040602050305030304" pitchFamily="18" charset="0"/>
              </a:rPr>
              <a:t>anoxia</a:t>
            </a:r>
            <a:r>
              <a:rPr lang="de-DE" sz="2200" dirty="0">
                <a:latin typeface="Book Antiqua" panose="02040602050305030304" pitchFamily="18" charset="0"/>
              </a:rPr>
              <a:t> in </a:t>
            </a:r>
            <a:r>
              <a:rPr lang="de-DE" sz="2200" dirty="0" err="1">
                <a:latin typeface="Book Antiqua" panose="02040602050305030304" pitchFamily="18" charset="0"/>
              </a:rPr>
              <a:t>the</a:t>
            </a:r>
            <a:r>
              <a:rPr lang="de-DE" sz="2200" dirty="0">
                <a:latin typeface="Book Antiqua" panose="02040602050305030304" pitchFamily="18" charset="0"/>
              </a:rPr>
              <a:t> </a:t>
            </a:r>
            <a:r>
              <a:rPr lang="de-DE" sz="2200" dirty="0" err="1">
                <a:latin typeface="Book Antiqua" panose="02040602050305030304" pitchFamily="18" charset="0"/>
              </a:rPr>
              <a:t>water</a:t>
            </a:r>
            <a:r>
              <a:rPr lang="de-DE" sz="2200" dirty="0">
                <a:latin typeface="Book Antiqua" panose="02040602050305030304" pitchFamily="18" charset="0"/>
              </a:rPr>
              <a:t> </a:t>
            </a:r>
            <a:r>
              <a:rPr lang="de-DE" sz="2200" dirty="0" err="1">
                <a:latin typeface="Book Antiqua" panose="02040602050305030304" pitchFamily="18" charset="0"/>
              </a:rPr>
              <a:t>bodies</a:t>
            </a:r>
            <a:endParaRPr lang="de-DE" sz="2200" dirty="0">
              <a:latin typeface="Book Antiqua" panose="0204060205030503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de-DE" sz="2200" dirty="0" err="1">
                <a:latin typeface="Book Antiqua" panose="02040602050305030304" pitchFamily="18" charset="0"/>
              </a:rPr>
              <a:t>Causing</a:t>
            </a:r>
            <a:r>
              <a:rPr lang="de-DE" sz="2200" dirty="0">
                <a:latin typeface="Book Antiqua" panose="02040602050305030304" pitchFamily="18" charset="0"/>
              </a:rPr>
              <a:t> </a:t>
            </a:r>
            <a:r>
              <a:rPr lang="de-DE" sz="2200" dirty="0" err="1">
                <a:latin typeface="Book Antiqua" panose="02040602050305030304" pitchFamily="18" charset="0"/>
              </a:rPr>
              <a:t>surface</a:t>
            </a:r>
            <a:r>
              <a:rPr lang="de-DE" sz="2200" dirty="0">
                <a:latin typeface="Book Antiqua" panose="02040602050305030304" pitchFamily="18" charset="0"/>
              </a:rPr>
              <a:t> </a:t>
            </a:r>
            <a:r>
              <a:rPr lang="de-DE" sz="2200" dirty="0" err="1">
                <a:latin typeface="Book Antiqua" panose="02040602050305030304" pitchFamily="18" charset="0"/>
              </a:rPr>
              <a:t>water</a:t>
            </a:r>
            <a:r>
              <a:rPr lang="de-DE" sz="2200" dirty="0">
                <a:latin typeface="Book Antiqua" panose="02040602050305030304" pitchFamily="18" charset="0"/>
              </a:rPr>
              <a:t> </a:t>
            </a:r>
            <a:r>
              <a:rPr lang="de-DE" sz="2200" dirty="0" err="1">
                <a:latin typeface="Book Antiqua" panose="02040602050305030304" pitchFamily="18" charset="0"/>
              </a:rPr>
              <a:t>contamination</a:t>
            </a:r>
            <a:endParaRPr lang="de-DE" sz="2200" dirty="0">
              <a:latin typeface="Book Antiqua" panose="0204060205030503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de-DE" sz="2200" err="1">
                <a:latin typeface="Book Antiqua"/>
              </a:rPr>
              <a:t>Production</a:t>
            </a:r>
            <a:r>
              <a:rPr lang="de-DE" sz="2200" dirty="0">
                <a:latin typeface="Book Antiqua"/>
              </a:rPr>
              <a:t> </a:t>
            </a:r>
            <a:r>
              <a:rPr lang="de-DE" sz="2200" err="1">
                <a:latin typeface="Book Antiqua"/>
              </a:rPr>
              <a:t>of</a:t>
            </a:r>
            <a:r>
              <a:rPr lang="de-DE" sz="2200" dirty="0">
                <a:latin typeface="Book Antiqua"/>
              </a:rPr>
              <a:t> </a:t>
            </a:r>
            <a:r>
              <a:rPr lang="de-DE" sz="2200" err="1">
                <a:latin typeface="Book Antiqua"/>
              </a:rPr>
              <a:t>cyanotoxins</a:t>
            </a:r>
            <a:r>
              <a:rPr lang="de-DE" sz="2200" dirty="0">
                <a:latin typeface="Book Antiqua"/>
              </a:rPr>
              <a:t> </a:t>
            </a:r>
            <a:r>
              <a:rPr lang="de-DE" sz="2200">
                <a:latin typeface="Book Antiqua"/>
              </a:rPr>
              <a:t>resulting in high </a:t>
            </a:r>
            <a:r>
              <a:rPr lang="de-DE" sz="2200" err="1">
                <a:latin typeface="Book Antiqua"/>
              </a:rPr>
              <a:t>risk</a:t>
            </a:r>
            <a:r>
              <a:rPr lang="de-DE" sz="2200">
                <a:latin typeface="Book Antiqua"/>
              </a:rPr>
              <a:t> </a:t>
            </a:r>
            <a:r>
              <a:rPr lang="de-DE" sz="2200" err="1">
                <a:latin typeface="Book Antiqua"/>
              </a:rPr>
              <a:t>to</a:t>
            </a:r>
            <a:r>
              <a:rPr lang="de-DE" sz="2200">
                <a:latin typeface="Book Antiqua"/>
              </a:rPr>
              <a:t> </a:t>
            </a:r>
            <a:r>
              <a:rPr lang="de-DE" sz="2200" err="1">
                <a:latin typeface="Book Antiqua"/>
              </a:rPr>
              <a:t>aquatic</a:t>
            </a:r>
            <a:r>
              <a:rPr lang="de-DE" sz="2200">
                <a:latin typeface="Book Antiqua"/>
              </a:rPr>
              <a:t> </a:t>
            </a:r>
            <a:r>
              <a:rPr lang="de-DE" sz="2200" err="1">
                <a:latin typeface="Book Antiqua"/>
              </a:rPr>
              <a:t>organism</a:t>
            </a:r>
            <a:r>
              <a:rPr lang="de-DE" sz="2200">
                <a:latin typeface="Book Antiqua"/>
              </a:rPr>
              <a:t> </a:t>
            </a:r>
            <a:r>
              <a:rPr lang="de-DE" sz="2200" err="1">
                <a:latin typeface="Book Antiqua"/>
              </a:rPr>
              <a:t>as</a:t>
            </a:r>
            <a:r>
              <a:rPr lang="de-DE" sz="2200">
                <a:latin typeface="Book Antiqua"/>
              </a:rPr>
              <a:t> </a:t>
            </a:r>
            <a:r>
              <a:rPr lang="de-DE" sz="2200" err="1">
                <a:latin typeface="Book Antiqua"/>
              </a:rPr>
              <a:t>well</a:t>
            </a:r>
            <a:r>
              <a:rPr lang="de-DE" sz="2200">
                <a:latin typeface="Book Antiqua"/>
              </a:rPr>
              <a:t> </a:t>
            </a:r>
            <a:r>
              <a:rPr lang="de-DE" sz="2200" err="1">
                <a:latin typeface="Book Antiqua"/>
              </a:rPr>
              <a:t>as</a:t>
            </a:r>
            <a:r>
              <a:rPr lang="de-DE" sz="2200">
                <a:latin typeface="Book Antiqua"/>
              </a:rPr>
              <a:t> </a:t>
            </a:r>
            <a:r>
              <a:rPr lang="de-DE" sz="2200" err="1">
                <a:latin typeface="Book Antiqua"/>
              </a:rPr>
              <a:t>domestic</a:t>
            </a:r>
            <a:r>
              <a:rPr lang="de-DE" sz="2200">
                <a:latin typeface="Book Antiqua"/>
              </a:rPr>
              <a:t> </a:t>
            </a:r>
            <a:r>
              <a:rPr lang="de-DE" sz="2200" err="1">
                <a:latin typeface="Book Antiqua"/>
              </a:rPr>
              <a:t>animals</a:t>
            </a:r>
            <a:r>
              <a:rPr lang="de-DE" sz="2200" dirty="0">
                <a:latin typeface="Book Antiqua"/>
              </a:rPr>
              <a:t> and human.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de-DE" sz="2200" dirty="0" err="1">
                <a:latin typeface="Book Antiqua" panose="02040602050305030304" pitchFamily="18" charset="0"/>
              </a:rPr>
              <a:t>Abiotic</a:t>
            </a:r>
            <a:r>
              <a:rPr lang="de-DE" sz="2200" dirty="0">
                <a:latin typeface="Book Antiqua" panose="02040602050305030304" pitchFamily="18" charset="0"/>
              </a:rPr>
              <a:t> </a:t>
            </a:r>
            <a:r>
              <a:rPr lang="de-DE" sz="2200" dirty="0" err="1">
                <a:latin typeface="Book Antiqua" panose="02040602050305030304" pitchFamily="18" charset="0"/>
              </a:rPr>
              <a:t>factors</a:t>
            </a:r>
            <a:r>
              <a:rPr lang="de-DE" sz="2200" dirty="0">
                <a:latin typeface="Book Antiqua" panose="02040602050305030304" pitchFamily="18" charset="0"/>
              </a:rPr>
              <a:t> (light </a:t>
            </a:r>
            <a:r>
              <a:rPr lang="de-DE" sz="2200" dirty="0" err="1">
                <a:latin typeface="Book Antiqua" panose="02040602050305030304" pitchFamily="18" charset="0"/>
              </a:rPr>
              <a:t>intensity</a:t>
            </a:r>
            <a:r>
              <a:rPr lang="de-DE" sz="2200" dirty="0">
                <a:latin typeface="Book Antiqua" panose="02040602050305030304" pitchFamily="18" charset="0"/>
              </a:rPr>
              <a:t>, </a:t>
            </a:r>
            <a:r>
              <a:rPr lang="de-DE" sz="2200" dirty="0" err="1">
                <a:latin typeface="Book Antiqua" panose="02040602050305030304" pitchFamily="18" charset="0"/>
              </a:rPr>
              <a:t>temperature</a:t>
            </a:r>
            <a:r>
              <a:rPr lang="de-DE" sz="2200" dirty="0">
                <a:latin typeface="Book Antiqua" panose="02040602050305030304" pitchFamily="18" charset="0"/>
              </a:rPr>
              <a:t>, pH, </a:t>
            </a:r>
            <a:r>
              <a:rPr lang="de-DE" sz="2200" dirty="0" err="1">
                <a:latin typeface="Book Antiqua" panose="02040602050305030304" pitchFamily="18" charset="0"/>
              </a:rPr>
              <a:t>nutrients</a:t>
            </a:r>
            <a:r>
              <a:rPr lang="de-DE" sz="2200" dirty="0">
                <a:latin typeface="Book Antiqua" panose="02040602050305030304" pitchFamily="18" charset="0"/>
              </a:rPr>
              <a:t>…) </a:t>
            </a:r>
            <a:r>
              <a:rPr lang="de-DE" sz="2200" dirty="0" err="1">
                <a:latin typeface="Book Antiqua" panose="02040602050305030304" pitchFamily="18" charset="0"/>
              </a:rPr>
              <a:t>affect</a:t>
            </a:r>
            <a:r>
              <a:rPr lang="de-DE" sz="2200" dirty="0">
                <a:latin typeface="Book Antiqua" panose="02040602050305030304" pitchFamily="18" charset="0"/>
              </a:rPr>
              <a:t> </a:t>
            </a:r>
            <a:r>
              <a:rPr lang="de-DE" sz="2200" dirty="0" err="1">
                <a:latin typeface="Book Antiqua" panose="02040602050305030304" pitchFamily="18" charset="0"/>
              </a:rPr>
              <a:t>to</a:t>
            </a:r>
            <a:r>
              <a:rPr lang="de-DE" sz="2200" dirty="0">
                <a:latin typeface="Book Antiqua" panose="02040602050305030304" pitchFamily="18" charset="0"/>
              </a:rPr>
              <a:t> </a:t>
            </a:r>
            <a:r>
              <a:rPr lang="de-DE" sz="2200" dirty="0" err="1">
                <a:latin typeface="Book Antiqua" panose="02040602050305030304" pitchFamily="18" charset="0"/>
              </a:rPr>
              <a:t>toxin</a:t>
            </a:r>
            <a:r>
              <a:rPr lang="de-DE" sz="2200" dirty="0">
                <a:latin typeface="Book Antiqua" panose="02040602050305030304" pitchFamily="18" charset="0"/>
              </a:rPr>
              <a:t> </a:t>
            </a:r>
            <a:r>
              <a:rPr lang="de-DE" sz="2200" dirty="0" err="1">
                <a:latin typeface="Book Antiqua" panose="02040602050305030304" pitchFamily="18" charset="0"/>
              </a:rPr>
              <a:t>biosynthesis</a:t>
            </a:r>
            <a:endParaRPr lang="de-AT" sz="2200" dirty="0"/>
          </a:p>
        </p:txBody>
      </p:sp>
    </p:spTree>
    <p:extLst>
      <p:ext uri="{BB962C8B-B14F-4D97-AF65-F5344CB8AC3E}">
        <p14:creationId xmlns:p14="http://schemas.microsoft.com/office/powerpoint/2010/main" val="3558799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0E734EA-9A28-4900-9E5D-3777D55A86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6CE3DBE-0D10-4D9E-98DD-4153023D8F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de-AT" smtClean="0"/>
              <a:pPr/>
              <a:t>5</a:t>
            </a:fld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8744248-8750-40FA-953C-CF32FD8209F8}"/>
              </a:ext>
            </a:extLst>
          </p:cNvPr>
          <p:cNvSpPr txBox="1">
            <a:spLocks/>
          </p:cNvSpPr>
          <p:nvPr/>
        </p:nvSpPr>
        <p:spPr>
          <a:xfrm>
            <a:off x="1039083" y="929010"/>
            <a:ext cx="4357357" cy="3462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None/>
            </a:pPr>
            <a:r>
              <a:rPr lang="de-DE" sz="2900" b="1" i="1" dirty="0" err="1"/>
              <a:t>Anabaena</a:t>
            </a:r>
            <a:r>
              <a:rPr lang="de-DE" sz="2900" b="1" i="1" dirty="0"/>
              <a:t> </a:t>
            </a:r>
            <a:r>
              <a:rPr lang="de-DE" sz="2900" b="1" i="1" dirty="0" err="1"/>
              <a:t>sp</a:t>
            </a:r>
            <a:r>
              <a:rPr lang="de-DE" sz="2900" b="1" dirty="0"/>
              <a:t>. ULC080</a:t>
            </a:r>
            <a:endParaRPr lang="de-AT" sz="2900" b="1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9363259-64A7-4D97-A185-8AF3C368F23F}"/>
              </a:ext>
            </a:extLst>
          </p:cNvPr>
          <p:cNvSpPr txBox="1">
            <a:spLocks/>
          </p:cNvSpPr>
          <p:nvPr/>
        </p:nvSpPr>
        <p:spPr>
          <a:xfrm>
            <a:off x="324053" y="1486853"/>
            <a:ext cx="5953740" cy="49407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91440" tIns="45720" rIns="91440" bIns="45720" anchor="t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de-DE" sz="2000" dirty="0">
                <a:latin typeface="Book Antiqua"/>
              </a:rPr>
              <a:t>  </a:t>
            </a:r>
            <a:r>
              <a:rPr lang="de-DE" sz="2000" dirty="0" err="1">
                <a:latin typeface="Book Antiqua"/>
              </a:rPr>
              <a:t>filamentous</a:t>
            </a:r>
            <a:r>
              <a:rPr lang="de-DE" sz="2000" dirty="0">
                <a:latin typeface="Book Antiqua"/>
              </a:rPr>
              <a:t> </a:t>
            </a:r>
            <a:r>
              <a:rPr lang="de-DE" sz="2000" dirty="0" err="1">
                <a:latin typeface="Book Antiqua"/>
              </a:rPr>
              <a:t>cyanobacteria</a:t>
            </a:r>
            <a:r>
              <a:rPr lang="de-DE" sz="2000" dirty="0">
                <a:latin typeface="Book Antiqua"/>
              </a:rPr>
              <a:t> </a:t>
            </a:r>
            <a:r>
              <a:rPr lang="de-DE" sz="2000" dirty="0" err="1">
                <a:latin typeface="Book Antiqua"/>
              </a:rPr>
              <a:t>belongs</a:t>
            </a:r>
            <a:r>
              <a:rPr lang="de-DE" sz="2000" dirty="0">
                <a:latin typeface="Book Antiqua"/>
              </a:rPr>
              <a:t> </a:t>
            </a:r>
            <a:r>
              <a:rPr lang="de-DE" sz="2000" dirty="0" err="1">
                <a:latin typeface="Book Antiqua"/>
              </a:rPr>
              <a:t>to</a:t>
            </a:r>
            <a:r>
              <a:rPr lang="de-DE" sz="2000" dirty="0">
                <a:latin typeface="Book Antiqua"/>
              </a:rPr>
              <a:t> </a:t>
            </a:r>
            <a:r>
              <a:rPr lang="de-DE" sz="2000" dirty="0" err="1">
                <a:latin typeface="Book Antiqua"/>
              </a:rPr>
              <a:t>Nostocales</a:t>
            </a:r>
            <a:r>
              <a:rPr lang="de-DE" sz="2000" dirty="0">
                <a:latin typeface="Book Antiqua"/>
              </a:rPr>
              <a:t> </a:t>
            </a:r>
            <a:r>
              <a:rPr lang="de-DE" sz="2000" dirty="0" err="1">
                <a:latin typeface="Book Antiqua"/>
              </a:rPr>
              <a:t>order</a:t>
            </a:r>
            <a:endParaRPr lang="de-DE" sz="2000" dirty="0">
              <a:latin typeface="Book Antiqua"/>
            </a:endParaRPr>
          </a:p>
          <a:p>
            <a:endParaRPr lang="de-DE" sz="2000">
              <a:latin typeface="Book Antiqua" panose="0204060205030503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>
                <a:latin typeface="Book Antiqua"/>
              </a:rPr>
              <a:t> </a:t>
            </a:r>
            <a:r>
              <a:rPr lang="de-DE" sz="2000" dirty="0" err="1">
                <a:latin typeface="Book Antiqua"/>
              </a:rPr>
              <a:t>Grow</a:t>
            </a:r>
            <a:r>
              <a:rPr lang="de-DE" sz="2000" dirty="0">
                <a:latin typeface="Book Antiqua"/>
              </a:rPr>
              <a:t> </a:t>
            </a:r>
            <a:r>
              <a:rPr lang="de-DE" sz="2000" dirty="0" err="1">
                <a:latin typeface="Book Antiqua"/>
              </a:rPr>
              <a:t>as</a:t>
            </a:r>
            <a:r>
              <a:rPr lang="de-DE" sz="2000" dirty="0">
                <a:latin typeface="Book Antiqua"/>
              </a:rPr>
              <a:t> </a:t>
            </a:r>
            <a:r>
              <a:rPr lang="de-DE" sz="2000" dirty="0" err="1">
                <a:latin typeface="Book Antiqua"/>
              </a:rPr>
              <a:t>long</a:t>
            </a:r>
            <a:r>
              <a:rPr lang="de-DE" sz="2000" dirty="0">
                <a:latin typeface="Book Antiqua"/>
              </a:rPr>
              <a:t> </a:t>
            </a:r>
            <a:r>
              <a:rPr lang="de-DE" sz="2000" dirty="0" err="1">
                <a:latin typeface="Book Antiqua"/>
              </a:rPr>
              <a:t>branched</a:t>
            </a:r>
            <a:r>
              <a:rPr lang="de-DE" sz="2000" dirty="0">
                <a:latin typeface="Book Antiqua"/>
              </a:rPr>
              <a:t> </a:t>
            </a:r>
            <a:r>
              <a:rPr lang="de-DE" sz="2000" dirty="0" err="1">
                <a:latin typeface="Book Antiqua"/>
              </a:rPr>
              <a:t>filaments</a:t>
            </a:r>
          </a:p>
          <a:p>
            <a:endParaRPr lang="de-DE" sz="2000">
              <a:latin typeface="Book Antiqua" panose="0204060205030503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 err="1">
                <a:latin typeface="Book Antiqua"/>
              </a:rPr>
              <a:t>Harmful</a:t>
            </a:r>
            <a:r>
              <a:rPr lang="de-DE" sz="2000" dirty="0">
                <a:latin typeface="Book Antiqua"/>
              </a:rPr>
              <a:t> </a:t>
            </a:r>
            <a:r>
              <a:rPr lang="de-DE" sz="2000" dirty="0" err="1">
                <a:latin typeface="Book Antiqua"/>
              </a:rPr>
              <a:t>blooming</a:t>
            </a:r>
            <a:r>
              <a:rPr lang="de-DE" sz="2000" dirty="0">
                <a:latin typeface="Book Antiqua"/>
              </a:rPr>
              <a:t> </a:t>
            </a:r>
            <a:r>
              <a:rPr lang="de-DE" sz="2000" dirty="0" err="1">
                <a:latin typeface="Book Antiqua"/>
              </a:rPr>
              <a:t>formation</a:t>
            </a:r>
            <a:r>
              <a:rPr lang="de-DE" sz="2000" dirty="0">
                <a:latin typeface="Book Antiqua"/>
              </a:rPr>
              <a:t> and </a:t>
            </a:r>
            <a:r>
              <a:rPr lang="de-DE" sz="2000" dirty="0" err="1">
                <a:latin typeface="Book Antiqua"/>
              </a:rPr>
              <a:t>produce</a:t>
            </a:r>
            <a:r>
              <a:rPr lang="de-DE" sz="2000" dirty="0">
                <a:latin typeface="Book Antiqua"/>
              </a:rPr>
              <a:t> </a:t>
            </a:r>
            <a:r>
              <a:rPr lang="de-DE" sz="2000" dirty="0" err="1">
                <a:latin typeface="Book Antiqua"/>
              </a:rPr>
              <a:t>toxin</a:t>
            </a:r>
          </a:p>
          <a:p>
            <a:endParaRPr lang="de-DE" sz="2000">
              <a:latin typeface="Book Antiqua" panose="0204060205030503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>
                <a:latin typeface="Book Antiqua"/>
              </a:rPr>
              <a:t> </a:t>
            </a:r>
            <a:r>
              <a:rPr lang="de-DE" sz="2000" dirty="0" err="1">
                <a:latin typeface="Book Antiqua"/>
              </a:rPr>
              <a:t>One</a:t>
            </a:r>
            <a:r>
              <a:rPr lang="de-DE" sz="2000" dirty="0">
                <a:latin typeface="Book Antiqua"/>
              </a:rPr>
              <a:t> </a:t>
            </a:r>
            <a:r>
              <a:rPr lang="de-DE" sz="2000" dirty="0" err="1">
                <a:latin typeface="Book Antiqua"/>
              </a:rPr>
              <a:t>of</a:t>
            </a:r>
            <a:r>
              <a:rPr lang="de-DE" sz="2000" dirty="0">
                <a:latin typeface="Book Antiqua"/>
              </a:rPr>
              <a:t> </a:t>
            </a:r>
            <a:r>
              <a:rPr lang="de-DE" sz="2000" dirty="0" err="1">
                <a:latin typeface="Book Antiqua"/>
              </a:rPr>
              <a:t>the</a:t>
            </a:r>
            <a:r>
              <a:rPr lang="de-DE" sz="2000" dirty="0">
                <a:latin typeface="Book Antiqua"/>
              </a:rPr>
              <a:t> </a:t>
            </a:r>
            <a:r>
              <a:rPr lang="de-DE" sz="2000" dirty="0" err="1">
                <a:latin typeface="Book Antiqua"/>
              </a:rPr>
              <a:t>most</a:t>
            </a:r>
            <a:r>
              <a:rPr lang="de-DE" sz="2000" dirty="0">
                <a:latin typeface="Book Antiqua"/>
              </a:rPr>
              <a:t> </a:t>
            </a:r>
            <a:r>
              <a:rPr lang="de-DE" sz="2000" dirty="0" err="1">
                <a:latin typeface="Book Antiqua"/>
              </a:rPr>
              <a:t>studied</a:t>
            </a:r>
            <a:r>
              <a:rPr lang="de-DE" sz="2000" dirty="0">
                <a:latin typeface="Book Antiqua"/>
              </a:rPr>
              <a:t> </a:t>
            </a:r>
            <a:r>
              <a:rPr lang="de-DE" sz="2000" dirty="0" err="1">
                <a:latin typeface="Book Antiqua"/>
              </a:rPr>
              <a:t>cyanobacteria</a:t>
            </a:r>
          </a:p>
          <a:p>
            <a:endParaRPr lang="de-DE" sz="2000">
              <a:latin typeface="Book Antiqua" panose="0204060205030503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>
                <a:latin typeface="Book Antiqua"/>
              </a:rPr>
              <a:t>Nitrogen </a:t>
            </a:r>
            <a:r>
              <a:rPr lang="de-DE" sz="2000" dirty="0" err="1">
                <a:latin typeface="Book Antiqua"/>
              </a:rPr>
              <a:t>fixation</a:t>
            </a:r>
          </a:p>
          <a:p>
            <a:endParaRPr lang="de-DE" sz="2000">
              <a:latin typeface="Book Antiqua" panose="0204060205030503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>
                <a:latin typeface="Book Antiqua"/>
              </a:rPr>
              <a:t>Can </a:t>
            </a:r>
            <a:r>
              <a:rPr lang="de-DE" sz="2000" dirty="0" err="1">
                <a:latin typeface="Book Antiqua"/>
              </a:rPr>
              <a:t>differentiate</a:t>
            </a:r>
            <a:r>
              <a:rPr lang="de-DE" sz="2000" dirty="0">
                <a:latin typeface="Book Antiqua"/>
              </a:rPr>
              <a:t> </a:t>
            </a:r>
            <a:r>
              <a:rPr lang="de-DE" sz="2000" dirty="0" err="1">
                <a:latin typeface="Book Antiqua"/>
              </a:rPr>
              <a:t>into</a:t>
            </a:r>
            <a:r>
              <a:rPr lang="de-DE" sz="2000" dirty="0">
                <a:latin typeface="Book Antiqua"/>
              </a:rPr>
              <a:t> </a:t>
            </a:r>
            <a:r>
              <a:rPr lang="de-DE" sz="2000" dirty="0" err="1">
                <a:latin typeface="Book Antiqua"/>
              </a:rPr>
              <a:t>heterocysts</a:t>
            </a:r>
            <a:r>
              <a:rPr lang="de-DE" sz="2000" dirty="0">
                <a:latin typeface="Book Antiqua"/>
              </a:rPr>
              <a:t> (</a:t>
            </a:r>
            <a:r>
              <a:rPr lang="de-DE" sz="2000" dirty="0" err="1">
                <a:latin typeface="Book Antiqua"/>
              </a:rPr>
              <a:t>nitrogen</a:t>
            </a:r>
            <a:r>
              <a:rPr lang="de-DE" sz="2000" dirty="0">
                <a:latin typeface="Book Antiqua"/>
              </a:rPr>
              <a:t> </a:t>
            </a:r>
            <a:r>
              <a:rPr lang="de-DE" sz="2000" dirty="0" err="1">
                <a:latin typeface="Book Antiqua"/>
              </a:rPr>
              <a:t>fixation</a:t>
            </a:r>
            <a:r>
              <a:rPr lang="de-DE" sz="2000" dirty="0">
                <a:latin typeface="Book Antiqua"/>
              </a:rPr>
              <a:t>) and </a:t>
            </a:r>
            <a:r>
              <a:rPr lang="de-DE" sz="2000" dirty="0" err="1">
                <a:latin typeface="Book Antiqua"/>
              </a:rPr>
              <a:t>akinetes</a:t>
            </a:r>
            <a:r>
              <a:rPr lang="de-DE" sz="2000" dirty="0">
                <a:latin typeface="Book Antiqua"/>
              </a:rPr>
              <a:t> </a:t>
            </a:r>
            <a:r>
              <a:rPr lang="de-DE" sz="2000" dirty="0" err="1">
                <a:latin typeface="Book Antiqua"/>
              </a:rPr>
              <a:t>forms</a:t>
            </a:r>
            <a:r>
              <a:rPr lang="de-DE" sz="2000" dirty="0">
                <a:latin typeface="Book Antiqua"/>
              </a:rPr>
              <a:t> (</a:t>
            </a:r>
            <a:r>
              <a:rPr lang="de-DE" sz="2000" dirty="0" err="1">
                <a:latin typeface="Book Antiqua"/>
              </a:rPr>
              <a:t>spore</a:t>
            </a:r>
            <a:r>
              <a:rPr lang="de-DE" sz="2000" dirty="0">
                <a:latin typeface="Book Antiqua"/>
              </a:rPr>
              <a:t>-like form)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E7EE982-B789-42F2-8AB5-9D5F77D76B04}"/>
              </a:ext>
            </a:extLst>
          </p:cNvPr>
          <p:cNvSpPr txBox="1">
            <a:spLocks/>
          </p:cNvSpPr>
          <p:nvPr/>
        </p:nvSpPr>
        <p:spPr>
          <a:xfrm>
            <a:off x="6785892" y="845334"/>
            <a:ext cx="4610963" cy="3916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91440" tIns="45720" rIns="91440" bIns="4572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de-DE" sz="2400" b="1" i="1" dirty="0" err="1"/>
              <a:t>Aphanizomenon</a:t>
            </a:r>
            <a:r>
              <a:rPr lang="de-DE" sz="2400" b="1" i="1" dirty="0"/>
              <a:t> </a:t>
            </a:r>
            <a:r>
              <a:rPr lang="de-DE" sz="2400" b="1" i="1" dirty="0" err="1"/>
              <a:t>sp</a:t>
            </a:r>
            <a:r>
              <a:rPr lang="de-DE" sz="2400" b="1" dirty="0"/>
              <a:t>. ULC602</a:t>
            </a:r>
            <a:endParaRPr lang="de-AT" sz="2400" b="1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116FA076-9867-4590-92A0-602B0171B055}"/>
              </a:ext>
            </a:extLst>
          </p:cNvPr>
          <p:cNvSpPr txBox="1">
            <a:spLocks/>
          </p:cNvSpPr>
          <p:nvPr/>
        </p:nvSpPr>
        <p:spPr>
          <a:xfrm>
            <a:off x="6499738" y="1446213"/>
            <a:ext cx="5468644" cy="49407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91440" tIns="45720" rIns="91440" bIns="45720" anchor="t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000">
                <a:latin typeface="Book Antiqua"/>
              </a:rPr>
              <a:t>Filamentous cyanobacteria </a:t>
            </a:r>
            <a:r>
              <a:rPr lang="de-DE" sz="2000" err="1">
                <a:latin typeface="Book Antiqua"/>
              </a:rPr>
              <a:t>belongs</a:t>
            </a:r>
            <a:r>
              <a:rPr lang="de-DE" sz="2000">
                <a:latin typeface="Book Antiqua"/>
              </a:rPr>
              <a:t> </a:t>
            </a:r>
            <a:r>
              <a:rPr lang="de-DE" sz="2000" err="1">
                <a:latin typeface="Book Antiqua"/>
              </a:rPr>
              <a:t>to</a:t>
            </a:r>
            <a:r>
              <a:rPr lang="de-DE" sz="2000">
                <a:latin typeface="Book Antiqua"/>
              </a:rPr>
              <a:t> </a:t>
            </a:r>
            <a:r>
              <a:rPr lang="de-DE" sz="2000" err="1">
                <a:latin typeface="Book Antiqua"/>
              </a:rPr>
              <a:t>Nostocales</a:t>
            </a:r>
            <a:r>
              <a:rPr lang="de-DE" sz="2000" dirty="0">
                <a:latin typeface="Book Antiqua"/>
              </a:rPr>
              <a:t> </a:t>
            </a:r>
            <a:r>
              <a:rPr lang="de-DE" sz="2000" dirty="0" err="1">
                <a:latin typeface="Book Antiqua"/>
              </a:rPr>
              <a:t>order</a:t>
            </a:r>
            <a:r>
              <a:rPr lang="de-DE" sz="2000" dirty="0">
                <a:latin typeface="Book Antiqua"/>
              </a:rPr>
              <a:t> </a:t>
            </a:r>
            <a:endParaRPr lang="de-DE" sz="2000">
              <a:latin typeface="Book Antiqua" panose="02040602050305030304" pitchFamily="18" charset="0"/>
            </a:endParaRPr>
          </a:p>
          <a:p>
            <a:endParaRPr lang="de-DE" sz="2000"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>
                <a:latin typeface="Book Antiqua" panose="02040602050305030304" pitchFamily="18" charset="0"/>
                <a:cs typeface="Arial" panose="020B0604020202020204" pitchFamily="34" charset="0"/>
              </a:rPr>
              <a:t>Grows as unbranched filaments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>
                <a:latin typeface="Book Antiqua" panose="02040602050305030304" pitchFamily="18" charset="0"/>
                <a:cs typeface="Arial" panose="020B0604020202020204" pitchFamily="34" charset="0"/>
              </a:rPr>
              <a:t>Harmful blooming formation and produce toxic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endParaRPr lang="en-US" sz="2000"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endParaRPr lang="en-US" sz="2000"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>
                <a:latin typeface="Book Antiqua" panose="02040602050305030304" pitchFamily="18" charset="0"/>
                <a:cs typeface="Arial" panose="020B0604020202020204" pitchFamily="34" charset="0"/>
              </a:rPr>
              <a:t>Nitrogen fixation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>
                <a:latin typeface="Book Antiqua" panose="02040602050305030304" pitchFamily="18" charset="0"/>
                <a:cs typeface="Arial" panose="020B0604020202020204" pitchFamily="34" charset="0"/>
              </a:rPr>
              <a:t>Can differentiate into heterocysts (nitrogen fixation) and akinetes (spore-like form)</a:t>
            </a:r>
            <a:endParaRPr lang="en-US" sz="2000" dirty="0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597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BCC1074-2100-4B8B-8118-86481C90D1D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de-AT" smtClean="0"/>
              <a:pPr/>
              <a:t>6</a:t>
            </a:fld>
            <a:endParaRPr lang="de-AT"/>
          </a:p>
        </p:txBody>
      </p:sp>
      <p:sp>
        <p:nvSpPr>
          <p:cNvPr id="5" name="Titel 6">
            <a:extLst>
              <a:ext uri="{FF2B5EF4-FFF2-40B4-BE49-F238E27FC236}">
                <a16:creationId xmlns:a16="http://schemas.microsoft.com/office/drawing/2014/main" id="{D3BE3281-2117-4488-BAC4-0F91FAFFA3C6}"/>
              </a:ext>
            </a:extLst>
          </p:cNvPr>
          <p:cNvSpPr txBox="1">
            <a:spLocks/>
          </p:cNvSpPr>
          <p:nvPr/>
        </p:nvSpPr>
        <p:spPr>
          <a:xfrm>
            <a:off x="1198485" y="147559"/>
            <a:ext cx="9983807" cy="1111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000"/>
              <a:buFont typeface="Comic Sans MS"/>
              <a:buNone/>
              <a:defRPr sz="4000" b="1" i="0" u="none" strike="noStrike" cap="none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e-DE" sz="3200" dirty="0">
                <a:latin typeface="Bookman Old Style" panose="02050604050505020204" pitchFamily="18" charset="0"/>
              </a:rPr>
              <a:t>Standard medium </a:t>
            </a:r>
            <a:r>
              <a:rPr lang="de-DE" sz="3200" dirty="0" err="1">
                <a:latin typeface="Bookman Old Style" panose="02050604050505020204" pitchFamily="18" charset="0"/>
              </a:rPr>
              <a:t>for</a:t>
            </a:r>
            <a:r>
              <a:rPr lang="de-DE" sz="3200" dirty="0">
                <a:latin typeface="Bookman Old Style" panose="02050604050505020204" pitchFamily="18" charset="0"/>
              </a:rPr>
              <a:t> </a:t>
            </a:r>
            <a:r>
              <a:rPr lang="de-DE" sz="3200" dirty="0" err="1">
                <a:latin typeface="Bookman Old Style" panose="02050604050505020204" pitchFamily="18" charset="0"/>
              </a:rPr>
              <a:t>cultivation</a:t>
            </a:r>
            <a:r>
              <a:rPr lang="de-DE" sz="3200" dirty="0">
                <a:latin typeface="Bookman Old Style" panose="02050604050505020204" pitchFamily="18" charset="0"/>
              </a:rPr>
              <a:t> </a:t>
            </a:r>
            <a:r>
              <a:rPr lang="de-DE" sz="3200" dirty="0" err="1">
                <a:latin typeface="Bookman Old Style" panose="02050604050505020204" pitchFamily="18" charset="0"/>
              </a:rPr>
              <a:t>of</a:t>
            </a:r>
            <a:r>
              <a:rPr lang="de-DE" sz="3200" dirty="0">
                <a:latin typeface="Bookman Old Style" panose="02050604050505020204" pitchFamily="18" charset="0"/>
              </a:rPr>
              <a:t> </a:t>
            </a:r>
            <a:r>
              <a:rPr lang="de-DE" sz="3200" dirty="0" err="1">
                <a:latin typeface="Bookman Old Style" panose="02050604050505020204" pitchFamily="18" charset="0"/>
              </a:rPr>
              <a:t>cyanobacteria</a:t>
            </a:r>
            <a:endParaRPr lang="de-AT" sz="3200" dirty="0">
              <a:latin typeface="Bookman Old Style" panose="02050604050505020204" pitchFamily="18" charset="0"/>
            </a:endParaRPr>
          </a:p>
        </p:txBody>
      </p:sp>
      <p:sp>
        <p:nvSpPr>
          <p:cNvPr id="6" name="Inhaltsplatzhalter 7">
            <a:extLst>
              <a:ext uri="{FF2B5EF4-FFF2-40B4-BE49-F238E27FC236}">
                <a16:creationId xmlns:a16="http://schemas.microsoft.com/office/drawing/2014/main" id="{3197A6A5-664D-475F-88EA-0A878A0FC219}"/>
              </a:ext>
            </a:extLst>
          </p:cNvPr>
          <p:cNvSpPr txBox="1">
            <a:spLocks/>
          </p:cNvSpPr>
          <p:nvPr/>
        </p:nvSpPr>
        <p:spPr>
          <a:xfrm>
            <a:off x="1653898" y="1071368"/>
            <a:ext cx="9072979" cy="583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>
              <a:buFont typeface="Wingdings" panose="05000000000000000000" pitchFamily="2" charset="2"/>
              <a:buChar char="§"/>
            </a:pPr>
            <a:r>
              <a:rPr lang="de-DE" sz="2000" dirty="0">
                <a:latin typeface="Book Antiqua" panose="02040602050305030304" pitchFamily="18" charset="0"/>
              </a:rPr>
              <a:t>BG-110 medium : lack </a:t>
            </a:r>
            <a:r>
              <a:rPr lang="de-DE" sz="2000" dirty="0" err="1">
                <a:latin typeface="Book Antiqua" panose="02040602050305030304" pitchFamily="18" charset="0"/>
              </a:rPr>
              <a:t>of</a:t>
            </a:r>
            <a:r>
              <a:rPr lang="de-DE" sz="2000" dirty="0">
                <a:latin typeface="Book Antiqua" panose="02040602050305030304" pitchFamily="18" charset="0"/>
              </a:rPr>
              <a:t> N-</a:t>
            </a:r>
            <a:r>
              <a:rPr lang="de-DE" sz="2000" dirty="0" err="1">
                <a:latin typeface="Book Antiqua" panose="02040602050305030304" pitchFamily="18" charset="0"/>
              </a:rPr>
              <a:t>sources</a:t>
            </a:r>
            <a:r>
              <a:rPr lang="de-DE" sz="2000" dirty="0">
                <a:latin typeface="Book Antiqua" panose="02040602050305030304" pitchFamily="18" charset="0"/>
              </a:rPr>
              <a:t> </a:t>
            </a:r>
            <a:r>
              <a:rPr lang="de-DE" sz="2000" dirty="0" err="1">
                <a:latin typeface="Book Antiqua" panose="02040602050305030304" pitchFamily="18" charset="0"/>
              </a:rPr>
              <a:t>to</a:t>
            </a:r>
            <a:r>
              <a:rPr lang="de-DE" sz="2000" dirty="0">
                <a:latin typeface="Book Antiqua" panose="02040602050305030304" pitchFamily="18" charset="0"/>
              </a:rPr>
              <a:t> </a:t>
            </a:r>
            <a:r>
              <a:rPr lang="de-DE" sz="2000" dirty="0" err="1">
                <a:latin typeface="Book Antiqua" panose="02040602050305030304" pitchFamily="18" charset="0"/>
              </a:rPr>
              <a:t>preserve</a:t>
            </a:r>
            <a:r>
              <a:rPr lang="de-DE" sz="2000" dirty="0">
                <a:latin typeface="Book Antiqua" panose="02040602050305030304" pitchFamily="18" charset="0"/>
              </a:rPr>
              <a:t> </a:t>
            </a:r>
            <a:r>
              <a:rPr lang="de-DE" sz="2000" dirty="0" err="1">
                <a:latin typeface="Book Antiqua" panose="02040602050305030304" pitchFamily="18" charset="0"/>
              </a:rPr>
              <a:t>the</a:t>
            </a:r>
            <a:r>
              <a:rPr lang="de-DE" sz="2000" dirty="0">
                <a:latin typeface="Book Antiqua" panose="02040602050305030304" pitchFamily="18" charset="0"/>
              </a:rPr>
              <a:t> </a:t>
            </a:r>
            <a:r>
              <a:rPr lang="de-DE" sz="2000" dirty="0" err="1">
                <a:latin typeface="Book Antiqua" panose="02040602050305030304" pitchFamily="18" charset="0"/>
              </a:rPr>
              <a:t>heterocyst</a:t>
            </a:r>
            <a:r>
              <a:rPr lang="de-DE" sz="2000" dirty="0">
                <a:latin typeface="Book Antiqua" panose="02040602050305030304" pitchFamily="18" charset="0"/>
              </a:rPr>
              <a:t> </a:t>
            </a:r>
            <a:r>
              <a:rPr lang="de-DE" sz="2000" dirty="0" err="1">
                <a:latin typeface="Book Antiqua" panose="02040602050305030304" pitchFamily="18" charset="0"/>
              </a:rPr>
              <a:t>differentiation</a:t>
            </a:r>
            <a:endParaRPr lang="de-DE" sz="2000" dirty="0">
              <a:latin typeface="Book Antiqua" panose="02040602050305030304" pitchFamily="18" charset="0"/>
            </a:endParaRP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4EBFE9C4-EC69-43B1-BA69-0666852F91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445187"/>
              </p:ext>
            </p:extLst>
          </p:nvPr>
        </p:nvGraphicFramePr>
        <p:xfrm>
          <a:off x="1697683" y="1664619"/>
          <a:ext cx="4398317" cy="3358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5068">
                  <a:extLst>
                    <a:ext uri="{9D8B030D-6E8A-4147-A177-3AD203B41FA5}">
                      <a16:colId xmlns:a16="http://schemas.microsoft.com/office/drawing/2014/main" val="486726192"/>
                    </a:ext>
                  </a:extLst>
                </a:gridCol>
                <a:gridCol w="1693249">
                  <a:extLst>
                    <a:ext uri="{9D8B030D-6E8A-4147-A177-3AD203B41FA5}">
                      <a16:colId xmlns:a16="http://schemas.microsoft.com/office/drawing/2014/main" val="3538293757"/>
                    </a:ext>
                  </a:extLst>
                </a:gridCol>
              </a:tblGrid>
              <a:tr h="439075"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u="none" strike="noStrike" dirty="0" err="1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Component</a:t>
                      </a:r>
                      <a:endParaRPr lang="de-AT" sz="1800" b="1" i="0" u="none" strike="noStrike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10966" marR="10966" marT="109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u="none" strike="noStrike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Final </a:t>
                      </a:r>
                      <a:r>
                        <a:rPr lang="de-AT" sz="1800" u="none" strike="noStrike" dirty="0" err="1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conc</a:t>
                      </a:r>
                      <a:r>
                        <a:rPr lang="de-AT" sz="1800" u="none" strike="noStrike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 (</a:t>
                      </a:r>
                      <a:r>
                        <a:rPr lang="de-AT" sz="1800" u="none" strike="noStrike" dirty="0" err="1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mM</a:t>
                      </a:r>
                      <a:r>
                        <a:rPr lang="de-AT" sz="1800" u="none" strike="noStrike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)</a:t>
                      </a:r>
                      <a:endParaRPr lang="de-AT" sz="1800" b="1" i="0" u="none" strike="noStrike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10966" marR="10966" marT="10966" marB="0" anchor="ctr"/>
                </a:tc>
                <a:extLst>
                  <a:ext uri="{0D108BD9-81ED-4DB2-BD59-A6C34878D82A}">
                    <a16:rowId xmlns:a16="http://schemas.microsoft.com/office/drawing/2014/main" val="1170620148"/>
                  </a:ext>
                </a:extLst>
              </a:tr>
              <a:tr h="304846"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u="none" strike="noStrike" dirty="0">
                          <a:effectLst/>
                          <a:latin typeface="Book Antiqua" panose="02040602050305030304" pitchFamily="18" charset="0"/>
                        </a:rPr>
                        <a:t>K</a:t>
                      </a:r>
                      <a:r>
                        <a:rPr lang="de-AT" sz="1800" u="none" strike="noStrike" baseline="-25000" dirty="0">
                          <a:effectLst/>
                          <a:latin typeface="Book Antiqua" panose="02040602050305030304" pitchFamily="18" charset="0"/>
                        </a:rPr>
                        <a:t>2</a:t>
                      </a:r>
                      <a:r>
                        <a:rPr lang="de-AT" sz="1800" u="none" strike="noStrike" dirty="0">
                          <a:effectLst/>
                          <a:latin typeface="Book Antiqua" panose="02040602050305030304" pitchFamily="18" charset="0"/>
                        </a:rPr>
                        <a:t>HPO</a:t>
                      </a:r>
                      <a:r>
                        <a:rPr lang="de-AT" sz="1800" u="none" strike="noStrike" baseline="-25000" dirty="0">
                          <a:effectLst/>
                          <a:latin typeface="Book Antiqua" panose="02040602050305030304" pitchFamily="18" charset="0"/>
                        </a:rPr>
                        <a:t>4.</a:t>
                      </a:r>
                      <a:r>
                        <a:rPr lang="de-AT" sz="1800" u="none" strike="noStrike" dirty="0">
                          <a:effectLst/>
                          <a:latin typeface="Book Antiqua" panose="02040602050305030304" pitchFamily="18" charset="0"/>
                        </a:rPr>
                        <a:t>3H</a:t>
                      </a:r>
                      <a:r>
                        <a:rPr lang="de-AT" sz="1800" u="none" strike="noStrike" baseline="-25000" dirty="0">
                          <a:effectLst/>
                          <a:latin typeface="Book Antiqua" panose="02040602050305030304" pitchFamily="18" charset="0"/>
                        </a:rPr>
                        <a:t>2</a:t>
                      </a:r>
                      <a:r>
                        <a:rPr lang="de-AT" sz="1800" u="none" strike="noStrike" dirty="0">
                          <a:effectLst/>
                          <a:latin typeface="Book Antiqua" panose="02040602050305030304" pitchFamily="18" charset="0"/>
                        </a:rPr>
                        <a:t>O</a:t>
                      </a:r>
                      <a:endParaRPr lang="de-AT" sz="18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10966" marR="10966" marT="109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u="none" strike="noStrike" dirty="0">
                          <a:effectLst/>
                          <a:latin typeface="Book Antiqua" panose="02040602050305030304" pitchFamily="18" charset="0"/>
                        </a:rPr>
                        <a:t>0,18</a:t>
                      </a:r>
                      <a:endParaRPr lang="de-AT" sz="1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10966" marR="10966" marT="10966" marB="0" anchor="b"/>
                </a:tc>
                <a:extLst>
                  <a:ext uri="{0D108BD9-81ED-4DB2-BD59-A6C34878D82A}">
                    <a16:rowId xmlns:a16="http://schemas.microsoft.com/office/drawing/2014/main" val="1257523671"/>
                  </a:ext>
                </a:extLst>
              </a:tr>
              <a:tr h="304846"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u="none" strike="noStrike" dirty="0">
                          <a:effectLst/>
                          <a:latin typeface="Book Antiqua" panose="02040602050305030304" pitchFamily="18" charset="0"/>
                        </a:rPr>
                        <a:t>MgSO</a:t>
                      </a:r>
                      <a:r>
                        <a:rPr lang="de-AT" sz="1800" u="none" strike="noStrike" baseline="-25000" dirty="0">
                          <a:effectLst/>
                          <a:latin typeface="Book Antiqua" panose="02040602050305030304" pitchFamily="18" charset="0"/>
                        </a:rPr>
                        <a:t>4</a:t>
                      </a:r>
                      <a:r>
                        <a:rPr lang="de-AT" sz="1800" u="none" strike="noStrike" dirty="0">
                          <a:effectLst/>
                          <a:latin typeface="Book Antiqua" panose="02040602050305030304" pitchFamily="18" charset="0"/>
                        </a:rPr>
                        <a:t>.7H</a:t>
                      </a:r>
                      <a:r>
                        <a:rPr lang="de-AT" sz="1800" u="none" strike="noStrike" baseline="-25000" dirty="0">
                          <a:effectLst/>
                          <a:latin typeface="Book Antiqua" panose="02040602050305030304" pitchFamily="18" charset="0"/>
                        </a:rPr>
                        <a:t>2</a:t>
                      </a:r>
                      <a:r>
                        <a:rPr lang="de-AT" sz="1800" u="none" strike="noStrike" dirty="0">
                          <a:effectLst/>
                          <a:latin typeface="Book Antiqua" panose="02040602050305030304" pitchFamily="18" charset="0"/>
                        </a:rPr>
                        <a:t>O</a:t>
                      </a:r>
                      <a:endParaRPr lang="de-AT" sz="18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10966" marR="10966" marT="109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u="none" strike="noStrike" dirty="0">
                          <a:effectLst/>
                          <a:latin typeface="Book Antiqua" panose="02040602050305030304" pitchFamily="18" charset="0"/>
                        </a:rPr>
                        <a:t>0,62</a:t>
                      </a:r>
                      <a:endParaRPr lang="de-AT" sz="1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10966" marR="10966" marT="10966" marB="0" anchor="b"/>
                </a:tc>
                <a:extLst>
                  <a:ext uri="{0D108BD9-81ED-4DB2-BD59-A6C34878D82A}">
                    <a16:rowId xmlns:a16="http://schemas.microsoft.com/office/drawing/2014/main" val="84398"/>
                  </a:ext>
                </a:extLst>
              </a:tr>
              <a:tr h="304846"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u="none" strike="noStrike" dirty="0">
                          <a:effectLst/>
                          <a:latin typeface="Book Antiqua" panose="02040602050305030304" pitchFamily="18" charset="0"/>
                        </a:rPr>
                        <a:t>CaCl</a:t>
                      </a:r>
                      <a:r>
                        <a:rPr lang="de-AT" sz="1800" u="none" strike="noStrike" baseline="-25000" dirty="0">
                          <a:effectLst/>
                          <a:latin typeface="Book Antiqua" panose="02040602050305030304" pitchFamily="18" charset="0"/>
                        </a:rPr>
                        <a:t>2</a:t>
                      </a:r>
                      <a:r>
                        <a:rPr lang="de-AT" sz="1800" u="none" strike="noStrike" dirty="0">
                          <a:effectLst/>
                          <a:latin typeface="Book Antiqua" panose="02040602050305030304" pitchFamily="18" charset="0"/>
                        </a:rPr>
                        <a:t>.2H</a:t>
                      </a:r>
                      <a:r>
                        <a:rPr lang="de-AT" sz="1800" u="none" strike="noStrike" baseline="-25000" dirty="0">
                          <a:effectLst/>
                          <a:latin typeface="Book Antiqua" panose="02040602050305030304" pitchFamily="18" charset="0"/>
                        </a:rPr>
                        <a:t>2</a:t>
                      </a:r>
                      <a:r>
                        <a:rPr lang="de-AT" sz="1800" u="none" strike="noStrike" dirty="0">
                          <a:effectLst/>
                          <a:latin typeface="Book Antiqua" panose="02040602050305030304" pitchFamily="18" charset="0"/>
                        </a:rPr>
                        <a:t>O</a:t>
                      </a:r>
                      <a:endParaRPr lang="de-AT" sz="18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10966" marR="10966" marT="109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u="none" strike="noStrike" dirty="0">
                          <a:effectLst/>
                          <a:latin typeface="Book Antiqua" panose="02040602050305030304" pitchFamily="18" charset="0"/>
                        </a:rPr>
                        <a:t>0,24</a:t>
                      </a:r>
                      <a:endParaRPr lang="de-AT" sz="1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10966" marR="10966" marT="10966" marB="0" anchor="b"/>
                </a:tc>
                <a:extLst>
                  <a:ext uri="{0D108BD9-81ED-4DB2-BD59-A6C34878D82A}">
                    <a16:rowId xmlns:a16="http://schemas.microsoft.com/office/drawing/2014/main" val="3685931776"/>
                  </a:ext>
                </a:extLst>
              </a:tr>
              <a:tr h="304846"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u="none" strike="noStrike" dirty="0">
                          <a:effectLst/>
                          <a:latin typeface="Book Antiqua" panose="02040602050305030304" pitchFamily="18" charset="0"/>
                        </a:rPr>
                        <a:t>EDTA -Mg- Na</a:t>
                      </a:r>
                      <a:r>
                        <a:rPr lang="de-AT" sz="1800" u="none" strike="noStrike" baseline="-25000" dirty="0">
                          <a:effectLst/>
                          <a:latin typeface="Book Antiqua" panose="02040602050305030304" pitchFamily="18" charset="0"/>
                        </a:rPr>
                        <a:t>2</a:t>
                      </a:r>
                      <a:endParaRPr lang="de-AT" sz="18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10966" marR="10966" marT="109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u="none" strike="noStrike" dirty="0">
                          <a:effectLst/>
                          <a:latin typeface="Book Antiqua" panose="02040602050305030304" pitchFamily="18" charset="0"/>
                        </a:rPr>
                        <a:t>0,0025</a:t>
                      </a:r>
                      <a:endParaRPr lang="de-AT" sz="1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10966" marR="10966" marT="10966" marB="0" anchor="b"/>
                </a:tc>
                <a:extLst>
                  <a:ext uri="{0D108BD9-81ED-4DB2-BD59-A6C34878D82A}">
                    <a16:rowId xmlns:a16="http://schemas.microsoft.com/office/drawing/2014/main" val="1277925696"/>
                  </a:ext>
                </a:extLst>
              </a:tr>
              <a:tr h="304846"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u="none" strike="noStrike">
                          <a:effectLst/>
                          <a:latin typeface="Book Antiqua" panose="02040602050305030304" pitchFamily="18" charset="0"/>
                        </a:rPr>
                        <a:t>Citric acid (monohydrate)</a:t>
                      </a:r>
                      <a:endParaRPr lang="de-AT" sz="18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10966" marR="10966" marT="109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u="none" strike="noStrike" dirty="0">
                          <a:effectLst/>
                          <a:latin typeface="Book Antiqua" panose="02040602050305030304" pitchFamily="18" charset="0"/>
                        </a:rPr>
                        <a:t>0,03</a:t>
                      </a:r>
                      <a:endParaRPr lang="de-AT" sz="1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10966" marR="10966" marT="10966" marB="0" anchor="b"/>
                </a:tc>
                <a:extLst>
                  <a:ext uri="{0D108BD9-81ED-4DB2-BD59-A6C34878D82A}">
                    <a16:rowId xmlns:a16="http://schemas.microsoft.com/office/drawing/2014/main" val="1476579522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u="none" strike="noStrike">
                          <a:effectLst/>
                          <a:latin typeface="Book Antiqua" panose="02040602050305030304" pitchFamily="18" charset="0"/>
                        </a:rPr>
                        <a:t>Ammonium iron citrate </a:t>
                      </a:r>
                      <a:endParaRPr lang="de-AT" sz="18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10966" marR="10966" marT="109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u="none" strike="noStrike" dirty="0">
                          <a:effectLst/>
                          <a:latin typeface="Book Antiqua" panose="02040602050305030304" pitchFamily="18" charset="0"/>
                        </a:rPr>
                        <a:t>0,023</a:t>
                      </a:r>
                      <a:endParaRPr lang="de-AT" sz="1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10966" marR="10966" marT="10966" marB="0" anchor="b"/>
                </a:tc>
                <a:extLst>
                  <a:ext uri="{0D108BD9-81ED-4DB2-BD59-A6C34878D82A}">
                    <a16:rowId xmlns:a16="http://schemas.microsoft.com/office/drawing/2014/main" val="622435013"/>
                  </a:ext>
                </a:extLst>
              </a:tr>
              <a:tr h="304846"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800" u="none" strike="noStrike">
                          <a:effectLst/>
                          <a:latin typeface="Book Antiqua" panose="02040602050305030304" pitchFamily="18" charset="0"/>
                        </a:rPr>
                        <a:t>Na</a:t>
                      </a:r>
                      <a:r>
                        <a:rPr lang="de-AT" sz="1800" u="none" strike="noStrike" baseline="-25000">
                          <a:effectLst/>
                          <a:latin typeface="Book Antiqua" panose="02040602050305030304" pitchFamily="18" charset="0"/>
                        </a:rPr>
                        <a:t>2</a:t>
                      </a:r>
                      <a:r>
                        <a:rPr lang="de-AT" sz="1800" u="none" strike="noStrike">
                          <a:effectLst/>
                          <a:latin typeface="Book Antiqua" panose="02040602050305030304" pitchFamily="18" charset="0"/>
                        </a:rPr>
                        <a:t>CO</a:t>
                      </a:r>
                      <a:r>
                        <a:rPr lang="de-AT" sz="1800" u="none" strike="noStrike" baseline="-25000">
                          <a:effectLst/>
                          <a:latin typeface="Book Antiqua" panose="02040602050305030304" pitchFamily="18" charset="0"/>
                        </a:rPr>
                        <a:t>3</a:t>
                      </a:r>
                      <a:endParaRPr lang="de-AT" sz="18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10966" marR="10966" marT="109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u="none" strike="noStrike" dirty="0">
                          <a:effectLst/>
                          <a:latin typeface="Book Antiqua" panose="02040602050305030304" pitchFamily="18" charset="0"/>
                        </a:rPr>
                        <a:t>0,19</a:t>
                      </a:r>
                      <a:endParaRPr lang="de-AT" sz="1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10966" marR="10966" marT="10966" marB="0" anchor="b"/>
                </a:tc>
                <a:extLst>
                  <a:ext uri="{0D108BD9-81ED-4DB2-BD59-A6C34878D82A}">
                    <a16:rowId xmlns:a16="http://schemas.microsoft.com/office/drawing/2014/main" val="4233682173"/>
                  </a:ext>
                </a:extLst>
              </a:tr>
              <a:tr h="304846"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u="none" strike="noStrike">
                          <a:effectLst/>
                          <a:latin typeface="Book Antiqua" panose="02040602050305030304" pitchFamily="18" charset="0"/>
                        </a:rPr>
                        <a:t>NaHCO</a:t>
                      </a:r>
                      <a:r>
                        <a:rPr lang="de-AT" sz="1800" u="none" strike="noStrike" baseline="-25000">
                          <a:effectLst/>
                          <a:latin typeface="Book Antiqua" panose="02040602050305030304" pitchFamily="18" charset="0"/>
                        </a:rPr>
                        <a:t>3</a:t>
                      </a:r>
                      <a:endParaRPr lang="de-AT" sz="18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10966" marR="10966" marT="109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u="none" strike="noStrike" dirty="0">
                          <a:effectLst/>
                          <a:latin typeface="Book Antiqua" panose="02040602050305030304" pitchFamily="18" charset="0"/>
                        </a:rPr>
                        <a:t>1,80</a:t>
                      </a:r>
                      <a:endParaRPr lang="de-AT" sz="1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10966" marR="10966" marT="10966" marB="0" anchor="b"/>
                </a:tc>
                <a:extLst>
                  <a:ext uri="{0D108BD9-81ED-4DB2-BD59-A6C34878D82A}">
                    <a16:rowId xmlns:a16="http://schemas.microsoft.com/office/drawing/2014/main" val="4088077632"/>
                  </a:ext>
                </a:extLst>
              </a:tr>
              <a:tr h="304846"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u="none" strike="noStrike" dirty="0">
                          <a:effectLst/>
                          <a:latin typeface="Book Antiqua" panose="02040602050305030304" pitchFamily="18" charset="0"/>
                        </a:rPr>
                        <a:t>Trace </a:t>
                      </a:r>
                      <a:r>
                        <a:rPr lang="de-AT" sz="1800" u="none" strike="noStrike" dirty="0" err="1">
                          <a:effectLst/>
                          <a:latin typeface="Book Antiqua" panose="02040602050305030304" pitchFamily="18" charset="0"/>
                        </a:rPr>
                        <a:t>elements</a:t>
                      </a:r>
                      <a:r>
                        <a:rPr lang="de-AT" sz="1800" u="none" strike="noStrike" dirty="0">
                          <a:effectLst/>
                          <a:latin typeface="Book Antiqua" panose="02040602050305030304" pitchFamily="18" charset="0"/>
                        </a:rPr>
                        <a:t>  mix</a:t>
                      </a:r>
                      <a:endParaRPr lang="de-AT" sz="18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10966" marR="10966" marT="109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u="none" strike="noStrike" dirty="0">
                          <a:effectLst/>
                          <a:latin typeface="Book Antiqua" panose="02040602050305030304" pitchFamily="18" charset="0"/>
                        </a:rPr>
                        <a:t>1 ml </a:t>
                      </a:r>
                      <a:endParaRPr lang="de-AT" sz="1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10966" marR="10966" marT="10966" marB="0" anchor="b"/>
                </a:tc>
                <a:extLst>
                  <a:ext uri="{0D108BD9-81ED-4DB2-BD59-A6C34878D82A}">
                    <a16:rowId xmlns:a16="http://schemas.microsoft.com/office/drawing/2014/main" val="127139797"/>
                  </a:ext>
                </a:extLst>
              </a:tr>
            </a:tbl>
          </a:graphicData>
        </a:graphic>
      </p:graphicFrame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A8644195-28C5-4606-B060-F2FDE7DEE3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184692"/>
              </p:ext>
            </p:extLst>
          </p:nvPr>
        </p:nvGraphicFramePr>
        <p:xfrm>
          <a:off x="6601503" y="2348187"/>
          <a:ext cx="3892814" cy="1991705"/>
        </p:xfrm>
        <a:graphic>
          <a:graphicData uri="http://schemas.openxmlformats.org/drawingml/2006/table">
            <a:tbl>
              <a:tblPr>
                <a:tableStyleId>{8FD4443E-F989-4FC4-A0C8-D5A2AF1F390B}</a:tableStyleId>
              </a:tblPr>
              <a:tblGrid>
                <a:gridCol w="2356453">
                  <a:extLst>
                    <a:ext uri="{9D8B030D-6E8A-4147-A177-3AD203B41FA5}">
                      <a16:colId xmlns:a16="http://schemas.microsoft.com/office/drawing/2014/main" val="782831742"/>
                    </a:ext>
                  </a:extLst>
                </a:gridCol>
                <a:gridCol w="1536361">
                  <a:extLst>
                    <a:ext uri="{9D8B030D-6E8A-4147-A177-3AD203B41FA5}">
                      <a16:colId xmlns:a16="http://schemas.microsoft.com/office/drawing/2014/main" val="2331814919"/>
                    </a:ext>
                  </a:extLst>
                </a:gridCol>
              </a:tblGrid>
              <a:tr h="276983"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b="1" u="none" strike="noStrike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Components</a:t>
                      </a:r>
                      <a:endParaRPr lang="de-AT" sz="1800" b="1" i="0" u="none" strike="noStrike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b="1" u="none" strike="noStrike" dirty="0" err="1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Conc</a:t>
                      </a:r>
                      <a:r>
                        <a:rPr lang="de-AT" sz="1800" b="1" u="none" strike="noStrike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 (g/L)</a:t>
                      </a:r>
                      <a:endParaRPr lang="de-AT" sz="1800" b="1" i="0" u="none" strike="noStrike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83626735"/>
                  </a:ext>
                </a:extLst>
              </a:tr>
              <a:tr h="300065"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u="none" strike="noStrike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H</a:t>
                      </a:r>
                      <a:r>
                        <a:rPr lang="de-AT" sz="1800" u="none" strike="noStrike" baseline="-250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3</a:t>
                      </a:r>
                      <a:r>
                        <a:rPr lang="de-AT" sz="1800" u="none" strike="noStrike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BO</a:t>
                      </a:r>
                      <a:r>
                        <a:rPr lang="de-AT" sz="1800" u="none" strike="noStrike" baseline="-250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3</a:t>
                      </a:r>
                      <a:r>
                        <a:rPr lang="de-AT" sz="1800" u="none" strike="noStrike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endParaRPr lang="de-AT" sz="1800" b="1" i="0" u="none" strike="noStrike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u="none" strike="noStrike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2,86</a:t>
                      </a:r>
                      <a:endParaRPr lang="de-AT" sz="1800" b="0" i="0" u="none" strike="noStrike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40941797"/>
                  </a:ext>
                </a:extLst>
              </a:tr>
              <a:tr h="276983"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u="none" strike="noStrike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MnCl2.4H2O </a:t>
                      </a:r>
                      <a:endParaRPr lang="de-AT" sz="1800" b="1" i="0" u="none" strike="noStrike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u="none" strike="noStrike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1,81</a:t>
                      </a:r>
                      <a:endParaRPr lang="de-AT" sz="1800" b="0" i="0" u="none" strike="noStrike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77710903"/>
                  </a:ext>
                </a:extLst>
              </a:tr>
              <a:tr h="276983"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800" u="none" strike="noStrike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ZnSO4.7H2O </a:t>
                      </a:r>
                      <a:endParaRPr lang="de-AT" sz="1800" b="1" i="0" u="none" strike="noStrike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u="none" strike="noStrike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0,222</a:t>
                      </a:r>
                      <a:endParaRPr lang="de-AT" sz="1800" b="0" i="0" u="none" strike="noStrike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40611222"/>
                  </a:ext>
                </a:extLst>
              </a:tr>
              <a:tr h="276983"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u="none" strike="noStrike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Na2MoO4.2H2O </a:t>
                      </a:r>
                      <a:endParaRPr lang="de-AT" sz="1800" b="1" i="0" u="none" strike="noStrike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u="none" strike="noStrike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0,39</a:t>
                      </a:r>
                      <a:endParaRPr lang="de-AT" sz="1800" b="0" i="0" u="none" strike="noStrike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17582078"/>
                  </a:ext>
                </a:extLst>
              </a:tr>
              <a:tr h="276983"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u="none" strike="noStrike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CuSO4.5H2O</a:t>
                      </a:r>
                      <a:endParaRPr lang="de-AT" sz="1800" b="1" i="0" u="none" strike="noStrike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u="none" strike="noStrike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0,079</a:t>
                      </a:r>
                      <a:endParaRPr lang="de-AT" sz="1800" b="0" i="0" u="none" strike="noStrike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8455885"/>
                  </a:ext>
                </a:extLst>
              </a:tr>
              <a:tr h="276983"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u="none" strike="noStrike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Co(NO3)2.6H2O </a:t>
                      </a:r>
                      <a:endParaRPr lang="de-AT" sz="1800" b="1" i="0" u="none" strike="noStrike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u="none" strike="noStrike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0,049</a:t>
                      </a:r>
                      <a:endParaRPr lang="de-AT" sz="1800" b="0" i="0" u="none" strike="noStrike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88264759"/>
                  </a:ext>
                </a:extLst>
              </a:tr>
            </a:tbl>
          </a:graphicData>
        </a:graphic>
      </p:graphicFrame>
      <p:sp>
        <p:nvSpPr>
          <p:cNvPr id="9" name="Textfeld 8">
            <a:extLst>
              <a:ext uri="{FF2B5EF4-FFF2-40B4-BE49-F238E27FC236}">
                <a16:creationId xmlns:a16="http://schemas.microsoft.com/office/drawing/2014/main" id="{5FE1BFAF-D2C3-4A61-9720-64ADC5ED685F}"/>
              </a:ext>
            </a:extLst>
          </p:cNvPr>
          <p:cNvSpPr txBox="1"/>
          <p:nvPr/>
        </p:nvSpPr>
        <p:spPr>
          <a:xfrm>
            <a:off x="229031" y="5381032"/>
            <a:ext cx="11922711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800" i="1" dirty="0" err="1">
                <a:latin typeface="Book Antiqua"/>
              </a:rPr>
              <a:t>Anabaena</a:t>
            </a:r>
            <a:r>
              <a:rPr lang="de-DE" sz="1800" i="1" dirty="0">
                <a:latin typeface="Book Antiqua"/>
              </a:rPr>
              <a:t> </a:t>
            </a:r>
            <a:r>
              <a:rPr lang="de-DE" sz="1800" i="1" dirty="0" err="1">
                <a:latin typeface="Book Antiqua"/>
              </a:rPr>
              <a:t>sp</a:t>
            </a:r>
            <a:r>
              <a:rPr lang="de-DE" sz="1800" i="1" dirty="0">
                <a:latin typeface="Book Antiqua"/>
              </a:rPr>
              <a:t> </a:t>
            </a:r>
            <a:r>
              <a:rPr lang="de-DE" sz="1800" dirty="0">
                <a:latin typeface="Book Antiqua"/>
              </a:rPr>
              <a:t>was </a:t>
            </a:r>
            <a:r>
              <a:rPr lang="de-DE" sz="1800" dirty="0" err="1">
                <a:latin typeface="Book Antiqua"/>
              </a:rPr>
              <a:t>cultivated</a:t>
            </a:r>
            <a:r>
              <a:rPr lang="de-DE" sz="1800" dirty="0">
                <a:latin typeface="Book Antiqua"/>
              </a:rPr>
              <a:t> in 100% BG-110, pH 7 at 18°C, 120 </a:t>
            </a:r>
            <a:r>
              <a:rPr lang="de-DE" sz="1800" dirty="0" err="1">
                <a:latin typeface="Book Antiqua"/>
              </a:rPr>
              <a:t>rpm</a:t>
            </a:r>
            <a:r>
              <a:rPr lang="de-DE" sz="1800" dirty="0">
                <a:latin typeface="Book Antiqua"/>
              </a:rPr>
              <a:t>, </a:t>
            </a:r>
            <a:r>
              <a:rPr lang="de-DE" sz="1800" dirty="0" err="1">
                <a:latin typeface="Book Antiqua"/>
              </a:rPr>
              <a:t>continuous</a:t>
            </a:r>
            <a:r>
              <a:rPr lang="de-DE" sz="1800" dirty="0">
                <a:latin typeface="Book Antiqua"/>
              </a:rPr>
              <a:t> </a:t>
            </a:r>
            <a:r>
              <a:rPr lang="de-DE" sz="1800" dirty="0" err="1">
                <a:latin typeface="Book Antiqua"/>
              </a:rPr>
              <a:t>white</a:t>
            </a:r>
            <a:r>
              <a:rPr lang="de-DE" sz="1800" dirty="0">
                <a:latin typeface="Book Antiqua"/>
              </a:rPr>
              <a:t> light </a:t>
            </a:r>
            <a:r>
              <a:rPr lang="de-DE" sz="1800" dirty="0" err="1">
                <a:latin typeface="Book Antiqua"/>
              </a:rPr>
              <a:t>for</a:t>
            </a:r>
            <a:r>
              <a:rPr lang="de-DE" sz="1800" dirty="0">
                <a:latin typeface="Book Antiqua"/>
              </a:rPr>
              <a:t> 30 </a:t>
            </a:r>
            <a:r>
              <a:rPr lang="de-DE" sz="1800" dirty="0" err="1">
                <a:latin typeface="Book Antiqua"/>
              </a:rPr>
              <a:t>days</a:t>
            </a:r>
            <a:r>
              <a:rPr lang="de-DE" sz="1800" dirty="0">
                <a:latin typeface="Book Antiqua"/>
              </a:rPr>
              <a:t>. </a:t>
            </a:r>
            <a:endParaRPr lang="de-DE" sz="1800" dirty="0"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800" i="1" dirty="0" err="1">
                <a:latin typeface="Book Antiqua"/>
              </a:rPr>
              <a:t>Aphanizomenon</a:t>
            </a:r>
            <a:r>
              <a:rPr lang="de-DE" sz="1800" i="1" dirty="0">
                <a:latin typeface="Book Antiqua"/>
              </a:rPr>
              <a:t> </a:t>
            </a:r>
            <a:r>
              <a:rPr lang="de-DE" sz="1800" i="1" dirty="0" err="1">
                <a:latin typeface="Book Antiqua"/>
              </a:rPr>
              <a:t>sp</a:t>
            </a:r>
            <a:r>
              <a:rPr lang="de-DE" sz="1800" dirty="0">
                <a:latin typeface="Book Antiqua"/>
              </a:rPr>
              <a:t> was </a:t>
            </a:r>
            <a:r>
              <a:rPr lang="de-DE" sz="1800" dirty="0" err="1">
                <a:latin typeface="Book Antiqua"/>
              </a:rPr>
              <a:t>cultivated</a:t>
            </a:r>
            <a:r>
              <a:rPr lang="de-DE" sz="1800" dirty="0">
                <a:latin typeface="Book Antiqua"/>
              </a:rPr>
              <a:t> in 50% BG-110, pH 7 at RT, 120 </a:t>
            </a:r>
            <a:r>
              <a:rPr lang="de-DE" sz="1800" dirty="0" err="1">
                <a:latin typeface="Book Antiqua"/>
              </a:rPr>
              <a:t>rpm</a:t>
            </a:r>
            <a:r>
              <a:rPr lang="de-DE" sz="1800" dirty="0">
                <a:latin typeface="Book Antiqua"/>
              </a:rPr>
              <a:t>, </a:t>
            </a:r>
            <a:r>
              <a:rPr lang="de-DE" sz="1800" dirty="0" err="1">
                <a:latin typeface="Book Antiqua"/>
              </a:rPr>
              <a:t>continuous</a:t>
            </a:r>
            <a:r>
              <a:rPr lang="de-DE" sz="1800" dirty="0">
                <a:latin typeface="Book Antiqua"/>
              </a:rPr>
              <a:t> </a:t>
            </a:r>
            <a:r>
              <a:rPr lang="de-DE" sz="1800" dirty="0" err="1">
                <a:latin typeface="Book Antiqua"/>
              </a:rPr>
              <a:t>white</a:t>
            </a:r>
            <a:r>
              <a:rPr lang="de-DE" sz="1800" dirty="0">
                <a:latin typeface="Book Antiqua"/>
              </a:rPr>
              <a:t> light </a:t>
            </a:r>
            <a:r>
              <a:rPr lang="de-DE" sz="1800" dirty="0" err="1">
                <a:latin typeface="Book Antiqua"/>
              </a:rPr>
              <a:t>for</a:t>
            </a:r>
            <a:r>
              <a:rPr lang="de-DE" sz="1800" dirty="0">
                <a:latin typeface="Book Antiqua"/>
              </a:rPr>
              <a:t> 30 </a:t>
            </a:r>
            <a:r>
              <a:rPr lang="de-DE" sz="1800" dirty="0" err="1">
                <a:latin typeface="Book Antiqua"/>
              </a:rPr>
              <a:t>days</a:t>
            </a:r>
            <a:r>
              <a:rPr lang="de-DE" sz="1800" dirty="0">
                <a:latin typeface="Book Antiqua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800" i="1" dirty="0">
                <a:latin typeface="Book Antiqua" panose="02040602050305030304" pitchFamily="18" charset="0"/>
              </a:rPr>
              <a:t>Samples </a:t>
            </a:r>
            <a:r>
              <a:rPr lang="de-DE" sz="1800" i="1" dirty="0" err="1">
                <a:latin typeface="Book Antiqua" panose="02040602050305030304" pitchFamily="18" charset="0"/>
              </a:rPr>
              <a:t>were</a:t>
            </a:r>
            <a:r>
              <a:rPr lang="de-DE" sz="1800" i="1" dirty="0">
                <a:latin typeface="Book Antiqua" panose="02040602050305030304" pitchFamily="18" charset="0"/>
              </a:rPr>
              <a:t> </a:t>
            </a:r>
            <a:r>
              <a:rPr lang="de-DE" sz="1800" i="1" dirty="0" err="1">
                <a:latin typeface="Book Antiqua" panose="02040602050305030304" pitchFamily="18" charset="0"/>
              </a:rPr>
              <a:t>taken</a:t>
            </a:r>
            <a:r>
              <a:rPr lang="de-DE" sz="1800" i="1" dirty="0">
                <a:latin typeface="Book Antiqua" panose="02040602050305030304" pitchFamily="18" charset="0"/>
              </a:rPr>
              <a:t> </a:t>
            </a:r>
            <a:r>
              <a:rPr lang="de-DE" sz="1800" i="1" dirty="0" err="1">
                <a:latin typeface="Book Antiqua" panose="02040602050305030304" pitchFamily="18" charset="0"/>
              </a:rPr>
              <a:t>regularly</a:t>
            </a:r>
            <a:r>
              <a:rPr lang="de-DE" sz="1800" i="1" dirty="0">
                <a:latin typeface="Book Antiqua" panose="02040602050305030304" pitchFamily="18" charset="0"/>
              </a:rPr>
              <a:t> </a:t>
            </a:r>
            <a:r>
              <a:rPr lang="de-DE" sz="1800" i="1" dirty="0" err="1">
                <a:latin typeface="Book Antiqua" panose="02040602050305030304" pitchFamily="18" charset="0"/>
              </a:rPr>
              <a:t>for</a:t>
            </a:r>
            <a:r>
              <a:rPr lang="de-DE" sz="1800" i="1" dirty="0">
                <a:latin typeface="Book Antiqua" panose="02040602050305030304" pitchFamily="18" charset="0"/>
              </a:rPr>
              <a:t> </a:t>
            </a:r>
            <a:r>
              <a:rPr lang="de-DE" sz="1800" i="1" dirty="0" err="1">
                <a:latin typeface="Book Antiqua" panose="02040602050305030304" pitchFamily="18" charset="0"/>
              </a:rPr>
              <a:t>chlorophyll</a:t>
            </a:r>
            <a:r>
              <a:rPr lang="de-DE" sz="1800" i="1" dirty="0">
                <a:latin typeface="Book Antiqua" panose="02040602050305030304" pitchFamily="18" charset="0"/>
              </a:rPr>
              <a:t> a </a:t>
            </a:r>
            <a:r>
              <a:rPr lang="de-DE" sz="1800" i="1" dirty="0" err="1">
                <a:latin typeface="Book Antiqua" panose="02040602050305030304" pitchFamily="18" charset="0"/>
              </a:rPr>
              <a:t>assay</a:t>
            </a:r>
            <a:r>
              <a:rPr lang="de-DE" sz="1800" i="1" dirty="0">
                <a:latin typeface="Book Antiqua" panose="02040602050305030304" pitchFamily="18" charset="0"/>
              </a:rPr>
              <a:t>. Cells </a:t>
            </a:r>
            <a:r>
              <a:rPr lang="de-DE" sz="1800" i="1" dirty="0" err="1">
                <a:latin typeface="Book Antiqua" panose="02040602050305030304" pitchFamily="18" charset="0"/>
              </a:rPr>
              <a:t>were</a:t>
            </a:r>
            <a:r>
              <a:rPr lang="de-DE" sz="1800" i="1" dirty="0">
                <a:latin typeface="Book Antiqua" panose="02040602050305030304" pitchFamily="18" charset="0"/>
              </a:rPr>
              <a:t> </a:t>
            </a:r>
            <a:r>
              <a:rPr lang="de-DE" sz="1800" i="1" dirty="0" err="1">
                <a:latin typeface="Book Antiqua" panose="02040602050305030304" pitchFamily="18" charset="0"/>
              </a:rPr>
              <a:t>harvested</a:t>
            </a:r>
            <a:r>
              <a:rPr lang="de-DE" sz="1800" i="1" dirty="0">
                <a:latin typeface="Book Antiqua" panose="02040602050305030304" pitchFamily="18" charset="0"/>
              </a:rPr>
              <a:t> after 30 </a:t>
            </a:r>
            <a:r>
              <a:rPr lang="de-DE" sz="1800" i="1" dirty="0" err="1">
                <a:latin typeface="Book Antiqua" panose="02040602050305030304" pitchFamily="18" charset="0"/>
              </a:rPr>
              <a:t>days</a:t>
            </a:r>
            <a:r>
              <a:rPr lang="de-DE" sz="1800" i="1" dirty="0">
                <a:latin typeface="Book Antiqua" panose="02040602050305030304" pitchFamily="18" charset="0"/>
              </a:rPr>
              <a:t> </a:t>
            </a:r>
            <a:r>
              <a:rPr lang="de-DE" sz="1800" i="1" dirty="0" err="1">
                <a:latin typeface="Book Antiqua" panose="02040602050305030304" pitchFamily="18" charset="0"/>
              </a:rPr>
              <a:t>of</a:t>
            </a:r>
            <a:r>
              <a:rPr lang="de-DE" sz="1800" i="1" dirty="0">
                <a:latin typeface="Book Antiqua" panose="02040602050305030304" pitchFamily="18" charset="0"/>
              </a:rPr>
              <a:t> </a:t>
            </a:r>
            <a:r>
              <a:rPr lang="de-DE" sz="1800" i="1" dirty="0" err="1">
                <a:latin typeface="Book Antiqua" panose="02040602050305030304" pitchFamily="18" charset="0"/>
              </a:rPr>
              <a:t>cultivation</a:t>
            </a:r>
            <a:r>
              <a:rPr lang="de-DE" sz="1800" i="1" dirty="0">
                <a:latin typeface="Book Antiqua" panose="02040602050305030304" pitchFamily="18" charset="0"/>
              </a:rPr>
              <a:t> </a:t>
            </a:r>
            <a:r>
              <a:rPr lang="de-DE" sz="1800" i="1" dirty="0" err="1">
                <a:latin typeface="Book Antiqua" panose="02040602050305030304" pitchFamily="18" charset="0"/>
              </a:rPr>
              <a:t>for</a:t>
            </a:r>
            <a:r>
              <a:rPr lang="de-DE" sz="1800" i="1" dirty="0">
                <a:latin typeface="Book Antiqua" panose="02040602050305030304" pitchFamily="18" charset="0"/>
              </a:rPr>
              <a:t> </a:t>
            </a:r>
            <a:r>
              <a:rPr lang="de-DE" sz="1800" i="1" dirty="0" err="1">
                <a:latin typeface="Book Antiqua" panose="02040602050305030304" pitchFamily="18" charset="0"/>
              </a:rPr>
              <a:t>further</a:t>
            </a:r>
            <a:r>
              <a:rPr lang="de-DE" sz="1800" i="1" dirty="0">
                <a:latin typeface="Book Antiqua" panose="02040602050305030304" pitchFamily="18" charset="0"/>
              </a:rPr>
              <a:t> </a:t>
            </a:r>
            <a:r>
              <a:rPr lang="de-DE" sz="1800" i="1" dirty="0" err="1">
                <a:latin typeface="Book Antiqua" panose="02040602050305030304" pitchFamily="18" charset="0"/>
              </a:rPr>
              <a:t>analysis</a:t>
            </a:r>
            <a:r>
              <a:rPr lang="de-DE" sz="1800" i="1" dirty="0">
                <a:latin typeface="Book Antiqua" panose="02040602050305030304" pitchFamily="18" charset="0"/>
              </a:rPr>
              <a:t>.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3979F22-7138-4BF1-9B8E-7A7779FC79AF}"/>
              </a:ext>
            </a:extLst>
          </p:cNvPr>
          <p:cNvSpPr txBox="1"/>
          <p:nvPr/>
        </p:nvSpPr>
        <p:spPr>
          <a:xfrm>
            <a:off x="6956981" y="1772239"/>
            <a:ext cx="32993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>
                <a:solidFill>
                  <a:schemeClr val="tx1"/>
                </a:solidFill>
                <a:latin typeface="Book Antiqua" panose="02040602050305030304" pitchFamily="18" charset="0"/>
              </a:rPr>
              <a:t>Trace </a:t>
            </a:r>
            <a:r>
              <a:rPr lang="de-DE" sz="2200" b="1" dirty="0" err="1">
                <a:solidFill>
                  <a:schemeClr val="tx1"/>
                </a:solidFill>
                <a:latin typeface="Book Antiqua" panose="02040602050305030304" pitchFamily="18" charset="0"/>
              </a:rPr>
              <a:t>elements</a:t>
            </a:r>
            <a:r>
              <a:rPr lang="de-DE" sz="2200" b="1" dirty="0">
                <a:solidFill>
                  <a:schemeClr val="tx1"/>
                </a:solidFill>
                <a:latin typeface="Book Antiqua" panose="02040602050305030304" pitchFamily="18" charset="0"/>
              </a:rPr>
              <a:t> mix</a:t>
            </a:r>
            <a:endParaRPr lang="de-AT" sz="22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246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AF5FCFFA-7090-4C12-B2C5-B8B4E9A5495D}"/>
              </a:ext>
            </a:extLst>
          </p:cNvPr>
          <p:cNvSpPr txBox="1"/>
          <p:nvPr/>
        </p:nvSpPr>
        <p:spPr>
          <a:xfrm>
            <a:off x="1568538" y="184323"/>
            <a:ext cx="8933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>
                <a:latin typeface="Book Antiqua" panose="02040602050305030304" pitchFamily="18" charset="0"/>
              </a:rPr>
              <a:t>Chlorophyll a </a:t>
            </a:r>
            <a:r>
              <a:rPr lang="de-DE" sz="4000" b="1" dirty="0" err="1">
                <a:latin typeface="Book Antiqua" panose="02040602050305030304" pitchFamily="18" charset="0"/>
              </a:rPr>
              <a:t>assay</a:t>
            </a:r>
            <a:endParaRPr lang="de-AT" sz="4000" b="1" dirty="0">
              <a:latin typeface="Book Antiqua" panose="02040602050305030304" pitchFamily="18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690A683-E764-409C-8763-028F802E75DF}"/>
              </a:ext>
            </a:extLst>
          </p:cNvPr>
          <p:cNvSpPr txBox="1"/>
          <p:nvPr/>
        </p:nvSpPr>
        <p:spPr>
          <a:xfrm>
            <a:off x="974464" y="886921"/>
            <a:ext cx="10424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de-DE" sz="2400" dirty="0">
                <a:latin typeface="Book Antiqua" panose="02040602050305030304" pitchFamily="18" charset="0"/>
              </a:rPr>
              <a:t>Chlorophyll a </a:t>
            </a:r>
            <a:r>
              <a:rPr lang="de-DE" sz="2400" dirty="0" err="1">
                <a:latin typeface="Book Antiqua" panose="02040602050305030304" pitchFamily="18" charset="0"/>
              </a:rPr>
              <a:t>is</a:t>
            </a:r>
            <a:r>
              <a:rPr lang="de-DE" sz="2400" dirty="0">
                <a:latin typeface="Book Antiqua" panose="02040602050305030304" pitchFamily="18" charset="0"/>
              </a:rPr>
              <a:t> </a:t>
            </a:r>
            <a:r>
              <a:rPr lang="de-DE" sz="2400" dirty="0" err="1">
                <a:latin typeface="Book Antiqua" panose="02040602050305030304" pitchFamily="18" charset="0"/>
              </a:rPr>
              <a:t>the</a:t>
            </a:r>
            <a:r>
              <a:rPr lang="de-DE" sz="2400" dirty="0">
                <a:latin typeface="Book Antiqua" panose="02040602050305030304" pitchFamily="18" charset="0"/>
              </a:rPr>
              <a:t> </a:t>
            </a:r>
            <a:r>
              <a:rPr lang="de-DE" sz="2400" dirty="0" err="1">
                <a:latin typeface="Book Antiqua" panose="02040602050305030304" pitchFamily="18" charset="0"/>
              </a:rPr>
              <a:t>main</a:t>
            </a:r>
            <a:r>
              <a:rPr lang="de-DE" sz="2400" dirty="0">
                <a:latin typeface="Book Antiqua" panose="02040602050305030304" pitchFamily="18" charset="0"/>
              </a:rPr>
              <a:t> </a:t>
            </a:r>
            <a:r>
              <a:rPr lang="de-DE" sz="2400" dirty="0" err="1">
                <a:latin typeface="Book Antiqua" panose="02040602050305030304" pitchFamily="18" charset="0"/>
              </a:rPr>
              <a:t>photosynthetic</a:t>
            </a:r>
            <a:r>
              <a:rPr lang="de-DE" sz="2400" dirty="0">
                <a:latin typeface="Book Antiqua" panose="02040602050305030304" pitchFamily="18" charset="0"/>
              </a:rPr>
              <a:t> </a:t>
            </a:r>
            <a:r>
              <a:rPr lang="de-DE" sz="2400" dirty="0" err="1">
                <a:latin typeface="Book Antiqua" panose="02040602050305030304" pitchFamily="18" charset="0"/>
              </a:rPr>
              <a:t>pigment</a:t>
            </a:r>
            <a:r>
              <a:rPr lang="de-DE" sz="2400" dirty="0">
                <a:latin typeface="Book Antiqua" panose="02040602050305030304" pitchFamily="18" charset="0"/>
              </a:rPr>
              <a:t> in </a:t>
            </a:r>
            <a:r>
              <a:rPr lang="de-DE" sz="2400" dirty="0" err="1">
                <a:latin typeface="Book Antiqua" panose="02040602050305030304" pitchFamily="18" charset="0"/>
              </a:rPr>
              <a:t>cyanobacteria</a:t>
            </a:r>
            <a:r>
              <a:rPr lang="de-DE" sz="2400" dirty="0">
                <a:latin typeface="Book Antiqua" panose="02040602050305030304" pitchFamily="18" charset="0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de-DE" sz="2400" dirty="0" err="1">
                <a:latin typeface="Book Antiqua" panose="02040602050305030304" pitchFamily="18" charset="0"/>
              </a:rPr>
              <a:t>Considered</a:t>
            </a:r>
            <a:r>
              <a:rPr lang="de-DE" sz="2400" dirty="0">
                <a:latin typeface="Book Antiqua" panose="02040602050305030304" pitchFamily="18" charset="0"/>
              </a:rPr>
              <a:t> </a:t>
            </a:r>
            <a:r>
              <a:rPr lang="de-DE" sz="2400" dirty="0" err="1">
                <a:latin typeface="Book Antiqua" panose="02040602050305030304" pitchFamily="18" charset="0"/>
              </a:rPr>
              <a:t>as</a:t>
            </a:r>
            <a:r>
              <a:rPr lang="de-DE" sz="2400" dirty="0">
                <a:latin typeface="Book Antiqua" panose="02040602050305030304" pitchFamily="18" charset="0"/>
              </a:rPr>
              <a:t> a </a:t>
            </a:r>
            <a:r>
              <a:rPr lang="de-DE" sz="2400" dirty="0" err="1">
                <a:latin typeface="Book Antiqua" panose="02040602050305030304" pitchFamily="18" charset="0"/>
              </a:rPr>
              <a:t>biomass</a:t>
            </a:r>
            <a:r>
              <a:rPr lang="de-DE" sz="2400" dirty="0">
                <a:latin typeface="Book Antiqua" panose="02040602050305030304" pitchFamily="18" charset="0"/>
              </a:rPr>
              <a:t> </a:t>
            </a:r>
            <a:r>
              <a:rPr lang="de-DE" sz="2400" dirty="0" err="1">
                <a:latin typeface="Book Antiqua" panose="02040602050305030304" pitchFamily="18" charset="0"/>
              </a:rPr>
              <a:t>indicator</a:t>
            </a:r>
            <a:r>
              <a:rPr lang="de-DE" sz="2400" dirty="0">
                <a:latin typeface="Book Antiqua" panose="02040602050305030304" pitchFamily="18" charset="0"/>
              </a:rPr>
              <a:t> </a:t>
            </a:r>
            <a:r>
              <a:rPr lang="de-DE" sz="2400" dirty="0" err="1">
                <a:latin typeface="Book Antiqua" panose="02040602050305030304" pitchFamily="18" charset="0"/>
              </a:rPr>
              <a:t>of</a:t>
            </a:r>
            <a:r>
              <a:rPr lang="de-DE" sz="2400" dirty="0">
                <a:latin typeface="Book Antiqua" panose="02040602050305030304" pitchFamily="18" charset="0"/>
              </a:rPr>
              <a:t> </a:t>
            </a:r>
            <a:r>
              <a:rPr lang="de-DE" sz="2400" dirty="0" err="1">
                <a:latin typeface="Book Antiqua" panose="02040602050305030304" pitchFamily="18" charset="0"/>
              </a:rPr>
              <a:t>cyanobacteria</a:t>
            </a:r>
            <a:endParaRPr lang="de-DE" sz="2400" dirty="0">
              <a:latin typeface="Book Antiqua" panose="0204060205030503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de-DE" sz="2400" dirty="0">
                <a:latin typeface="Book Antiqua" panose="02040602050305030304" pitchFamily="18" charset="0"/>
              </a:rPr>
              <a:t>The </a:t>
            </a:r>
            <a:r>
              <a:rPr lang="de-DE" sz="2400" dirty="0" err="1">
                <a:latin typeface="Book Antiqua" panose="02040602050305030304" pitchFamily="18" charset="0"/>
              </a:rPr>
              <a:t>most</a:t>
            </a:r>
            <a:r>
              <a:rPr lang="de-DE" sz="2400" dirty="0">
                <a:latin typeface="Book Antiqua" panose="02040602050305030304" pitchFamily="18" charset="0"/>
              </a:rPr>
              <a:t> </a:t>
            </a:r>
            <a:r>
              <a:rPr lang="de-DE" sz="2400" dirty="0" err="1">
                <a:latin typeface="Book Antiqua" panose="02040602050305030304" pitchFamily="18" charset="0"/>
              </a:rPr>
              <a:t>frequently</a:t>
            </a:r>
            <a:r>
              <a:rPr lang="de-DE" sz="2400" dirty="0">
                <a:latin typeface="Book Antiqua" panose="02040602050305030304" pitchFamily="18" charset="0"/>
              </a:rPr>
              <a:t> </a:t>
            </a:r>
            <a:r>
              <a:rPr lang="de-DE" sz="2400" dirty="0" err="1">
                <a:latin typeface="Book Antiqua" panose="02040602050305030304" pitchFamily="18" charset="0"/>
              </a:rPr>
              <a:t>measured</a:t>
            </a:r>
            <a:r>
              <a:rPr lang="de-DE" sz="2400" dirty="0">
                <a:latin typeface="Book Antiqua" panose="02040602050305030304" pitchFamily="18" charset="0"/>
              </a:rPr>
              <a:t> </a:t>
            </a:r>
            <a:r>
              <a:rPr lang="de-DE" sz="2400" dirty="0" err="1">
                <a:latin typeface="Book Antiqua" panose="02040602050305030304" pitchFamily="18" charset="0"/>
              </a:rPr>
              <a:t>biochemical</a:t>
            </a:r>
            <a:r>
              <a:rPr lang="de-DE" sz="2400" dirty="0">
                <a:latin typeface="Book Antiqua" panose="02040602050305030304" pitchFamily="18" charset="0"/>
              </a:rPr>
              <a:t> </a:t>
            </a:r>
            <a:r>
              <a:rPr lang="de-DE" sz="2400" dirty="0" err="1">
                <a:latin typeface="Book Antiqua" panose="02040602050305030304" pitchFamily="18" charset="0"/>
              </a:rPr>
              <a:t>parameter</a:t>
            </a:r>
            <a:endParaRPr lang="de-DE" sz="2400" dirty="0">
              <a:latin typeface="Book Antiqua" panose="02040602050305030304" pitchFamily="18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9BD076D-152B-4835-9F33-67F2665F38CD}"/>
              </a:ext>
            </a:extLst>
          </p:cNvPr>
          <p:cNvSpPr txBox="1"/>
          <p:nvPr/>
        </p:nvSpPr>
        <p:spPr>
          <a:xfrm>
            <a:off x="1372200" y="2152088"/>
            <a:ext cx="3711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2400" dirty="0">
                <a:latin typeface="Book Antiqua" panose="02040602050305030304" pitchFamily="18" charset="0"/>
              </a:rPr>
              <a:t>Chlorophyll a </a:t>
            </a:r>
            <a:r>
              <a:rPr lang="de-DE" sz="2400" dirty="0" err="1">
                <a:latin typeface="Book Antiqua" panose="02040602050305030304" pitchFamily="18" charset="0"/>
              </a:rPr>
              <a:t>assay</a:t>
            </a:r>
            <a:r>
              <a:rPr lang="de-DE" sz="2400" dirty="0">
                <a:latin typeface="Book Antiqua" panose="02040602050305030304" pitchFamily="18" charset="0"/>
              </a:rPr>
              <a:t>:  </a:t>
            </a:r>
            <a:endParaRPr lang="de-AT" sz="2400" dirty="0">
              <a:latin typeface="Book Antiqua" panose="02040602050305030304" pitchFamily="18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A32836B-88BD-4F7B-834A-C830BB5CFB3A}"/>
              </a:ext>
            </a:extLst>
          </p:cNvPr>
          <p:cNvSpPr txBox="1"/>
          <p:nvPr/>
        </p:nvSpPr>
        <p:spPr>
          <a:xfrm>
            <a:off x="1568538" y="2861546"/>
            <a:ext cx="3916869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800" dirty="0" err="1">
                <a:latin typeface="Book Antiqua" panose="02040602050305030304" pitchFamily="18" charset="0"/>
              </a:rPr>
              <a:t>Collecting</a:t>
            </a:r>
            <a:r>
              <a:rPr lang="de-DE" sz="1800" dirty="0">
                <a:latin typeface="Book Antiqua" panose="02040602050305030304" pitchFamily="18" charset="0"/>
              </a:rPr>
              <a:t> </a:t>
            </a:r>
            <a:r>
              <a:rPr lang="de-DE" sz="1800" dirty="0" err="1">
                <a:latin typeface="Book Antiqua" panose="02040602050305030304" pitchFamily="18" charset="0"/>
              </a:rPr>
              <a:t>cells</a:t>
            </a:r>
            <a:r>
              <a:rPr lang="de-DE" sz="1800" dirty="0">
                <a:latin typeface="Book Antiqua" panose="02040602050305030304" pitchFamily="18" charset="0"/>
              </a:rPr>
              <a:t> </a:t>
            </a:r>
            <a:r>
              <a:rPr lang="de-DE" sz="1800" dirty="0" err="1">
                <a:latin typeface="Book Antiqua" panose="02040602050305030304" pitchFamily="18" charset="0"/>
              </a:rPr>
              <a:t>from</a:t>
            </a:r>
            <a:r>
              <a:rPr lang="de-DE" sz="1800" dirty="0">
                <a:latin typeface="Book Antiqua" panose="02040602050305030304" pitchFamily="18" charset="0"/>
              </a:rPr>
              <a:t> 1ml </a:t>
            </a:r>
            <a:r>
              <a:rPr lang="de-DE" sz="1800" dirty="0" err="1">
                <a:latin typeface="Book Antiqua" panose="02040602050305030304" pitchFamily="18" charset="0"/>
              </a:rPr>
              <a:t>culture</a:t>
            </a:r>
            <a:endParaRPr lang="de-AT" sz="1800" dirty="0">
              <a:latin typeface="Book Antiqua" panose="02040602050305030304" pitchFamily="18" charset="0"/>
            </a:endParaRP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3E398922-8D51-457F-966E-FF4612C1BA41}"/>
              </a:ext>
            </a:extLst>
          </p:cNvPr>
          <p:cNvCxnSpPr>
            <a:cxnSpLocks/>
          </p:cNvCxnSpPr>
          <p:nvPr/>
        </p:nvCxnSpPr>
        <p:spPr>
          <a:xfrm>
            <a:off x="3333463" y="3230878"/>
            <a:ext cx="0" cy="2520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A663B5BD-D3BB-4DA8-A026-DA8271032D4B}"/>
              </a:ext>
            </a:extLst>
          </p:cNvPr>
          <p:cNvSpPr txBox="1"/>
          <p:nvPr/>
        </p:nvSpPr>
        <p:spPr>
          <a:xfrm>
            <a:off x="462046" y="3502399"/>
            <a:ext cx="7038361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800" dirty="0">
                <a:latin typeface="Book Antiqua" panose="02040602050305030304" pitchFamily="18" charset="0"/>
              </a:rPr>
              <a:t>Re-</a:t>
            </a:r>
            <a:r>
              <a:rPr lang="de-DE" sz="1800" dirty="0" err="1">
                <a:latin typeface="Book Antiqua" panose="02040602050305030304" pitchFamily="18" charset="0"/>
              </a:rPr>
              <a:t>suspend</a:t>
            </a:r>
            <a:r>
              <a:rPr lang="de-DE" sz="1800" dirty="0">
                <a:latin typeface="Book Antiqua" panose="02040602050305030304" pitchFamily="18" charset="0"/>
              </a:rPr>
              <a:t> </a:t>
            </a:r>
            <a:r>
              <a:rPr lang="de-DE" sz="1800" dirty="0" err="1">
                <a:latin typeface="Book Antiqua" panose="02040602050305030304" pitchFamily="18" charset="0"/>
              </a:rPr>
              <a:t>the</a:t>
            </a:r>
            <a:r>
              <a:rPr lang="de-DE" sz="1800" dirty="0">
                <a:latin typeface="Book Antiqua" panose="02040602050305030304" pitchFamily="18" charset="0"/>
              </a:rPr>
              <a:t> </a:t>
            </a:r>
            <a:r>
              <a:rPr lang="de-DE" sz="1800" dirty="0" err="1">
                <a:latin typeface="Book Antiqua" panose="02040602050305030304" pitchFamily="18" charset="0"/>
              </a:rPr>
              <a:t>cell</a:t>
            </a:r>
            <a:r>
              <a:rPr lang="de-DE" sz="1800" dirty="0">
                <a:latin typeface="Book Antiqua" panose="02040602050305030304" pitchFamily="18" charset="0"/>
              </a:rPr>
              <a:t> </a:t>
            </a:r>
            <a:r>
              <a:rPr lang="de-DE" sz="1800" dirty="0" err="1">
                <a:latin typeface="Book Antiqua" panose="02040602050305030304" pitchFamily="18" charset="0"/>
              </a:rPr>
              <a:t>pellets</a:t>
            </a:r>
            <a:r>
              <a:rPr lang="de-DE" sz="1800" dirty="0">
                <a:latin typeface="Book Antiqua" panose="02040602050305030304" pitchFamily="18" charset="0"/>
              </a:rPr>
              <a:t> </a:t>
            </a:r>
            <a:r>
              <a:rPr lang="de-DE" sz="1800" dirty="0" err="1">
                <a:latin typeface="Book Antiqua" panose="02040602050305030304" pitchFamily="18" charset="0"/>
              </a:rPr>
              <a:t>by</a:t>
            </a:r>
            <a:r>
              <a:rPr lang="de-DE" sz="1800" dirty="0">
                <a:latin typeface="Book Antiqua" panose="02040602050305030304" pitchFamily="18" charset="0"/>
              </a:rPr>
              <a:t> </a:t>
            </a:r>
            <a:r>
              <a:rPr lang="de-DE" sz="1800" dirty="0" err="1">
                <a:latin typeface="Book Antiqua" panose="02040602050305030304" pitchFamily="18" charset="0"/>
              </a:rPr>
              <a:t>precooled</a:t>
            </a:r>
            <a:r>
              <a:rPr lang="de-DE" sz="1800" dirty="0">
                <a:latin typeface="Book Antiqua" panose="02040602050305030304" pitchFamily="18" charset="0"/>
              </a:rPr>
              <a:t> </a:t>
            </a:r>
            <a:r>
              <a:rPr lang="de-DE" sz="1800" dirty="0" err="1">
                <a:latin typeface="Book Antiqua" panose="02040602050305030304" pitchFamily="18" charset="0"/>
              </a:rPr>
              <a:t>MetOH</a:t>
            </a:r>
            <a:r>
              <a:rPr lang="de-DE" sz="1800" dirty="0">
                <a:latin typeface="Book Antiqua" panose="02040602050305030304" pitchFamily="18" charset="0"/>
              </a:rPr>
              <a:t> 100%, </a:t>
            </a:r>
            <a:r>
              <a:rPr lang="de-DE" sz="1800" dirty="0" err="1">
                <a:latin typeface="Book Antiqua" panose="02040602050305030304" pitchFamily="18" charset="0"/>
              </a:rPr>
              <a:t>vortexing</a:t>
            </a:r>
            <a:endParaRPr lang="de-AT" sz="1800" dirty="0">
              <a:latin typeface="Book Antiqua" panose="02040602050305030304" pitchFamily="18" charset="0"/>
            </a:endParaRP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6201DC74-9167-4462-A5A5-3BB57DF9A2B6}"/>
              </a:ext>
            </a:extLst>
          </p:cNvPr>
          <p:cNvCxnSpPr/>
          <p:nvPr/>
        </p:nvCxnSpPr>
        <p:spPr>
          <a:xfrm>
            <a:off x="3362846" y="3871731"/>
            <a:ext cx="0" cy="3271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79D4C6E3-C78C-42C1-8DE4-EE2CD18151CE}"/>
              </a:ext>
            </a:extLst>
          </p:cNvPr>
          <p:cNvSpPr txBox="1"/>
          <p:nvPr/>
        </p:nvSpPr>
        <p:spPr>
          <a:xfrm>
            <a:off x="1372200" y="4215728"/>
            <a:ext cx="4326866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800" dirty="0" err="1">
                <a:latin typeface="Book Antiqua" panose="02040602050305030304" pitchFamily="18" charset="0"/>
              </a:rPr>
              <a:t>Incubated</a:t>
            </a:r>
            <a:r>
              <a:rPr lang="de-DE" sz="1800" dirty="0">
                <a:latin typeface="Book Antiqua" panose="02040602050305030304" pitchFamily="18" charset="0"/>
              </a:rPr>
              <a:t> at 4°C, in </a:t>
            </a:r>
            <a:r>
              <a:rPr lang="de-DE" sz="1800" dirty="0" err="1">
                <a:latin typeface="Book Antiqua" panose="02040602050305030304" pitchFamily="18" charset="0"/>
              </a:rPr>
              <a:t>dark</a:t>
            </a:r>
            <a:r>
              <a:rPr lang="de-DE" sz="1800" dirty="0">
                <a:latin typeface="Book Antiqua" panose="02040602050305030304" pitchFamily="18" charset="0"/>
              </a:rPr>
              <a:t> </a:t>
            </a:r>
            <a:r>
              <a:rPr lang="de-DE" sz="1800" dirty="0" err="1">
                <a:latin typeface="Book Antiqua" panose="02040602050305030304" pitchFamily="18" charset="0"/>
              </a:rPr>
              <a:t>for</a:t>
            </a:r>
            <a:r>
              <a:rPr lang="de-DE" sz="1800" dirty="0">
                <a:latin typeface="Book Antiqua" panose="02040602050305030304" pitchFamily="18" charset="0"/>
              </a:rPr>
              <a:t> 20 min</a:t>
            </a:r>
            <a:endParaRPr lang="de-AT" sz="1800" dirty="0">
              <a:latin typeface="Book Antiqua" panose="02040602050305030304" pitchFamily="18" charset="0"/>
            </a:endParaRP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365D35AD-691F-4345-BCCA-A6E30C4DF745}"/>
              </a:ext>
            </a:extLst>
          </p:cNvPr>
          <p:cNvCxnSpPr/>
          <p:nvPr/>
        </p:nvCxnSpPr>
        <p:spPr>
          <a:xfrm>
            <a:off x="3362846" y="4585060"/>
            <a:ext cx="0" cy="3271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B9A3F69D-9D65-4856-8382-ECDC07A3C11D}"/>
              </a:ext>
            </a:extLst>
          </p:cNvPr>
          <p:cNvSpPr txBox="1"/>
          <p:nvPr/>
        </p:nvSpPr>
        <p:spPr>
          <a:xfrm>
            <a:off x="1091368" y="4913818"/>
            <a:ext cx="4909617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800" dirty="0" err="1">
                <a:latin typeface="Book Antiqua" panose="02040602050305030304" pitchFamily="18" charset="0"/>
              </a:rPr>
              <a:t>Collecting</a:t>
            </a:r>
            <a:r>
              <a:rPr lang="de-DE" sz="1800" dirty="0">
                <a:latin typeface="Book Antiqua" panose="02040602050305030304" pitchFamily="18" charset="0"/>
              </a:rPr>
              <a:t> </a:t>
            </a:r>
            <a:r>
              <a:rPr lang="de-DE" sz="1800" dirty="0" err="1">
                <a:latin typeface="Book Antiqua" panose="02040602050305030304" pitchFamily="18" charset="0"/>
              </a:rPr>
              <a:t>the</a:t>
            </a:r>
            <a:r>
              <a:rPr lang="de-DE" sz="1800" dirty="0">
                <a:latin typeface="Book Antiqua" panose="02040602050305030304" pitchFamily="18" charset="0"/>
              </a:rPr>
              <a:t> </a:t>
            </a:r>
            <a:r>
              <a:rPr lang="de-DE" sz="1800" dirty="0" err="1">
                <a:latin typeface="Book Antiqua" panose="02040602050305030304" pitchFamily="18" charset="0"/>
              </a:rPr>
              <a:t>supernatant</a:t>
            </a:r>
            <a:r>
              <a:rPr lang="de-DE" sz="1800" dirty="0">
                <a:latin typeface="Book Antiqua" panose="02040602050305030304" pitchFamily="18" charset="0"/>
              </a:rPr>
              <a:t> </a:t>
            </a:r>
            <a:r>
              <a:rPr lang="de-DE" sz="1800" dirty="0" err="1">
                <a:latin typeface="Book Antiqua" panose="02040602050305030304" pitchFamily="18" charset="0"/>
              </a:rPr>
              <a:t>by</a:t>
            </a:r>
            <a:r>
              <a:rPr lang="de-DE" sz="1800" dirty="0">
                <a:latin typeface="Book Antiqua" panose="02040602050305030304" pitchFamily="18" charset="0"/>
              </a:rPr>
              <a:t> </a:t>
            </a:r>
            <a:r>
              <a:rPr lang="de-DE" sz="1800" dirty="0" err="1">
                <a:latin typeface="Book Antiqua" panose="02040602050305030304" pitchFamily="18" charset="0"/>
              </a:rPr>
              <a:t>centrigugation</a:t>
            </a:r>
            <a:r>
              <a:rPr lang="de-DE" sz="1800" dirty="0">
                <a:latin typeface="Book Antiqua" panose="02040602050305030304" pitchFamily="18" charset="0"/>
              </a:rPr>
              <a:t> </a:t>
            </a:r>
            <a:endParaRPr lang="de-AT" sz="1800" dirty="0">
              <a:latin typeface="Book Antiqua" panose="02040602050305030304" pitchFamily="18" charset="0"/>
            </a:endParaRPr>
          </a:p>
        </p:txBody>
      </p: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3009075D-D573-4C72-8F66-DDC11B0D6E37}"/>
              </a:ext>
            </a:extLst>
          </p:cNvPr>
          <p:cNvCxnSpPr/>
          <p:nvPr/>
        </p:nvCxnSpPr>
        <p:spPr>
          <a:xfrm>
            <a:off x="3362846" y="5283150"/>
            <a:ext cx="0" cy="3271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>
            <a:extLst>
              <a:ext uri="{FF2B5EF4-FFF2-40B4-BE49-F238E27FC236}">
                <a16:creationId xmlns:a16="http://schemas.microsoft.com/office/drawing/2014/main" id="{4CD1E509-EC14-4812-BE08-9D0F3416E656}"/>
              </a:ext>
            </a:extLst>
          </p:cNvPr>
          <p:cNvSpPr txBox="1"/>
          <p:nvPr/>
        </p:nvSpPr>
        <p:spPr>
          <a:xfrm>
            <a:off x="409931" y="5610321"/>
            <a:ext cx="6233017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800" dirty="0" err="1">
                <a:latin typeface="Book Antiqua" panose="02040602050305030304" pitchFamily="18" charset="0"/>
              </a:rPr>
              <a:t>Measuring</a:t>
            </a:r>
            <a:r>
              <a:rPr lang="de-DE" sz="1800" dirty="0">
                <a:latin typeface="Book Antiqua" panose="02040602050305030304" pitchFamily="18" charset="0"/>
              </a:rPr>
              <a:t> </a:t>
            </a:r>
            <a:r>
              <a:rPr lang="de-DE" sz="1800" dirty="0" err="1">
                <a:latin typeface="Book Antiqua" panose="02040602050305030304" pitchFamily="18" charset="0"/>
              </a:rPr>
              <a:t>the</a:t>
            </a:r>
            <a:r>
              <a:rPr lang="de-DE" sz="1800" dirty="0">
                <a:latin typeface="Book Antiqua" panose="02040602050305030304" pitchFamily="18" charset="0"/>
              </a:rPr>
              <a:t> </a:t>
            </a:r>
            <a:r>
              <a:rPr lang="de-DE" sz="1800" dirty="0" err="1">
                <a:latin typeface="Book Antiqua" panose="02040602050305030304" pitchFamily="18" charset="0"/>
              </a:rPr>
              <a:t>absobance</a:t>
            </a:r>
            <a:r>
              <a:rPr lang="de-DE" sz="1800" dirty="0">
                <a:latin typeface="Book Antiqua" panose="02040602050305030304" pitchFamily="18" charset="0"/>
              </a:rPr>
              <a:t> </a:t>
            </a:r>
            <a:r>
              <a:rPr lang="de-DE" sz="1800" dirty="0" err="1">
                <a:latin typeface="Book Antiqua" panose="02040602050305030304" pitchFamily="18" charset="0"/>
              </a:rPr>
              <a:t>of</a:t>
            </a:r>
            <a:r>
              <a:rPr lang="de-DE" sz="1800" dirty="0">
                <a:latin typeface="Book Antiqua" panose="02040602050305030304" pitchFamily="18" charset="0"/>
              </a:rPr>
              <a:t> </a:t>
            </a:r>
            <a:r>
              <a:rPr lang="de-DE" sz="1800" dirty="0" err="1">
                <a:latin typeface="Book Antiqua" panose="02040602050305030304" pitchFamily="18" charset="0"/>
              </a:rPr>
              <a:t>the</a:t>
            </a:r>
            <a:r>
              <a:rPr lang="de-DE" sz="1800" dirty="0">
                <a:latin typeface="Book Antiqua" panose="02040602050305030304" pitchFamily="18" charset="0"/>
              </a:rPr>
              <a:t> </a:t>
            </a:r>
            <a:r>
              <a:rPr lang="de-DE" sz="1800" dirty="0" err="1">
                <a:latin typeface="Book Antiqua" panose="02040602050305030304" pitchFamily="18" charset="0"/>
              </a:rPr>
              <a:t>supernatant</a:t>
            </a:r>
            <a:r>
              <a:rPr lang="de-DE" sz="1800" dirty="0">
                <a:latin typeface="Book Antiqua" panose="02040602050305030304" pitchFamily="18" charset="0"/>
              </a:rPr>
              <a:t> at 665 </a:t>
            </a:r>
            <a:r>
              <a:rPr lang="de-DE" sz="1800" dirty="0" err="1">
                <a:latin typeface="Book Antiqua" panose="02040602050305030304" pitchFamily="18" charset="0"/>
              </a:rPr>
              <a:t>nm</a:t>
            </a:r>
            <a:endParaRPr lang="de-AT" sz="1800" dirty="0">
              <a:latin typeface="Book Antiqua" panose="02040602050305030304" pitchFamily="18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5962F939-FBFA-4F29-A526-5EECF3903350}"/>
              </a:ext>
            </a:extLst>
          </p:cNvPr>
          <p:cNvSpPr txBox="1"/>
          <p:nvPr/>
        </p:nvSpPr>
        <p:spPr>
          <a:xfrm>
            <a:off x="7350331" y="4143252"/>
            <a:ext cx="4689436" cy="20621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Book Antiqua" panose="02040602050305030304" pitchFamily="18" charset="0"/>
              </a:rPr>
              <a:t>The </a:t>
            </a:r>
            <a:r>
              <a:rPr lang="de-DE" sz="1600" dirty="0" err="1">
                <a:latin typeface="Book Antiqua" panose="02040602050305030304" pitchFamily="18" charset="0"/>
              </a:rPr>
              <a:t>chlorophyll</a:t>
            </a:r>
            <a:r>
              <a:rPr lang="de-DE" sz="1600" dirty="0">
                <a:latin typeface="Book Antiqua" panose="02040602050305030304" pitchFamily="18" charset="0"/>
              </a:rPr>
              <a:t> a </a:t>
            </a:r>
            <a:r>
              <a:rPr lang="de-DE" sz="1600" dirty="0" err="1">
                <a:latin typeface="Book Antiqua" panose="02040602050305030304" pitchFamily="18" charset="0"/>
              </a:rPr>
              <a:t>is</a:t>
            </a:r>
            <a:r>
              <a:rPr lang="de-DE" sz="1600" dirty="0">
                <a:latin typeface="Book Antiqua" panose="02040602050305030304" pitchFamily="18" charset="0"/>
              </a:rPr>
              <a:t> </a:t>
            </a:r>
            <a:r>
              <a:rPr lang="de-DE" sz="1600" dirty="0" err="1">
                <a:latin typeface="Book Antiqua" panose="02040602050305030304" pitchFamily="18" charset="0"/>
              </a:rPr>
              <a:t>calculated</a:t>
            </a:r>
            <a:r>
              <a:rPr lang="de-DE" sz="1600" dirty="0">
                <a:latin typeface="Book Antiqua" panose="02040602050305030304" pitchFamily="18" charset="0"/>
              </a:rPr>
              <a:t> </a:t>
            </a:r>
            <a:r>
              <a:rPr lang="de-DE" sz="1600" dirty="0" err="1">
                <a:latin typeface="Book Antiqua" panose="02040602050305030304" pitchFamily="18" charset="0"/>
              </a:rPr>
              <a:t>by</a:t>
            </a:r>
            <a:r>
              <a:rPr lang="de-DE" sz="1600" dirty="0">
                <a:latin typeface="Book Antiqua" panose="02040602050305030304" pitchFamily="18" charset="0"/>
              </a:rPr>
              <a:t>:</a:t>
            </a:r>
          </a:p>
          <a:p>
            <a:pPr algn="ctr"/>
            <a:endParaRPr lang="de-AT" sz="2000" b="1" i="0" u="none" strike="noStrike" baseline="0" dirty="0">
              <a:latin typeface="Book Antiqua" panose="02040602050305030304" pitchFamily="18" charset="0"/>
            </a:endParaRPr>
          </a:p>
          <a:p>
            <a:pPr algn="ctr"/>
            <a:r>
              <a:rPr lang="de-AT" sz="2000" b="1" i="0" u="none" strike="noStrike" baseline="0" dirty="0" err="1">
                <a:latin typeface="Book Antiqua" panose="02040602050305030304" pitchFamily="18" charset="0"/>
              </a:rPr>
              <a:t>Chla</a:t>
            </a:r>
            <a:r>
              <a:rPr lang="de-AT" sz="2000" b="1" i="0" u="none" strike="noStrike" baseline="0" dirty="0">
                <a:latin typeface="Book Antiqua" panose="02040602050305030304" pitchFamily="18" charset="0"/>
              </a:rPr>
              <a:t> [</a:t>
            </a:r>
            <a:r>
              <a:rPr lang="el-GR" sz="2000" b="1" i="0" u="none" strike="noStrike" baseline="0" dirty="0">
                <a:latin typeface="Book Antiqua" panose="02040602050305030304" pitchFamily="18" charset="0"/>
              </a:rPr>
              <a:t>μ</a:t>
            </a:r>
            <a:r>
              <a:rPr lang="de-AT" sz="2000" b="1" i="0" u="none" strike="noStrike" baseline="0" dirty="0">
                <a:latin typeface="Book Antiqua" panose="02040602050305030304" pitchFamily="18" charset="0"/>
              </a:rPr>
              <a:t>g/ml] = 12.9447 (A665 − A720) *</a:t>
            </a:r>
          </a:p>
          <a:p>
            <a:pPr algn="ctr"/>
            <a:endParaRPr lang="de-AT" sz="1600" b="1" dirty="0">
              <a:latin typeface="Book Antiqua" panose="02040602050305030304" pitchFamily="18" charset="0"/>
            </a:endParaRPr>
          </a:p>
          <a:p>
            <a:pPr algn="ctr"/>
            <a:r>
              <a:rPr lang="de-AT" sz="1600" dirty="0">
                <a:latin typeface="Book Antiqua" panose="02040602050305030304" pitchFamily="18" charset="0"/>
              </a:rPr>
              <a:t>A720: </a:t>
            </a:r>
            <a:r>
              <a:rPr lang="de-AT" sz="1600" dirty="0" err="1">
                <a:latin typeface="Book Antiqua" panose="02040602050305030304" pitchFamily="18" charset="0"/>
              </a:rPr>
              <a:t>absorbance</a:t>
            </a:r>
            <a:r>
              <a:rPr lang="de-AT" sz="1600" dirty="0">
                <a:latin typeface="Book Antiqua" panose="02040602050305030304" pitchFamily="18" charset="0"/>
              </a:rPr>
              <a:t> </a:t>
            </a:r>
            <a:r>
              <a:rPr lang="de-AT" sz="1600" dirty="0" err="1">
                <a:latin typeface="Book Antiqua" panose="02040602050305030304" pitchFamily="18" charset="0"/>
              </a:rPr>
              <a:t>of</a:t>
            </a:r>
            <a:r>
              <a:rPr lang="de-AT" sz="1600" dirty="0">
                <a:latin typeface="Book Antiqua" panose="02040602050305030304" pitchFamily="18" charset="0"/>
              </a:rPr>
              <a:t> </a:t>
            </a:r>
            <a:r>
              <a:rPr lang="de-AT" sz="1600" dirty="0" err="1">
                <a:latin typeface="Book Antiqua" panose="02040602050305030304" pitchFamily="18" charset="0"/>
              </a:rPr>
              <a:t>MetOH</a:t>
            </a:r>
            <a:r>
              <a:rPr lang="de-AT" sz="1600" dirty="0">
                <a:latin typeface="Book Antiqua" panose="02040602050305030304" pitchFamily="18" charset="0"/>
              </a:rPr>
              <a:t> (blank)</a:t>
            </a:r>
          </a:p>
          <a:p>
            <a:pPr algn="ctr"/>
            <a:r>
              <a:rPr lang="de-AT" sz="2000" i="0" u="none" strike="noStrike" baseline="0" dirty="0">
                <a:latin typeface="Book Antiqua" panose="02040602050305030304" pitchFamily="18" charset="0"/>
              </a:rPr>
              <a:t>A665: </a:t>
            </a:r>
            <a:r>
              <a:rPr lang="de-AT" sz="2000" i="0" u="none" strike="noStrike" baseline="0" dirty="0" err="1">
                <a:latin typeface="Book Antiqua" panose="02040602050305030304" pitchFamily="18" charset="0"/>
              </a:rPr>
              <a:t>absorbance</a:t>
            </a:r>
            <a:r>
              <a:rPr lang="de-AT" sz="2000" i="0" u="none" strike="noStrike" baseline="0" dirty="0">
                <a:latin typeface="Book Antiqua" panose="02040602050305030304" pitchFamily="18" charset="0"/>
              </a:rPr>
              <a:t> </a:t>
            </a:r>
            <a:r>
              <a:rPr lang="de-AT" sz="2000" i="0" u="none" strike="noStrike" baseline="0" dirty="0" err="1">
                <a:latin typeface="Book Antiqua" panose="02040602050305030304" pitchFamily="18" charset="0"/>
              </a:rPr>
              <a:t>of</a:t>
            </a:r>
            <a:r>
              <a:rPr lang="de-AT" sz="2000" i="0" u="none" strike="noStrike" baseline="0" dirty="0">
                <a:latin typeface="Book Antiqua" panose="02040602050305030304" pitchFamily="18" charset="0"/>
              </a:rPr>
              <a:t> </a:t>
            </a:r>
            <a:r>
              <a:rPr lang="de-AT" sz="2000" i="0" u="none" strike="noStrike" baseline="0" dirty="0" err="1">
                <a:latin typeface="Book Antiqua" panose="02040602050305030304" pitchFamily="18" charset="0"/>
              </a:rPr>
              <a:t>chl</a:t>
            </a:r>
            <a:r>
              <a:rPr lang="de-AT" sz="2000" i="0" u="none" strike="noStrike" baseline="0" dirty="0">
                <a:latin typeface="Book Antiqua" panose="02040602050305030304" pitchFamily="18" charset="0"/>
              </a:rPr>
              <a:t> a in </a:t>
            </a:r>
            <a:r>
              <a:rPr lang="de-AT" sz="2000" i="0" u="none" strike="noStrike" baseline="0" dirty="0" err="1">
                <a:latin typeface="Book Antiqua" panose="02040602050305030304" pitchFamily="18" charset="0"/>
              </a:rPr>
              <a:t>the</a:t>
            </a:r>
            <a:r>
              <a:rPr lang="de-AT" sz="2000" i="0" u="none" strike="noStrike" baseline="0" dirty="0">
                <a:latin typeface="Book Antiqua" panose="02040602050305030304" pitchFamily="18" charset="0"/>
              </a:rPr>
              <a:t> </a:t>
            </a:r>
            <a:r>
              <a:rPr lang="de-AT" sz="2000" i="0" u="none" strike="noStrike" baseline="0" dirty="0" err="1">
                <a:latin typeface="Book Antiqua" panose="02040602050305030304" pitchFamily="18" charset="0"/>
              </a:rPr>
              <a:t>supernatant</a:t>
            </a:r>
            <a:endParaRPr lang="de-AT" sz="2000" i="0" u="none" strike="noStrike" baseline="0" dirty="0">
              <a:latin typeface="Book Antiqua" panose="02040602050305030304" pitchFamily="18" charset="0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EB90273D-6844-405E-A73E-E2A1BB560D15}"/>
              </a:ext>
            </a:extLst>
          </p:cNvPr>
          <p:cNvSpPr txBox="1"/>
          <p:nvPr/>
        </p:nvSpPr>
        <p:spPr>
          <a:xfrm>
            <a:off x="468336" y="6266909"/>
            <a:ext cx="11255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200" b="0" i="0" u="none" strike="noStrike" baseline="0" dirty="0">
                <a:latin typeface="ArialMT"/>
              </a:rPr>
              <a:t>*</a:t>
            </a:r>
            <a:r>
              <a:rPr lang="de-DE" sz="1200" dirty="0">
                <a:latin typeface="Segoe UI" panose="020B0502040204020203" pitchFamily="34" charset="0"/>
              </a:rPr>
              <a:t>Ritchie, Raymond J. 2006. </a:t>
            </a:r>
            <a:r>
              <a:rPr lang="en-US" sz="1200" dirty="0">
                <a:latin typeface="Segoe UI" panose="020B0502040204020203" pitchFamily="34" charset="0"/>
              </a:rPr>
              <a:t>Consistent sets of spectrophotometric chlorophyll equations for acetone, methanol. </a:t>
            </a:r>
            <a:r>
              <a:rPr lang="de-DE" sz="1200" dirty="0" err="1">
                <a:latin typeface="Segoe UI" panose="020B0502040204020203" pitchFamily="34" charset="0"/>
              </a:rPr>
              <a:t>Photosynthesis</a:t>
            </a:r>
            <a:r>
              <a:rPr lang="de-DE" sz="1200" dirty="0">
                <a:latin typeface="Segoe UI" panose="020B0502040204020203" pitchFamily="34" charset="0"/>
              </a:rPr>
              <a:t> </a:t>
            </a:r>
            <a:r>
              <a:rPr lang="de-DE" sz="1200" dirty="0" err="1">
                <a:latin typeface="Segoe UI" panose="020B0502040204020203" pitchFamily="34" charset="0"/>
              </a:rPr>
              <a:t>research</a:t>
            </a:r>
            <a:r>
              <a:rPr lang="de-DE" sz="1200" dirty="0">
                <a:latin typeface="Segoe UI" panose="020B0502040204020203" pitchFamily="34" charset="0"/>
              </a:rPr>
              <a:t>, </a:t>
            </a:r>
            <a:r>
              <a:rPr lang="de-DE" sz="1200" dirty="0" err="1">
                <a:latin typeface="Segoe UI" panose="020B0502040204020203" pitchFamily="34" charset="0"/>
              </a:rPr>
              <a:t>Vol</a:t>
            </a:r>
            <a:r>
              <a:rPr lang="de-DE" sz="1200" dirty="0">
                <a:latin typeface="Segoe UI" panose="020B0502040204020203" pitchFamily="34" charset="0"/>
              </a:rPr>
              <a:t> 89 (1): 27-41</a:t>
            </a:r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3208733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3E4DCDD9-D146-4DCF-B7E2-DF37353E1E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1189405"/>
              </p:ext>
            </p:extLst>
          </p:nvPr>
        </p:nvGraphicFramePr>
        <p:xfrm>
          <a:off x="112355" y="771771"/>
          <a:ext cx="5335398" cy="4693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" r:id="rId3" imgW="5314680" imgH="4372920" progId="">
                  <p:embed/>
                </p:oleObj>
              </mc:Choice>
              <mc:Fallback>
                <p:oleObj r:id="rId3" imgW="5314680" imgH="4372920" progId="">
                  <p:embed/>
                  <p:pic>
                    <p:nvPicPr>
                      <p:cNvPr id="3" name="Objekt 2">
                        <a:extLst>
                          <a:ext uri="{FF2B5EF4-FFF2-40B4-BE49-F238E27FC236}">
                            <a16:creationId xmlns:a16="http://schemas.microsoft.com/office/drawing/2014/main" id="{3E4DCDD9-D146-4DCF-B7E2-DF37353E1E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2355" y="771771"/>
                        <a:ext cx="5335398" cy="46932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9E944423-5EB2-4C23-9F3F-15EFB0E9098D}"/>
              </a:ext>
            </a:extLst>
          </p:cNvPr>
          <p:cNvSpPr txBox="1"/>
          <p:nvPr/>
        </p:nvSpPr>
        <p:spPr>
          <a:xfrm>
            <a:off x="461640" y="5883258"/>
            <a:ext cx="533539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1600" b="1" i="1" dirty="0" err="1">
                <a:latin typeface="Book Antiqua"/>
              </a:rPr>
              <a:t>Produced</a:t>
            </a:r>
            <a:r>
              <a:rPr lang="de-DE" sz="1600" b="1" i="1" dirty="0">
                <a:latin typeface="Book Antiqua"/>
              </a:rPr>
              <a:t> </a:t>
            </a:r>
            <a:r>
              <a:rPr lang="de-DE" sz="1600" b="1" i="1" dirty="0" err="1">
                <a:latin typeface="Book Antiqua"/>
              </a:rPr>
              <a:t>chlorophyll</a:t>
            </a:r>
            <a:r>
              <a:rPr lang="de-DE" sz="1600" b="1" i="1" dirty="0">
                <a:latin typeface="Book Antiqua"/>
              </a:rPr>
              <a:t> a rate in </a:t>
            </a:r>
            <a:r>
              <a:rPr lang="de-DE" sz="1600" b="1" i="1" dirty="0" err="1">
                <a:latin typeface="Book Antiqua"/>
              </a:rPr>
              <a:t>std</a:t>
            </a:r>
            <a:r>
              <a:rPr lang="de-DE" sz="1600" b="1" i="1" dirty="0">
                <a:latin typeface="Book Antiqua"/>
              </a:rPr>
              <a:t> BG-110 </a:t>
            </a:r>
            <a:r>
              <a:rPr lang="de-DE" sz="1600" b="1" i="1" dirty="0" err="1">
                <a:latin typeface="Book Antiqua"/>
              </a:rPr>
              <a:t>under</a:t>
            </a:r>
            <a:r>
              <a:rPr lang="de-DE" sz="1600" b="1" i="1" dirty="0">
                <a:latin typeface="Book Antiqua"/>
              </a:rPr>
              <a:t> </a:t>
            </a:r>
            <a:r>
              <a:rPr lang="de-DE" sz="1600" b="1" i="1" dirty="0" err="1">
                <a:latin typeface="Book Antiqua"/>
              </a:rPr>
              <a:t>std</a:t>
            </a:r>
            <a:r>
              <a:rPr lang="de-DE" sz="1600" b="1" i="1" dirty="0">
                <a:latin typeface="Book Antiqua"/>
              </a:rPr>
              <a:t> </a:t>
            </a:r>
            <a:r>
              <a:rPr lang="de-DE" sz="1600" b="1" i="1" dirty="0" err="1">
                <a:latin typeface="Book Antiqua"/>
              </a:rPr>
              <a:t>growing</a:t>
            </a:r>
            <a:r>
              <a:rPr lang="de-DE" sz="1600" b="1" i="1" dirty="0">
                <a:latin typeface="Book Antiqua"/>
              </a:rPr>
              <a:t> </a:t>
            </a:r>
            <a:r>
              <a:rPr lang="de-DE" sz="1600" b="1" i="1" dirty="0" err="1">
                <a:latin typeface="Book Antiqua"/>
              </a:rPr>
              <a:t>conditions</a:t>
            </a:r>
            <a:r>
              <a:rPr lang="de-DE" sz="1600" b="1" i="1" dirty="0">
                <a:latin typeface="Book Antiqua"/>
              </a:rPr>
              <a:t> after 30 </a:t>
            </a:r>
            <a:r>
              <a:rPr lang="de-DE" sz="1600" b="1" i="1" dirty="0" err="1">
                <a:latin typeface="Book Antiqua"/>
              </a:rPr>
              <a:t>days</a:t>
            </a:r>
            <a:endParaRPr lang="de-AT" sz="1600" b="1" i="1" dirty="0">
              <a:latin typeface="Book Antiqua"/>
            </a:endParaRPr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5DBA6838-37BC-4ADE-9966-ACC0613B4B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8842432"/>
              </p:ext>
            </p:extLst>
          </p:nvPr>
        </p:nvGraphicFramePr>
        <p:xfrm>
          <a:off x="5739652" y="1073409"/>
          <a:ext cx="5712395" cy="4693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" r:id="rId5" imgW="5837400" imgH="4795920" progId="">
                  <p:embed/>
                </p:oleObj>
              </mc:Choice>
              <mc:Fallback>
                <p:oleObj r:id="rId5" imgW="5837400" imgH="4795920" progId="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5DBA6838-37BC-4ADE-9966-ACC0613B4B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39652" y="1073409"/>
                        <a:ext cx="5712395" cy="46932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CD47E32B-9C18-4533-9364-29448B06124B}"/>
              </a:ext>
            </a:extLst>
          </p:cNvPr>
          <p:cNvSpPr txBox="1"/>
          <p:nvPr/>
        </p:nvSpPr>
        <p:spPr>
          <a:xfrm>
            <a:off x="6294918" y="5865323"/>
            <a:ext cx="5698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b="1" i="1" dirty="0" err="1">
                <a:latin typeface="Book Antiqua" panose="02040602050305030304" pitchFamily="18" charset="0"/>
              </a:rPr>
              <a:t>Produced</a:t>
            </a:r>
            <a:r>
              <a:rPr lang="de-DE" sz="1800" b="1" i="1" dirty="0">
                <a:latin typeface="Book Antiqua" panose="02040602050305030304" pitchFamily="18" charset="0"/>
              </a:rPr>
              <a:t> </a:t>
            </a:r>
            <a:r>
              <a:rPr lang="de-DE" sz="1800" b="1" i="1" dirty="0" err="1">
                <a:latin typeface="Book Antiqua" panose="02040602050305030304" pitchFamily="18" charset="0"/>
              </a:rPr>
              <a:t>chlorophyll</a:t>
            </a:r>
            <a:r>
              <a:rPr lang="de-DE" sz="1800" b="1" i="1" dirty="0">
                <a:latin typeface="Book Antiqua" panose="02040602050305030304" pitchFamily="18" charset="0"/>
              </a:rPr>
              <a:t> a rate in </a:t>
            </a:r>
            <a:r>
              <a:rPr lang="de-DE" sz="1800" b="1" i="1" dirty="0" err="1">
                <a:latin typeface="Book Antiqua" panose="02040602050305030304" pitchFamily="18" charset="0"/>
              </a:rPr>
              <a:t>std</a:t>
            </a:r>
            <a:r>
              <a:rPr lang="de-DE" sz="1800" b="1" i="1" dirty="0">
                <a:latin typeface="Book Antiqua" panose="02040602050305030304" pitchFamily="18" charset="0"/>
              </a:rPr>
              <a:t> BG-110 and </a:t>
            </a:r>
            <a:r>
              <a:rPr lang="de-DE" sz="1800" b="1" i="1" dirty="0" err="1">
                <a:latin typeface="Book Antiqua" panose="02040602050305030304" pitchFamily="18" charset="0"/>
              </a:rPr>
              <a:t>modified</a:t>
            </a:r>
            <a:r>
              <a:rPr lang="de-DE" sz="1800" b="1" i="1" dirty="0">
                <a:latin typeface="Book Antiqua" panose="02040602050305030304" pitchFamily="18" charset="0"/>
              </a:rPr>
              <a:t> BG-110 w/o </a:t>
            </a:r>
            <a:r>
              <a:rPr lang="de-DE" sz="1800" b="1" i="1" dirty="0" err="1">
                <a:latin typeface="Book Antiqua" panose="02040602050305030304" pitchFamily="18" charset="0"/>
              </a:rPr>
              <a:t>primary</a:t>
            </a:r>
            <a:r>
              <a:rPr lang="de-DE" sz="1800" b="1" i="1" dirty="0">
                <a:latin typeface="Book Antiqua" panose="02040602050305030304" pitchFamily="18" charset="0"/>
              </a:rPr>
              <a:t> C-</a:t>
            </a:r>
            <a:r>
              <a:rPr lang="de-DE" sz="1800" b="1" i="1" dirty="0" err="1">
                <a:latin typeface="Book Antiqua" panose="02040602050305030304" pitchFamily="18" charset="0"/>
              </a:rPr>
              <a:t>cources</a:t>
            </a:r>
            <a:r>
              <a:rPr lang="de-DE" sz="1800" b="1" i="1" dirty="0">
                <a:latin typeface="Book Antiqua" panose="02040602050305030304" pitchFamily="18" charset="0"/>
              </a:rPr>
              <a:t> after 30 </a:t>
            </a:r>
            <a:r>
              <a:rPr lang="de-DE" sz="1800" b="1" i="1" dirty="0" err="1">
                <a:latin typeface="Book Antiqua" panose="02040602050305030304" pitchFamily="18" charset="0"/>
              </a:rPr>
              <a:t>days</a:t>
            </a:r>
            <a:r>
              <a:rPr lang="de-DE" sz="1800" b="1" i="1" dirty="0">
                <a:latin typeface="Book Antiqua" panose="02040602050305030304" pitchFamily="18" charset="0"/>
              </a:rPr>
              <a:t> in </a:t>
            </a:r>
            <a:r>
              <a:rPr lang="de-DE" sz="1800" b="1" i="1" dirty="0" err="1">
                <a:latin typeface="Book Antiqua" panose="02040602050305030304" pitchFamily="18" charset="0"/>
              </a:rPr>
              <a:t>std</a:t>
            </a:r>
            <a:r>
              <a:rPr lang="de-DE" sz="1800" b="1" i="1" dirty="0">
                <a:latin typeface="Book Antiqua" panose="02040602050305030304" pitchFamily="18" charset="0"/>
              </a:rPr>
              <a:t> </a:t>
            </a:r>
            <a:r>
              <a:rPr lang="de-DE" sz="1800" b="1" i="1" dirty="0" err="1">
                <a:latin typeface="Book Antiqua" panose="02040602050305030304" pitchFamily="18" charset="0"/>
              </a:rPr>
              <a:t>growth</a:t>
            </a:r>
            <a:r>
              <a:rPr lang="de-DE" sz="1800" b="1" i="1" dirty="0">
                <a:latin typeface="Book Antiqua" panose="02040602050305030304" pitchFamily="18" charset="0"/>
              </a:rPr>
              <a:t> </a:t>
            </a:r>
            <a:r>
              <a:rPr lang="de-DE" sz="1800" b="1" i="1" dirty="0" err="1">
                <a:latin typeface="Book Antiqua" panose="02040602050305030304" pitchFamily="18" charset="0"/>
              </a:rPr>
              <a:t>conditions</a:t>
            </a:r>
            <a:endParaRPr lang="de-AT" sz="1800" b="1" i="1" dirty="0">
              <a:latin typeface="Book Antiqua" panose="02040602050305030304" pitchFamily="18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C4447D4-E94F-4FA2-B741-E6304D93DE87}"/>
              </a:ext>
            </a:extLst>
          </p:cNvPr>
          <p:cNvSpPr txBox="1"/>
          <p:nvPr/>
        </p:nvSpPr>
        <p:spPr>
          <a:xfrm>
            <a:off x="1954295" y="1635863"/>
            <a:ext cx="5326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44</a:t>
            </a:r>
            <a:endParaRPr lang="de-AT" sz="12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CFFA5D2-96E3-442B-845B-CE0C49394650}"/>
              </a:ext>
            </a:extLst>
          </p:cNvPr>
          <p:cNvSpPr txBox="1"/>
          <p:nvPr/>
        </p:nvSpPr>
        <p:spPr>
          <a:xfrm>
            <a:off x="3346339" y="1635862"/>
            <a:ext cx="7531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48,91</a:t>
            </a:r>
            <a:endParaRPr lang="de-AT" sz="12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1C3229F-8FB6-4C2F-8576-A2D12C855A91}"/>
              </a:ext>
            </a:extLst>
          </p:cNvPr>
          <p:cNvSpPr txBox="1"/>
          <p:nvPr/>
        </p:nvSpPr>
        <p:spPr>
          <a:xfrm>
            <a:off x="7446541" y="1840692"/>
            <a:ext cx="4325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dirty="0"/>
              <a:t>44</a:t>
            </a:r>
            <a:endParaRPr lang="de-AT" sz="11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9F426B0-46C6-4A75-B49C-93115C6FA60A}"/>
              </a:ext>
            </a:extLst>
          </p:cNvPr>
          <p:cNvSpPr txBox="1"/>
          <p:nvPr/>
        </p:nvSpPr>
        <p:spPr>
          <a:xfrm>
            <a:off x="8894745" y="1836596"/>
            <a:ext cx="7531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dirty="0"/>
              <a:t>48,91</a:t>
            </a:r>
            <a:endParaRPr lang="de-AT" sz="1100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2F91664-7DE9-4DCD-800E-E7BF4099C317}"/>
              </a:ext>
            </a:extLst>
          </p:cNvPr>
          <p:cNvSpPr txBox="1"/>
          <p:nvPr/>
        </p:nvSpPr>
        <p:spPr>
          <a:xfrm>
            <a:off x="7884363" y="2940891"/>
            <a:ext cx="5346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dirty="0"/>
              <a:t>25,83</a:t>
            </a:r>
            <a:endParaRPr lang="de-AT" sz="110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AF32456-56DB-49F3-9259-0597BB411622}"/>
              </a:ext>
            </a:extLst>
          </p:cNvPr>
          <p:cNvSpPr txBox="1"/>
          <p:nvPr/>
        </p:nvSpPr>
        <p:spPr>
          <a:xfrm>
            <a:off x="9485155" y="3380750"/>
            <a:ext cx="5346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dirty="0"/>
              <a:t>19</a:t>
            </a:r>
            <a:endParaRPr lang="de-AT" sz="1100" dirty="0"/>
          </a:p>
        </p:txBody>
      </p:sp>
    </p:spTree>
    <p:extLst>
      <p:ext uri="{BB962C8B-B14F-4D97-AF65-F5344CB8AC3E}">
        <p14:creationId xmlns:p14="http://schemas.microsoft.com/office/powerpoint/2010/main" val="1929994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80728AC1-8BC4-47EC-8A16-6B6B12D00A65}"/>
              </a:ext>
            </a:extLst>
          </p:cNvPr>
          <p:cNvSpPr txBox="1"/>
          <p:nvPr/>
        </p:nvSpPr>
        <p:spPr>
          <a:xfrm>
            <a:off x="1198944" y="4482328"/>
            <a:ext cx="5362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i="1" dirty="0">
                <a:latin typeface="Book Antiqua" panose="02040602050305030304" pitchFamily="18" charset="0"/>
              </a:rPr>
              <a:t>Chlorophyll a </a:t>
            </a:r>
            <a:r>
              <a:rPr lang="de-DE" sz="1600" i="1" dirty="0" err="1">
                <a:latin typeface="Book Antiqua" panose="02040602050305030304" pitchFamily="18" charset="0"/>
              </a:rPr>
              <a:t>production</a:t>
            </a:r>
            <a:r>
              <a:rPr lang="de-DE" sz="1600" i="1" dirty="0">
                <a:latin typeface="Book Antiqua" panose="02040602050305030304" pitchFamily="18" charset="0"/>
              </a:rPr>
              <a:t> rate </a:t>
            </a:r>
            <a:r>
              <a:rPr lang="de-DE" sz="1600" i="1" dirty="0" err="1">
                <a:latin typeface="Book Antiqua" panose="02040602050305030304" pitchFamily="18" charset="0"/>
              </a:rPr>
              <a:t>by</a:t>
            </a:r>
            <a:r>
              <a:rPr lang="de-DE" sz="1600" i="1" dirty="0">
                <a:latin typeface="Book Antiqua" panose="02040602050305030304" pitchFamily="18" charset="0"/>
              </a:rPr>
              <a:t> </a:t>
            </a:r>
            <a:r>
              <a:rPr lang="de-DE" sz="1600" i="1" dirty="0" err="1">
                <a:latin typeface="Book Antiqua" panose="02040602050305030304" pitchFamily="18" charset="0"/>
              </a:rPr>
              <a:t>Aphanizomenon</a:t>
            </a:r>
            <a:r>
              <a:rPr lang="de-DE" sz="1600" i="1" dirty="0">
                <a:latin typeface="Book Antiqua" panose="02040602050305030304" pitchFamily="18" charset="0"/>
              </a:rPr>
              <a:t> </a:t>
            </a:r>
            <a:r>
              <a:rPr lang="de-DE" sz="1600" i="1" dirty="0" err="1">
                <a:latin typeface="Book Antiqua" panose="02040602050305030304" pitchFamily="18" charset="0"/>
              </a:rPr>
              <a:t>sp</a:t>
            </a:r>
            <a:r>
              <a:rPr lang="de-DE" sz="1600" i="1" dirty="0">
                <a:latin typeface="Book Antiqua" panose="02040602050305030304" pitchFamily="18" charset="0"/>
              </a:rPr>
              <a:t>. ULC602 in different BG-110</a:t>
            </a:r>
            <a:endParaRPr lang="de-AT" sz="1600" i="1" dirty="0">
              <a:latin typeface="Book Antiqua" panose="02040602050305030304" pitchFamily="18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7EAFA35-1556-4535-9BF6-D76EF7E37527}"/>
              </a:ext>
            </a:extLst>
          </p:cNvPr>
          <p:cNvSpPr txBox="1"/>
          <p:nvPr/>
        </p:nvSpPr>
        <p:spPr>
          <a:xfrm>
            <a:off x="6561056" y="4521150"/>
            <a:ext cx="5362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i="1" dirty="0">
                <a:latin typeface="Book Antiqua" panose="02040602050305030304" pitchFamily="18" charset="0"/>
              </a:rPr>
              <a:t>Chlorophyll a </a:t>
            </a:r>
            <a:r>
              <a:rPr lang="de-DE" sz="1600" i="1" dirty="0" err="1">
                <a:latin typeface="Book Antiqua" panose="02040602050305030304" pitchFamily="18" charset="0"/>
              </a:rPr>
              <a:t>production</a:t>
            </a:r>
            <a:r>
              <a:rPr lang="de-DE" sz="1600" i="1" dirty="0">
                <a:latin typeface="Book Antiqua" panose="02040602050305030304" pitchFamily="18" charset="0"/>
              </a:rPr>
              <a:t> rate </a:t>
            </a:r>
            <a:r>
              <a:rPr lang="de-DE" sz="1600" i="1" dirty="0" err="1">
                <a:latin typeface="Book Antiqua" panose="02040602050305030304" pitchFamily="18" charset="0"/>
              </a:rPr>
              <a:t>by</a:t>
            </a:r>
            <a:r>
              <a:rPr lang="de-DE" sz="1600" i="1" dirty="0">
                <a:latin typeface="Book Antiqua" panose="02040602050305030304" pitchFamily="18" charset="0"/>
              </a:rPr>
              <a:t> </a:t>
            </a:r>
            <a:r>
              <a:rPr lang="de-DE" sz="1600" i="1" dirty="0" err="1">
                <a:latin typeface="Book Antiqua" panose="02040602050305030304" pitchFamily="18" charset="0"/>
              </a:rPr>
              <a:t>Anabaena</a:t>
            </a:r>
            <a:r>
              <a:rPr lang="de-DE" sz="1600" i="1" dirty="0">
                <a:latin typeface="Book Antiqua" panose="02040602050305030304" pitchFamily="18" charset="0"/>
              </a:rPr>
              <a:t> </a:t>
            </a:r>
            <a:r>
              <a:rPr lang="de-DE" sz="1600" i="1" dirty="0" err="1">
                <a:latin typeface="Book Antiqua" panose="02040602050305030304" pitchFamily="18" charset="0"/>
              </a:rPr>
              <a:t>sp</a:t>
            </a:r>
            <a:r>
              <a:rPr lang="de-DE" sz="1600" i="1" dirty="0">
                <a:latin typeface="Book Antiqua" panose="02040602050305030304" pitchFamily="18" charset="0"/>
              </a:rPr>
              <a:t>. ULC080 in different BG-110</a:t>
            </a:r>
            <a:endParaRPr lang="de-AT" sz="1600" i="1" dirty="0">
              <a:latin typeface="Book Antiqua" panose="02040602050305030304" pitchFamily="18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8EF6B7C-3EB7-4233-8DB3-66DF48D4BDA2}"/>
              </a:ext>
            </a:extLst>
          </p:cNvPr>
          <p:cNvSpPr txBox="1"/>
          <p:nvPr/>
        </p:nvSpPr>
        <p:spPr>
          <a:xfrm>
            <a:off x="375057" y="5105925"/>
            <a:ext cx="116315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1600" dirty="0">
                <a:latin typeface="Book Antiqua" panose="02040602050305030304" pitchFamily="18" charset="0"/>
              </a:rPr>
              <a:t>BG-110: </a:t>
            </a:r>
            <a:r>
              <a:rPr lang="de-DE" sz="1600" dirty="0" err="1">
                <a:latin typeface="Book Antiqua" panose="02040602050305030304" pitchFamily="18" charset="0"/>
              </a:rPr>
              <a:t>standard</a:t>
            </a:r>
            <a:r>
              <a:rPr lang="de-DE" sz="1600" dirty="0">
                <a:latin typeface="Book Antiqua" panose="02040602050305030304" pitchFamily="18" charset="0"/>
              </a:rPr>
              <a:t> BG-110 medium</a:t>
            </a:r>
          </a:p>
          <a:p>
            <a:pPr algn="just"/>
            <a:r>
              <a:rPr lang="de-DE" sz="1600" dirty="0">
                <a:latin typeface="Book Antiqua" panose="02040602050305030304" pitchFamily="18" charset="0"/>
              </a:rPr>
              <a:t>BG-110-M1: BG-110 medium </a:t>
            </a:r>
            <a:r>
              <a:rPr lang="de-DE" sz="1600" dirty="0" err="1">
                <a:latin typeface="Book Antiqua" panose="02040602050305030304" pitchFamily="18" charset="0"/>
              </a:rPr>
              <a:t>removing</a:t>
            </a:r>
            <a:r>
              <a:rPr lang="de-DE" sz="1600" dirty="0">
                <a:latin typeface="Book Antiqua" panose="02040602050305030304" pitchFamily="18" charset="0"/>
              </a:rPr>
              <a:t> </a:t>
            </a:r>
            <a:r>
              <a:rPr lang="de-DE" sz="1600" dirty="0" err="1">
                <a:latin typeface="Book Antiqua" panose="02040602050305030304" pitchFamily="18" charset="0"/>
              </a:rPr>
              <a:t>primary</a:t>
            </a:r>
            <a:r>
              <a:rPr lang="de-DE" sz="1600" dirty="0">
                <a:latin typeface="Book Antiqua" panose="02040602050305030304" pitchFamily="18" charset="0"/>
              </a:rPr>
              <a:t> C-</a:t>
            </a:r>
            <a:r>
              <a:rPr lang="de-DE" sz="1600" dirty="0" err="1">
                <a:latin typeface="Book Antiqua" panose="02040602050305030304" pitchFamily="18" charset="0"/>
              </a:rPr>
              <a:t>sources</a:t>
            </a:r>
            <a:r>
              <a:rPr lang="de-DE" sz="1600" dirty="0">
                <a:latin typeface="Book Antiqua" panose="02040602050305030304" pitchFamily="18" charset="0"/>
              </a:rPr>
              <a:t> </a:t>
            </a:r>
            <a:r>
              <a:rPr lang="de-DE" sz="1600" dirty="0" err="1">
                <a:latin typeface="Book Antiqua" panose="02040602050305030304" pitchFamily="18" charset="0"/>
              </a:rPr>
              <a:t>from</a:t>
            </a:r>
            <a:r>
              <a:rPr lang="de-DE" sz="1600" dirty="0">
                <a:latin typeface="Book Antiqua" panose="02040602050305030304" pitchFamily="18" charset="0"/>
              </a:rPr>
              <a:t> </a:t>
            </a:r>
            <a:r>
              <a:rPr lang="de-DE" sz="1600" dirty="0" err="1">
                <a:latin typeface="Book Antiqua" panose="02040602050305030304" pitchFamily="18" charset="0"/>
              </a:rPr>
              <a:t>sodium</a:t>
            </a:r>
            <a:r>
              <a:rPr lang="de-DE" sz="1600" dirty="0">
                <a:latin typeface="Book Antiqua" panose="02040602050305030304" pitchFamily="18" charset="0"/>
              </a:rPr>
              <a:t> </a:t>
            </a:r>
            <a:r>
              <a:rPr lang="de-DE" sz="1600" dirty="0" err="1">
                <a:latin typeface="Book Antiqua" panose="02040602050305030304" pitchFamily="18" charset="0"/>
              </a:rPr>
              <a:t>carbonate</a:t>
            </a:r>
            <a:endParaRPr lang="de-DE" sz="1600" dirty="0">
              <a:latin typeface="Book Antiqua" panose="02040602050305030304" pitchFamily="18" charset="0"/>
            </a:endParaRPr>
          </a:p>
          <a:p>
            <a:pPr algn="just"/>
            <a:r>
              <a:rPr lang="de-DE" sz="1600" dirty="0">
                <a:latin typeface="Book Antiqua" panose="02040602050305030304" pitchFamily="18" charset="0"/>
              </a:rPr>
              <a:t>BG-110-M2: BG-110 medium </a:t>
            </a:r>
            <a:r>
              <a:rPr lang="de-DE" sz="1600" dirty="0" err="1">
                <a:latin typeface="Book Antiqua" panose="02040602050305030304" pitchFamily="18" charset="0"/>
              </a:rPr>
              <a:t>removing</a:t>
            </a:r>
            <a:r>
              <a:rPr lang="de-DE" sz="1600" dirty="0">
                <a:latin typeface="Book Antiqua" panose="02040602050305030304" pitchFamily="18" charset="0"/>
              </a:rPr>
              <a:t> </a:t>
            </a:r>
            <a:r>
              <a:rPr lang="de-DE" sz="1600" dirty="0" err="1">
                <a:latin typeface="Book Antiqua" panose="02040602050305030304" pitchFamily="18" charset="0"/>
              </a:rPr>
              <a:t>the</a:t>
            </a:r>
            <a:r>
              <a:rPr lang="de-DE" sz="1600" dirty="0">
                <a:latin typeface="Book Antiqua" panose="02040602050305030304" pitchFamily="18" charset="0"/>
              </a:rPr>
              <a:t> iron source </a:t>
            </a:r>
            <a:r>
              <a:rPr lang="de-DE" sz="1600" dirty="0" err="1">
                <a:latin typeface="Book Antiqua" panose="02040602050305030304" pitchFamily="18" charset="0"/>
              </a:rPr>
              <a:t>from</a:t>
            </a:r>
            <a:r>
              <a:rPr lang="de-DE" sz="1600" dirty="0">
                <a:latin typeface="Book Antiqua" panose="02040602050305030304" pitchFamily="18" charset="0"/>
              </a:rPr>
              <a:t> </a:t>
            </a:r>
            <a:r>
              <a:rPr lang="de-DE" sz="1600" dirty="0" err="1">
                <a:latin typeface="Book Antiqua" panose="02040602050305030304" pitchFamily="18" charset="0"/>
              </a:rPr>
              <a:t>amonium</a:t>
            </a:r>
            <a:r>
              <a:rPr lang="de-DE" sz="1600" dirty="0">
                <a:latin typeface="Book Antiqua" panose="02040602050305030304" pitchFamily="18" charset="0"/>
              </a:rPr>
              <a:t> iron (III) </a:t>
            </a:r>
            <a:r>
              <a:rPr lang="de-DE" sz="1600" dirty="0" err="1">
                <a:latin typeface="Book Antiqua" panose="02040602050305030304" pitchFamily="18" charset="0"/>
              </a:rPr>
              <a:t>citrate</a:t>
            </a:r>
            <a:endParaRPr lang="de-DE" sz="1600" dirty="0">
              <a:latin typeface="Book Antiqua" panose="02040602050305030304" pitchFamily="18" charset="0"/>
            </a:endParaRPr>
          </a:p>
          <a:p>
            <a:pPr algn="just"/>
            <a:r>
              <a:rPr lang="de-DE" sz="1600" dirty="0">
                <a:latin typeface="Book Antiqua" panose="02040602050305030304" pitchFamily="18" charset="0"/>
              </a:rPr>
              <a:t>BG-110-M3: BG-110 medium </a:t>
            </a:r>
            <a:r>
              <a:rPr lang="de-DE" sz="1600" dirty="0" err="1">
                <a:latin typeface="Book Antiqua" panose="02040602050305030304" pitchFamily="18" charset="0"/>
              </a:rPr>
              <a:t>removing</a:t>
            </a:r>
            <a:r>
              <a:rPr lang="de-DE" sz="1600" dirty="0">
                <a:latin typeface="Book Antiqua" panose="02040602050305030304" pitchFamily="18" charset="0"/>
              </a:rPr>
              <a:t> </a:t>
            </a:r>
            <a:r>
              <a:rPr lang="de-DE" sz="1600" dirty="0" err="1">
                <a:latin typeface="Book Antiqua" panose="02040602050305030304" pitchFamily="18" charset="0"/>
              </a:rPr>
              <a:t>primary</a:t>
            </a:r>
            <a:r>
              <a:rPr lang="de-DE" sz="1600" dirty="0">
                <a:latin typeface="Book Antiqua" panose="02040602050305030304" pitchFamily="18" charset="0"/>
              </a:rPr>
              <a:t> C-</a:t>
            </a:r>
            <a:r>
              <a:rPr lang="de-DE" sz="1600" dirty="0" err="1">
                <a:latin typeface="Book Antiqua" panose="02040602050305030304" pitchFamily="18" charset="0"/>
              </a:rPr>
              <a:t>sources</a:t>
            </a:r>
            <a:r>
              <a:rPr lang="de-DE" sz="1600" dirty="0">
                <a:latin typeface="Book Antiqua" panose="02040602050305030304" pitchFamily="18" charset="0"/>
              </a:rPr>
              <a:t> and </a:t>
            </a:r>
            <a:r>
              <a:rPr lang="de-DE" sz="1600" dirty="0" err="1">
                <a:latin typeface="Book Antiqua" panose="02040602050305030304" pitchFamily="18" charset="0"/>
              </a:rPr>
              <a:t>the</a:t>
            </a:r>
            <a:r>
              <a:rPr lang="de-DE" sz="1600" dirty="0">
                <a:latin typeface="Book Antiqua" panose="02040602050305030304" pitchFamily="18" charset="0"/>
              </a:rPr>
              <a:t> iron source</a:t>
            </a:r>
          </a:p>
          <a:p>
            <a:pPr algn="just"/>
            <a:r>
              <a:rPr lang="de-DE" sz="1600" dirty="0">
                <a:latin typeface="Book Antiqua" panose="02040602050305030304" pitchFamily="18" charset="0"/>
              </a:rPr>
              <a:t>BG-110-M4: BG-110 medium </a:t>
            </a:r>
            <a:r>
              <a:rPr lang="de-DE" sz="1600" dirty="0" err="1">
                <a:latin typeface="Book Antiqua" panose="02040602050305030304" pitchFamily="18" charset="0"/>
              </a:rPr>
              <a:t>removing</a:t>
            </a:r>
            <a:r>
              <a:rPr lang="de-DE" sz="1600" dirty="0">
                <a:latin typeface="Book Antiqua" panose="02040602050305030304" pitchFamily="18" charset="0"/>
              </a:rPr>
              <a:t> </a:t>
            </a:r>
            <a:r>
              <a:rPr lang="de-DE" sz="1600" dirty="0" err="1">
                <a:latin typeface="Book Antiqua" panose="02040602050305030304" pitchFamily="18" charset="0"/>
              </a:rPr>
              <a:t>the</a:t>
            </a:r>
            <a:r>
              <a:rPr lang="de-DE" sz="1600" dirty="0">
                <a:latin typeface="Book Antiqua" panose="02040602050305030304" pitchFamily="18" charset="0"/>
              </a:rPr>
              <a:t> iron source </a:t>
            </a:r>
            <a:r>
              <a:rPr lang="de-DE" sz="1600" dirty="0" err="1">
                <a:latin typeface="Book Antiqua" panose="02040602050305030304" pitchFamily="18" charset="0"/>
              </a:rPr>
              <a:t>from</a:t>
            </a:r>
            <a:r>
              <a:rPr lang="de-DE" sz="1600" dirty="0">
                <a:latin typeface="Book Antiqua" panose="02040602050305030304" pitchFamily="18" charset="0"/>
              </a:rPr>
              <a:t> </a:t>
            </a:r>
            <a:r>
              <a:rPr lang="de-DE" sz="1600" dirty="0" err="1">
                <a:latin typeface="Book Antiqua" panose="02040602050305030304" pitchFamily="18" charset="0"/>
              </a:rPr>
              <a:t>amonium</a:t>
            </a:r>
            <a:r>
              <a:rPr lang="de-DE" sz="1600" dirty="0">
                <a:latin typeface="Book Antiqua" panose="02040602050305030304" pitchFamily="18" charset="0"/>
              </a:rPr>
              <a:t> iron (III) </a:t>
            </a:r>
            <a:r>
              <a:rPr lang="de-DE" sz="1600" dirty="0" err="1">
                <a:latin typeface="Book Antiqua" panose="02040602050305030304" pitchFamily="18" charset="0"/>
              </a:rPr>
              <a:t>citrate</a:t>
            </a:r>
            <a:r>
              <a:rPr lang="de-DE" sz="1600" dirty="0">
                <a:latin typeface="Book Antiqua" panose="02040602050305030304" pitchFamily="18" charset="0"/>
              </a:rPr>
              <a:t> and EDTA-</a:t>
            </a:r>
            <a:r>
              <a:rPr lang="de-DE" sz="1600" dirty="0" err="1">
                <a:latin typeface="Book Antiqua" panose="02040602050305030304" pitchFamily="18" charset="0"/>
              </a:rPr>
              <a:t>disodium</a:t>
            </a:r>
            <a:endParaRPr lang="de-DE" sz="1600" dirty="0">
              <a:latin typeface="Book Antiqua" panose="02040602050305030304" pitchFamily="18" charset="0"/>
            </a:endParaRPr>
          </a:p>
          <a:p>
            <a:pPr algn="just"/>
            <a:r>
              <a:rPr lang="de-DE" sz="1600" dirty="0">
                <a:latin typeface="Book Antiqua" panose="02040602050305030304" pitchFamily="18" charset="0"/>
              </a:rPr>
              <a:t>BG-110-M5: BG-110 medium </a:t>
            </a:r>
            <a:r>
              <a:rPr lang="de-DE" sz="1600" dirty="0" err="1">
                <a:latin typeface="Book Antiqua" panose="02040602050305030304" pitchFamily="18" charset="0"/>
              </a:rPr>
              <a:t>removing</a:t>
            </a:r>
            <a:r>
              <a:rPr lang="de-DE" sz="1600" dirty="0">
                <a:latin typeface="Book Antiqua" panose="02040602050305030304" pitchFamily="18" charset="0"/>
              </a:rPr>
              <a:t> </a:t>
            </a:r>
            <a:r>
              <a:rPr lang="de-DE" sz="1600" dirty="0" err="1">
                <a:latin typeface="Book Antiqua" panose="02040602050305030304" pitchFamily="18" charset="0"/>
              </a:rPr>
              <a:t>the</a:t>
            </a:r>
            <a:r>
              <a:rPr lang="de-DE" sz="1600" dirty="0">
                <a:latin typeface="Book Antiqua" panose="02040602050305030304" pitchFamily="18" charset="0"/>
              </a:rPr>
              <a:t> </a:t>
            </a:r>
            <a:r>
              <a:rPr lang="de-DE" sz="1600" dirty="0" err="1">
                <a:latin typeface="Book Antiqua" panose="02040602050305030304" pitchFamily="18" charset="0"/>
              </a:rPr>
              <a:t>trace</a:t>
            </a:r>
            <a:r>
              <a:rPr lang="de-DE" sz="1600" dirty="0">
                <a:latin typeface="Book Antiqua" panose="02040602050305030304" pitchFamily="18" charset="0"/>
              </a:rPr>
              <a:t> </a:t>
            </a:r>
            <a:r>
              <a:rPr lang="de-DE" sz="1600" dirty="0" err="1">
                <a:latin typeface="Book Antiqua" panose="02040602050305030304" pitchFamily="18" charset="0"/>
              </a:rPr>
              <a:t>elements</a:t>
            </a:r>
            <a:r>
              <a:rPr lang="de-DE" sz="1600" dirty="0">
                <a:latin typeface="Book Antiqua" panose="02040602050305030304" pitchFamily="18" charset="0"/>
              </a:rPr>
              <a:t> mix </a:t>
            </a:r>
          </a:p>
        </p:txBody>
      </p:sp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AAF5CBC4-4DC6-415E-9E6A-0D3A2105EE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6130741"/>
              </p:ext>
            </p:extLst>
          </p:nvPr>
        </p:nvGraphicFramePr>
        <p:xfrm>
          <a:off x="1641488" y="779328"/>
          <a:ext cx="4842693" cy="370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" r:id="rId3" imgW="5545800" imgH="4480560" progId="">
                  <p:embed/>
                </p:oleObj>
              </mc:Choice>
              <mc:Fallback>
                <p:oleObj r:id="rId3" imgW="5545800" imgH="4480560" progId="">
                  <p:embed/>
                  <p:pic>
                    <p:nvPicPr>
                      <p:cNvPr id="2" name="Objekt 1">
                        <a:extLst>
                          <a:ext uri="{FF2B5EF4-FFF2-40B4-BE49-F238E27FC236}">
                            <a16:creationId xmlns:a16="http://schemas.microsoft.com/office/drawing/2014/main" id="{AAF5CBC4-4DC6-415E-9E6A-0D3A2105EE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41488" y="779328"/>
                        <a:ext cx="4842693" cy="370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3CDA6BB7-2298-44CF-97A8-39D4FDB941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5405068"/>
              </p:ext>
            </p:extLst>
          </p:nvPr>
        </p:nvGraphicFramePr>
        <p:xfrm>
          <a:off x="7070103" y="650427"/>
          <a:ext cx="4936489" cy="3870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" r:id="rId5" imgW="5545800" imgH="4577040" progId="">
                  <p:embed/>
                </p:oleObj>
              </mc:Choice>
              <mc:Fallback>
                <p:oleObj r:id="rId5" imgW="5545800" imgH="4577040" progId="">
                  <p:embed/>
                  <p:pic>
                    <p:nvPicPr>
                      <p:cNvPr id="3" name="Objekt 2">
                        <a:extLst>
                          <a:ext uri="{FF2B5EF4-FFF2-40B4-BE49-F238E27FC236}">
                            <a16:creationId xmlns:a16="http://schemas.microsoft.com/office/drawing/2014/main" id="{3CDA6BB7-2298-44CF-97A8-39D4FDB941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70103" y="650427"/>
                        <a:ext cx="4936489" cy="38707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8780303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73288EE9D0F641A4A98D5461185EF1" ma:contentTypeVersion="13" ma:contentTypeDescription="Create a new document." ma:contentTypeScope="" ma:versionID="7c2a347deac1998276db38ec8e5886ad">
  <xsd:schema xmlns:xsd="http://www.w3.org/2001/XMLSchema" xmlns:xs="http://www.w3.org/2001/XMLSchema" xmlns:p="http://schemas.microsoft.com/office/2006/metadata/properties" xmlns:ns2="92a8e10a-f00b-4639-9468-1763edddc93b" xmlns:ns3="8fab705b-1875-44bd-831d-7cc2dbeff182" targetNamespace="http://schemas.microsoft.com/office/2006/metadata/properties" ma:root="true" ma:fieldsID="1694796afaca85333fa86a9f99a2d6e1" ns2:_="" ns3:_="">
    <xsd:import namespace="92a8e10a-f00b-4639-9468-1763edddc93b"/>
    <xsd:import namespace="8fab705b-1875-44bd-831d-7cc2dbeff1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a8e10a-f00b-4639-9468-1763edddc9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ab705b-1875-44bd-831d-7cc2dbeff18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FB201DA-33BC-4027-8393-2AF8E57F4EA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1A6696F-127B-4C8F-940F-7F46A23C6D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a8e10a-f00b-4639-9468-1763edddc93b"/>
    <ds:schemaRef ds:uri="8fab705b-1875-44bd-831d-7cc2dbeff1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4F102B1-57DB-44CC-8580-63139131043F}">
  <ds:schemaRefs>
    <ds:schemaRef ds:uri="http://schemas.microsoft.com/office/2006/documentManagement/types"/>
    <ds:schemaRef ds:uri="8fab705b-1875-44bd-831d-7cc2dbeff182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92a8e10a-f00b-4639-9468-1763edddc93b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971</Words>
  <Application>Microsoft Office PowerPoint</Application>
  <PresentationFormat>Breitbild</PresentationFormat>
  <Paragraphs>143</Paragraphs>
  <Slides>14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Larissa</vt:lpstr>
      <vt:lpstr>INTERREG Meeting  ATCZ-86</vt:lpstr>
      <vt:lpstr>The Aim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Effects of media pH to production of chlorophyll a</vt:lpstr>
      <vt:lpstr>PowerPoint-Präsentation</vt:lpstr>
      <vt:lpstr>PowerPoint-Präsentation</vt:lpstr>
      <vt:lpstr>On-going work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INTERREG Meeting  ATCZ-86</dc:title>
  <dc:creator>Martin Brandl</dc:creator>
  <cp:lastModifiedBy>Mai Lan Pham</cp:lastModifiedBy>
  <cp:revision>157</cp:revision>
  <dcterms:modified xsi:type="dcterms:W3CDTF">2021-11-04T07:54:23Z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0x0101004373288EE9D0F641A4A98D5461185EF1</vt:lpwstr>
  </property>
</Properties>
</file>