
<file path=[Content_Types].xml><?xml version="1.0" encoding="utf-8"?>
<Types xmlns="http://schemas.openxmlformats.org/package/2006/content-types">
  <Default Extension="avi" ContentType="video/x-msvideo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59" r:id="rId4"/>
  </p:sldMasterIdLst>
  <p:notesMasterIdLst>
    <p:notesMasterId r:id="rId15"/>
  </p:notesMasterIdLst>
  <p:sldIdLst>
    <p:sldId id="256" r:id="rId5"/>
    <p:sldId id="272" r:id="rId6"/>
    <p:sldId id="297" r:id="rId7"/>
    <p:sldId id="280" r:id="rId8"/>
    <p:sldId id="281" r:id="rId9"/>
    <p:sldId id="282" r:id="rId10"/>
    <p:sldId id="283" r:id="rId11"/>
    <p:sldId id="284" r:id="rId12"/>
    <p:sldId id="285" r:id="rId13"/>
    <p:sldId id="296" r:id="rId14"/>
  </p:sldIdLst>
  <p:sldSz cx="9144000" cy="6858000" type="screen4x3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3583" autoAdjust="0"/>
  </p:normalViewPr>
  <p:slideViewPr>
    <p:cSldViewPr snapToGrid="0">
      <p:cViewPr varScale="1">
        <p:scale>
          <a:sx n="108" d="100"/>
          <a:sy n="108" d="100"/>
        </p:scale>
        <p:origin x="72" y="3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AT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‹Nr.›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43515329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88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AT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</a:t>
            </a:fld>
            <a:endParaRPr lang="de-AT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661914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AT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</a:t>
            </a:fld>
            <a:endParaRPr lang="de-AT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566770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AT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</a:t>
            </a:fld>
            <a:endParaRPr lang="de-AT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729799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AT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</a:t>
            </a:fld>
            <a:endParaRPr lang="de-AT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913094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AT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</a:t>
            </a:fld>
            <a:endParaRPr lang="de-AT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239334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AT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8</a:t>
            </a:fld>
            <a:endParaRPr lang="de-AT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180484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AT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9</a:t>
            </a:fld>
            <a:endParaRPr lang="de-AT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445340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AT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10</a:t>
            </a:fld>
            <a:endParaRPr lang="de-AT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001284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foli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4400"/>
              <a:buFont typeface="Comic Sans MS"/>
              <a:buNone/>
              <a:defRPr b="1">
                <a:solidFill>
                  <a:srgbClr val="0070C0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pic>
        <p:nvPicPr>
          <p:cNvPr id="18" name="Google Shape;18;p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2554287" cy="12239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 und vertikaler Text" type="vertTx">
  <p:cSld name="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1"/>
          <p:cNvSpPr txBox="1">
            <a:spLocks noGrp="1"/>
          </p:cNvSpPr>
          <p:nvPr>
            <p:ph type="body" idx="1"/>
          </p:nvPr>
        </p:nvSpPr>
        <p:spPr>
          <a:xfrm rot="5400000">
            <a:off x="2309018" y="-251619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AT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kaler Titel und Text" type="vertTitleAndTx">
  <p:cSld name="VERTICAL_TITLE_AND_VERTICAL_TEXT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2"/>
          <p:cNvSpPr txBox="1">
            <a:spLocks noGrp="1"/>
          </p:cNvSpPr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2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1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3" name="Google Shape;83;p1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1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1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AT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 und Inhal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 txBox="1">
            <a:spLocks noGrp="1"/>
          </p:cNvSpPr>
          <p:nvPr>
            <p:ph type="body" idx="1"/>
          </p:nvPr>
        </p:nvSpPr>
        <p:spPr>
          <a:xfrm>
            <a:off x="457200" y="1700808"/>
            <a:ext cx="8229600" cy="44253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23" name="Google Shape;23;p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3069"/>
            <a:ext cx="2554287" cy="1223963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Google Shape;24;p3"/>
          <p:cNvSpPr txBox="1">
            <a:spLocks noGrp="1"/>
          </p:cNvSpPr>
          <p:nvPr>
            <p:ph type="title"/>
          </p:nvPr>
        </p:nvSpPr>
        <p:spPr>
          <a:xfrm>
            <a:off x="467544" y="902996"/>
            <a:ext cx="8229600" cy="6480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4000"/>
              <a:buFont typeface="Comic Sans MS"/>
              <a:buNone/>
              <a:defRPr sz="4000" b="1">
                <a:solidFill>
                  <a:srgbClr val="0070C0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3"/>
          <p:cNvSpPr txBox="1"/>
          <p:nvPr/>
        </p:nvSpPr>
        <p:spPr>
          <a:xfrm>
            <a:off x="467544" y="6437878"/>
            <a:ext cx="1126890" cy="33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>
                <a:latin typeface="Calibri"/>
                <a:ea typeface="Calibri"/>
                <a:cs typeface="Calibri"/>
                <a:sym typeface="Calibri"/>
              </a:rPr>
              <a:t>04.11.2021</a:t>
            </a:r>
            <a:endParaRPr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" name="Google Shape;28;p3"/>
          <p:cNvSpPr txBox="1">
            <a:spLocks noGrp="1"/>
          </p:cNvSpPr>
          <p:nvPr>
            <p:ph type="sldNum" idx="12"/>
          </p:nvPr>
        </p:nvSpPr>
        <p:spPr>
          <a:xfrm>
            <a:off x="8387850" y="6437878"/>
            <a:ext cx="548700" cy="332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>
            <a:lvl1pPr lvl="0">
              <a:buNone/>
              <a:defRPr sz="1300">
                <a:solidFill>
                  <a:schemeClr val="dk1"/>
                </a:solidFill>
              </a:defRPr>
            </a:lvl1pPr>
            <a:lvl2pPr lvl="1">
              <a:buNone/>
              <a:defRPr sz="1300">
                <a:solidFill>
                  <a:schemeClr val="dk1"/>
                </a:solidFill>
              </a:defRPr>
            </a:lvl2pPr>
            <a:lvl3pPr lvl="2">
              <a:buNone/>
              <a:defRPr sz="1300">
                <a:solidFill>
                  <a:schemeClr val="dk1"/>
                </a:solidFill>
              </a:defRPr>
            </a:lvl3pPr>
            <a:lvl4pPr lvl="3">
              <a:buNone/>
              <a:defRPr sz="1300">
                <a:solidFill>
                  <a:schemeClr val="dk1"/>
                </a:solidFill>
              </a:defRPr>
            </a:lvl4pPr>
            <a:lvl5pPr lvl="4">
              <a:buNone/>
              <a:defRPr sz="1300">
                <a:solidFill>
                  <a:schemeClr val="dk1"/>
                </a:solidFill>
              </a:defRPr>
            </a:lvl5pPr>
            <a:lvl6pPr lvl="5">
              <a:buNone/>
              <a:defRPr sz="1300">
                <a:solidFill>
                  <a:schemeClr val="dk1"/>
                </a:solidFill>
              </a:defRPr>
            </a:lvl6pPr>
            <a:lvl7pPr lvl="6">
              <a:buNone/>
              <a:defRPr sz="1300">
                <a:solidFill>
                  <a:schemeClr val="dk1"/>
                </a:solidFill>
              </a:defRPr>
            </a:lvl7pPr>
            <a:lvl8pPr lvl="7">
              <a:buNone/>
              <a:defRPr sz="1300">
                <a:solidFill>
                  <a:schemeClr val="dk1"/>
                </a:solidFill>
              </a:defRPr>
            </a:lvl8pPr>
            <a:lvl9pPr lvl="8">
              <a:buNone/>
              <a:defRPr sz="1300">
                <a:solidFill>
                  <a:schemeClr val="dk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AT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chnitts-&#10;überschrift" type="secHead">
  <p:cSld name="SECTION_HEADER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4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4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2" name="Google Shape;32;p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AT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Zwei Inhalte" type="twoObj">
  <p:cSld name="TWO_OBJECTS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5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8" name="Google Shape;38;p5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9" name="Google Shape;39;p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AT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gleich" type="twoTxTwoObj">
  <p:cSld name="TWO_OBJECTS_WITH_TEXT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6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6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6" name="Google Shape;46;p6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7" name="Google Shape;47;p6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8" name="Google Shape;48;p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AT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r Titel" type="titleOnly">
  <p:cSld name="TITLE_ONLY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AT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eer" type="blank">
  <p:cSld name="BLANK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AT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halt mit Überschrift" type="objTx">
  <p:cSld name="OBJECT_WITH_CAPTION_TEXT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9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9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3" name="Google Shape;63;p9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4" name="Google Shape;64;p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AT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ld mit Überschrift" type="picTx">
  <p:cSld name="PICTURE_WITH_CAPTION_TEXT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0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10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0" name="Google Shape;70;p10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71" name="Google Shape;71;p1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AT"/>
              <a:t>‹Nr.›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AT"/>
              <a:t>‹Nr.›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avi"/><Relationship Id="rId1" Type="http://schemas.openxmlformats.org/officeDocument/2006/relationships/video" Target="NULL" TargetMode="External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3"/>
          <p:cNvSpPr txBox="1">
            <a:spLocks noGrp="1"/>
          </p:cNvSpPr>
          <p:nvPr>
            <p:ph type="ctrTitle"/>
          </p:nvPr>
        </p:nvSpPr>
        <p:spPr>
          <a:xfrm>
            <a:off x="685800" y="1346653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4400"/>
              <a:buFont typeface="Comic Sans MS"/>
              <a:buNone/>
            </a:pPr>
            <a:r>
              <a:rPr lang="de-AT" b="1" dirty="0">
                <a:solidFill>
                  <a:srgbClr val="0070C0"/>
                </a:solidFill>
                <a:latin typeface="Comic Sans MS"/>
                <a:ea typeface="Comic Sans MS"/>
                <a:cs typeface="Comic Sans MS"/>
                <a:sym typeface="Comic Sans MS"/>
              </a:rPr>
              <a:t>INTERREG Meeting </a:t>
            </a:r>
            <a:br>
              <a:rPr lang="de-AT" b="1" dirty="0">
                <a:solidFill>
                  <a:srgbClr val="0070C0"/>
                </a:solidFill>
                <a:latin typeface="Comic Sans MS"/>
                <a:ea typeface="Comic Sans MS"/>
                <a:cs typeface="Comic Sans MS"/>
                <a:sym typeface="Comic Sans MS"/>
              </a:rPr>
            </a:br>
            <a:r>
              <a:rPr lang="de-AT" b="1" dirty="0">
                <a:solidFill>
                  <a:srgbClr val="0070C0"/>
                </a:solidFill>
                <a:latin typeface="Comic Sans MS"/>
                <a:ea typeface="Comic Sans MS"/>
                <a:cs typeface="Comic Sans MS"/>
                <a:sym typeface="Comic Sans MS"/>
              </a:rPr>
              <a:t>ATCZ-86</a:t>
            </a:r>
            <a:endParaRPr b="1" dirty="0">
              <a:solidFill>
                <a:srgbClr val="0070C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91" name="Google Shape;91;p13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</a:pPr>
            <a:r>
              <a:rPr lang="de-AT" dirty="0" err="1"/>
              <a:t>WaterMon</a:t>
            </a:r>
            <a:endParaRPr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</a:pPr>
            <a:r>
              <a:rPr lang="de-AT" dirty="0"/>
              <a:t>04.11.2021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</a:pPr>
            <a:r>
              <a:rPr lang="de-AT" dirty="0"/>
              <a:t>Thomas Posnicek (DUK)</a:t>
            </a:r>
            <a:endParaRPr dirty="0"/>
          </a:p>
        </p:txBody>
      </p:sp>
      <p:grpSp>
        <p:nvGrpSpPr>
          <p:cNvPr id="2" name="Gruppieren 1"/>
          <p:cNvGrpSpPr/>
          <p:nvPr/>
        </p:nvGrpSpPr>
        <p:grpSpPr>
          <a:xfrm>
            <a:off x="419716" y="5580476"/>
            <a:ext cx="8304568" cy="1094664"/>
            <a:chOff x="226170" y="7634749"/>
            <a:chExt cx="11584694" cy="1527033"/>
          </a:xfrm>
        </p:grpSpPr>
        <p:pic>
          <p:nvPicPr>
            <p:cNvPr id="6" name="Grafik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170" y="7634749"/>
              <a:ext cx="1915413" cy="1527033"/>
            </a:xfrm>
            <a:prstGeom prst="rect">
              <a:avLst/>
            </a:prstGeom>
          </p:spPr>
        </p:pic>
        <p:pic>
          <p:nvPicPr>
            <p:cNvPr id="7" name="Google Shape;26;p3" descr="Logo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4998407" y="7846540"/>
              <a:ext cx="1108923" cy="110892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" name="Google Shape;25;p3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9391395" y="7958319"/>
              <a:ext cx="2419469" cy="88008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" name="Picture 3" descr="https://www.vutbr.cz/data_storage/multimedia/jvs/loga/01_VUT/1-zakladni/EN/PNG/BUT_color_RGB_EN.png">
              <a:extLst>
                <a:ext uri="{FF2B5EF4-FFF2-40B4-BE49-F238E27FC236}">
                  <a16:creationId xmlns:a16="http://schemas.microsoft.com/office/drawing/2014/main" id="{628E534A-A0BF-4096-9A0A-A607C2DADCA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26679" y="7958319"/>
              <a:ext cx="2756125" cy="8800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Obrázek 7">
              <a:extLst>
                <a:ext uri="{FF2B5EF4-FFF2-40B4-BE49-F238E27FC236}">
                  <a16:creationId xmlns:a16="http://schemas.microsoft.com/office/drawing/2014/main" id="{2D64312F-A704-4804-92DA-EA5F0BAC13D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371582" y="7805359"/>
              <a:ext cx="1268177" cy="1186728"/>
            </a:xfrm>
            <a:prstGeom prst="rect">
              <a:avLst/>
            </a:prstGeom>
          </p:spPr>
        </p:pic>
        <p:pic>
          <p:nvPicPr>
            <p:cNvPr id="11" name="Grafik 8">
              <a:extLst>
                <a:ext uri="{FF2B5EF4-FFF2-40B4-BE49-F238E27FC236}">
                  <a16:creationId xmlns:a16="http://schemas.microsoft.com/office/drawing/2014/main" id="{DAC475E2-4F49-4E2B-B467-FBD8FB1C9AE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727342" y="7793592"/>
              <a:ext cx="1102318" cy="1204172"/>
            </a:xfrm>
            <a:prstGeom prst="rect">
              <a:avLst/>
            </a:prstGeom>
          </p:spPr>
        </p:pic>
      </p:grpSp>
      <p:sp>
        <p:nvSpPr>
          <p:cNvPr id="13" name="Titel 2">
            <a:extLst>
              <a:ext uri="{FF2B5EF4-FFF2-40B4-BE49-F238E27FC236}">
                <a16:creationId xmlns:a16="http://schemas.microsoft.com/office/drawing/2014/main" id="{26D121F6-47CC-4D7A-9FA4-71F4301E8EA7}"/>
              </a:ext>
            </a:extLst>
          </p:cNvPr>
          <p:cNvSpPr txBox="1">
            <a:spLocks/>
          </p:cNvSpPr>
          <p:nvPr/>
        </p:nvSpPr>
        <p:spPr>
          <a:xfrm>
            <a:off x="365491" y="2990307"/>
            <a:ext cx="8229600" cy="6480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4400"/>
              <a:buFont typeface="Comic Sans MS"/>
              <a:buNone/>
              <a:defRPr sz="4400" b="1" i="0" u="none" strike="noStrike" cap="none">
                <a:solidFill>
                  <a:srgbClr val="0070C0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4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DOM-SAC Sensor Module</a:t>
            </a:r>
            <a:endParaRPr lang="de-DE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ctrTitle"/>
          </p:nvPr>
        </p:nvSpPr>
        <p:spPr>
          <a:xfrm>
            <a:off x="685800" y="3244850"/>
            <a:ext cx="7772400" cy="1470025"/>
          </a:xfrm>
        </p:spPr>
        <p:txBody>
          <a:bodyPr/>
          <a:lstStyle/>
          <a:p>
            <a:r>
              <a:rPr lang="en-US" dirty="0"/>
              <a:t>Thank you for the Attention</a:t>
            </a: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idx="4294967295"/>
          </p:nvPr>
        </p:nvSpPr>
        <p:spPr>
          <a:xfrm>
            <a:off x="8596313" y="6437313"/>
            <a:ext cx="547687" cy="333375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AT" smtClean="0"/>
              <a:t>10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1453014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idx="1"/>
          </p:nvPr>
        </p:nvSpPr>
        <p:spPr>
          <a:xfrm>
            <a:off x="432600" y="2129434"/>
            <a:ext cx="8229600" cy="3503924"/>
          </a:xfrm>
        </p:spPr>
        <p:txBody>
          <a:bodyPr/>
          <a:lstStyle/>
          <a:p>
            <a:r>
              <a:rPr lang="en-US" dirty="0"/>
              <a:t>What’s the aim</a:t>
            </a:r>
          </a:p>
          <a:p>
            <a:r>
              <a:rPr lang="en-US" dirty="0"/>
              <a:t>The Measuring principle</a:t>
            </a:r>
          </a:p>
          <a:p>
            <a:r>
              <a:rPr lang="en-US" dirty="0"/>
              <a:t>Sensor Module</a:t>
            </a:r>
          </a:p>
          <a:p>
            <a:r>
              <a:rPr lang="en-US" dirty="0"/>
              <a:t>Next steps</a:t>
            </a: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Overview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AT" smtClean="0"/>
              <a:t>2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407971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72877194-4198-4DDA-B9A0-FC84858C49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700808"/>
            <a:ext cx="8229600" cy="4646898"/>
          </a:xfrm>
        </p:spPr>
        <p:txBody>
          <a:bodyPr/>
          <a:lstStyle/>
          <a:p>
            <a:pPr marL="114300" indent="0">
              <a:buNone/>
            </a:pPr>
            <a:r>
              <a:rPr lang="de-DE" dirty="0"/>
              <a:t>A </a:t>
            </a:r>
            <a:r>
              <a:rPr lang="de-DE" dirty="0" err="1"/>
              <a:t>compact</a:t>
            </a:r>
            <a:r>
              <a:rPr lang="de-DE" dirty="0"/>
              <a:t> Sensor Module 	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measure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following</a:t>
            </a:r>
            <a:r>
              <a:rPr lang="de-DE" dirty="0"/>
              <a:t> </a:t>
            </a:r>
            <a:r>
              <a:rPr lang="de-DE" dirty="0" err="1"/>
              <a:t>paramters</a:t>
            </a:r>
            <a:r>
              <a:rPr lang="de-DE" dirty="0"/>
              <a:t>…</a:t>
            </a:r>
          </a:p>
          <a:p>
            <a:pPr marL="114300" indent="0">
              <a:buNone/>
            </a:pPr>
            <a:endParaRPr lang="de-DE" dirty="0"/>
          </a:p>
          <a:p>
            <a:pPr lvl="4">
              <a:buFont typeface="Courier New" panose="02070309020205020404" pitchFamily="49" charset="0"/>
              <a:buChar char="o"/>
            </a:pPr>
            <a:r>
              <a:rPr lang="de-DE" sz="3200" dirty="0"/>
              <a:t>DOM 	</a:t>
            </a:r>
            <a:r>
              <a:rPr lang="de-DE" dirty="0"/>
              <a:t>(</a:t>
            </a:r>
            <a:r>
              <a:rPr lang="de-DE" dirty="0" err="1"/>
              <a:t>dissolved</a:t>
            </a:r>
            <a:r>
              <a:rPr lang="de-DE" dirty="0"/>
              <a:t> </a:t>
            </a:r>
            <a:r>
              <a:rPr lang="de-DE" dirty="0" err="1"/>
              <a:t>organic</a:t>
            </a:r>
            <a:r>
              <a:rPr lang="de-DE" dirty="0"/>
              <a:t> matter)</a:t>
            </a:r>
          </a:p>
          <a:p>
            <a:pPr lvl="4">
              <a:buFont typeface="Courier New" panose="02070309020205020404" pitchFamily="49" charset="0"/>
              <a:buChar char="o"/>
            </a:pPr>
            <a:r>
              <a:rPr lang="de-DE" sz="3200" dirty="0"/>
              <a:t>SAC 	</a:t>
            </a:r>
            <a:r>
              <a:rPr lang="de-DE" dirty="0"/>
              <a:t>(</a:t>
            </a:r>
            <a:r>
              <a:rPr lang="de-DE" dirty="0" err="1"/>
              <a:t>spectral</a:t>
            </a:r>
            <a:r>
              <a:rPr lang="de-DE" dirty="0"/>
              <a:t> </a:t>
            </a:r>
            <a:r>
              <a:rPr lang="de-DE" dirty="0" err="1"/>
              <a:t>absorption</a:t>
            </a:r>
            <a:r>
              <a:rPr lang="de-DE" dirty="0"/>
              <a:t> </a:t>
            </a:r>
            <a:r>
              <a:rPr lang="de-DE" dirty="0" err="1"/>
              <a:t>coefficient</a:t>
            </a:r>
            <a:r>
              <a:rPr lang="de-DE" dirty="0"/>
              <a:t>)</a:t>
            </a:r>
          </a:p>
          <a:p>
            <a:pPr lvl="4">
              <a:buFont typeface="Courier New" panose="02070309020205020404" pitchFamily="49" charset="0"/>
              <a:buChar char="o"/>
            </a:pPr>
            <a:r>
              <a:rPr lang="de-DE" sz="3200" dirty="0"/>
              <a:t>COD 	</a:t>
            </a:r>
            <a:r>
              <a:rPr lang="de-DE" dirty="0"/>
              <a:t>(</a:t>
            </a:r>
            <a:r>
              <a:rPr lang="de-DE" dirty="0" err="1"/>
              <a:t>chemical</a:t>
            </a:r>
            <a:r>
              <a:rPr lang="de-DE" dirty="0"/>
              <a:t> </a:t>
            </a:r>
            <a:r>
              <a:rPr lang="de-DE" dirty="0" err="1"/>
              <a:t>oxygen</a:t>
            </a:r>
            <a:r>
              <a:rPr lang="de-DE" dirty="0"/>
              <a:t> </a:t>
            </a:r>
            <a:r>
              <a:rPr lang="de-DE" dirty="0" err="1"/>
              <a:t>demand</a:t>
            </a:r>
            <a:r>
              <a:rPr lang="de-DE" dirty="0"/>
              <a:t>)</a:t>
            </a:r>
          </a:p>
          <a:p>
            <a:pPr lvl="4">
              <a:buFont typeface="Courier New" panose="02070309020205020404" pitchFamily="49" charset="0"/>
              <a:buChar char="o"/>
            </a:pPr>
            <a:r>
              <a:rPr lang="de-DE" sz="3200" dirty="0"/>
              <a:t>BOD5	</a:t>
            </a:r>
            <a:r>
              <a:rPr lang="de-DE" dirty="0"/>
              <a:t>(</a:t>
            </a:r>
            <a:r>
              <a:rPr lang="de-DE" dirty="0" err="1"/>
              <a:t>biochemical</a:t>
            </a:r>
            <a:r>
              <a:rPr lang="de-DE" dirty="0"/>
              <a:t> </a:t>
            </a:r>
            <a:r>
              <a:rPr lang="de-DE" dirty="0" err="1"/>
              <a:t>oxygen</a:t>
            </a:r>
            <a:r>
              <a:rPr lang="de-DE" dirty="0"/>
              <a:t> </a:t>
            </a:r>
            <a:r>
              <a:rPr lang="de-DE" dirty="0" err="1"/>
              <a:t>demand</a:t>
            </a:r>
            <a:r>
              <a:rPr lang="de-DE"/>
              <a:t>)</a:t>
            </a:r>
          </a:p>
          <a:p>
            <a:pPr marL="114300" indent="0">
              <a:buNone/>
            </a:pPr>
            <a:r>
              <a:rPr lang="de-DE" dirty="0"/>
              <a:t>					…in an </a:t>
            </a:r>
            <a:r>
              <a:rPr lang="de-DE" dirty="0" err="1"/>
              <a:t>optical</a:t>
            </a:r>
            <a:r>
              <a:rPr lang="de-DE" dirty="0"/>
              <a:t> </a:t>
            </a:r>
            <a:r>
              <a:rPr lang="de-DE" dirty="0" err="1"/>
              <a:t>way</a:t>
            </a:r>
            <a:r>
              <a:rPr lang="de-DE" dirty="0"/>
              <a:t>.</a:t>
            </a:r>
          </a:p>
          <a:p>
            <a:endParaRPr lang="de-DE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BA03F101-2069-42C6-98D4-816F94A6FD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The </a:t>
            </a:r>
            <a:r>
              <a:rPr lang="de-DE" dirty="0" err="1"/>
              <a:t>Aim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CCB1A2CE-19E8-48E3-8068-17109F3B20A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AT" smtClean="0"/>
              <a:t>3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147724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0" name="Gerade Verbindung mit Pfeil 49"/>
          <p:cNvCxnSpPr>
            <a:stCxn id="48" idx="2"/>
          </p:cNvCxnSpPr>
          <p:nvPr/>
        </p:nvCxnSpPr>
        <p:spPr>
          <a:xfrm flipH="1">
            <a:off x="6701570" y="2561260"/>
            <a:ext cx="2" cy="71947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platzhalter 1"/>
          <p:cNvSpPr>
            <a:spLocks noGrp="1"/>
          </p:cNvSpPr>
          <p:nvPr>
            <p:ph type="body" idx="1"/>
          </p:nvPr>
        </p:nvSpPr>
        <p:spPr>
          <a:xfrm>
            <a:off x="1186303" y="1664555"/>
            <a:ext cx="3228597" cy="957799"/>
          </a:xfrm>
        </p:spPr>
        <p:txBody>
          <a:bodyPr/>
          <a:lstStyle/>
          <a:p>
            <a:pPr marL="114300" indent="0" algn="ctr">
              <a:buNone/>
            </a:pPr>
            <a:r>
              <a:rPr lang="de-DE" dirty="0"/>
              <a:t>DOM </a:t>
            </a:r>
          </a:p>
          <a:p>
            <a:pPr marL="114300" indent="0" algn="ctr">
              <a:buNone/>
            </a:pPr>
            <a:r>
              <a:rPr lang="de-DE" sz="1400" dirty="0"/>
              <a:t>(</a:t>
            </a:r>
            <a:r>
              <a:rPr lang="en-US" sz="1400" dirty="0"/>
              <a:t>dissolved organic matter )</a:t>
            </a:r>
            <a:endParaRPr lang="de-DE" sz="1400" dirty="0"/>
          </a:p>
          <a:p>
            <a:pPr marL="114300" indent="0">
              <a:buNone/>
            </a:pPr>
            <a:endParaRPr lang="en-US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Measuring</a:t>
            </a:r>
            <a:r>
              <a:rPr lang="de-DE" dirty="0"/>
              <a:t> </a:t>
            </a:r>
            <a:r>
              <a:rPr lang="de-DE" dirty="0" err="1"/>
              <a:t>principle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AT" smtClean="0"/>
              <a:t>4</a:t>
            </a:fld>
            <a:endParaRPr lang="de-AT"/>
          </a:p>
        </p:txBody>
      </p:sp>
      <p:cxnSp>
        <p:nvCxnSpPr>
          <p:cNvPr id="6" name="Gerade Verbindung mit Pfeil 5"/>
          <p:cNvCxnSpPr/>
          <p:nvPr/>
        </p:nvCxnSpPr>
        <p:spPr>
          <a:xfrm flipH="1">
            <a:off x="2120244" y="2650552"/>
            <a:ext cx="542393" cy="58408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Gerade Verbindung mit Pfeil 7"/>
          <p:cNvCxnSpPr/>
          <p:nvPr/>
        </p:nvCxnSpPr>
        <p:spPr>
          <a:xfrm>
            <a:off x="2988920" y="2650552"/>
            <a:ext cx="384424" cy="61499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hteck 8"/>
          <p:cNvSpPr/>
          <p:nvPr/>
        </p:nvSpPr>
        <p:spPr>
          <a:xfrm>
            <a:off x="5780121" y="2684707"/>
            <a:ext cx="1842899" cy="25391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de-DE" sz="1050" err="1"/>
              <a:t>calculate</a:t>
            </a:r>
            <a:endParaRPr lang="de-DE" sz="1050"/>
          </a:p>
        </p:txBody>
      </p:sp>
      <p:sp>
        <p:nvSpPr>
          <p:cNvPr id="12" name="Rechteck 11"/>
          <p:cNvSpPr/>
          <p:nvPr/>
        </p:nvSpPr>
        <p:spPr>
          <a:xfrm>
            <a:off x="1496651" y="3299221"/>
            <a:ext cx="11865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 algn="ctr"/>
            <a:r>
              <a:rPr lang="de-DE"/>
              <a:t>BIX </a:t>
            </a:r>
          </a:p>
          <a:p>
            <a:pPr lvl="1" algn="ctr"/>
            <a:r>
              <a:rPr lang="de-DE" sz="1000"/>
              <a:t>(</a:t>
            </a:r>
            <a:r>
              <a:rPr lang="de-DE" sz="1000" err="1"/>
              <a:t>biological</a:t>
            </a:r>
            <a:r>
              <a:rPr lang="de-DE" sz="1000"/>
              <a:t>-index) </a:t>
            </a:r>
          </a:p>
        </p:txBody>
      </p:sp>
      <p:sp>
        <p:nvSpPr>
          <p:cNvPr id="13" name="Rechteck 12"/>
          <p:cNvSpPr/>
          <p:nvPr/>
        </p:nvSpPr>
        <p:spPr>
          <a:xfrm>
            <a:off x="2761178" y="3280739"/>
            <a:ext cx="141188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/>
            <a:r>
              <a:rPr lang="de-DE"/>
              <a:t>FIX</a:t>
            </a:r>
          </a:p>
          <a:p>
            <a:pPr lvl="1" algn="ctr"/>
            <a:r>
              <a:rPr lang="de-DE" sz="1000"/>
              <a:t>(</a:t>
            </a:r>
            <a:r>
              <a:rPr lang="de-DE" sz="1000" err="1"/>
              <a:t>fluorescence</a:t>
            </a:r>
            <a:r>
              <a:rPr lang="de-DE" sz="1000"/>
              <a:t>-index)</a:t>
            </a:r>
          </a:p>
        </p:txBody>
      </p:sp>
      <p:grpSp>
        <p:nvGrpSpPr>
          <p:cNvPr id="27" name="Gruppieren 26"/>
          <p:cNvGrpSpPr/>
          <p:nvPr/>
        </p:nvGrpSpPr>
        <p:grpSpPr>
          <a:xfrm>
            <a:off x="141731" y="3862045"/>
            <a:ext cx="2483888" cy="1219383"/>
            <a:chOff x="548079" y="4534170"/>
            <a:chExt cx="2214255" cy="928937"/>
          </a:xfrm>
        </p:grpSpPr>
        <p:pic>
          <p:nvPicPr>
            <p:cNvPr id="15" name="Grafik 14"/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714044" flipH="1">
              <a:off x="605615" y="4863631"/>
              <a:ext cx="376396" cy="457200"/>
            </a:xfrm>
            <a:prstGeom prst="rect">
              <a:avLst/>
            </a:prstGeom>
          </p:spPr>
        </p:pic>
        <p:cxnSp>
          <p:nvCxnSpPr>
            <p:cNvPr id="17" name="Gerade Verbindung mit Pfeil 16"/>
            <p:cNvCxnSpPr/>
            <p:nvPr/>
          </p:nvCxnSpPr>
          <p:spPr>
            <a:xfrm flipV="1">
              <a:off x="1209362" y="4999145"/>
              <a:ext cx="187551" cy="43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9" name="Grafik 18"/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33469" y="4600392"/>
              <a:ext cx="443475" cy="782603"/>
            </a:xfrm>
            <a:prstGeom prst="rect">
              <a:avLst/>
            </a:prstGeom>
          </p:spPr>
        </p:pic>
        <p:sp>
          <p:nvSpPr>
            <p:cNvPr id="20" name="Textfeld 19"/>
            <p:cNvSpPr txBox="1"/>
            <p:nvPr/>
          </p:nvSpPr>
          <p:spPr>
            <a:xfrm>
              <a:off x="548079" y="4612847"/>
              <a:ext cx="99738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050"/>
                <a:t>Ex. </a:t>
              </a:r>
              <a:r>
                <a:rPr lang="de-DE"/>
                <a:t>310nm</a:t>
              </a:r>
              <a:endParaRPr lang="en-US"/>
            </a:p>
          </p:txBody>
        </p:sp>
        <p:cxnSp>
          <p:nvCxnSpPr>
            <p:cNvPr id="21" name="Gerade Verbindung mit Pfeil 20"/>
            <p:cNvCxnSpPr/>
            <p:nvPr/>
          </p:nvCxnSpPr>
          <p:spPr>
            <a:xfrm flipV="1">
              <a:off x="1860028" y="4801467"/>
              <a:ext cx="205805" cy="11915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Gerade Verbindung mit Pfeil 22"/>
            <p:cNvCxnSpPr/>
            <p:nvPr/>
          </p:nvCxnSpPr>
          <p:spPr>
            <a:xfrm>
              <a:off x="1860027" y="5039782"/>
              <a:ext cx="205806" cy="10035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feld 24"/>
            <p:cNvSpPr txBox="1"/>
            <p:nvPr/>
          </p:nvSpPr>
          <p:spPr>
            <a:xfrm>
              <a:off x="1755327" y="4534170"/>
              <a:ext cx="100700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050" err="1"/>
                <a:t>Em</a:t>
              </a:r>
              <a:r>
                <a:rPr lang="de-DE" sz="1050"/>
                <a:t>. </a:t>
              </a:r>
              <a:r>
                <a:rPr lang="de-DE"/>
                <a:t>380nm</a:t>
              </a:r>
              <a:endParaRPr lang="en-US"/>
            </a:p>
          </p:txBody>
        </p:sp>
        <p:sp>
          <p:nvSpPr>
            <p:cNvPr id="26" name="Textfeld 25"/>
            <p:cNvSpPr txBox="1"/>
            <p:nvPr/>
          </p:nvSpPr>
          <p:spPr>
            <a:xfrm>
              <a:off x="1755326" y="5155330"/>
              <a:ext cx="100700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050" err="1"/>
                <a:t>Em</a:t>
              </a:r>
              <a:r>
                <a:rPr lang="de-DE" sz="1050"/>
                <a:t>. </a:t>
              </a:r>
              <a:r>
                <a:rPr lang="de-DE"/>
                <a:t>430nm</a:t>
              </a:r>
              <a:endParaRPr lang="en-US"/>
            </a:p>
          </p:txBody>
        </p:sp>
      </p:grpSp>
      <p:grpSp>
        <p:nvGrpSpPr>
          <p:cNvPr id="38" name="Gruppieren 37"/>
          <p:cNvGrpSpPr/>
          <p:nvPr/>
        </p:nvGrpSpPr>
        <p:grpSpPr>
          <a:xfrm>
            <a:off x="2561169" y="3863353"/>
            <a:ext cx="2345733" cy="1159135"/>
            <a:chOff x="548079" y="4534170"/>
            <a:chExt cx="2214255" cy="928937"/>
          </a:xfrm>
        </p:grpSpPr>
        <p:pic>
          <p:nvPicPr>
            <p:cNvPr id="39" name="Grafik 38"/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714044" flipH="1">
              <a:off x="605615" y="4863631"/>
              <a:ext cx="376396" cy="457200"/>
            </a:xfrm>
            <a:prstGeom prst="rect">
              <a:avLst/>
            </a:prstGeom>
          </p:spPr>
        </p:pic>
        <p:cxnSp>
          <p:nvCxnSpPr>
            <p:cNvPr id="40" name="Gerade Verbindung mit Pfeil 39"/>
            <p:cNvCxnSpPr/>
            <p:nvPr/>
          </p:nvCxnSpPr>
          <p:spPr>
            <a:xfrm flipV="1">
              <a:off x="1209362" y="4999145"/>
              <a:ext cx="187551" cy="43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1" name="Grafik 40"/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33469" y="4600392"/>
              <a:ext cx="443475" cy="782603"/>
            </a:xfrm>
            <a:prstGeom prst="rect">
              <a:avLst/>
            </a:prstGeom>
          </p:spPr>
        </p:pic>
        <p:sp>
          <p:nvSpPr>
            <p:cNvPr id="42" name="Textfeld 41"/>
            <p:cNvSpPr txBox="1"/>
            <p:nvPr/>
          </p:nvSpPr>
          <p:spPr>
            <a:xfrm>
              <a:off x="548079" y="4612847"/>
              <a:ext cx="96212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050"/>
                <a:t>Ex. </a:t>
              </a:r>
              <a:r>
                <a:rPr lang="de-DE"/>
                <a:t>370nm</a:t>
              </a:r>
              <a:endParaRPr lang="en-US"/>
            </a:p>
          </p:txBody>
        </p:sp>
        <p:cxnSp>
          <p:nvCxnSpPr>
            <p:cNvPr id="43" name="Gerade Verbindung mit Pfeil 42"/>
            <p:cNvCxnSpPr/>
            <p:nvPr/>
          </p:nvCxnSpPr>
          <p:spPr>
            <a:xfrm flipV="1">
              <a:off x="1860028" y="4801467"/>
              <a:ext cx="205805" cy="11915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Gerade Verbindung mit Pfeil 43"/>
            <p:cNvCxnSpPr/>
            <p:nvPr/>
          </p:nvCxnSpPr>
          <p:spPr>
            <a:xfrm>
              <a:off x="1860027" y="5039782"/>
              <a:ext cx="205806" cy="10035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Textfeld 44"/>
            <p:cNvSpPr txBox="1"/>
            <p:nvPr/>
          </p:nvSpPr>
          <p:spPr>
            <a:xfrm>
              <a:off x="1755327" y="4534170"/>
              <a:ext cx="100700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050" err="1"/>
                <a:t>Em</a:t>
              </a:r>
              <a:r>
                <a:rPr lang="de-DE" sz="1050"/>
                <a:t>. </a:t>
              </a:r>
              <a:r>
                <a:rPr lang="de-DE"/>
                <a:t>450nm</a:t>
              </a:r>
              <a:endParaRPr lang="en-US"/>
            </a:p>
          </p:txBody>
        </p:sp>
        <p:sp>
          <p:nvSpPr>
            <p:cNvPr id="46" name="Textfeld 45"/>
            <p:cNvSpPr txBox="1"/>
            <p:nvPr/>
          </p:nvSpPr>
          <p:spPr>
            <a:xfrm>
              <a:off x="1755326" y="5155330"/>
              <a:ext cx="100700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050" err="1"/>
                <a:t>Em</a:t>
              </a:r>
              <a:r>
                <a:rPr lang="de-DE" sz="1050"/>
                <a:t>. </a:t>
              </a:r>
              <a:r>
                <a:rPr lang="de-DE"/>
                <a:t>500nm</a:t>
              </a:r>
              <a:endParaRPr lang="en-US"/>
            </a:p>
          </p:txBody>
        </p:sp>
      </p:grpSp>
      <p:sp>
        <p:nvSpPr>
          <p:cNvPr id="47" name="Textfeld 46"/>
          <p:cNvSpPr txBox="1"/>
          <p:nvPr/>
        </p:nvSpPr>
        <p:spPr>
          <a:xfrm>
            <a:off x="1410841" y="5381427"/>
            <a:ext cx="25523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b="1"/>
          </a:p>
          <a:p>
            <a:r>
              <a:rPr lang="de-DE" b="1" err="1"/>
              <a:t>Fluorescence</a:t>
            </a:r>
            <a:r>
              <a:rPr lang="de-DE" b="1"/>
              <a:t> </a:t>
            </a:r>
            <a:r>
              <a:rPr lang="de-DE" b="1" err="1"/>
              <a:t>measurement</a:t>
            </a:r>
            <a:endParaRPr lang="en-US" b="1"/>
          </a:p>
        </p:txBody>
      </p:sp>
      <p:sp>
        <p:nvSpPr>
          <p:cNvPr id="51" name="Rechteck 50"/>
          <p:cNvSpPr/>
          <p:nvPr/>
        </p:nvSpPr>
        <p:spPr>
          <a:xfrm>
            <a:off x="2120244" y="2715133"/>
            <a:ext cx="1842899" cy="43088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de-DE" sz="1050" err="1"/>
              <a:t>calculated</a:t>
            </a:r>
            <a:r>
              <a:rPr lang="de-DE" sz="1050"/>
              <a:t> on </a:t>
            </a:r>
            <a:r>
              <a:rPr lang="de-DE" sz="1050" err="1"/>
              <a:t>two</a:t>
            </a:r>
            <a:r>
              <a:rPr lang="de-DE" sz="1050"/>
              <a:t> </a:t>
            </a:r>
          </a:p>
          <a:p>
            <a:r>
              <a:rPr lang="de-DE" sz="1050" err="1"/>
              <a:t>fluorescence</a:t>
            </a:r>
            <a:r>
              <a:rPr lang="de-DE" sz="1050"/>
              <a:t> </a:t>
            </a:r>
            <a:r>
              <a:rPr lang="de-DE" sz="1050" err="1"/>
              <a:t>indices</a:t>
            </a:r>
            <a:endParaRPr lang="de-DE" sz="1050"/>
          </a:p>
        </p:txBody>
      </p:sp>
      <p:sp>
        <p:nvSpPr>
          <p:cNvPr id="48" name="Textplatzhalter 1"/>
          <p:cNvSpPr txBox="1">
            <a:spLocks/>
          </p:cNvSpPr>
          <p:nvPr/>
        </p:nvSpPr>
        <p:spPr>
          <a:xfrm>
            <a:off x="4960049" y="1603461"/>
            <a:ext cx="3483045" cy="957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114300" indent="0" algn="ctr">
              <a:buFont typeface="Arial"/>
              <a:buNone/>
            </a:pPr>
            <a:r>
              <a:rPr lang="de-DE" dirty="0"/>
              <a:t>SAC </a:t>
            </a:r>
          </a:p>
          <a:p>
            <a:pPr marL="114300" indent="0" algn="ctr">
              <a:buNone/>
            </a:pPr>
            <a:r>
              <a:rPr lang="de-DE" sz="1400" dirty="0"/>
              <a:t>(</a:t>
            </a:r>
            <a:r>
              <a:rPr lang="en-US" sz="1400" dirty="0"/>
              <a:t>spectral absorption coefficients)</a:t>
            </a:r>
            <a:endParaRPr lang="de-DE" sz="1400" dirty="0"/>
          </a:p>
          <a:p>
            <a:pPr marL="114300" indent="0">
              <a:buFont typeface="Arial"/>
              <a:buNone/>
            </a:pPr>
            <a:endParaRPr lang="en-US" dirty="0"/>
          </a:p>
        </p:txBody>
      </p:sp>
      <p:grpSp>
        <p:nvGrpSpPr>
          <p:cNvPr id="52" name="Gruppieren 51"/>
          <p:cNvGrpSpPr/>
          <p:nvPr/>
        </p:nvGrpSpPr>
        <p:grpSpPr>
          <a:xfrm>
            <a:off x="5446276" y="3961124"/>
            <a:ext cx="1784879" cy="1231882"/>
            <a:chOff x="293835" y="4498047"/>
            <a:chExt cx="1562260" cy="1025047"/>
          </a:xfrm>
        </p:grpSpPr>
        <p:pic>
          <p:nvPicPr>
            <p:cNvPr id="53" name="Grafik 52"/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714044" flipH="1">
              <a:off x="701998" y="4561531"/>
              <a:ext cx="376396" cy="457200"/>
            </a:xfrm>
            <a:prstGeom prst="rect">
              <a:avLst/>
            </a:prstGeom>
          </p:spPr>
        </p:pic>
        <p:pic>
          <p:nvPicPr>
            <p:cNvPr id="55" name="Grafik 54"/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02412" y="4546007"/>
              <a:ext cx="553683" cy="977087"/>
            </a:xfrm>
            <a:prstGeom prst="rect">
              <a:avLst/>
            </a:prstGeom>
          </p:spPr>
        </p:pic>
        <p:sp>
          <p:nvSpPr>
            <p:cNvPr id="56" name="Textfeld 55"/>
            <p:cNvSpPr txBox="1"/>
            <p:nvPr/>
          </p:nvSpPr>
          <p:spPr>
            <a:xfrm>
              <a:off x="293835" y="4498047"/>
              <a:ext cx="598241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050"/>
                <a:t>254nm</a:t>
              </a:r>
              <a:endParaRPr lang="en-US"/>
            </a:p>
          </p:txBody>
        </p:sp>
        <p:cxnSp>
          <p:nvCxnSpPr>
            <p:cNvPr id="54" name="Gerade Verbindung mit Pfeil 53"/>
            <p:cNvCxnSpPr/>
            <p:nvPr/>
          </p:nvCxnSpPr>
          <p:spPr>
            <a:xfrm flipV="1">
              <a:off x="1222372" y="4744200"/>
              <a:ext cx="187551" cy="43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2" name="Rechteck 61"/>
          <p:cNvSpPr/>
          <p:nvPr/>
        </p:nvSpPr>
        <p:spPr>
          <a:xfrm>
            <a:off x="5040238" y="3278672"/>
            <a:ext cx="355898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 algn="ctr"/>
            <a:r>
              <a:rPr lang="de-DE" dirty="0"/>
              <a:t>COD and BOD5 </a:t>
            </a:r>
          </a:p>
          <a:p>
            <a:r>
              <a:rPr lang="de-DE" sz="1000" dirty="0"/>
              <a:t>(</a:t>
            </a:r>
            <a:r>
              <a:rPr lang="en-US" sz="1000" dirty="0"/>
              <a:t>chemical oxygen demand &amp; biochemical oxygen demand</a:t>
            </a:r>
            <a:r>
              <a:rPr lang="de-DE" sz="1000" dirty="0"/>
              <a:t>) </a:t>
            </a:r>
          </a:p>
        </p:txBody>
      </p:sp>
      <p:sp>
        <p:nvSpPr>
          <p:cNvPr id="63" name="Textfeld 62"/>
          <p:cNvSpPr txBox="1"/>
          <p:nvPr/>
        </p:nvSpPr>
        <p:spPr>
          <a:xfrm>
            <a:off x="5602892" y="5381427"/>
            <a:ext cx="24336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b="1"/>
          </a:p>
          <a:p>
            <a:r>
              <a:rPr lang="de-DE" b="1" err="1"/>
              <a:t>Absorbance</a:t>
            </a:r>
            <a:r>
              <a:rPr lang="de-DE" b="1"/>
              <a:t> </a:t>
            </a:r>
            <a:r>
              <a:rPr lang="de-DE" b="1" err="1"/>
              <a:t>measurement</a:t>
            </a:r>
            <a:endParaRPr lang="en-US" b="1"/>
          </a:p>
        </p:txBody>
      </p:sp>
      <p:pic>
        <p:nvPicPr>
          <p:cNvPr id="78" name="Grafik 77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84100" y="4665207"/>
            <a:ext cx="793698" cy="559552"/>
          </a:xfrm>
          <a:prstGeom prst="rect">
            <a:avLst/>
          </a:prstGeom>
        </p:spPr>
      </p:pic>
      <p:cxnSp>
        <p:nvCxnSpPr>
          <p:cNvPr id="65" name="Gerade Verbindung mit Pfeil 64"/>
          <p:cNvCxnSpPr/>
          <p:nvPr/>
        </p:nvCxnSpPr>
        <p:spPr>
          <a:xfrm>
            <a:off x="7166350" y="4256859"/>
            <a:ext cx="214277" cy="8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6" name="Gruppieren 65"/>
          <p:cNvGrpSpPr/>
          <p:nvPr/>
        </p:nvGrpSpPr>
        <p:grpSpPr>
          <a:xfrm>
            <a:off x="5458995" y="4360684"/>
            <a:ext cx="1274617" cy="579250"/>
            <a:chOff x="294283" y="4536738"/>
            <a:chExt cx="1115640" cy="481993"/>
          </a:xfrm>
        </p:grpSpPr>
        <p:pic>
          <p:nvPicPr>
            <p:cNvPr id="67" name="Grafik 66"/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714044" flipH="1">
              <a:off x="701998" y="4561531"/>
              <a:ext cx="376396" cy="457200"/>
            </a:xfrm>
            <a:prstGeom prst="rect">
              <a:avLst/>
            </a:prstGeom>
          </p:spPr>
        </p:pic>
        <p:cxnSp>
          <p:nvCxnSpPr>
            <p:cNvPr id="68" name="Gerade Verbindung mit Pfeil 67"/>
            <p:cNvCxnSpPr/>
            <p:nvPr/>
          </p:nvCxnSpPr>
          <p:spPr>
            <a:xfrm flipV="1">
              <a:off x="1222372" y="4744200"/>
              <a:ext cx="187551" cy="43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0" name="Textfeld 69"/>
            <p:cNvSpPr txBox="1"/>
            <p:nvPr/>
          </p:nvSpPr>
          <p:spPr>
            <a:xfrm>
              <a:off x="294283" y="4536738"/>
              <a:ext cx="598241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050"/>
                <a:t>435nm</a:t>
              </a:r>
              <a:endParaRPr lang="en-US"/>
            </a:p>
          </p:txBody>
        </p:sp>
      </p:grpSp>
      <p:pic>
        <p:nvPicPr>
          <p:cNvPr id="71" name="Grafik 70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84100" y="4288678"/>
            <a:ext cx="793698" cy="559552"/>
          </a:xfrm>
          <a:prstGeom prst="rect">
            <a:avLst/>
          </a:prstGeom>
        </p:spPr>
      </p:pic>
      <p:cxnSp>
        <p:nvCxnSpPr>
          <p:cNvPr id="72" name="Gerade Verbindung mit Pfeil 71"/>
          <p:cNvCxnSpPr/>
          <p:nvPr/>
        </p:nvCxnSpPr>
        <p:spPr>
          <a:xfrm>
            <a:off x="7166350" y="4594592"/>
            <a:ext cx="214277" cy="8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3" name="Gruppieren 72"/>
          <p:cNvGrpSpPr/>
          <p:nvPr/>
        </p:nvGrpSpPr>
        <p:grpSpPr>
          <a:xfrm>
            <a:off x="5460936" y="4707105"/>
            <a:ext cx="1269354" cy="554089"/>
            <a:chOff x="298890" y="4557675"/>
            <a:chExt cx="1111033" cy="461056"/>
          </a:xfrm>
        </p:grpSpPr>
        <p:pic>
          <p:nvPicPr>
            <p:cNvPr id="74" name="Grafik 73"/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714044" flipH="1">
              <a:off x="701998" y="4561531"/>
              <a:ext cx="376396" cy="457200"/>
            </a:xfrm>
            <a:prstGeom prst="rect">
              <a:avLst/>
            </a:prstGeom>
          </p:spPr>
        </p:pic>
        <p:cxnSp>
          <p:nvCxnSpPr>
            <p:cNvPr id="75" name="Gerade Verbindung mit Pfeil 74"/>
            <p:cNvCxnSpPr/>
            <p:nvPr/>
          </p:nvCxnSpPr>
          <p:spPr>
            <a:xfrm flipV="1">
              <a:off x="1222372" y="4744200"/>
              <a:ext cx="187551" cy="43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7" name="Textfeld 76"/>
            <p:cNvSpPr txBox="1"/>
            <p:nvPr/>
          </p:nvSpPr>
          <p:spPr>
            <a:xfrm>
              <a:off x="298890" y="4557675"/>
              <a:ext cx="598241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050"/>
                <a:t>550nm</a:t>
              </a:r>
              <a:endParaRPr lang="en-US"/>
            </a:p>
          </p:txBody>
        </p:sp>
      </p:grpSp>
      <p:cxnSp>
        <p:nvCxnSpPr>
          <p:cNvPr id="79" name="Gerade Verbindung mit Pfeil 78"/>
          <p:cNvCxnSpPr/>
          <p:nvPr/>
        </p:nvCxnSpPr>
        <p:spPr>
          <a:xfrm>
            <a:off x="7168913" y="4942128"/>
            <a:ext cx="214277" cy="8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4" name="Grafik 63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71381" y="3884001"/>
            <a:ext cx="793698" cy="559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7653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Sensor Modul </a:t>
            </a:r>
            <a:r>
              <a:rPr lang="de-DE" err="1"/>
              <a:t>for</a:t>
            </a:r>
            <a:r>
              <a:rPr lang="de-DE"/>
              <a:t> DOM &amp; SAC</a:t>
            </a:r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AT" smtClean="0"/>
              <a:t>5</a:t>
            </a:fld>
            <a:endParaRPr lang="de-AT"/>
          </a:p>
        </p:txBody>
      </p:sp>
      <p:sp>
        <p:nvSpPr>
          <p:cNvPr id="5" name="Textfeld 4"/>
          <p:cNvSpPr txBox="1"/>
          <p:nvPr/>
        </p:nvSpPr>
        <p:spPr>
          <a:xfrm>
            <a:off x="1446239" y="2147774"/>
            <a:ext cx="6507186" cy="286232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de-DE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BIX and FIX?</a:t>
            </a:r>
          </a:p>
          <a:p>
            <a:endParaRPr lang="de-DE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800" dirty="0" err="1">
                <a:solidFill>
                  <a:schemeClr val="bg1"/>
                </a:solidFill>
              </a:rPr>
              <a:t>are</a:t>
            </a:r>
            <a:r>
              <a:rPr lang="de-DE" sz="1800" dirty="0">
                <a:solidFill>
                  <a:schemeClr val="bg1"/>
                </a:solidFill>
              </a:rPr>
              <a:t> </a:t>
            </a:r>
            <a:r>
              <a:rPr lang="de-DE" sz="1800" dirty="0" err="1">
                <a:solidFill>
                  <a:schemeClr val="bg1"/>
                </a:solidFill>
              </a:rPr>
              <a:t>optical</a:t>
            </a:r>
            <a:r>
              <a:rPr lang="de-DE" sz="1800" dirty="0">
                <a:solidFill>
                  <a:schemeClr val="bg1"/>
                </a:solidFill>
              </a:rPr>
              <a:t> </a:t>
            </a:r>
            <a:r>
              <a:rPr lang="de-DE" sz="1800" dirty="0" err="1">
                <a:solidFill>
                  <a:schemeClr val="bg1"/>
                </a:solidFill>
              </a:rPr>
              <a:t>indices</a:t>
            </a:r>
            <a:endParaRPr lang="de-DE" sz="18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800" dirty="0" err="1">
                <a:solidFill>
                  <a:schemeClr val="bg1"/>
                </a:solidFill>
              </a:rPr>
              <a:t>significant</a:t>
            </a:r>
            <a:r>
              <a:rPr lang="de-DE" sz="1800" dirty="0">
                <a:solidFill>
                  <a:schemeClr val="bg1"/>
                </a:solidFill>
              </a:rPr>
              <a:t> </a:t>
            </a:r>
            <a:r>
              <a:rPr lang="de-DE" sz="1800" dirty="0" err="1">
                <a:solidFill>
                  <a:schemeClr val="bg1"/>
                </a:solidFill>
              </a:rPr>
              <a:t>relationship</a:t>
            </a:r>
            <a:r>
              <a:rPr lang="de-DE" sz="1800" dirty="0">
                <a:solidFill>
                  <a:schemeClr val="bg1"/>
                </a:solidFill>
              </a:rPr>
              <a:t> </a:t>
            </a:r>
            <a:r>
              <a:rPr lang="de-DE" sz="1800" dirty="0" err="1">
                <a:solidFill>
                  <a:schemeClr val="bg1"/>
                </a:solidFill>
              </a:rPr>
              <a:t>with</a:t>
            </a:r>
            <a:r>
              <a:rPr lang="de-DE" sz="1800" dirty="0">
                <a:solidFill>
                  <a:schemeClr val="bg1"/>
                </a:solidFill>
              </a:rPr>
              <a:t> </a:t>
            </a:r>
            <a:r>
              <a:rPr lang="de-DE" sz="1800" dirty="0" err="1">
                <a:solidFill>
                  <a:schemeClr val="bg1"/>
                </a:solidFill>
              </a:rPr>
              <a:t>molecular</a:t>
            </a:r>
            <a:r>
              <a:rPr lang="de-DE" sz="1800" dirty="0">
                <a:solidFill>
                  <a:schemeClr val="bg1"/>
                </a:solidFill>
              </a:rPr>
              <a:t> </a:t>
            </a:r>
            <a:r>
              <a:rPr lang="de-DE" sz="1800" dirty="0" err="1">
                <a:solidFill>
                  <a:schemeClr val="bg1"/>
                </a:solidFill>
              </a:rPr>
              <a:t>formulas</a:t>
            </a:r>
            <a:endParaRPr lang="de-DE" sz="18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800" dirty="0" err="1">
                <a:solidFill>
                  <a:schemeClr val="bg1"/>
                </a:solidFill>
              </a:rPr>
              <a:t>characterize</a:t>
            </a:r>
            <a:r>
              <a:rPr lang="de-DE" sz="1800" dirty="0">
                <a:solidFill>
                  <a:schemeClr val="bg1"/>
                </a:solidFill>
              </a:rPr>
              <a:t> </a:t>
            </a:r>
            <a:r>
              <a:rPr lang="de-DE" sz="1800" dirty="0" err="1">
                <a:solidFill>
                  <a:schemeClr val="bg1"/>
                </a:solidFill>
              </a:rPr>
              <a:t>the</a:t>
            </a:r>
            <a:r>
              <a:rPr lang="de-DE" sz="1800" dirty="0">
                <a:solidFill>
                  <a:schemeClr val="bg1"/>
                </a:solidFill>
              </a:rPr>
              <a:t> DOM </a:t>
            </a:r>
            <a:r>
              <a:rPr lang="de-DE" sz="1800" dirty="0" err="1">
                <a:solidFill>
                  <a:schemeClr val="bg1"/>
                </a:solidFill>
              </a:rPr>
              <a:t>composition</a:t>
            </a:r>
            <a:r>
              <a:rPr lang="de-DE" sz="1800" dirty="0">
                <a:solidFill>
                  <a:schemeClr val="bg1"/>
                </a:solidFill>
              </a:rPr>
              <a:t> and </a:t>
            </a:r>
            <a:r>
              <a:rPr lang="de-DE" sz="1800" dirty="0" err="1">
                <a:solidFill>
                  <a:schemeClr val="bg1"/>
                </a:solidFill>
              </a:rPr>
              <a:t>its</a:t>
            </a:r>
            <a:r>
              <a:rPr lang="de-DE" sz="1800" dirty="0">
                <a:solidFill>
                  <a:schemeClr val="bg1"/>
                </a:solidFill>
              </a:rPr>
              <a:t> </a:t>
            </a:r>
            <a:r>
              <a:rPr lang="de-DE" sz="1800" dirty="0" err="1">
                <a:solidFill>
                  <a:schemeClr val="bg1"/>
                </a:solidFill>
              </a:rPr>
              <a:t>origin</a:t>
            </a:r>
            <a:endParaRPr lang="de-DE" sz="18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1800" dirty="0"/>
          </a:p>
          <a:p>
            <a:r>
              <a:rPr lang="de-DE" sz="1800" dirty="0"/>
              <a:t>BIX 	</a:t>
            </a:r>
            <a:r>
              <a:rPr lang="de-DE" sz="1800" dirty="0" err="1"/>
              <a:t>indicator</a:t>
            </a:r>
            <a:r>
              <a:rPr lang="de-DE" sz="1800" dirty="0"/>
              <a:t> </a:t>
            </a:r>
            <a:r>
              <a:rPr lang="de-DE" sz="1800" dirty="0" err="1"/>
              <a:t>of</a:t>
            </a:r>
            <a:r>
              <a:rPr lang="de-DE" sz="1800" dirty="0"/>
              <a:t> </a:t>
            </a:r>
            <a:r>
              <a:rPr lang="de-DE" sz="1800" dirty="0" err="1"/>
              <a:t>autotrophic</a:t>
            </a:r>
            <a:r>
              <a:rPr lang="de-DE" sz="1800" dirty="0"/>
              <a:t> </a:t>
            </a:r>
            <a:r>
              <a:rPr lang="de-DE" sz="1800" dirty="0" err="1"/>
              <a:t>production</a:t>
            </a:r>
            <a:endParaRPr lang="de-DE" sz="1800" dirty="0"/>
          </a:p>
          <a:p>
            <a:endParaRPr lang="de-DE" sz="1800" dirty="0"/>
          </a:p>
          <a:p>
            <a:r>
              <a:rPr lang="de-DE" sz="1800" dirty="0"/>
              <a:t>FIX 	</a:t>
            </a:r>
            <a:r>
              <a:rPr lang="en-US" sz="1800" dirty="0"/>
              <a:t>distinguish DOM derived from terrestrial sources vs. 	microbial sources</a:t>
            </a:r>
          </a:p>
        </p:txBody>
      </p:sp>
      <p:grpSp>
        <p:nvGrpSpPr>
          <p:cNvPr id="6" name="Gruppieren 5"/>
          <p:cNvGrpSpPr/>
          <p:nvPr/>
        </p:nvGrpSpPr>
        <p:grpSpPr>
          <a:xfrm>
            <a:off x="2049346" y="3909750"/>
            <a:ext cx="312368" cy="682598"/>
            <a:chOff x="556591" y="-1542553"/>
            <a:chExt cx="326948" cy="682598"/>
          </a:xfrm>
        </p:grpSpPr>
        <p:sp>
          <p:nvSpPr>
            <p:cNvPr id="7" name="Pfeil nach rechts 6"/>
            <p:cNvSpPr/>
            <p:nvPr/>
          </p:nvSpPr>
          <p:spPr>
            <a:xfrm>
              <a:off x="556591" y="-1542553"/>
              <a:ext cx="326948" cy="143123"/>
            </a:xfrm>
            <a:prstGeom prst="rightArrow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Pfeil nach rechts 7"/>
            <p:cNvSpPr/>
            <p:nvPr/>
          </p:nvSpPr>
          <p:spPr>
            <a:xfrm>
              <a:off x="556591" y="-1003078"/>
              <a:ext cx="326948" cy="143123"/>
            </a:xfrm>
            <a:prstGeom prst="rightArrow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8610228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Sensor Modul </a:t>
            </a:r>
            <a:r>
              <a:rPr lang="de-DE" err="1"/>
              <a:t>for</a:t>
            </a:r>
            <a:r>
              <a:rPr lang="de-DE"/>
              <a:t> DOM &amp; SAC</a:t>
            </a:r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AT" smtClean="0"/>
              <a:t>6</a:t>
            </a:fld>
            <a:endParaRPr lang="de-AT"/>
          </a:p>
        </p:txBody>
      </p:sp>
      <p:pic>
        <p:nvPicPr>
          <p:cNvPr id="5" name="DOM_SAK v82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309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73191" y="1972781"/>
            <a:ext cx="4872120" cy="365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048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73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Sensor Modul </a:t>
            </a:r>
            <a:r>
              <a:rPr lang="de-DE" err="1"/>
              <a:t>for</a:t>
            </a:r>
            <a:r>
              <a:rPr lang="de-DE"/>
              <a:t> DOM &amp; SAC</a:t>
            </a:r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AT" smtClean="0"/>
              <a:t>7</a:t>
            </a:fld>
            <a:endParaRPr lang="de-AT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2745" y="2189859"/>
            <a:ext cx="1979996" cy="3200228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93083" y="2189859"/>
            <a:ext cx="2344717" cy="3200400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5665057" y="2442944"/>
            <a:ext cx="3200228" cy="2694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21705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114300" indent="0">
              <a:buNone/>
            </a:pPr>
            <a:r>
              <a:rPr lang="en-US" sz="4000" dirty="0"/>
              <a:t>Preliminary results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AT" smtClean="0"/>
              <a:t>8</a:t>
            </a:fld>
            <a:endParaRPr lang="de-AT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822" y="1800420"/>
            <a:ext cx="4285327" cy="3200659"/>
          </a:xfrm>
          <a:prstGeom prst="rect">
            <a:avLst/>
          </a:prstGeom>
        </p:spPr>
      </p:pic>
      <p:sp>
        <p:nvSpPr>
          <p:cNvPr id="6" name="Textplatzhalter 1"/>
          <p:cNvSpPr txBox="1">
            <a:spLocks/>
          </p:cNvSpPr>
          <p:nvPr/>
        </p:nvSpPr>
        <p:spPr>
          <a:xfrm>
            <a:off x="1965172" y="1643450"/>
            <a:ext cx="1271567" cy="6395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114300" indent="0">
              <a:buFont typeface="Arial"/>
              <a:buNone/>
            </a:pPr>
            <a:r>
              <a:rPr lang="en-US" dirty="0"/>
              <a:t>DOM</a:t>
            </a:r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9681" y="1800420"/>
            <a:ext cx="4225918" cy="3169439"/>
          </a:xfrm>
          <a:prstGeom prst="rect">
            <a:avLst/>
          </a:prstGeom>
        </p:spPr>
      </p:pic>
      <p:sp>
        <p:nvSpPr>
          <p:cNvPr id="7" name="Textplatzhalter 1"/>
          <p:cNvSpPr txBox="1">
            <a:spLocks/>
          </p:cNvSpPr>
          <p:nvPr/>
        </p:nvSpPr>
        <p:spPr>
          <a:xfrm>
            <a:off x="6191090" y="1643451"/>
            <a:ext cx="1271567" cy="6395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114300" indent="0">
              <a:buFont typeface="Arial"/>
              <a:buNone/>
            </a:pPr>
            <a:r>
              <a:rPr lang="de-DE" dirty="0"/>
              <a:t>SAC</a:t>
            </a:r>
            <a:endParaRPr lang="en-US" dirty="0"/>
          </a:p>
        </p:txBody>
      </p:sp>
      <p:sp>
        <p:nvSpPr>
          <p:cNvPr id="9" name="Rechteck 8"/>
          <p:cNvSpPr/>
          <p:nvPr/>
        </p:nvSpPr>
        <p:spPr>
          <a:xfrm>
            <a:off x="5366691" y="4785291"/>
            <a:ext cx="264249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1600">
              <a:latin typeface="Times New Roman" panose="02020603050405020304" pitchFamily="18" charset="0"/>
            </a:endParaRPr>
          </a:p>
          <a:p>
            <a:pPr algn="ctr"/>
            <a:r>
              <a:rPr lang="en-US" sz="1100">
                <a:latin typeface="Times New Roman" panose="02020603050405020304" pitchFamily="18" charset="0"/>
              </a:rPr>
              <a:t>comparative measurement of KHP (potassium hydrogen phthalate, C</a:t>
            </a:r>
            <a:r>
              <a:rPr lang="en-US" sz="600">
                <a:latin typeface="Times New Roman" panose="02020603050405020304" pitchFamily="18" charset="0"/>
              </a:rPr>
              <a:t>8</a:t>
            </a:r>
            <a:r>
              <a:rPr lang="en-US" sz="1100">
                <a:latin typeface="Times New Roman" panose="02020603050405020304" pitchFamily="18" charset="0"/>
              </a:rPr>
              <a:t>H</a:t>
            </a:r>
            <a:r>
              <a:rPr lang="en-US" sz="600">
                <a:latin typeface="Times New Roman" panose="02020603050405020304" pitchFamily="18" charset="0"/>
              </a:rPr>
              <a:t>5</a:t>
            </a:r>
            <a:r>
              <a:rPr lang="en-US" sz="1100">
                <a:latin typeface="Times New Roman" panose="02020603050405020304" pitchFamily="18" charset="0"/>
              </a:rPr>
              <a:t>KO</a:t>
            </a:r>
            <a:r>
              <a:rPr lang="en-US" sz="600">
                <a:latin typeface="Times New Roman" panose="02020603050405020304" pitchFamily="18" charset="0"/>
              </a:rPr>
              <a:t>4</a:t>
            </a:r>
            <a:r>
              <a:rPr lang="en-US" sz="1100">
                <a:latin typeface="Times New Roman" panose="02020603050405020304" pitchFamily="18" charset="0"/>
              </a:rPr>
              <a:t>) with literature reference DIN-standard 38404-3 and our system </a:t>
            </a:r>
            <a:endParaRPr lang="en-US" sz="1100"/>
          </a:p>
        </p:txBody>
      </p:sp>
      <p:sp>
        <p:nvSpPr>
          <p:cNvPr id="10" name="Rechteck 9"/>
          <p:cNvSpPr/>
          <p:nvPr/>
        </p:nvSpPr>
        <p:spPr>
          <a:xfrm>
            <a:off x="1334002" y="4567770"/>
            <a:ext cx="261832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1600">
              <a:latin typeface="Times New Roman" panose="02020603050405020304" pitchFamily="18" charset="0"/>
            </a:endParaRPr>
          </a:p>
          <a:p>
            <a:endParaRPr lang="en-US"/>
          </a:p>
          <a:p>
            <a:pPr algn="ctr"/>
            <a:r>
              <a:rPr 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measurements of different DPH (fluorescent hydrocarbon - Diphenylhexatriene, 1,6-Diphenyl-1,3,5-hexatriene) concentrations with our system compared to the fluorescence spectrometer LS55 (PerkinElmer, USA) </a:t>
            </a:r>
          </a:p>
        </p:txBody>
      </p:sp>
    </p:spTree>
    <p:extLst>
      <p:ext uri="{BB962C8B-B14F-4D97-AF65-F5344CB8AC3E}">
        <p14:creationId xmlns:p14="http://schemas.microsoft.com/office/powerpoint/2010/main" val="23380671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GB" dirty="0"/>
            </a:br>
            <a:r>
              <a:rPr lang="en-GB" dirty="0"/>
              <a:t>Next Steps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AT" smtClean="0"/>
              <a:t>9</a:t>
            </a:fld>
            <a:endParaRPr lang="de-AT"/>
          </a:p>
        </p:txBody>
      </p:sp>
      <p:sp>
        <p:nvSpPr>
          <p:cNvPr id="7" name="Textplatzhalter 1">
            <a:extLst>
              <a:ext uri="{FF2B5EF4-FFF2-40B4-BE49-F238E27FC236}">
                <a16:creationId xmlns:a16="http://schemas.microsoft.com/office/drawing/2014/main" id="{E8BF3084-E24B-4478-A94A-6D16C2A990AD}"/>
              </a:ext>
            </a:extLst>
          </p:cNvPr>
          <p:cNvSpPr txBox="1">
            <a:spLocks/>
          </p:cNvSpPr>
          <p:nvPr/>
        </p:nvSpPr>
        <p:spPr>
          <a:xfrm>
            <a:off x="686539" y="2126712"/>
            <a:ext cx="4959144" cy="22820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 dirty="0"/>
              <a:t>Verification of the module</a:t>
            </a:r>
          </a:p>
          <a:p>
            <a:r>
              <a:rPr lang="en-US" dirty="0"/>
              <a:t>Construction of a second and third module</a:t>
            </a:r>
          </a:p>
          <a:p>
            <a:r>
              <a:rPr lang="en-US" dirty="0"/>
              <a:t>Implementation in the overall system</a:t>
            </a:r>
          </a:p>
          <a:p>
            <a:pPr marL="114300" indent="0">
              <a:buNone/>
            </a:pPr>
            <a:endParaRPr lang="en-US" dirty="0"/>
          </a:p>
        </p:txBody>
      </p:sp>
      <p:pic>
        <p:nvPicPr>
          <p:cNvPr id="10" name="Grafik 9" descr="Ein Bild, das Text, Elektronik enthält.&#10;&#10;Automatisch generierte Beschreibung">
            <a:extLst>
              <a:ext uri="{FF2B5EF4-FFF2-40B4-BE49-F238E27FC236}">
                <a16:creationId xmlns:a16="http://schemas.microsoft.com/office/drawing/2014/main" id="{7C895A4B-69B3-4FA8-AE4C-ECAB654F73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8713" y="2287535"/>
            <a:ext cx="3024131" cy="3956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557327"/>
      </p:ext>
    </p:extLst>
  </p:cSld>
  <p:clrMapOvr>
    <a:masterClrMapping/>
  </p:clrMapOvr>
</p:sld>
</file>

<file path=ppt/theme/theme1.xml><?xml version="1.0" encoding="utf-8"?>
<a:theme xmlns:a="http://schemas.openxmlformats.org/drawingml/2006/main" name="Larissa">
  <a:themeElements>
    <a:clrScheme name="Larissa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">
  <a:themeElements>
    <a:clrScheme name="Larissa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4373288EE9D0F641A4A98D5461185EF1" ma:contentTypeVersion="13" ma:contentTypeDescription="Ein neues Dokument erstellen." ma:contentTypeScope="" ma:versionID="a1190a8f0b631720162e7f3c1741125e">
  <xsd:schema xmlns:xsd="http://www.w3.org/2001/XMLSchema" xmlns:xs="http://www.w3.org/2001/XMLSchema" xmlns:p="http://schemas.microsoft.com/office/2006/metadata/properties" xmlns:ns2="92a8e10a-f00b-4639-9468-1763edddc93b" xmlns:ns3="8fab705b-1875-44bd-831d-7cc2dbeff182" targetNamespace="http://schemas.microsoft.com/office/2006/metadata/properties" ma:root="true" ma:fieldsID="5d41db0e482e8f817f004bab43bc2376" ns2:_="" ns3:_="">
    <xsd:import namespace="92a8e10a-f00b-4639-9468-1763edddc93b"/>
    <xsd:import namespace="8fab705b-1875-44bd-831d-7cc2dbeff18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Locatio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2a8e10a-f00b-4639-9468-1763edddc93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fab705b-1875-44bd-831d-7cc2dbeff182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Freigegeben für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Freigegeben für -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AFB201DA-33BC-4027-8393-2AF8E57F4EA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243126A-7618-405A-9A0E-E19C527681A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2a8e10a-f00b-4639-9468-1763edddc93b"/>
    <ds:schemaRef ds:uri="8fab705b-1875-44bd-831d-7cc2dbeff18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54F102B1-57DB-44CC-8580-63139131043F}">
  <ds:schemaRefs>
    <ds:schemaRef ds:uri="http://schemas.microsoft.com/office/2006/documentManagement/types"/>
    <ds:schemaRef ds:uri="8fab705b-1875-44bd-831d-7cc2dbeff182"/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metadata/properties"/>
    <ds:schemaRef ds:uri="92a8e10a-f00b-4639-9468-1763edddc93b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291</Words>
  <Application>Microsoft Office PowerPoint</Application>
  <PresentationFormat>Bildschirmpräsentation (4:3)</PresentationFormat>
  <Paragraphs>88</Paragraphs>
  <Slides>10</Slides>
  <Notes>9</Notes>
  <HiddenSlides>0</HiddenSlides>
  <MMClips>1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10</vt:i4>
      </vt:variant>
    </vt:vector>
  </HeadingPairs>
  <TitlesOfParts>
    <vt:vector size="16" baseType="lpstr">
      <vt:lpstr>Arial</vt:lpstr>
      <vt:lpstr>Calibri</vt:lpstr>
      <vt:lpstr>Comic Sans MS</vt:lpstr>
      <vt:lpstr>Courier New</vt:lpstr>
      <vt:lpstr>Times New Roman</vt:lpstr>
      <vt:lpstr>Larissa</vt:lpstr>
      <vt:lpstr>INTERREG Meeting  ATCZ-86</vt:lpstr>
      <vt:lpstr>Overview</vt:lpstr>
      <vt:lpstr>The Aim</vt:lpstr>
      <vt:lpstr>Measuring principle</vt:lpstr>
      <vt:lpstr>Sensor Modul for DOM &amp; SAC</vt:lpstr>
      <vt:lpstr>Sensor Modul for DOM &amp; SAC</vt:lpstr>
      <vt:lpstr>Sensor Modul for DOM &amp; SAC</vt:lpstr>
      <vt:lpstr>Preliminary results</vt:lpstr>
      <vt:lpstr> Next Steps</vt:lpstr>
      <vt:lpstr>Thank you for the Attention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INTERREG Meeting  ATCZ-86</dc:title>
  <dc:creator>Martin Brandl</dc:creator>
  <cp:lastModifiedBy>Thomas Posnicek</cp:lastModifiedBy>
  <cp:revision>105</cp:revision>
  <dcterms:modified xsi:type="dcterms:W3CDTF">2021-11-03T14:24:24Z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0x0101004373288EE9D0F641A4A98D5461185EF1</vt:lpwstr>
  </property>
</Properties>
</file>