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ripan%20Mukherjee\Downloads\phosph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IN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Absorbance</a:t>
            </a:r>
            <a:r>
              <a:rPr lang="en-IN" sz="28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Concentration</a:t>
            </a:r>
            <a:endParaRPr lang="en-IN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star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8.130081300813009E-3"/>
                  <c:y val="-5.8820830910953159E-3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51-4EC2-BF8C-62211F7C9C63}"/>
                </c:ext>
              </c:extLst>
            </c:dLbl>
            <c:dLbl>
              <c:idx val="1"/>
              <c:layout>
                <c:manualLayout>
                  <c:x val="-5.0044811471736762E-2"/>
                  <c:y val="-5.3498946209485969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51-4EC2-BF8C-62211F7C9C63}"/>
                </c:ext>
              </c:extLst>
            </c:dLbl>
            <c:dLbl>
              <c:idx val="2"/>
              <c:layout>
                <c:manualLayout>
                  <c:x val="-3.5772357723577237E-2"/>
                  <c:y val="-3.3892002572501578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51-4EC2-BF8C-62211F7C9C63}"/>
                </c:ext>
              </c:extLst>
            </c:dLbl>
            <c:dLbl>
              <c:idx val="3"/>
              <c:layout>
                <c:manualLayout>
                  <c:x val="-5.6910569105691054E-2"/>
                  <c:y val="5.2938747819857843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51-4EC2-BF8C-62211F7C9C63}"/>
                </c:ext>
              </c:extLst>
            </c:dLbl>
            <c:dLbl>
              <c:idx val="4"/>
              <c:layout>
                <c:manualLayout>
                  <c:x val="-3.2993534344792387E-2"/>
                  <c:y val="-5.349894620948599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51-4EC2-BF8C-62211F7C9C6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 cmpd="sng">
                <a:solidFill>
                  <a:srgbClr val="FF0000"/>
                </a:solidFill>
                <a:prstDash val="solid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-0.32451373693806501"/>
                  <c:y val="1.489986512061992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'880nm phosphate concentrati (2'!$B$11:$B$15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</c:numCache>
            </c:numRef>
          </c:xVal>
          <c:yVal>
            <c:numRef>
              <c:f>'880nm phosphate concentrati (2'!$F$11:$F$15</c:f>
              <c:numCache>
                <c:formatCode>General</c:formatCode>
                <c:ptCount val="5"/>
                <c:pt idx="0">
                  <c:v>0.309</c:v>
                </c:pt>
                <c:pt idx="1">
                  <c:v>0.41099999999999998</c:v>
                </c:pt>
                <c:pt idx="2">
                  <c:v>0.45</c:v>
                </c:pt>
                <c:pt idx="3">
                  <c:v>0.51833333333333331</c:v>
                </c:pt>
                <c:pt idx="4">
                  <c:v>0.53400000000000003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97-4353-AC89-143B753F7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704112"/>
        <c:axId val="369703784"/>
      </c:scatterChart>
      <c:valAx>
        <c:axId val="369704112"/>
        <c:scaling>
          <c:logBase val="10"/>
          <c:orientation val="minMax"/>
          <c:max val="11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Concentartion</a:t>
                </a:r>
                <a:r>
                  <a:rPr lang="en-IN" sz="180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(ppm)</a:t>
                </a:r>
                <a:endParaRPr lang="en-IN" sz="1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703784"/>
        <c:crosses val="autoZero"/>
        <c:crossBetween val="midCat"/>
      </c:valAx>
      <c:valAx>
        <c:axId val="369703784"/>
        <c:scaling>
          <c:orientation val="minMax"/>
          <c:min val="0.3000000000000000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IN" sz="1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Absorbance (880 nm)</a:t>
                </a:r>
                <a:r>
                  <a:rPr lang="en-IN" sz="1800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1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69704112"/>
        <c:crosses val="autoZero"/>
        <c:crossBetween val="midCat"/>
        <c:minorUnit val="2.5000000000000005E-2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A60-5C0A-4CF5-9528-DEBD527834FF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CE-574E-48BB-A4C9-BAC69FE1CE7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31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A60-5C0A-4CF5-9528-DEBD527834FF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A8E9BCE-574E-48BB-A4C9-BAC69FE1CE7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80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FA96-1378-44D4-A223-B47E10C91800}" type="datetimeFigureOut">
              <a:rPr lang="en-GB" smtClean="0"/>
              <a:t>19/06/2021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F7F1-FECF-4C26-8C2E-0AB314AB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2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1382-6192-4A0C-9E91-40D630ED81E3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C52A-119C-4EBD-9FD3-7A318F0F07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40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0A60-5C0A-4CF5-9528-DEBD527834FF}" type="datetimeFigureOut">
              <a:rPr lang="en-IN" smtClean="0"/>
              <a:t>19-06-2021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A8E9BCE-574E-48BB-A4C9-BAC69FE1CE7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71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2" r:id="rId2"/>
    <p:sldLayoutId id="2147483696" r:id="rId3"/>
    <p:sldLayoutId id="214748369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56B4-EE8A-472D-A33E-298B96531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84902"/>
            <a:ext cx="7766936" cy="16463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IN" sz="6000"/>
              <a:t>Inter-Reg WaterMon Project</a:t>
            </a:r>
            <a:endParaRPr lang="en-IN" sz="6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EFDE4BC-D148-4F88-8405-B5E6872C00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IN" sz="2800">
                <a:solidFill>
                  <a:schemeClr val="tx1"/>
                </a:solidFill>
              </a:rPr>
              <a:t>Half yearly progress report</a:t>
            </a:r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chemeClr val="tx1"/>
                </a:solidFill>
              </a:rPr>
              <a:t>By</a:t>
            </a:r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chemeClr val="tx1"/>
                </a:solidFill>
              </a:rPr>
              <a:t>Atripan Mukherjee, Amirmansoor Ashrafi &amp; Lukas Richtera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5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1740176" y="1260032"/>
          <a:ext cx="7810500" cy="489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D97FA18-FF42-4E53-B7C3-7379DF808DAB}"/>
              </a:ext>
            </a:extLst>
          </p:cNvPr>
          <p:cNvSpPr/>
          <p:nvPr/>
        </p:nvSpPr>
        <p:spPr>
          <a:xfrm>
            <a:off x="3938954" y="382405"/>
            <a:ext cx="3995225" cy="942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chemeClr val="tx1"/>
                </a:solidFill>
                <a:latin typeface="Algerian" panose="04020705040A02060702" pitchFamily="82" charset="0"/>
              </a:rPr>
              <a:t>Calibration data</a:t>
            </a:r>
          </a:p>
        </p:txBody>
      </p:sp>
    </p:spTree>
    <p:extLst>
      <p:ext uri="{BB962C8B-B14F-4D97-AF65-F5344CB8AC3E}">
        <p14:creationId xmlns:p14="http://schemas.microsoft.com/office/powerpoint/2010/main" val="81943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56926"/>
            <a:ext cx="8596668" cy="71566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Objective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88727" y="1068100"/>
            <a:ext cx="6974378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Detection of E.coli.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Detection of Ammonia, phosphates.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Detection of Uranium</a:t>
            </a:r>
            <a:endParaRPr lang="en-I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3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8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45" y="2733709"/>
            <a:ext cx="8292611" cy="1373070"/>
          </a:xfrm>
        </p:spPr>
        <p:txBody>
          <a:bodyPr>
            <a:normAutofit fontScale="90000"/>
          </a:bodyPr>
          <a:lstStyle/>
          <a:p>
            <a:r>
              <a:rPr lang="en-US" dirty="0"/>
              <a:t>Potential matrix Ammonia selective electrode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6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Concentration of Ammonia: 10^</a:t>
            </a:r>
            <a:r>
              <a:rPr lang="en-US" baseline="30000"/>
              <a:t>-5 </a:t>
            </a:r>
            <a:r>
              <a:rPr lang="en-US"/>
              <a:t>m</a:t>
            </a:r>
            <a:endParaRPr lang="en-US" baseline="3000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5732"/>
            <a:ext cx="8847728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5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Concentration of Ammonia: 10^</a:t>
            </a:r>
            <a:r>
              <a:rPr lang="en-US" baseline="30000"/>
              <a:t>-4</a:t>
            </a:r>
            <a:r>
              <a:rPr lang="en-US"/>
              <a:t> 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5732"/>
            <a:ext cx="8847728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2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4" name="Picture 10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12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4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Concentration of Ammonia: 10^</a:t>
            </a:r>
            <a:r>
              <a:rPr lang="en-US" baseline="30000"/>
              <a:t>-3</a:t>
            </a:r>
            <a:r>
              <a:rPr lang="en-US"/>
              <a:t> 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5732"/>
            <a:ext cx="8847728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9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35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4" name="Picture 37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39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41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Concentration of Ammonia: 10^</a:t>
            </a:r>
            <a:r>
              <a:rPr lang="en-US" baseline="30000"/>
              <a:t>-2</a:t>
            </a:r>
            <a:r>
              <a:rPr lang="en-US"/>
              <a:t> 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15732"/>
            <a:ext cx="8847728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3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B883D7-DB51-4074-BF39-9635BB0FBB19}"/>
              </a:ext>
            </a:extLst>
          </p:cNvPr>
          <p:cNvSpPr txBox="1"/>
          <p:nvPr/>
        </p:nvSpPr>
        <p:spPr>
          <a:xfrm>
            <a:off x="1484242" y="530075"/>
            <a:ext cx="8377209" cy="4671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Procedure for phosphorus detection:-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Stock solution preparation: -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</a:t>
            </a:r>
            <a:r>
              <a:rPr lang="en-GB" sz="1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</a:t>
            </a:r>
            <a:r>
              <a:rPr lang="en-GB" sz="1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4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-Antinony: -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Mix 13.325ml of concentrated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</a:t>
            </a:r>
            <a:r>
              <a:rPr lang="en-GB" sz="1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</a:t>
            </a:r>
            <a:r>
              <a:rPr lang="en-GB" sz="1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4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with 62.5 ml of distilled water and cool; dissolve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.187g of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Potassium antimony(III) tartrate hydrate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and dilute to 250 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mL.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Remove any precipitate formed by filtration. 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Molybdate: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Dissolve 5.42 g of sodium molybdate in about 250 mL and dilute to 500 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mL.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Digestion acid: -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Mix 25.0 mL of Conc. H</a:t>
            </a:r>
            <a:r>
              <a:rPr lang="en-GB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</a:t>
            </a:r>
            <a:r>
              <a:rPr lang="en-GB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4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with 125 mL of milli-Q water, cooled and diluted to 250 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mL.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Standard phosphorous: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- To make 1000 ppm P stock solution, dissolve 4.3937 g of dried KH2P04 in deionized H20 then dilute to 1 L. (10 ppm: 1 mL of 1000 ppm stock diluted to 100 mL).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19DCFC-D3A8-4D38-BEE4-532899069B21}"/>
              </a:ext>
            </a:extLst>
          </p:cNvPr>
          <p:cNvSpPr/>
          <p:nvPr/>
        </p:nvSpPr>
        <p:spPr>
          <a:xfrm>
            <a:off x="1484242" y="5542671"/>
            <a:ext cx="8742970" cy="675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0" i="0">
                <a:solidFill>
                  <a:schemeClr val="tx1"/>
                </a:solidFill>
                <a:effectLst/>
              </a:rPr>
              <a:t>Eisenreich, S.J., Bannerman, R.T. and Armstrong, D.E., 1975. A simplified phosphorus analysis technique. </a:t>
            </a:r>
            <a:r>
              <a:rPr lang="en-IN" sz="1400" b="0" i="1">
                <a:solidFill>
                  <a:schemeClr val="tx1"/>
                </a:solidFill>
                <a:effectLst/>
              </a:rPr>
              <a:t>Environmental letters</a:t>
            </a:r>
            <a:r>
              <a:rPr lang="en-IN" sz="1400" b="0" i="0">
                <a:solidFill>
                  <a:schemeClr val="tx1"/>
                </a:solidFill>
                <a:effectLst/>
              </a:rPr>
              <a:t>, </a:t>
            </a:r>
            <a:r>
              <a:rPr lang="en-IN" sz="1400" b="0" i="1">
                <a:solidFill>
                  <a:schemeClr val="tx1"/>
                </a:solidFill>
                <a:effectLst/>
              </a:rPr>
              <a:t>9</a:t>
            </a:r>
            <a:r>
              <a:rPr lang="en-IN" sz="1400" b="0" i="0">
                <a:solidFill>
                  <a:schemeClr val="tx1"/>
                </a:solidFill>
                <a:effectLst/>
              </a:rPr>
              <a:t>(1), pp.43-53.</a:t>
            </a:r>
            <a:endParaRPr lang="en-IN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2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098996-177D-4DC5-A5AF-B2616B9886D1}"/>
              </a:ext>
            </a:extLst>
          </p:cNvPr>
          <p:cNvSpPr/>
          <p:nvPr/>
        </p:nvSpPr>
        <p:spPr>
          <a:xfrm>
            <a:off x="3727939" y="53114"/>
            <a:ext cx="3474720" cy="492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chemeClr val="tx1"/>
                </a:solidFill>
                <a:latin typeface="Algerian" panose="04020705040A02060702" pitchFamily="82" charset="0"/>
              </a:rPr>
              <a:t>Result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6B1C24-85FC-4FF3-A448-BD21F29B56BA}"/>
              </a:ext>
            </a:extLst>
          </p:cNvPr>
          <p:cNvGrpSpPr/>
          <p:nvPr/>
        </p:nvGrpSpPr>
        <p:grpSpPr>
          <a:xfrm>
            <a:off x="1758207" y="545483"/>
            <a:ext cx="7087752" cy="6228000"/>
            <a:chOff x="1758207" y="545483"/>
            <a:chExt cx="7087752" cy="6228000"/>
          </a:xfrm>
        </p:grpSpPr>
        <p:pic>
          <p:nvPicPr>
            <p:cNvPr id="5" name="Picture 4" descr="Chart, line chart&#10;&#10;Description automatically generated">
              <a:extLst>
                <a:ext uri="{FF2B5EF4-FFF2-40B4-BE49-F238E27FC236}">
                  <a16:creationId xmlns:a16="http://schemas.microsoft.com/office/drawing/2014/main" id="{DFE493DE-1FA2-4426-A5CF-0EE27D413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8207" y="545483"/>
              <a:ext cx="7087752" cy="622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0314EB-10D5-44E3-BF31-ADFB62EAA2A0}"/>
                </a:ext>
              </a:extLst>
            </p:cNvPr>
            <p:cNvSpPr/>
            <p:nvPr/>
          </p:nvSpPr>
          <p:spPr>
            <a:xfrm>
              <a:off x="5709455" y="5071402"/>
              <a:ext cx="696686" cy="2612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rgbClr val="FF0000"/>
                  </a:solidFill>
                </a:rPr>
                <a:t>1 ppm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BE292A-09C6-4127-AFCA-0694877E8B06}"/>
                </a:ext>
              </a:extLst>
            </p:cNvPr>
            <p:cNvSpPr/>
            <p:nvPr/>
          </p:nvSpPr>
          <p:spPr>
            <a:xfrm>
              <a:off x="5465299" y="3468353"/>
              <a:ext cx="696686" cy="2612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rgbClr val="FF0000"/>
                  </a:solidFill>
                </a:rPr>
                <a:t>5 ppm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6C1B06-F73A-418B-A4B8-43A7E51D5065}"/>
                </a:ext>
              </a:extLst>
            </p:cNvPr>
            <p:cNvSpPr/>
            <p:nvPr/>
          </p:nvSpPr>
          <p:spPr>
            <a:xfrm>
              <a:off x="5399314" y="2406251"/>
              <a:ext cx="773090" cy="2467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rgbClr val="FF0000"/>
                  </a:solidFill>
                </a:rPr>
                <a:t>10 ppm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498B03-664A-4A63-B92F-A9A0C2F72978}"/>
                </a:ext>
              </a:extLst>
            </p:cNvPr>
            <p:cNvSpPr/>
            <p:nvPr/>
          </p:nvSpPr>
          <p:spPr>
            <a:xfrm>
              <a:off x="5322910" y="1655969"/>
              <a:ext cx="773090" cy="2467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rgbClr val="FF0000"/>
                  </a:solidFill>
                </a:rPr>
                <a:t>50 ppm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8BA3111-FECB-4219-9C05-53B7260F8E00}"/>
                </a:ext>
              </a:extLst>
            </p:cNvPr>
            <p:cNvSpPr/>
            <p:nvPr/>
          </p:nvSpPr>
          <p:spPr>
            <a:xfrm>
              <a:off x="5270084" y="1047480"/>
              <a:ext cx="975971" cy="2467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rgbClr val="FF0000"/>
                  </a:solidFill>
                </a:rPr>
                <a:t>100 ppm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0485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73288EE9D0F641A4A98D5461185EF1" ma:contentTypeVersion="13" ma:contentTypeDescription="Ein neues Dokument erstellen." ma:contentTypeScope="" ma:versionID="a1190a8f0b631720162e7f3c1741125e">
  <xsd:schema xmlns:xsd="http://www.w3.org/2001/XMLSchema" xmlns:xs="http://www.w3.org/2001/XMLSchema" xmlns:p="http://schemas.microsoft.com/office/2006/metadata/properties" xmlns:ns2="92a8e10a-f00b-4639-9468-1763edddc93b" xmlns:ns3="8fab705b-1875-44bd-831d-7cc2dbeff182" targetNamespace="http://schemas.microsoft.com/office/2006/metadata/properties" ma:root="true" ma:fieldsID="5d41db0e482e8f817f004bab43bc2376" ns2:_="" ns3:_="">
    <xsd:import namespace="92a8e10a-f00b-4639-9468-1763edddc93b"/>
    <xsd:import namespace="8fab705b-1875-44bd-831d-7cc2dbeff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8e10a-f00b-4639-9468-1763edddc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b705b-1875-44bd-831d-7cc2dbeff18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306E4A-BF7C-4C75-A977-910115CF2E66}"/>
</file>

<file path=customXml/itemProps2.xml><?xml version="1.0" encoding="utf-8"?>
<ds:datastoreItem xmlns:ds="http://schemas.openxmlformats.org/officeDocument/2006/customXml" ds:itemID="{067B3C4B-E30E-4A46-A185-CCF5737CC8F3}"/>
</file>

<file path=customXml/itemProps3.xml><?xml version="1.0" encoding="utf-8"?>
<ds:datastoreItem xmlns:ds="http://schemas.openxmlformats.org/officeDocument/2006/customXml" ds:itemID="{EE382615-D82C-420C-AFEA-296B9EB656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284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Gill Sans MT</vt:lpstr>
      <vt:lpstr>Symbol</vt:lpstr>
      <vt:lpstr>Times New Roman</vt:lpstr>
      <vt:lpstr>Wingdings</vt:lpstr>
      <vt:lpstr>Gallery</vt:lpstr>
      <vt:lpstr>Inter-Reg WaterMon Project</vt:lpstr>
      <vt:lpstr>Objective</vt:lpstr>
      <vt:lpstr>Potential matrix Ammonia selective electrode</vt:lpstr>
      <vt:lpstr>Concentration of Ammonia: 10^-5 m</vt:lpstr>
      <vt:lpstr>Concentration of Ammonia: 10^-4 m</vt:lpstr>
      <vt:lpstr>Concentration of Ammonia: 10^-3 m</vt:lpstr>
      <vt:lpstr>Concentration of Ammonia: 10^-2 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Inter-Reg WaterMon Project</dc:title>
  <dc:creator>Atripan Mukherjee</dc:creator>
  <cp:lastModifiedBy>Atripan Mukherjee</cp:lastModifiedBy>
  <cp:revision>1</cp:revision>
  <dcterms:created xsi:type="dcterms:W3CDTF">2021-06-19T18:13:28Z</dcterms:created>
  <dcterms:modified xsi:type="dcterms:W3CDTF">2021-06-19T18:20:38Z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0x0101004373288EE9D0F641A4A98D5461185EF1</vt:lpwstr>
  </property>
</Properties>
</file>