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4"/>
  </p:sldMasterIdLst>
  <p:notesMasterIdLst>
    <p:notesMasterId r:id="rId21"/>
  </p:notesMasterIdLst>
  <p:sldIdLst>
    <p:sldId id="256" r:id="rId5"/>
    <p:sldId id="267" r:id="rId6"/>
    <p:sldId id="268" r:id="rId7"/>
    <p:sldId id="257" r:id="rId8"/>
    <p:sldId id="258" r:id="rId9"/>
    <p:sldId id="271" r:id="rId10"/>
    <p:sldId id="259" r:id="rId11"/>
    <p:sldId id="260" r:id="rId12"/>
    <p:sldId id="261" r:id="rId13"/>
    <p:sldId id="262" r:id="rId14"/>
    <p:sldId id="263" r:id="rId15"/>
    <p:sldId id="264" r:id="rId16"/>
    <p:sldId id="265" r:id="rId17"/>
    <p:sldId id="270" r:id="rId18"/>
    <p:sldId id="266" r:id="rId19"/>
    <p:sldId id="269"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A9093-544C-429D-96EC-96565D29FAAE}" v="37" dt="2021-02-04T15:04:53.58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853" y="-62"/>
      </p:cViewPr>
      <p:guideLst>
        <p:guide orient="horz" pos="2160"/>
        <p:guide pos="2880"/>
      </p:guideLst>
    </p:cSldViewPr>
  </p:slideViewPr>
  <p:notesTextViewPr>
    <p:cViewPr>
      <p:scale>
        <a:sx n="1" d="1"/>
        <a:sy n="1" d="1"/>
      </p:scale>
      <p:origin x="0" y="0"/>
    </p:cViewPr>
  </p:notesTextViewPr>
  <p:notesViewPr>
    <p:cSldViewPr snapToGrid="0">
      <p:cViewPr varScale="1">
        <p:scale>
          <a:sx n="91" d="100"/>
          <a:sy n="91" d="100"/>
        </p:scale>
        <p:origin x="-40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omir.Hubalek" userId="S::jaromir.hubalek_ceitec.vutbr.cz#ext#@donauuni.onmicrosoft.com::5cec92ab-d295-452a-aa2b-1b7021735ca8" providerId="AD" clId="Web-{66CA9093-544C-429D-96EC-96565D29FAAE}"/>
    <pc:docChg chg="modSld">
      <pc:chgData name="Jaromir.Hubalek" userId="S::jaromir.hubalek_ceitec.vutbr.cz#ext#@donauuni.onmicrosoft.com::5cec92ab-d295-452a-aa2b-1b7021735ca8" providerId="AD" clId="Web-{66CA9093-544C-429D-96EC-96565D29FAAE}" dt="2021-02-04T15:04:53.586" v="36" actId="20577"/>
      <pc:docMkLst>
        <pc:docMk/>
      </pc:docMkLst>
      <pc:sldChg chg="modSp">
        <pc:chgData name="Jaromir.Hubalek" userId="S::jaromir.hubalek_ceitec.vutbr.cz#ext#@donauuni.onmicrosoft.com::5cec92ab-d295-452a-aa2b-1b7021735ca8" providerId="AD" clId="Web-{66CA9093-544C-429D-96EC-96565D29FAAE}" dt="2021-02-04T15:04:53.586" v="36" actId="20577"/>
        <pc:sldMkLst>
          <pc:docMk/>
          <pc:sldMk cId="0" sldId="265"/>
        </pc:sldMkLst>
        <pc:spChg chg="mod">
          <ac:chgData name="Jaromir.Hubalek" userId="S::jaromir.hubalek_ceitec.vutbr.cz#ext#@donauuni.onmicrosoft.com::5cec92ab-d295-452a-aa2b-1b7021735ca8" providerId="AD" clId="Web-{66CA9093-544C-429D-96EC-96565D29FAAE}" dt="2021-02-04T15:04:53.586" v="36" actId="20577"/>
          <ac:spMkLst>
            <pc:docMk/>
            <pc:sldMk cId="0" sldId="265"/>
            <ac:spMk id="1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A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35153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bd15a5c8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bd15a5c8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8bd15a5c8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AT"/>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AT"/>
              <a:t>Power should supplied by a solar panel</a:t>
            </a:r>
            <a:endParaRPr/>
          </a:p>
          <a:p>
            <a:pPr marL="457200" lvl="0" indent="-317500" algn="l" rtl="0">
              <a:spcBef>
                <a:spcPts val="0"/>
              </a:spcBef>
              <a:spcAft>
                <a:spcPts val="0"/>
              </a:spcAft>
              <a:buSzPts val="1400"/>
              <a:buAutoNum type="arabicParenR"/>
            </a:pPr>
            <a:endParaRPr/>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d84339cf1_15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d84339cf1_15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8d84339cf1_15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AT"/>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d84339cf1_15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d84339cf1_15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8d84339cf1_15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AT"/>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d84339cf1_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d84339cf1_8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8d84339cf1_8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AT"/>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d84339cf1_8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d84339cf1_8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8d84339cf1_8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AT"/>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d84339cf1_8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d84339cf1_8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8d84339cf1_8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AT"/>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34c39bfa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34c39bfae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b34c39bfae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AT"/>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C0"/>
              </a:buClr>
              <a:buSzPts val="4400"/>
              <a:buFont typeface="Comic Sans MS"/>
              <a:buNone/>
              <a:defRPr b="1">
                <a:solidFill>
                  <a:srgbClr val="0070C0"/>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8" name="Google Shape;18;p2"/>
          <p:cNvPicPr preferRelativeResize="0"/>
          <p:nvPr/>
        </p:nvPicPr>
        <p:blipFill rotWithShape="1">
          <a:blip r:embed="rId2">
            <a:alphaModFix/>
          </a:blip>
          <a:srcRect/>
          <a:stretch/>
        </p:blipFill>
        <p:spPr>
          <a:xfrm>
            <a:off x="6444208" y="156646"/>
            <a:ext cx="2554287" cy="1223963"/>
          </a:xfrm>
          <a:prstGeom prst="rect">
            <a:avLst/>
          </a:prstGeom>
          <a:noFill/>
          <a:ln>
            <a:noFill/>
          </a:ln>
        </p:spPr>
      </p:pic>
      <p:pic>
        <p:nvPicPr>
          <p:cNvPr id="19" name="Google Shape;19;p2"/>
          <p:cNvPicPr preferRelativeResize="0"/>
          <p:nvPr/>
        </p:nvPicPr>
        <p:blipFill rotWithShape="1">
          <a:blip r:embed="rId3">
            <a:alphaModFix/>
          </a:blip>
          <a:srcRect/>
          <a:stretch/>
        </p:blipFill>
        <p:spPr>
          <a:xfrm>
            <a:off x="1331640" y="148242"/>
            <a:ext cx="1728192" cy="628630"/>
          </a:xfrm>
          <a:prstGeom prst="rect">
            <a:avLst/>
          </a:prstGeom>
          <a:noFill/>
          <a:ln>
            <a:noFill/>
          </a:ln>
        </p:spPr>
      </p:pic>
      <p:pic>
        <p:nvPicPr>
          <p:cNvPr id="20" name="Google Shape;20;p2" descr="Logo"/>
          <p:cNvPicPr preferRelativeResize="0"/>
          <p:nvPr/>
        </p:nvPicPr>
        <p:blipFill rotWithShape="1">
          <a:blip r:embed="rId4">
            <a:alphaModFix/>
          </a:blip>
          <a:srcRect/>
          <a:stretch/>
        </p:blipFill>
        <p:spPr>
          <a:xfrm>
            <a:off x="467544" y="66513"/>
            <a:ext cx="792088" cy="7920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pic>
        <p:nvPicPr>
          <p:cNvPr id="23" name="Google Shape;23;p3"/>
          <p:cNvPicPr preferRelativeResize="0"/>
          <p:nvPr/>
        </p:nvPicPr>
        <p:blipFill rotWithShape="1">
          <a:blip r:embed="rId2">
            <a:alphaModFix/>
          </a:blip>
          <a:srcRect/>
          <a:stretch/>
        </p:blipFill>
        <p:spPr>
          <a:xfrm>
            <a:off x="6589713" y="3069"/>
            <a:ext cx="2554287" cy="1223963"/>
          </a:xfrm>
          <a:prstGeom prst="rect">
            <a:avLst/>
          </a:prstGeom>
          <a:noFill/>
          <a:ln>
            <a:noFill/>
          </a:ln>
        </p:spPr>
      </p:pic>
      <p:sp>
        <p:nvSpPr>
          <p:cNvPr id="24" name="Google Shape;24;p3"/>
          <p:cNvSpPr txBox="1">
            <a:spLocks noGrp="1"/>
          </p:cNvSpPr>
          <p:nvPr>
            <p:ph type="title"/>
          </p:nvPr>
        </p:nvSpPr>
        <p:spPr>
          <a:xfrm>
            <a:off x="467544" y="902996"/>
            <a:ext cx="8229600" cy="64807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C0"/>
              </a:buClr>
              <a:buSzPts val="4000"/>
              <a:buFont typeface="Comic Sans MS"/>
              <a:buNone/>
              <a:defRPr sz="4000" b="1">
                <a:solidFill>
                  <a:srgbClr val="0070C0"/>
                </a:solidFill>
                <a:latin typeface="Comic Sans MS"/>
                <a:ea typeface="Comic Sans MS"/>
                <a:cs typeface="Comic Sans MS"/>
                <a:sym typeface="Comic Sans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 name="Google Shape;25;p3"/>
          <p:cNvPicPr preferRelativeResize="0"/>
          <p:nvPr/>
        </p:nvPicPr>
        <p:blipFill rotWithShape="1">
          <a:blip r:embed="rId3">
            <a:alphaModFix/>
          </a:blip>
          <a:srcRect/>
          <a:stretch/>
        </p:blipFill>
        <p:spPr>
          <a:xfrm>
            <a:off x="1331640" y="148242"/>
            <a:ext cx="1728192" cy="628630"/>
          </a:xfrm>
          <a:prstGeom prst="rect">
            <a:avLst/>
          </a:prstGeom>
          <a:noFill/>
          <a:ln>
            <a:noFill/>
          </a:ln>
        </p:spPr>
      </p:pic>
      <p:pic>
        <p:nvPicPr>
          <p:cNvPr id="26" name="Google Shape;26;p3" descr="Logo"/>
          <p:cNvPicPr preferRelativeResize="0"/>
          <p:nvPr/>
        </p:nvPicPr>
        <p:blipFill rotWithShape="1">
          <a:blip r:embed="rId4">
            <a:alphaModFix/>
          </a:blip>
          <a:srcRect/>
          <a:stretch/>
        </p:blipFill>
        <p:spPr>
          <a:xfrm>
            <a:off x="467544" y="66513"/>
            <a:ext cx="792088" cy="792088"/>
          </a:xfrm>
          <a:prstGeom prst="rect">
            <a:avLst/>
          </a:prstGeom>
          <a:noFill/>
          <a:ln>
            <a:noFill/>
          </a:ln>
        </p:spPr>
      </p:pic>
      <p:sp>
        <p:nvSpPr>
          <p:cNvPr id="27" name="Google Shape;27;p3"/>
          <p:cNvSpPr txBox="1"/>
          <p:nvPr/>
        </p:nvSpPr>
        <p:spPr>
          <a:xfrm>
            <a:off x="204750" y="6437875"/>
            <a:ext cx="1126890" cy="3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28" name="Google Shape;28;p3"/>
          <p:cNvSpPr txBox="1">
            <a:spLocks noGrp="1"/>
          </p:cNvSpPr>
          <p:nvPr>
            <p:ph type="sldNum" idx="12"/>
          </p:nvPr>
        </p:nvSpPr>
        <p:spPr>
          <a:xfrm>
            <a:off x="8387850" y="6437878"/>
            <a:ext cx="548700" cy="3324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4400"/>
              <a:buFont typeface="Comic Sans MS"/>
              <a:buNone/>
            </a:pPr>
            <a:r>
              <a:rPr lang="de-AT" b="1" dirty="0">
                <a:solidFill>
                  <a:srgbClr val="0070C0"/>
                </a:solidFill>
                <a:latin typeface="Comic Sans MS"/>
                <a:ea typeface="Comic Sans MS"/>
                <a:cs typeface="Comic Sans MS"/>
                <a:sym typeface="Comic Sans MS"/>
              </a:rPr>
              <a:t>INTERREG Meeting </a:t>
            </a:r>
            <a:br>
              <a:rPr lang="de-AT" b="1" dirty="0">
                <a:solidFill>
                  <a:srgbClr val="0070C0"/>
                </a:solidFill>
                <a:latin typeface="Comic Sans MS"/>
                <a:ea typeface="Comic Sans MS"/>
                <a:cs typeface="Comic Sans MS"/>
                <a:sym typeface="Comic Sans MS"/>
              </a:rPr>
            </a:br>
            <a:r>
              <a:rPr lang="de-AT" b="1" dirty="0">
                <a:solidFill>
                  <a:srgbClr val="0070C0"/>
                </a:solidFill>
                <a:latin typeface="Comic Sans MS"/>
                <a:ea typeface="Comic Sans MS"/>
                <a:cs typeface="Comic Sans MS"/>
                <a:sym typeface="Comic Sans MS"/>
              </a:rPr>
              <a:t>ATCZ-86</a:t>
            </a:r>
            <a:endParaRPr b="1" dirty="0">
              <a:solidFill>
                <a:srgbClr val="0070C0"/>
              </a:solidFill>
              <a:latin typeface="Comic Sans MS"/>
              <a:ea typeface="Comic Sans MS"/>
              <a:cs typeface="Comic Sans MS"/>
              <a:sym typeface="Comic Sans MS"/>
            </a:endParaRPr>
          </a:p>
        </p:txBody>
      </p:sp>
      <p:sp>
        <p:nvSpPr>
          <p:cNvPr id="91" name="Google Shape;91;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de-AT" dirty="0" err="1"/>
              <a:t>WaterMon</a:t>
            </a:r>
            <a:endParaRPr dirty="0"/>
          </a:p>
          <a:p>
            <a:pPr marL="0" lvl="0" indent="0" algn="ctr" rtl="0">
              <a:spcBef>
                <a:spcPts val="0"/>
              </a:spcBef>
              <a:spcAft>
                <a:spcPts val="0"/>
              </a:spcAft>
              <a:buClr>
                <a:srgbClr val="888888"/>
              </a:buClr>
              <a:buSzPts val="3200"/>
              <a:buNone/>
            </a:pPr>
            <a:r>
              <a:rPr lang="de-AT" dirty="0"/>
              <a:t>19.01.2021</a:t>
            </a:r>
            <a:endParaRPr dirty="0"/>
          </a:p>
        </p:txBody>
      </p:sp>
      <p:pic>
        <p:nvPicPr>
          <p:cNvPr id="92" name="Google Shape;92;p13"/>
          <p:cNvPicPr preferRelativeResize="0"/>
          <p:nvPr/>
        </p:nvPicPr>
        <p:blipFill rotWithShape="1">
          <a:blip r:embed="rId3">
            <a:alphaModFix/>
          </a:blip>
          <a:srcRect/>
          <a:stretch/>
        </p:blipFill>
        <p:spPr>
          <a:xfrm>
            <a:off x="6444208" y="156646"/>
            <a:ext cx="2554287" cy="12239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body" idx="1"/>
          </p:nvPr>
        </p:nvSpPr>
        <p:spPr>
          <a:xfrm>
            <a:off x="457200" y="1700808"/>
            <a:ext cx="8229600" cy="44253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de-AT" b="1" dirty="0"/>
              <a:t>Protocol </a:t>
            </a:r>
            <a:r>
              <a:rPr lang="de-AT" b="1" dirty="0" err="1"/>
              <a:t>for</a:t>
            </a:r>
            <a:r>
              <a:rPr lang="de-AT" b="1" dirty="0"/>
              <a:t> </a:t>
            </a:r>
            <a:r>
              <a:rPr lang="de-AT" b="1" dirty="0" err="1"/>
              <a:t>communication</a:t>
            </a:r>
            <a:r>
              <a:rPr lang="de-AT" b="1" dirty="0"/>
              <a:t> </a:t>
            </a:r>
            <a:r>
              <a:rPr lang="de-AT" b="1" dirty="0" err="1"/>
              <a:t>between</a:t>
            </a:r>
            <a:r>
              <a:rPr lang="de-AT" b="1" dirty="0"/>
              <a:t> </a:t>
            </a:r>
            <a:r>
              <a:rPr lang="de-AT" b="1" dirty="0" err="1"/>
              <a:t>the</a:t>
            </a:r>
            <a:r>
              <a:rPr lang="de-AT" b="1" dirty="0"/>
              <a:t> </a:t>
            </a:r>
            <a:r>
              <a:rPr lang="de-AT" b="1" dirty="0" err="1"/>
              <a:t>modules</a:t>
            </a:r>
            <a:endParaRPr b="1" dirty="0"/>
          </a:p>
          <a:p>
            <a:pPr marL="914400" lvl="1" indent="-342900" algn="l" rtl="0">
              <a:spcBef>
                <a:spcPts val="0"/>
              </a:spcBef>
              <a:spcAft>
                <a:spcPts val="0"/>
              </a:spcAft>
              <a:buSzPts val="1800"/>
              <a:buChar char="–"/>
            </a:pPr>
            <a:r>
              <a:rPr lang="de-AT" dirty="0"/>
              <a:t>5V RX/TX UART </a:t>
            </a:r>
            <a:r>
              <a:rPr lang="de-AT" dirty="0" err="1"/>
              <a:t>protocol</a:t>
            </a:r>
            <a:r>
              <a:rPr lang="de-AT" dirty="0"/>
              <a:t> </a:t>
            </a:r>
            <a:endParaRPr dirty="0"/>
          </a:p>
          <a:p>
            <a:pPr marL="457200" lvl="0" indent="-342900" algn="l" rtl="0">
              <a:spcBef>
                <a:spcPts val="0"/>
              </a:spcBef>
              <a:spcAft>
                <a:spcPts val="0"/>
              </a:spcAft>
              <a:buSzPts val="1800"/>
              <a:buChar char="•"/>
            </a:pPr>
            <a:r>
              <a:rPr lang="de-AT" b="1" dirty="0"/>
              <a:t>Communication </a:t>
            </a:r>
            <a:r>
              <a:rPr lang="de-AT" b="1" dirty="0" err="1"/>
              <a:t>station</a:t>
            </a:r>
            <a:r>
              <a:rPr lang="de-AT" b="1" dirty="0"/>
              <a:t> &lt;-&gt; </a:t>
            </a:r>
            <a:r>
              <a:rPr lang="de-AT" b="1" dirty="0" err="1"/>
              <a:t>database</a:t>
            </a:r>
            <a:endParaRPr b="1" dirty="0"/>
          </a:p>
          <a:p>
            <a:pPr marL="914400" lvl="1" indent="-342900" algn="l" rtl="0">
              <a:spcBef>
                <a:spcPts val="0"/>
              </a:spcBef>
              <a:spcAft>
                <a:spcPts val="0"/>
              </a:spcAft>
              <a:buSzPts val="1800"/>
              <a:buChar char="–"/>
            </a:pPr>
            <a:r>
              <a:rPr lang="de-AT" dirty="0"/>
              <a:t>GSM</a:t>
            </a:r>
          </a:p>
          <a:p>
            <a:pPr>
              <a:spcBef>
                <a:spcPts val="0"/>
              </a:spcBef>
              <a:buFont typeface="Arial" panose="020B0604020202020204" pitchFamily="34" charset="0"/>
              <a:buChar char="•"/>
            </a:pPr>
            <a:r>
              <a:rPr lang="de-AT" b="1" dirty="0"/>
              <a:t>GPS Module </a:t>
            </a:r>
          </a:p>
          <a:p>
            <a:pPr lvl="1">
              <a:spcBef>
                <a:spcPts val="0"/>
              </a:spcBef>
            </a:pPr>
            <a:r>
              <a:rPr lang="de-AT" dirty="0" err="1"/>
              <a:t>for</a:t>
            </a:r>
            <a:r>
              <a:rPr lang="de-AT" dirty="0"/>
              <a:t> </a:t>
            </a:r>
            <a:r>
              <a:rPr lang="de-AT" dirty="0" err="1"/>
              <a:t>safety</a:t>
            </a:r>
            <a:r>
              <a:rPr lang="de-AT" dirty="0"/>
              <a:t> </a:t>
            </a:r>
            <a:r>
              <a:rPr lang="de-AT" dirty="0" err="1"/>
              <a:t>reasons</a:t>
            </a:r>
            <a:endParaRPr dirty="0"/>
          </a:p>
        </p:txBody>
      </p:sp>
      <p:sp>
        <p:nvSpPr>
          <p:cNvPr id="151" name="Google Shape;151;p19"/>
          <p:cNvSpPr txBox="1">
            <a:spLocks noGrp="1"/>
          </p:cNvSpPr>
          <p:nvPr>
            <p:ph type="title"/>
          </p:nvPr>
        </p:nvSpPr>
        <p:spPr>
          <a:xfrm>
            <a:off x="467544" y="902996"/>
            <a:ext cx="8229600" cy="64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de-AT"/>
              <a:t>Communication</a:t>
            </a:r>
            <a:endParaRPr/>
          </a:p>
        </p:txBody>
      </p:sp>
      <p:sp>
        <p:nvSpPr>
          <p:cNvPr id="152" name="Google Shape;152;p19"/>
          <p:cNvSpPr txBox="1">
            <a:spLocks noGrp="1"/>
          </p:cNvSpPr>
          <p:nvPr>
            <p:ph type="sldNum" idx="12"/>
          </p:nvPr>
        </p:nvSpPr>
        <p:spPr>
          <a:xfrm>
            <a:off x="8387850" y="6437878"/>
            <a:ext cx="548700" cy="332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de-AT"/>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body" idx="1"/>
          </p:nvPr>
        </p:nvSpPr>
        <p:spPr>
          <a:xfrm>
            <a:off x="457200" y="1700808"/>
            <a:ext cx="8229600" cy="4425300"/>
          </a:xfrm>
          <a:prstGeom prst="rect">
            <a:avLst/>
          </a:prstGeom>
        </p:spPr>
        <p:txBody>
          <a:bodyPr spcFirstLastPara="1" wrap="square" lIns="91425" tIns="45700" rIns="91425" bIns="45700" anchor="t" anchorCtr="0">
            <a:normAutofit fontScale="77500" lnSpcReduction="20000"/>
          </a:bodyPr>
          <a:lstStyle/>
          <a:p>
            <a:pPr marL="457200" lvl="0" indent="-342900" algn="l" rtl="0">
              <a:spcBef>
                <a:spcPts val="360"/>
              </a:spcBef>
              <a:spcAft>
                <a:spcPts val="0"/>
              </a:spcAft>
              <a:buSzPts val="1800"/>
              <a:buChar char="•"/>
            </a:pPr>
            <a:r>
              <a:rPr lang="de-AT" b="1" u="sng" dirty="0"/>
              <a:t>Stand </a:t>
            </a:r>
            <a:r>
              <a:rPr lang="de-AT" b="1" u="sng" dirty="0" err="1"/>
              <a:t>alone</a:t>
            </a:r>
            <a:r>
              <a:rPr lang="de-AT" b="1" dirty="0"/>
              <a:t> </a:t>
            </a:r>
            <a:r>
              <a:rPr lang="de-AT" b="1" dirty="0" err="1"/>
              <a:t>sensor</a:t>
            </a:r>
            <a:r>
              <a:rPr lang="de-AT" b="1" dirty="0"/>
              <a:t> </a:t>
            </a:r>
            <a:r>
              <a:rPr lang="de-AT" b="1" dirty="0" err="1"/>
              <a:t>modules</a:t>
            </a:r>
            <a:r>
              <a:rPr lang="de-AT" b="1" dirty="0"/>
              <a:t> (</a:t>
            </a:r>
            <a:r>
              <a:rPr lang="de-AT" b="1" dirty="0" err="1"/>
              <a:t>uC</a:t>
            </a:r>
            <a:r>
              <a:rPr lang="de-AT" b="1" dirty="0"/>
              <a:t> &amp; pump on </a:t>
            </a:r>
            <a:r>
              <a:rPr lang="de-AT" b="1" dirty="0" err="1"/>
              <a:t>board</a:t>
            </a:r>
            <a:r>
              <a:rPr lang="de-AT" b="1" dirty="0"/>
              <a:t>)</a:t>
            </a:r>
            <a:endParaRPr b="1" dirty="0"/>
          </a:p>
          <a:p>
            <a:pPr marL="457200" lvl="0" indent="-342900" algn="l" rtl="0">
              <a:spcBef>
                <a:spcPts val="0"/>
              </a:spcBef>
              <a:spcAft>
                <a:spcPts val="0"/>
              </a:spcAft>
              <a:buSzPts val="1800"/>
              <a:buChar char="•"/>
            </a:pPr>
            <a:r>
              <a:rPr lang="de-AT" b="1" dirty="0"/>
              <a:t>Control </a:t>
            </a:r>
            <a:r>
              <a:rPr lang="de-AT" b="1" dirty="0" err="1"/>
              <a:t>board</a:t>
            </a:r>
            <a:r>
              <a:rPr lang="de-AT" b="1" dirty="0"/>
              <a:t> </a:t>
            </a:r>
            <a:r>
              <a:rPr lang="de-AT" b="1" dirty="0" err="1"/>
              <a:t>collect</a:t>
            </a:r>
            <a:r>
              <a:rPr lang="de-AT" b="1" dirty="0"/>
              <a:t> </a:t>
            </a:r>
            <a:r>
              <a:rPr lang="de-AT" b="1" dirty="0" err="1"/>
              <a:t>data</a:t>
            </a:r>
            <a:r>
              <a:rPr lang="de-AT" b="1" dirty="0"/>
              <a:t> </a:t>
            </a:r>
            <a:endParaRPr b="1" dirty="0"/>
          </a:p>
          <a:p>
            <a:pPr marL="914400" lvl="1" indent="-342900" algn="l" rtl="0">
              <a:spcBef>
                <a:spcPts val="0"/>
              </a:spcBef>
              <a:spcAft>
                <a:spcPts val="0"/>
              </a:spcAft>
              <a:buSzPts val="1800"/>
              <a:buChar char="–"/>
            </a:pPr>
            <a:r>
              <a:rPr lang="de-AT" dirty="0" err="1"/>
              <a:t>main</a:t>
            </a:r>
            <a:r>
              <a:rPr lang="de-AT" dirty="0"/>
              <a:t> pump</a:t>
            </a:r>
            <a:endParaRPr dirty="0"/>
          </a:p>
          <a:p>
            <a:pPr marL="914400" lvl="1" indent="-342900" algn="l" rtl="0">
              <a:spcBef>
                <a:spcPts val="0"/>
              </a:spcBef>
              <a:spcAft>
                <a:spcPts val="0"/>
              </a:spcAft>
              <a:buSzPts val="1800"/>
              <a:buChar char="–"/>
            </a:pPr>
            <a:r>
              <a:rPr lang="de-AT" dirty="0" err="1"/>
              <a:t>data</a:t>
            </a:r>
            <a:r>
              <a:rPr lang="de-AT" dirty="0"/>
              <a:t> </a:t>
            </a:r>
            <a:r>
              <a:rPr lang="de-AT" dirty="0" err="1"/>
              <a:t>transfer</a:t>
            </a:r>
            <a:r>
              <a:rPr lang="de-AT" dirty="0"/>
              <a:t> </a:t>
            </a:r>
            <a:r>
              <a:rPr lang="de-AT" dirty="0" err="1"/>
              <a:t>to</a:t>
            </a:r>
            <a:r>
              <a:rPr lang="de-AT" dirty="0"/>
              <a:t>/</a:t>
            </a:r>
            <a:r>
              <a:rPr lang="de-AT" dirty="0" err="1"/>
              <a:t>from</a:t>
            </a:r>
            <a:r>
              <a:rPr lang="de-AT" dirty="0"/>
              <a:t> </a:t>
            </a:r>
            <a:r>
              <a:rPr lang="de-AT" dirty="0" err="1"/>
              <a:t>data</a:t>
            </a:r>
            <a:r>
              <a:rPr lang="de-AT" dirty="0"/>
              <a:t> </a:t>
            </a:r>
            <a:r>
              <a:rPr lang="de-AT" dirty="0" err="1"/>
              <a:t>base</a:t>
            </a:r>
            <a:endParaRPr dirty="0"/>
          </a:p>
          <a:p>
            <a:pPr marL="914400" lvl="1" indent="-342900" algn="l" rtl="0">
              <a:spcBef>
                <a:spcPts val="0"/>
              </a:spcBef>
              <a:spcAft>
                <a:spcPts val="0"/>
              </a:spcAft>
              <a:buSzPts val="1800"/>
              <a:buChar char="–"/>
            </a:pPr>
            <a:r>
              <a:rPr lang="de-AT" dirty="0"/>
              <a:t>Offline </a:t>
            </a:r>
            <a:r>
              <a:rPr lang="de-AT" dirty="0" err="1"/>
              <a:t>data</a:t>
            </a:r>
            <a:r>
              <a:rPr lang="de-AT" dirty="0"/>
              <a:t> (</a:t>
            </a:r>
            <a:r>
              <a:rPr lang="de-AT" dirty="0" err="1"/>
              <a:t>raw</a:t>
            </a:r>
            <a:r>
              <a:rPr lang="de-AT" dirty="0"/>
              <a:t> </a:t>
            </a:r>
            <a:r>
              <a:rPr lang="de-AT" dirty="0" err="1"/>
              <a:t>data</a:t>
            </a:r>
            <a:r>
              <a:rPr lang="de-AT" dirty="0"/>
              <a:t>) </a:t>
            </a:r>
            <a:r>
              <a:rPr lang="de-AT" dirty="0" err="1"/>
              <a:t>storage</a:t>
            </a:r>
            <a:r>
              <a:rPr lang="de-AT" dirty="0"/>
              <a:t> (e.g. SD-card) </a:t>
            </a:r>
            <a:endParaRPr dirty="0"/>
          </a:p>
          <a:p>
            <a:pPr marL="914400" lvl="1" indent="-342900" algn="l" rtl="0">
              <a:spcBef>
                <a:spcPts val="0"/>
              </a:spcBef>
              <a:spcAft>
                <a:spcPts val="0"/>
              </a:spcAft>
              <a:buSzPts val="1800"/>
              <a:buChar char="–"/>
            </a:pPr>
            <a:r>
              <a:rPr lang="de-AT" dirty="0"/>
              <a:t>e.g. </a:t>
            </a:r>
            <a:r>
              <a:rPr lang="de-AT" dirty="0" err="1"/>
              <a:t>software</a:t>
            </a:r>
            <a:r>
              <a:rPr lang="de-AT" dirty="0"/>
              <a:t> update via SD-Card</a:t>
            </a:r>
            <a:endParaRPr dirty="0"/>
          </a:p>
          <a:p>
            <a:pPr marL="914400" lvl="1" indent="-342900" algn="l" rtl="0">
              <a:spcBef>
                <a:spcPts val="0"/>
              </a:spcBef>
              <a:spcAft>
                <a:spcPts val="0"/>
              </a:spcAft>
              <a:buSzPts val="1800"/>
              <a:buChar char="–"/>
            </a:pPr>
            <a:r>
              <a:rPr lang="de-AT" dirty="0"/>
              <a:t>GPS </a:t>
            </a:r>
            <a:r>
              <a:rPr lang="de-AT" dirty="0" err="1"/>
              <a:t>position</a:t>
            </a:r>
            <a:r>
              <a:rPr lang="de-AT" dirty="0"/>
              <a:t>, </a:t>
            </a:r>
            <a:r>
              <a:rPr lang="de-AT" dirty="0" err="1"/>
              <a:t>alarm</a:t>
            </a:r>
            <a:r>
              <a:rPr lang="de-AT" dirty="0"/>
              <a:t> </a:t>
            </a:r>
            <a:r>
              <a:rPr lang="de-AT" dirty="0" err="1"/>
              <a:t>if</a:t>
            </a:r>
            <a:r>
              <a:rPr lang="de-AT" dirty="0"/>
              <a:t> </a:t>
            </a:r>
            <a:r>
              <a:rPr lang="de-AT" dirty="0" err="1"/>
              <a:t>position</a:t>
            </a:r>
            <a:r>
              <a:rPr lang="de-AT" dirty="0"/>
              <a:t> </a:t>
            </a:r>
            <a:r>
              <a:rPr lang="de-AT" dirty="0" err="1"/>
              <a:t>is</a:t>
            </a:r>
            <a:r>
              <a:rPr lang="de-AT" dirty="0"/>
              <a:t> </a:t>
            </a:r>
            <a:r>
              <a:rPr lang="de-AT" dirty="0" err="1"/>
              <a:t>changed</a:t>
            </a:r>
            <a:endParaRPr dirty="0"/>
          </a:p>
          <a:p>
            <a:pPr marL="914400" lvl="1" indent="-342900" algn="l" rtl="0">
              <a:spcBef>
                <a:spcPts val="0"/>
              </a:spcBef>
              <a:spcAft>
                <a:spcPts val="0"/>
              </a:spcAft>
              <a:buSzPts val="1800"/>
              <a:buChar char="–"/>
            </a:pPr>
            <a:r>
              <a:rPr lang="de-AT" dirty="0" err="1"/>
              <a:t>alarm</a:t>
            </a:r>
            <a:r>
              <a:rPr lang="de-AT" dirty="0"/>
              <a:t> </a:t>
            </a:r>
            <a:r>
              <a:rPr lang="de-AT" dirty="0" err="1"/>
              <a:t>if</a:t>
            </a:r>
            <a:r>
              <a:rPr lang="de-AT" dirty="0"/>
              <a:t> </a:t>
            </a:r>
            <a:r>
              <a:rPr lang="de-AT" dirty="0" err="1"/>
              <a:t>parameters</a:t>
            </a:r>
            <a:r>
              <a:rPr lang="de-AT" dirty="0"/>
              <a:t> out </a:t>
            </a:r>
            <a:r>
              <a:rPr lang="de-AT" dirty="0" err="1"/>
              <a:t>of</a:t>
            </a:r>
            <a:r>
              <a:rPr lang="de-AT" dirty="0"/>
              <a:t> </a:t>
            </a:r>
            <a:r>
              <a:rPr lang="de-AT" dirty="0" err="1"/>
              <a:t>range</a:t>
            </a:r>
            <a:r>
              <a:rPr lang="de-AT" dirty="0"/>
              <a:t> (</a:t>
            </a:r>
            <a:r>
              <a:rPr lang="de-AT" dirty="0" err="1"/>
              <a:t>Temp</a:t>
            </a:r>
            <a:r>
              <a:rPr lang="de-AT" dirty="0"/>
              <a:t>, </a:t>
            </a:r>
            <a:r>
              <a:rPr lang="de-AT" dirty="0" err="1"/>
              <a:t>moisture</a:t>
            </a:r>
            <a:r>
              <a:rPr lang="de-AT" dirty="0"/>
              <a:t>, </a:t>
            </a:r>
            <a:r>
              <a:rPr lang="de-AT" dirty="0" err="1"/>
              <a:t>voltage</a:t>
            </a:r>
            <a:r>
              <a:rPr lang="de-AT" dirty="0"/>
              <a:t>…)</a:t>
            </a:r>
          </a:p>
          <a:p>
            <a:pPr>
              <a:spcBef>
                <a:spcPts val="0"/>
              </a:spcBef>
              <a:buChar char="–"/>
            </a:pPr>
            <a:r>
              <a:rPr lang="de-AT" b="1" dirty="0"/>
              <a:t>Power </a:t>
            </a:r>
            <a:r>
              <a:rPr lang="de-AT" b="1" dirty="0" err="1"/>
              <a:t>management</a:t>
            </a:r>
            <a:endParaRPr lang="de-AT" b="1" dirty="0"/>
          </a:p>
          <a:p>
            <a:pPr lvl="1">
              <a:spcBef>
                <a:spcPts val="0"/>
              </a:spcBef>
            </a:pPr>
            <a:r>
              <a:rPr lang="de-AT" dirty="0"/>
              <a:t>Solar </a:t>
            </a:r>
            <a:r>
              <a:rPr lang="de-AT" dirty="0" err="1"/>
              <a:t>pannel</a:t>
            </a:r>
            <a:endParaRPr lang="de-AT" dirty="0"/>
          </a:p>
          <a:p>
            <a:pPr lvl="1">
              <a:spcBef>
                <a:spcPts val="0"/>
              </a:spcBef>
            </a:pPr>
            <a:r>
              <a:rPr lang="de-AT" dirty="0" err="1"/>
              <a:t>Battery</a:t>
            </a:r>
            <a:endParaRPr lang="de-AT" dirty="0"/>
          </a:p>
          <a:p>
            <a:pPr lvl="1">
              <a:spcBef>
                <a:spcPts val="0"/>
              </a:spcBef>
            </a:pPr>
            <a:r>
              <a:rPr lang="de-AT" dirty="0"/>
              <a:t>Power </a:t>
            </a:r>
            <a:r>
              <a:rPr lang="de-AT" dirty="0" err="1"/>
              <a:t>scheduler</a:t>
            </a:r>
            <a:endParaRPr lang="de-AT" dirty="0"/>
          </a:p>
          <a:p>
            <a:pPr lvl="1">
              <a:spcBef>
                <a:spcPts val="0"/>
              </a:spcBef>
            </a:pPr>
            <a:r>
              <a:rPr lang="de-AT" dirty="0"/>
              <a:t>Fan, </a:t>
            </a:r>
            <a:r>
              <a:rPr lang="de-AT" dirty="0" err="1"/>
              <a:t>air</a:t>
            </a:r>
            <a:r>
              <a:rPr lang="de-AT" dirty="0"/>
              <a:t> </a:t>
            </a:r>
            <a:r>
              <a:rPr lang="de-AT" dirty="0" err="1"/>
              <a:t>condition</a:t>
            </a:r>
            <a:endParaRPr lang="de-AT" dirty="0"/>
          </a:p>
          <a:p>
            <a:pPr lvl="1">
              <a:spcBef>
                <a:spcPts val="0"/>
              </a:spcBef>
            </a:pPr>
            <a:r>
              <a:rPr lang="de-AT" dirty="0"/>
              <a:t>Status </a:t>
            </a:r>
            <a:r>
              <a:rPr lang="de-AT" dirty="0" err="1"/>
              <a:t>lights</a:t>
            </a:r>
            <a:endParaRPr lang="de-AT" dirty="0"/>
          </a:p>
        </p:txBody>
      </p:sp>
      <p:sp>
        <p:nvSpPr>
          <p:cNvPr id="159" name="Google Shape;159;p20"/>
          <p:cNvSpPr txBox="1">
            <a:spLocks noGrp="1"/>
          </p:cNvSpPr>
          <p:nvPr>
            <p:ph type="title"/>
          </p:nvPr>
        </p:nvSpPr>
        <p:spPr>
          <a:xfrm>
            <a:off x="467544" y="902996"/>
            <a:ext cx="8229600" cy="64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de-AT"/>
              <a:t>Control Board</a:t>
            </a:r>
            <a:endParaRPr/>
          </a:p>
        </p:txBody>
      </p:sp>
      <p:sp>
        <p:nvSpPr>
          <p:cNvPr id="160" name="Google Shape;160;p20"/>
          <p:cNvSpPr txBox="1">
            <a:spLocks noGrp="1"/>
          </p:cNvSpPr>
          <p:nvPr>
            <p:ph type="sldNum" idx="12"/>
          </p:nvPr>
        </p:nvSpPr>
        <p:spPr>
          <a:xfrm>
            <a:off x="8387850" y="6437878"/>
            <a:ext cx="548700" cy="332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de-AT"/>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467544" y="902996"/>
            <a:ext cx="8229600" cy="64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Webserver &amp; Webpage</a:t>
            </a:r>
          </a:p>
        </p:txBody>
      </p:sp>
      <p:sp>
        <p:nvSpPr>
          <p:cNvPr id="167" name="Google Shape;167;p21"/>
          <p:cNvSpPr txBox="1">
            <a:spLocks noGrp="1"/>
          </p:cNvSpPr>
          <p:nvPr>
            <p:ph type="sldNum" idx="12"/>
          </p:nvPr>
        </p:nvSpPr>
        <p:spPr>
          <a:xfrm>
            <a:off x="8387850" y="6437878"/>
            <a:ext cx="548700" cy="332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mtClean="0"/>
              <a:t>12</a:t>
            </a:fld>
            <a:endParaRPr lang="en-US" dirty="0"/>
          </a:p>
        </p:txBody>
      </p:sp>
      <p:sp>
        <p:nvSpPr>
          <p:cNvPr id="168" name="Google Shape;168;p21"/>
          <p:cNvSpPr/>
          <p:nvPr/>
        </p:nvSpPr>
        <p:spPr>
          <a:xfrm>
            <a:off x="467550" y="2480525"/>
            <a:ext cx="1257600" cy="1154100"/>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69" name="Google Shape;169;p21"/>
          <p:cNvSpPr txBox="1"/>
          <p:nvPr/>
        </p:nvSpPr>
        <p:spPr>
          <a:xfrm>
            <a:off x="519450" y="2742425"/>
            <a:ext cx="11538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Calibri"/>
                <a:ea typeface="Calibri"/>
                <a:cs typeface="Calibri"/>
                <a:sym typeface="Calibri"/>
              </a:rPr>
              <a:t>Water Quality </a:t>
            </a:r>
          </a:p>
          <a:p>
            <a:pPr marL="0" lvl="0" indent="0" algn="ctr" rtl="0">
              <a:spcBef>
                <a:spcPts val="0"/>
              </a:spcBef>
              <a:spcAft>
                <a:spcPts val="0"/>
              </a:spcAft>
              <a:buNone/>
            </a:pPr>
            <a:r>
              <a:rPr lang="en-US" dirty="0">
                <a:latin typeface="Calibri"/>
                <a:ea typeface="Calibri"/>
                <a:cs typeface="Calibri"/>
                <a:sym typeface="Calibri"/>
              </a:rPr>
              <a:t>Sensor</a:t>
            </a:r>
          </a:p>
        </p:txBody>
      </p:sp>
      <p:sp>
        <p:nvSpPr>
          <p:cNvPr id="170" name="Google Shape;170;p21"/>
          <p:cNvSpPr txBox="1"/>
          <p:nvPr/>
        </p:nvSpPr>
        <p:spPr>
          <a:xfrm>
            <a:off x="763350" y="1775250"/>
            <a:ext cx="6660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Calibri"/>
                <a:ea typeface="Calibri"/>
                <a:cs typeface="Calibri"/>
                <a:sym typeface="Calibri"/>
              </a:rPr>
              <a:t>Y</a:t>
            </a:r>
          </a:p>
        </p:txBody>
      </p:sp>
      <p:sp>
        <p:nvSpPr>
          <p:cNvPr id="171" name="Google Shape;171;p21"/>
          <p:cNvSpPr/>
          <p:nvPr/>
        </p:nvSpPr>
        <p:spPr>
          <a:xfrm>
            <a:off x="3583825" y="2499275"/>
            <a:ext cx="900600" cy="11166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72" name="Google Shape;172;p21"/>
          <p:cNvSpPr txBox="1"/>
          <p:nvPr/>
        </p:nvSpPr>
        <p:spPr>
          <a:xfrm>
            <a:off x="3522925" y="2901900"/>
            <a:ext cx="10224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Calibri"/>
                <a:ea typeface="Calibri"/>
                <a:cs typeface="Calibri"/>
                <a:sym typeface="Calibri"/>
              </a:rPr>
              <a:t>Webserver</a:t>
            </a:r>
          </a:p>
        </p:txBody>
      </p:sp>
      <p:sp>
        <p:nvSpPr>
          <p:cNvPr id="173" name="Google Shape;173;p21"/>
          <p:cNvSpPr txBox="1"/>
          <p:nvPr/>
        </p:nvSpPr>
        <p:spPr>
          <a:xfrm>
            <a:off x="3701125" y="1775250"/>
            <a:ext cx="6660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Calibri"/>
                <a:ea typeface="Calibri"/>
                <a:cs typeface="Calibri"/>
                <a:sym typeface="Calibri"/>
              </a:rPr>
              <a:t>Y</a:t>
            </a:r>
          </a:p>
        </p:txBody>
      </p:sp>
      <p:sp>
        <p:nvSpPr>
          <p:cNvPr id="174" name="Google Shape;174;p21"/>
          <p:cNvSpPr txBox="1"/>
          <p:nvPr/>
        </p:nvSpPr>
        <p:spPr>
          <a:xfrm>
            <a:off x="1802700" y="2284825"/>
            <a:ext cx="17037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FF9900"/>
                </a:solidFill>
                <a:latin typeface="Calibri"/>
                <a:ea typeface="Calibri"/>
                <a:cs typeface="Calibri"/>
                <a:sym typeface="Calibri"/>
              </a:rPr>
              <a:t>GSM Data Transfer</a:t>
            </a:r>
          </a:p>
        </p:txBody>
      </p:sp>
      <p:pic>
        <p:nvPicPr>
          <p:cNvPr id="175" name="Google Shape;175;p21"/>
          <p:cNvPicPr preferRelativeResize="0"/>
          <p:nvPr/>
        </p:nvPicPr>
        <p:blipFill>
          <a:blip r:embed="rId3">
            <a:alphaModFix/>
          </a:blip>
          <a:stretch>
            <a:fillRect/>
          </a:stretch>
        </p:blipFill>
        <p:spPr>
          <a:xfrm>
            <a:off x="5148050" y="2284825"/>
            <a:ext cx="1621475" cy="1545501"/>
          </a:xfrm>
          <a:prstGeom prst="rect">
            <a:avLst/>
          </a:prstGeom>
          <a:noFill/>
          <a:ln w="9525" cap="flat" cmpd="sng">
            <a:solidFill>
              <a:srgbClr val="000000"/>
            </a:solidFill>
            <a:prstDash val="solid"/>
            <a:round/>
            <a:headEnd type="none" w="sm" len="sm"/>
            <a:tailEnd type="none" w="sm" len="sm"/>
          </a:ln>
        </p:spPr>
      </p:pic>
      <p:sp>
        <p:nvSpPr>
          <p:cNvPr id="176" name="Google Shape;176;p21"/>
          <p:cNvSpPr/>
          <p:nvPr/>
        </p:nvSpPr>
        <p:spPr>
          <a:xfrm>
            <a:off x="1874425" y="2073150"/>
            <a:ext cx="1560300" cy="33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77" name="Google Shape;177;p21"/>
          <p:cNvSpPr/>
          <p:nvPr/>
        </p:nvSpPr>
        <p:spPr>
          <a:xfrm>
            <a:off x="4572000" y="2912075"/>
            <a:ext cx="467100" cy="253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78" name="Google Shape;178;p21"/>
          <p:cNvSpPr txBox="1"/>
          <p:nvPr/>
        </p:nvSpPr>
        <p:spPr>
          <a:xfrm>
            <a:off x="5015875" y="3830325"/>
            <a:ext cx="1885800" cy="63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FF9900"/>
                </a:solidFill>
                <a:latin typeface="Calibri"/>
                <a:ea typeface="Calibri"/>
                <a:cs typeface="Calibri"/>
                <a:sym typeface="Calibri"/>
              </a:rPr>
              <a:t>Webpage</a:t>
            </a:r>
          </a:p>
        </p:txBody>
      </p:sp>
      <p:pic>
        <p:nvPicPr>
          <p:cNvPr id="179" name="Google Shape;179;p21"/>
          <p:cNvPicPr preferRelativeResize="0"/>
          <p:nvPr/>
        </p:nvPicPr>
        <p:blipFill>
          <a:blip r:embed="rId4">
            <a:alphaModFix/>
          </a:blip>
          <a:stretch>
            <a:fillRect/>
          </a:stretch>
        </p:blipFill>
        <p:spPr>
          <a:xfrm flipH="1">
            <a:off x="5074173" y="5370825"/>
            <a:ext cx="1769203" cy="1154100"/>
          </a:xfrm>
          <a:prstGeom prst="rect">
            <a:avLst/>
          </a:prstGeom>
          <a:noFill/>
          <a:ln>
            <a:noFill/>
          </a:ln>
        </p:spPr>
      </p:pic>
      <p:pic>
        <p:nvPicPr>
          <p:cNvPr id="180" name="Google Shape;180;p21"/>
          <p:cNvPicPr preferRelativeResize="0"/>
          <p:nvPr/>
        </p:nvPicPr>
        <p:blipFill>
          <a:blip r:embed="rId5">
            <a:alphaModFix/>
          </a:blip>
          <a:stretch>
            <a:fillRect/>
          </a:stretch>
        </p:blipFill>
        <p:spPr>
          <a:xfrm>
            <a:off x="6164800" y="4369125"/>
            <a:ext cx="666000" cy="666000"/>
          </a:xfrm>
          <a:prstGeom prst="rect">
            <a:avLst/>
          </a:prstGeom>
          <a:noFill/>
          <a:ln>
            <a:noFill/>
          </a:ln>
        </p:spPr>
      </p:pic>
      <p:sp>
        <p:nvSpPr>
          <p:cNvPr id="181" name="Google Shape;181;p21"/>
          <p:cNvSpPr/>
          <p:nvPr/>
        </p:nvSpPr>
        <p:spPr>
          <a:xfrm rot="-5400000">
            <a:off x="5531500" y="4486725"/>
            <a:ext cx="835800" cy="430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82" name="Google Shape;182;p21"/>
          <p:cNvSpPr txBox="1"/>
          <p:nvPr/>
        </p:nvSpPr>
        <p:spPr>
          <a:xfrm>
            <a:off x="6901675" y="5745350"/>
            <a:ext cx="1200900" cy="63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9900"/>
                </a:solidFill>
                <a:latin typeface="Calibri"/>
                <a:ea typeface="Calibri"/>
                <a:cs typeface="Calibri"/>
                <a:sym typeface="Calibri"/>
              </a:rPr>
              <a:t>User</a:t>
            </a:r>
          </a:p>
        </p:txBody>
      </p:sp>
      <p:sp>
        <p:nvSpPr>
          <p:cNvPr id="183" name="Google Shape;183;p21"/>
          <p:cNvSpPr txBox="1"/>
          <p:nvPr/>
        </p:nvSpPr>
        <p:spPr>
          <a:xfrm>
            <a:off x="6892300" y="4353237"/>
            <a:ext cx="1210275" cy="6397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9900"/>
                </a:solidFill>
                <a:latin typeface="Calibri"/>
                <a:ea typeface="Calibri"/>
                <a:cs typeface="Calibri"/>
                <a:sym typeface="Calibri"/>
              </a:rPr>
              <a:t>Authorization </a:t>
            </a:r>
          </a:p>
          <a:p>
            <a:pPr marL="0" lvl="0" indent="0" algn="l" rtl="0">
              <a:spcBef>
                <a:spcPts val="0"/>
              </a:spcBef>
              <a:spcAft>
                <a:spcPts val="0"/>
              </a:spcAft>
              <a:buNone/>
            </a:pPr>
            <a:r>
              <a:rPr lang="en-US" dirty="0">
                <a:solidFill>
                  <a:srgbClr val="FF9900"/>
                </a:solidFill>
                <a:latin typeface="Calibri"/>
                <a:ea typeface="Calibri"/>
                <a:cs typeface="Calibri"/>
                <a:sym typeface="Calibri"/>
              </a:rPr>
              <a:t>required</a:t>
            </a:r>
          </a:p>
        </p:txBody>
      </p:sp>
      <p:sp>
        <p:nvSpPr>
          <p:cNvPr id="184" name="Google Shape;184;p21"/>
          <p:cNvSpPr/>
          <p:nvPr/>
        </p:nvSpPr>
        <p:spPr>
          <a:xfrm>
            <a:off x="571500" y="3634625"/>
            <a:ext cx="112500" cy="206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85" name="Google Shape;185;p21"/>
          <p:cNvSpPr/>
          <p:nvPr/>
        </p:nvSpPr>
        <p:spPr>
          <a:xfrm>
            <a:off x="752025" y="3634625"/>
            <a:ext cx="112500" cy="206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86" name="Google Shape;186;p21"/>
          <p:cNvSpPr/>
          <p:nvPr/>
        </p:nvSpPr>
        <p:spPr>
          <a:xfrm>
            <a:off x="932550" y="3634625"/>
            <a:ext cx="112500" cy="206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87" name="Google Shape;187;p21"/>
          <p:cNvSpPr/>
          <p:nvPr/>
        </p:nvSpPr>
        <p:spPr>
          <a:xfrm>
            <a:off x="1113075" y="3634625"/>
            <a:ext cx="112500" cy="206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88" name="Google Shape;188;p21"/>
          <p:cNvSpPr/>
          <p:nvPr/>
        </p:nvSpPr>
        <p:spPr>
          <a:xfrm>
            <a:off x="1293600" y="3634625"/>
            <a:ext cx="112500" cy="206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89" name="Google Shape;189;p21"/>
          <p:cNvSpPr/>
          <p:nvPr/>
        </p:nvSpPr>
        <p:spPr>
          <a:xfrm>
            <a:off x="1474125" y="3634625"/>
            <a:ext cx="112500" cy="206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pic>
        <p:nvPicPr>
          <p:cNvPr id="1026" name="Picture 2" descr="River Clipart PNG Images, Free Transparent River Clipart Download - Ki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75" y="3971384"/>
            <a:ext cx="1799707" cy="97848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817267" y="4992969"/>
            <a:ext cx="558166" cy="307777"/>
          </a:xfrm>
          <a:prstGeom prst="rect">
            <a:avLst/>
          </a:prstGeom>
          <a:noFill/>
        </p:spPr>
        <p:txBody>
          <a:bodyPr wrap="none" rtlCol="0">
            <a:spAutoFit/>
          </a:bodyPr>
          <a:lstStyle/>
          <a:p>
            <a:r>
              <a:rPr lang="en-US" dirty="0">
                <a:latin typeface="Calibri"/>
                <a:ea typeface="Calibri"/>
                <a:cs typeface="Calibri"/>
              </a:rPr>
              <a:t>River</a:t>
            </a:r>
          </a:p>
        </p:txBody>
      </p:sp>
      <p:sp>
        <p:nvSpPr>
          <p:cNvPr id="3" name="Textfeld 2"/>
          <p:cNvSpPr txBox="1"/>
          <p:nvPr/>
        </p:nvSpPr>
        <p:spPr>
          <a:xfrm>
            <a:off x="688586" y="1765373"/>
            <a:ext cx="907883" cy="307777"/>
          </a:xfrm>
          <a:prstGeom prst="rect">
            <a:avLst/>
          </a:prstGeom>
          <a:noFill/>
        </p:spPr>
        <p:txBody>
          <a:bodyPr wrap="square" rtlCol="0">
            <a:spAutoFit/>
          </a:bodyPr>
          <a:lstStyle/>
          <a:p>
            <a:r>
              <a:rPr lang="en-US" dirty="0"/>
              <a:t>Antenna</a:t>
            </a:r>
          </a:p>
        </p:txBody>
      </p:sp>
      <p:sp>
        <p:nvSpPr>
          <p:cNvPr id="29" name="Textfeld 28"/>
          <p:cNvSpPr txBox="1"/>
          <p:nvPr/>
        </p:nvSpPr>
        <p:spPr>
          <a:xfrm>
            <a:off x="3637442" y="1761656"/>
            <a:ext cx="907883" cy="307777"/>
          </a:xfrm>
          <a:prstGeom prst="rect">
            <a:avLst/>
          </a:prstGeom>
          <a:noFill/>
        </p:spPr>
        <p:txBody>
          <a:bodyPr wrap="square" rtlCol="0">
            <a:spAutoFit/>
          </a:bodyPr>
          <a:lstStyle/>
          <a:p>
            <a:r>
              <a:rPr lang="en-US" dirty="0"/>
              <a:t>Antenna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body" idx="1"/>
          </p:nvPr>
        </p:nvSpPr>
        <p:spPr>
          <a:xfrm>
            <a:off x="457200" y="1700808"/>
            <a:ext cx="8229600" cy="4425300"/>
          </a:xfrm>
          <a:prstGeom prst="rect">
            <a:avLst/>
          </a:prstGeom>
        </p:spPr>
        <p:txBody>
          <a:bodyPr spcFirstLastPara="1" wrap="square" lIns="91425" tIns="45700" rIns="91425" bIns="45700" anchor="t" anchorCtr="0">
            <a:noAutofit/>
          </a:bodyPr>
          <a:lstStyle/>
          <a:p>
            <a:pPr indent="-457200"/>
            <a:r>
              <a:rPr lang="de-AT" dirty="0"/>
              <a:t>Sensor </a:t>
            </a:r>
            <a:r>
              <a:rPr lang="de-AT" err="1"/>
              <a:t>modules</a:t>
            </a:r>
            <a:r>
              <a:rPr lang="de-AT" dirty="0"/>
              <a:t> 3x</a:t>
            </a:r>
          </a:p>
          <a:p>
            <a:pPr indent="-457200"/>
            <a:r>
              <a:rPr lang="de-AT"/>
              <a:t>Reservoir for immediate samping based on GMS request</a:t>
            </a:r>
            <a:endParaRPr lang="de-AT" dirty="0"/>
          </a:p>
        </p:txBody>
      </p:sp>
      <p:sp>
        <p:nvSpPr>
          <p:cNvPr id="196" name="Google Shape;196;p22"/>
          <p:cNvSpPr txBox="1">
            <a:spLocks noGrp="1"/>
          </p:cNvSpPr>
          <p:nvPr>
            <p:ph type="title"/>
          </p:nvPr>
        </p:nvSpPr>
        <p:spPr>
          <a:xfrm>
            <a:off x="467544" y="902996"/>
            <a:ext cx="8229600" cy="64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de-AT" dirty="0" err="1"/>
              <a:t>Suggestions</a:t>
            </a:r>
            <a:endParaRPr dirty="0"/>
          </a:p>
        </p:txBody>
      </p:sp>
      <p:sp>
        <p:nvSpPr>
          <p:cNvPr id="197" name="Google Shape;197;p22"/>
          <p:cNvSpPr txBox="1">
            <a:spLocks noGrp="1"/>
          </p:cNvSpPr>
          <p:nvPr>
            <p:ph type="sldNum" idx="12"/>
          </p:nvPr>
        </p:nvSpPr>
        <p:spPr>
          <a:xfrm>
            <a:off x="8387850" y="6437878"/>
            <a:ext cx="548700" cy="332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de-AT"/>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Publicity</a:t>
            </a:r>
          </a:p>
        </p:txBody>
      </p:sp>
      <p:sp>
        <p:nvSpPr>
          <p:cNvPr id="4" name="Foliennummernplatzhalt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14</a:t>
            </a:fld>
            <a:endParaRPr lang="de-AT"/>
          </a:p>
        </p:txBody>
      </p:sp>
      <p:sp>
        <p:nvSpPr>
          <p:cNvPr id="5" name="Textfeld 4"/>
          <p:cNvSpPr txBox="1"/>
          <p:nvPr/>
        </p:nvSpPr>
        <p:spPr>
          <a:xfrm>
            <a:off x="233606" y="1661938"/>
            <a:ext cx="8705544" cy="2893100"/>
          </a:xfrm>
          <a:prstGeom prst="rect">
            <a:avLst/>
          </a:prstGeom>
          <a:noFill/>
        </p:spPr>
        <p:txBody>
          <a:bodyPr wrap="square" rtlCol="0">
            <a:spAutoFit/>
          </a:bodyPr>
          <a:lstStyle/>
          <a:p>
            <a:pPr marL="285750" indent="-285750">
              <a:buFont typeface="Arial" panose="020B0604020202020204" pitchFamily="34" charset="0"/>
              <a:buChar char="•"/>
            </a:pPr>
            <a:r>
              <a:rPr lang="en-US" dirty="0"/>
              <a:t>There is a database </a:t>
            </a:r>
            <a:r>
              <a:rPr lang="en-US" b="1" dirty="0"/>
              <a:t>(</a:t>
            </a:r>
            <a:r>
              <a:rPr lang="en-US" b="1" dirty="0" err="1"/>
              <a:t>iBox</a:t>
            </a:r>
            <a:r>
              <a:rPr lang="en-US" b="1" dirty="0"/>
              <a:t>) </a:t>
            </a:r>
            <a:r>
              <a:rPr lang="en-US" dirty="0"/>
              <a:t>on the program website (www.at-cz.eu), which serves as each </a:t>
            </a:r>
            <a:r>
              <a:rPr lang="en-US" b="1" dirty="0"/>
              <a:t>project's own website</a:t>
            </a:r>
            <a:r>
              <a:rPr lang="en-US" dirty="0"/>
              <a:t>. The </a:t>
            </a:r>
            <a:r>
              <a:rPr lang="en-US" b="1" dirty="0"/>
              <a:t>lead partner is obliged to update the </a:t>
            </a:r>
            <a:r>
              <a:rPr lang="en-US" b="1" dirty="0" err="1"/>
              <a:t>iBox</a:t>
            </a:r>
            <a:r>
              <a:rPr lang="en-US" b="1" dirty="0"/>
              <a:t> regularly (at least once per reporting period) </a:t>
            </a:r>
            <a:r>
              <a:rPr lang="en-US" dirty="0"/>
              <a:t>with evidence of activities undertaken, outputs and results achieved, and information and publicity measures. Access data will be provided to the lead partner only upon conclusion of the ERDF funding contract.</a:t>
            </a:r>
          </a:p>
          <a:p>
            <a:endParaRPr lang="en-US" dirty="0"/>
          </a:p>
          <a:p>
            <a:pPr marL="285750" indent="-285750">
              <a:buFont typeface="Arial" panose="020B0604020202020204" pitchFamily="34" charset="0"/>
              <a:buChar char="•"/>
            </a:pPr>
            <a:r>
              <a:rPr lang="en-US" b="1" dirty="0"/>
              <a:t>Each project partner is obliged to display a poster (minimum size A3) with the program logo and information about the project</a:t>
            </a:r>
            <a:r>
              <a:rPr lang="en-US" dirty="0"/>
              <a:t>, indicating the financial support provided by the program, in a suitable, clearly visible place accessible to the public throughout the project duration.</a:t>
            </a:r>
          </a:p>
          <a:p>
            <a:pPr marL="285750" indent="-285750">
              <a:buFont typeface="Arial" panose="020B0604020202020204" pitchFamily="34" charset="0"/>
              <a:buChar char="•"/>
            </a:pPr>
            <a:r>
              <a:rPr lang="en-US" dirty="0">
                <a:solidFill>
                  <a:srgbClr val="FF9900"/>
                </a:solidFill>
              </a:rPr>
              <a:t>Roll up </a:t>
            </a:r>
            <a:r>
              <a:rPr lang="en-US" dirty="0" err="1">
                <a:solidFill>
                  <a:srgbClr val="FF9900"/>
                </a:solidFill>
              </a:rPr>
              <a:t>pannel</a:t>
            </a:r>
            <a:endParaRPr lang="en-US" dirty="0">
              <a:solidFill>
                <a:srgbClr val="FF9900"/>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b="1" dirty="0"/>
              <a:t>program logo must be used for all information and communication </a:t>
            </a:r>
            <a:r>
              <a:rPr lang="en-US" dirty="0"/>
              <a:t>measures with which a project partner approaches the public (printed materials, audiovisual materials, lists of participants, etc.).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42" y="4604261"/>
            <a:ext cx="3286138" cy="148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85042" y="5960131"/>
            <a:ext cx="3025187" cy="461665"/>
          </a:xfrm>
          <a:prstGeom prst="rect">
            <a:avLst/>
          </a:prstGeom>
          <a:noFill/>
        </p:spPr>
        <p:txBody>
          <a:bodyPr wrap="none" rtlCol="0">
            <a:spAutoFit/>
          </a:bodyPr>
          <a:lstStyle/>
          <a:p>
            <a:r>
              <a:rPr lang="en-US" sz="2400" b="1" dirty="0">
                <a:solidFill>
                  <a:srgbClr val="FF9900"/>
                </a:solidFill>
                <a:latin typeface="Calibri"/>
                <a:ea typeface="Calibri"/>
                <a:cs typeface="Calibri"/>
              </a:rPr>
              <a:t>Download on Website</a:t>
            </a:r>
          </a:p>
        </p:txBody>
      </p:sp>
      <p:pic>
        <p:nvPicPr>
          <p:cNvPr id="3075" name="Picture 3" descr="C:\Users\MBrandl\Dropbox\VO\20210119_0856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909" y="4555038"/>
            <a:ext cx="2849991" cy="213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43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Project Plan (DUK)</a:t>
            </a:r>
          </a:p>
        </p:txBody>
      </p:sp>
      <p:sp>
        <p:nvSpPr>
          <p:cNvPr id="4" name="Foliennummernplatzhalt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15</a:t>
            </a:fld>
            <a:endParaRPr lang="de-AT"/>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66" y="1706958"/>
            <a:ext cx="8393819" cy="453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ToDo’s</a:t>
            </a:r>
            <a:endParaRPr lang="en-US" dirty="0"/>
          </a:p>
        </p:txBody>
      </p:sp>
      <p:sp>
        <p:nvSpPr>
          <p:cNvPr id="4" name="Foliennummernplatzhalt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16</a:t>
            </a:fld>
            <a:endParaRPr lang="de-AT"/>
          </a:p>
        </p:txBody>
      </p:sp>
      <p:graphicFrame>
        <p:nvGraphicFramePr>
          <p:cNvPr id="5" name="Tabelle 4"/>
          <p:cNvGraphicFramePr>
            <a:graphicFrameLocks noGrp="1"/>
          </p:cNvGraphicFramePr>
          <p:nvPr>
            <p:extLst>
              <p:ext uri="{D42A27DB-BD31-4B8C-83A1-F6EECF244321}">
                <p14:modId xmlns:p14="http://schemas.microsoft.com/office/powerpoint/2010/main" val="3112346707"/>
              </p:ext>
            </p:extLst>
          </p:nvPr>
        </p:nvGraphicFramePr>
        <p:xfrm>
          <a:off x="456087" y="1744067"/>
          <a:ext cx="8501030" cy="4202660"/>
        </p:xfrm>
        <a:graphic>
          <a:graphicData uri="http://schemas.openxmlformats.org/drawingml/2006/table">
            <a:tbl>
              <a:tblPr firstRow="1" bandRow="1">
                <a:tableStyleId>{5C22544A-7EE6-4342-B048-85BDC9FD1C3A}</a:tableStyleId>
              </a:tblPr>
              <a:tblGrid>
                <a:gridCol w="1065688">
                  <a:extLst>
                    <a:ext uri="{9D8B030D-6E8A-4147-A177-3AD203B41FA5}">
                      <a16:colId xmlns:a16="http://schemas.microsoft.com/office/drawing/2014/main" val="20000"/>
                    </a:ext>
                  </a:extLst>
                </a:gridCol>
                <a:gridCol w="4024695">
                  <a:extLst>
                    <a:ext uri="{9D8B030D-6E8A-4147-A177-3AD203B41FA5}">
                      <a16:colId xmlns:a16="http://schemas.microsoft.com/office/drawing/2014/main" val="20001"/>
                    </a:ext>
                  </a:extLst>
                </a:gridCol>
                <a:gridCol w="634073">
                  <a:extLst>
                    <a:ext uri="{9D8B030D-6E8A-4147-A177-3AD203B41FA5}">
                      <a16:colId xmlns:a16="http://schemas.microsoft.com/office/drawing/2014/main" val="20002"/>
                    </a:ext>
                  </a:extLst>
                </a:gridCol>
                <a:gridCol w="634073">
                  <a:extLst>
                    <a:ext uri="{9D8B030D-6E8A-4147-A177-3AD203B41FA5}">
                      <a16:colId xmlns:a16="http://schemas.microsoft.com/office/drawing/2014/main" val="20003"/>
                    </a:ext>
                  </a:extLst>
                </a:gridCol>
                <a:gridCol w="631268">
                  <a:extLst>
                    <a:ext uri="{9D8B030D-6E8A-4147-A177-3AD203B41FA5}">
                      <a16:colId xmlns:a16="http://schemas.microsoft.com/office/drawing/2014/main" val="20004"/>
                    </a:ext>
                  </a:extLst>
                </a:gridCol>
                <a:gridCol w="1511233">
                  <a:extLst>
                    <a:ext uri="{9D8B030D-6E8A-4147-A177-3AD203B41FA5}">
                      <a16:colId xmlns:a16="http://schemas.microsoft.com/office/drawing/2014/main" val="20005"/>
                    </a:ext>
                  </a:extLst>
                </a:gridCol>
              </a:tblGrid>
              <a:tr h="382060">
                <a:tc>
                  <a:txBody>
                    <a:bodyPr/>
                    <a:lstStyle/>
                    <a:p>
                      <a:r>
                        <a:rPr lang="en-US" dirty="0"/>
                        <a:t>Date</a:t>
                      </a:r>
                    </a:p>
                  </a:txBody>
                  <a:tcPr/>
                </a:tc>
                <a:tc>
                  <a:txBody>
                    <a:bodyPr/>
                    <a:lstStyle/>
                    <a:p>
                      <a:r>
                        <a:rPr lang="en-US" dirty="0"/>
                        <a:t>Subject</a:t>
                      </a:r>
                    </a:p>
                  </a:txBody>
                  <a:tcPr/>
                </a:tc>
                <a:tc>
                  <a:txBody>
                    <a:bodyPr/>
                    <a:lstStyle/>
                    <a:p>
                      <a:r>
                        <a:rPr lang="en-US" dirty="0"/>
                        <a:t>Who</a:t>
                      </a:r>
                    </a:p>
                  </a:txBody>
                  <a:tcPr/>
                </a:tc>
                <a:tc>
                  <a:txBody>
                    <a:bodyPr/>
                    <a:lstStyle/>
                    <a:p>
                      <a:r>
                        <a:rPr lang="en-US" dirty="0"/>
                        <a:t>Until</a:t>
                      </a:r>
                    </a:p>
                  </a:txBody>
                  <a:tcPr/>
                </a:tc>
                <a:tc>
                  <a:txBody>
                    <a:bodyPr/>
                    <a:lstStyle/>
                    <a:p>
                      <a:r>
                        <a:rPr lang="en-US" dirty="0"/>
                        <a:t>Done</a:t>
                      </a:r>
                    </a:p>
                  </a:txBody>
                  <a:tcPr/>
                </a:tc>
                <a:tc>
                  <a:txBody>
                    <a:bodyPr/>
                    <a:lstStyle/>
                    <a:p>
                      <a:r>
                        <a:rPr lang="en-US" dirty="0"/>
                        <a:t>Comment</a:t>
                      </a:r>
                    </a:p>
                  </a:txBody>
                  <a:tcPr/>
                </a:tc>
                <a:extLst>
                  <a:ext uri="{0D108BD9-81ED-4DB2-BD59-A6C34878D82A}">
                    <a16:rowId xmlns:a16="http://schemas.microsoft.com/office/drawing/2014/main" val="10000"/>
                  </a:ext>
                </a:extLst>
              </a:tr>
              <a:tr h="382060">
                <a:tc>
                  <a:txBody>
                    <a:bodyPr/>
                    <a:lstStyle/>
                    <a:p>
                      <a:r>
                        <a:rPr lang="en-US" sz="1200" dirty="0"/>
                        <a:t>19.01.21</a:t>
                      </a:r>
                    </a:p>
                  </a:txBody>
                  <a:tcPr/>
                </a:tc>
                <a:tc>
                  <a:txBody>
                    <a:bodyPr/>
                    <a:lstStyle/>
                    <a:p>
                      <a:r>
                        <a:rPr lang="en-US" sz="1200" dirty="0"/>
                        <a:t>Half-year meeting </a:t>
                      </a:r>
                    </a:p>
                  </a:txBody>
                  <a:tcPr/>
                </a:tc>
                <a:tc>
                  <a:txBody>
                    <a:bodyPr/>
                    <a:lstStyle/>
                    <a:p>
                      <a:r>
                        <a:rPr lang="en-US" sz="1200" dirty="0"/>
                        <a:t>MB</a:t>
                      </a:r>
                    </a:p>
                  </a:txBody>
                  <a:tcPr/>
                </a:tc>
                <a:tc>
                  <a:txBody>
                    <a:bodyPr/>
                    <a:lstStyle/>
                    <a:p>
                      <a:r>
                        <a:rPr lang="en-US" sz="1200" dirty="0"/>
                        <a:t>W4</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1"/>
                  </a:ext>
                </a:extLst>
              </a:tr>
              <a:tr h="382060">
                <a:tc>
                  <a:txBody>
                    <a:bodyPr/>
                    <a:lstStyle/>
                    <a:p>
                      <a:endParaRPr lang="en-US" sz="1200" dirty="0"/>
                    </a:p>
                  </a:txBody>
                  <a:tcPr/>
                </a:tc>
                <a:tc>
                  <a:txBody>
                    <a:bodyPr/>
                    <a:lstStyle/>
                    <a:p>
                      <a:r>
                        <a:rPr lang="en-US" sz="1200" dirty="0"/>
                        <a:t>Reporting in </a:t>
                      </a:r>
                      <a:r>
                        <a:rPr lang="en-US" sz="1200" dirty="0" err="1"/>
                        <a:t>iBox</a:t>
                      </a:r>
                      <a:r>
                        <a:rPr lang="en-US" sz="1200" dirty="0"/>
                        <a:t> (every reporting period)</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MB</a:t>
                      </a:r>
                    </a:p>
                  </a:txBody>
                  <a:tcPr/>
                </a:tc>
                <a:tc>
                  <a:txBody>
                    <a:bodyPr/>
                    <a:lstStyle/>
                    <a:p>
                      <a:r>
                        <a:rPr lang="en-US" sz="1200" dirty="0"/>
                        <a:t>W9</a:t>
                      </a:r>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10002"/>
                  </a:ext>
                </a:extLst>
              </a:tr>
              <a:tr h="382060">
                <a:tc>
                  <a:txBody>
                    <a:bodyPr/>
                    <a:lstStyle/>
                    <a:p>
                      <a:endParaRPr lang="en-US" sz="1200"/>
                    </a:p>
                  </a:txBody>
                  <a:tcPr/>
                </a:tc>
                <a:tc>
                  <a:txBody>
                    <a:bodyPr/>
                    <a:lstStyle/>
                    <a:p>
                      <a:r>
                        <a:rPr lang="en-US" sz="1200" dirty="0"/>
                        <a:t>Project</a:t>
                      </a:r>
                      <a:r>
                        <a:rPr lang="en-US" sz="1200" baseline="0" dirty="0"/>
                        <a:t> Poster A3</a:t>
                      </a:r>
                      <a:endParaRPr lang="en-US" sz="1200" dirty="0"/>
                    </a:p>
                  </a:txBody>
                  <a:tcPr/>
                </a:tc>
                <a:tc>
                  <a:txBody>
                    <a:bodyPr/>
                    <a:lstStyle/>
                    <a:p>
                      <a:r>
                        <a:rPr lang="en-US" sz="1200" dirty="0"/>
                        <a:t>MB</a:t>
                      </a:r>
                    </a:p>
                  </a:txBody>
                  <a:tcPr/>
                </a:tc>
                <a:tc>
                  <a:txBody>
                    <a:bodyPr/>
                    <a:lstStyle/>
                    <a:p>
                      <a:r>
                        <a:rPr lang="en-US" sz="1200" dirty="0"/>
                        <a:t>W4</a:t>
                      </a:r>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3"/>
                  </a:ext>
                </a:extLst>
              </a:tr>
              <a:tr h="382060">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4"/>
                  </a:ext>
                </a:extLst>
              </a:tr>
              <a:tr h="382060">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5"/>
                  </a:ext>
                </a:extLst>
              </a:tr>
              <a:tr h="382060">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6"/>
                  </a:ext>
                </a:extLst>
              </a:tr>
              <a:tr h="382060">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7"/>
                  </a:ext>
                </a:extLst>
              </a:tr>
              <a:tr h="382060">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8"/>
                  </a:ext>
                </a:extLst>
              </a:tr>
              <a:tr h="382060">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9"/>
                  </a:ext>
                </a:extLst>
              </a:tr>
              <a:tr h="382060">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4711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Project Management</a:t>
            </a:r>
          </a:p>
        </p:txBody>
      </p:sp>
      <p:sp>
        <p:nvSpPr>
          <p:cNvPr id="4" name="Foliennummernplatzhalt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2</a:t>
            </a:fld>
            <a:endParaRPr lang="de-A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34" y="1940283"/>
            <a:ext cx="8940132" cy="340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02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Report Periods</a:t>
            </a:r>
          </a:p>
        </p:txBody>
      </p:sp>
      <p:sp>
        <p:nvSpPr>
          <p:cNvPr id="4" name="Foliennummernplatzhalt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3</a:t>
            </a:fld>
            <a:endParaRPr lang="de-AT"/>
          </a:p>
        </p:txBody>
      </p:sp>
      <p:graphicFrame>
        <p:nvGraphicFramePr>
          <p:cNvPr id="6" name="Tabelle 5"/>
          <p:cNvGraphicFramePr>
            <a:graphicFrameLocks noGrp="1"/>
          </p:cNvGraphicFramePr>
          <p:nvPr/>
        </p:nvGraphicFramePr>
        <p:xfrm>
          <a:off x="1587500" y="2228850"/>
          <a:ext cx="5969000" cy="2400300"/>
        </p:xfrm>
        <a:graphic>
          <a:graphicData uri="http://schemas.openxmlformats.org/drawingml/2006/table">
            <a:tbl>
              <a:tblPr>
                <a:tableStyleId>{5C22544A-7EE6-4342-B048-85BDC9FD1C3A}</a:tableStyleId>
              </a:tblPr>
              <a:tblGrid>
                <a:gridCol w="11557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tblGrid>
              <a:tr h="190500">
                <a:tc>
                  <a:txBody>
                    <a:bodyPr/>
                    <a:lstStyle/>
                    <a:p>
                      <a:pPr algn="l" fontAlgn="b"/>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tc>
                  <a:txBody>
                    <a:bodyPr/>
                    <a:lstStyle/>
                    <a:p>
                      <a:pPr algn="l" fontAlgn="b"/>
                      <a:endParaRPr lang="en-US"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922020">
                <a:tc>
                  <a:txBody>
                    <a:bodyPr/>
                    <a:lstStyle/>
                    <a:p>
                      <a:pPr algn="ctr" fontAlgn="ctr"/>
                      <a:r>
                        <a:rPr lang="en-US" sz="1100" u="none" strike="noStrike">
                          <a:effectLst/>
                        </a:rPr>
                        <a:t>Nr. der Berichtsperiode /</a:t>
                      </a:r>
                      <a:br>
                        <a:rPr lang="en-US" sz="1100" u="none" strike="noStrike">
                          <a:effectLst/>
                        </a:rPr>
                      </a:br>
                      <a:r>
                        <a:rPr lang="en-US" sz="1100" u="none" strike="noStrike">
                          <a:effectLst/>
                        </a:rPr>
                        <a:t>Pořadové číslo monitorovacího období</a:t>
                      </a:r>
                      <a:endParaRPr lang="en-US" sz="1100" b="1"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Beginn der Berichtsperiode /</a:t>
                      </a:r>
                      <a:br>
                        <a:rPr lang="en-US" sz="1100" u="none" strike="noStrike">
                          <a:effectLst/>
                        </a:rPr>
                      </a:br>
                      <a:r>
                        <a:rPr lang="en-US" sz="1100" u="none" strike="noStrike">
                          <a:effectLst/>
                        </a:rPr>
                        <a:t>Začátek monitorovacího období</a:t>
                      </a:r>
                      <a:endParaRPr lang="en-US" sz="1100" b="1"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Ende der Berichtsperiode /</a:t>
                      </a:r>
                      <a:br>
                        <a:rPr lang="en-US" sz="1100" u="none" strike="noStrike">
                          <a:effectLst/>
                        </a:rPr>
                      </a:br>
                      <a:r>
                        <a:rPr lang="en-US" sz="1100" u="none" strike="noStrike">
                          <a:effectLst/>
                        </a:rPr>
                        <a:t>Konec monitorovacího období</a:t>
                      </a:r>
                      <a:endParaRPr lang="en-US" sz="1100" b="1" i="0" u="none" strike="noStrike">
                        <a:solidFill>
                          <a:srgbClr val="000000"/>
                        </a:solidFill>
                        <a:effectLst/>
                        <a:latin typeface="Calibri"/>
                      </a:endParaRPr>
                    </a:p>
                  </a:txBody>
                  <a:tcPr marL="7620" marR="7620" marT="7620" marB="0" anchor="ctr"/>
                </a:tc>
                <a:tc>
                  <a:txBody>
                    <a:bodyPr/>
                    <a:lstStyle/>
                    <a:p>
                      <a:pPr algn="ctr" fontAlgn="ctr"/>
                      <a:r>
                        <a:rPr lang="de-AT" sz="1100" u="none" strike="noStrike">
                          <a:effectLst/>
                        </a:rPr>
                        <a:t>Art des Projektberichts /</a:t>
                      </a:r>
                      <a:br>
                        <a:rPr lang="de-AT" sz="1100" u="none" strike="noStrike">
                          <a:effectLst/>
                        </a:rPr>
                      </a:br>
                      <a:r>
                        <a:rPr lang="de-AT" sz="1100" u="none" strike="noStrike">
                          <a:effectLst/>
                        </a:rPr>
                        <a:t>Druh Zprávy o projektu</a:t>
                      </a:r>
                      <a:endParaRPr lang="de-AT" sz="1100" b="1"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182880">
                <a:tc>
                  <a:txBody>
                    <a:bodyPr/>
                    <a:lstStyle/>
                    <a:p>
                      <a:pPr algn="ctr" fontAlgn="ctr"/>
                      <a:r>
                        <a:rPr lang="en-US" sz="1100" u="none" strike="noStrike">
                          <a:effectLst/>
                        </a:rPr>
                        <a:t>0</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01.06.2019</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31.12.2019</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Zwischenbericht_Průběžná</a:t>
                      </a:r>
                      <a:endParaRPr lang="en-US" sz="11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182880">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01.01.2020</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31.12.2020</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Zwischenbericht_Průběžná</a:t>
                      </a:r>
                      <a:endParaRPr lang="en-US" sz="11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182880">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01.01.2021</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31.12.2021</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Zwischenbericht_Průběžná</a:t>
                      </a:r>
                      <a:endParaRPr lang="en-US" sz="11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r h="182880">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01.01.2022</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31.12.2022</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Endbericht_Závěrečná</a:t>
                      </a:r>
                      <a:endParaRPr lang="en-US" sz="11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5"/>
                  </a:ext>
                </a:extLst>
              </a:tr>
              <a:tr h="182880">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6"/>
                  </a:ext>
                </a:extLst>
              </a:tr>
              <a:tr h="182880">
                <a:tc>
                  <a:txBody>
                    <a:bodyPr/>
                    <a:lstStyle/>
                    <a:p>
                      <a:pPr algn="ctr" fontAlgn="ctr"/>
                      <a:r>
                        <a:rPr lang="en-US" sz="1100" u="none" strike="noStrike">
                          <a:effectLst/>
                        </a:rPr>
                        <a:t>5</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7"/>
                  </a:ext>
                </a:extLst>
              </a:tr>
              <a:tr h="190500">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a:effectLst/>
                        </a:rPr>
                        <a:t> </a:t>
                      </a:r>
                      <a:endParaRPr lang="en-US" sz="1100" b="0" i="0" u="none" strike="noStrike">
                        <a:solidFill>
                          <a:srgbClr val="000000"/>
                        </a:solidFill>
                        <a:effectLst/>
                        <a:latin typeface="Calibri"/>
                      </a:endParaRPr>
                    </a:p>
                  </a:txBody>
                  <a:tcPr marL="7620" marR="7620" marT="7620"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6669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67544" y="902996"/>
            <a:ext cx="8229600" cy="6480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4000"/>
              <a:buFont typeface="Comic Sans MS"/>
              <a:buNone/>
            </a:pPr>
            <a:r>
              <a:rPr lang="de-AT" b="1">
                <a:solidFill>
                  <a:srgbClr val="0070C0"/>
                </a:solidFill>
                <a:latin typeface="Comic Sans MS"/>
                <a:ea typeface="Comic Sans MS"/>
                <a:cs typeface="Comic Sans MS"/>
                <a:sym typeface="Comic Sans MS"/>
              </a:rPr>
              <a:t>Parameters</a:t>
            </a:r>
            <a:endParaRPr b="1">
              <a:solidFill>
                <a:srgbClr val="0070C0"/>
              </a:solidFill>
              <a:latin typeface="Comic Sans MS"/>
              <a:ea typeface="Comic Sans MS"/>
              <a:cs typeface="Comic Sans MS"/>
              <a:sym typeface="Comic Sans MS"/>
            </a:endParaRPr>
          </a:p>
        </p:txBody>
      </p:sp>
      <p:sp>
        <p:nvSpPr>
          <p:cNvPr id="98" name="Google Shape;98;p14"/>
          <p:cNvSpPr txBox="1">
            <a:spLocks noGrp="1"/>
          </p:cNvSpPr>
          <p:nvPr>
            <p:ph type="body" idx="1"/>
          </p:nvPr>
        </p:nvSpPr>
        <p:spPr>
          <a:xfrm>
            <a:off x="457200" y="1700808"/>
            <a:ext cx="8229600" cy="442535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de-AT"/>
              <a:t>Physical, chemical parameters</a:t>
            </a:r>
            <a:endParaRPr/>
          </a:p>
          <a:p>
            <a:pPr marL="742950" lvl="1" indent="-285750" algn="l" rtl="0">
              <a:spcBef>
                <a:spcPts val="560"/>
              </a:spcBef>
              <a:spcAft>
                <a:spcPts val="0"/>
              </a:spcAft>
              <a:buClr>
                <a:srgbClr val="E36C09"/>
              </a:buClr>
              <a:buSzPts val="2800"/>
              <a:buChar char="–"/>
            </a:pPr>
            <a:r>
              <a:rPr lang="de-AT">
                <a:solidFill>
                  <a:srgbClr val="E36C09"/>
                </a:solidFill>
              </a:rPr>
              <a:t>DUK: </a:t>
            </a:r>
            <a:r>
              <a:rPr lang="de-AT"/>
              <a:t>COD, BOD, DOM, Temperature, Nitrate, Nitrite, BIX, FIX, Oil film </a:t>
            </a:r>
            <a:endParaRPr/>
          </a:p>
          <a:p>
            <a:pPr marL="742950" lvl="1" indent="-285750" algn="l" rtl="0">
              <a:spcBef>
                <a:spcPts val="560"/>
              </a:spcBef>
              <a:spcAft>
                <a:spcPts val="0"/>
              </a:spcAft>
              <a:buClr>
                <a:srgbClr val="E36C09"/>
              </a:buClr>
              <a:buSzPts val="2800"/>
              <a:buChar char="–"/>
            </a:pPr>
            <a:r>
              <a:rPr lang="de-AT">
                <a:solidFill>
                  <a:srgbClr val="E36C09"/>
                </a:solidFill>
              </a:rPr>
              <a:t>CEITEC-VUT: </a:t>
            </a:r>
            <a:r>
              <a:rPr lang="de-AT"/>
              <a:t>Phosphorus, Ammonia, Uranium</a:t>
            </a:r>
            <a:endParaRPr/>
          </a:p>
          <a:p>
            <a:pPr marL="342900" lvl="0" indent="-342900" algn="l" rtl="0">
              <a:spcBef>
                <a:spcPts val="640"/>
              </a:spcBef>
              <a:spcAft>
                <a:spcPts val="0"/>
              </a:spcAft>
              <a:buClr>
                <a:schemeClr val="dk1"/>
              </a:buClr>
              <a:buSzPts val="3200"/>
              <a:buChar char="•"/>
            </a:pPr>
            <a:r>
              <a:rPr lang="de-AT"/>
              <a:t>Microbiological parameters</a:t>
            </a:r>
            <a:endParaRPr/>
          </a:p>
          <a:p>
            <a:pPr marL="742950" lvl="1" indent="-285750" algn="l" rtl="0">
              <a:spcBef>
                <a:spcPts val="560"/>
              </a:spcBef>
              <a:spcAft>
                <a:spcPts val="0"/>
              </a:spcAft>
              <a:buClr>
                <a:srgbClr val="E36C09"/>
              </a:buClr>
              <a:buSzPts val="2800"/>
              <a:buChar char="–"/>
            </a:pPr>
            <a:r>
              <a:rPr lang="de-AT">
                <a:solidFill>
                  <a:srgbClr val="E36C09"/>
                </a:solidFill>
              </a:rPr>
              <a:t>CEITEC-VUT: </a:t>
            </a:r>
            <a:r>
              <a:rPr lang="de-AT"/>
              <a:t>e-coli</a:t>
            </a:r>
            <a:endParaRPr/>
          </a:p>
          <a:p>
            <a:pPr marL="742950" lvl="1" indent="-285750" algn="l" rtl="0">
              <a:spcBef>
                <a:spcPts val="560"/>
              </a:spcBef>
              <a:spcAft>
                <a:spcPts val="0"/>
              </a:spcAft>
              <a:buClr>
                <a:srgbClr val="E36C09"/>
              </a:buClr>
              <a:buSzPts val="2800"/>
              <a:buChar char="–"/>
            </a:pPr>
            <a:r>
              <a:rPr lang="de-AT">
                <a:solidFill>
                  <a:srgbClr val="E36C09"/>
                </a:solidFill>
              </a:rPr>
              <a:t>DUK: </a:t>
            </a:r>
            <a:r>
              <a:rPr lang="de-AT"/>
              <a:t>e.g. Cyanobacteria (cyanotoxins - microcystin…)</a:t>
            </a:r>
            <a:endParaRPr/>
          </a:p>
        </p:txBody>
      </p:sp>
      <p:sp>
        <p:nvSpPr>
          <p:cNvPr id="99" name="Google Shape;99;p14"/>
          <p:cNvSpPr txBox="1">
            <a:spLocks noGrp="1"/>
          </p:cNvSpPr>
          <p:nvPr>
            <p:ph type="sldNum" idx="12"/>
          </p:nvPr>
        </p:nvSpPr>
        <p:spPr>
          <a:xfrm>
            <a:off x="8387850" y="6437878"/>
            <a:ext cx="548700" cy="332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de-AT"/>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467544" y="902996"/>
            <a:ext cx="8229600" cy="6480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4000"/>
              <a:buFont typeface="Comic Sans MS"/>
              <a:buNone/>
            </a:pPr>
            <a:r>
              <a:rPr lang="de-AT" dirty="0"/>
              <a:t>Monitoring-Station </a:t>
            </a:r>
            <a:r>
              <a:rPr lang="de-AT" dirty="0" err="1"/>
              <a:t>Concept</a:t>
            </a:r>
            <a:endParaRPr dirty="0"/>
          </a:p>
        </p:txBody>
      </p:sp>
      <p:pic>
        <p:nvPicPr>
          <p:cNvPr id="105" name="Google Shape;105;p15" descr="Messbojen mit Datenfernübertragung"/>
          <p:cNvPicPr preferRelativeResize="0"/>
          <p:nvPr/>
        </p:nvPicPr>
        <p:blipFill rotWithShape="1">
          <a:blip r:embed="rId3">
            <a:alphaModFix/>
          </a:blip>
          <a:srcRect/>
          <a:stretch/>
        </p:blipFill>
        <p:spPr>
          <a:xfrm>
            <a:off x="251520" y="1755773"/>
            <a:ext cx="2232248" cy="2227997"/>
          </a:xfrm>
          <a:prstGeom prst="rect">
            <a:avLst/>
          </a:prstGeom>
          <a:noFill/>
          <a:ln>
            <a:noFill/>
          </a:ln>
        </p:spPr>
      </p:pic>
      <p:sp>
        <p:nvSpPr>
          <p:cNvPr id="106" name="Google Shape;106;p15"/>
          <p:cNvSpPr/>
          <p:nvPr/>
        </p:nvSpPr>
        <p:spPr>
          <a:xfrm>
            <a:off x="2915816" y="2978662"/>
            <a:ext cx="1440160" cy="792088"/>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0" i="0" u="none" strike="noStrike" cap="none">
                <a:solidFill>
                  <a:schemeClr val="dk1"/>
                </a:solidFill>
                <a:latin typeface="Calibri"/>
                <a:ea typeface="Calibri"/>
                <a:cs typeface="Calibri"/>
                <a:sym typeface="Calibri"/>
              </a:rPr>
              <a:t>Power supply</a:t>
            </a:r>
            <a:endParaRPr sz="1800" b="0" i="0" u="none" strike="noStrike" cap="none">
              <a:solidFill>
                <a:schemeClr val="dk1"/>
              </a:solidFill>
              <a:latin typeface="Calibri"/>
              <a:ea typeface="Calibri"/>
              <a:cs typeface="Calibri"/>
              <a:sym typeface="Calibri"/>
            </a:endParaRPr>
          </a:p>
        </p:txBody>
      </p:sp>
      <p:sp>
        <p:nvSpPr>
          <p:cNvPr id="107" name="Google Shape;107;p15"/>
          <p:cNvSpPr/>
          <p:nvPr/>
        </p:nvSpPr>
        <p:spPr>
          <a:xfrm>
            <a:off x="6921792" y="2967700"/>
            <a:ext cx="1440160" cy="792088"/>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0" i="0" u="none" strike="noStrike" cap="none">
                <a:solidFill>
                  <a:schemeClr val="dk1"/>
                </a:solidFill>
                <a:latin typeface="Calibri"/>
                <a:ea typeface="Calibri"/>
                <a:cs typeface="Calibri"/>
                <a:sym typeface="Calibri"/>
              </a:rPr>
              <a:t>Sensors DUK</a:t>
            </a:r>
            <a:endParaRPr sz="1800" b="0" i="0" u="none" strike="noStrike" cap="none">
              <a:solidFill>
                <a:schemeClr val="dk1"/>
              </a:solidFill>
              <a:latin typeface="Calibri"/>
              <a:ea typeface="Calibri"/>
              <a:cs typeface="Calibri"/>
              <a:sym typeface="Calibri"/>
            </a:endParaRPr>
          </a:p>
        </p:txBody>
      </p:sp>
      <p:sp>
        <p:nvSpPr>
          <p:cNvPr id="108" name="Google Shape;108;p15"/>
          <p:cNvSpPr/>
          <p:nvPr/>
        </p:nvSpPr>
        <p:spPr>
          <a:xfrm>
            <a:off x="6948264" y="4058782"/>
            <a:ext cx="1440160" cy="792088"/>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0" i="0" u="none" strike="noStrike" cap="none">
                <a:solidFill>
                  <a:schemeClr val="dk1"/>
                </a:solidFill>
                <a:latin typeface="Calibri"/>
                <a:ea typeface="Calibri"/>
                <a:cs typeface="Calibri"/>
                <a:sym typeface="Calibri"/>
              </a:rPr>
              <a:t>Sensors CEITEC</a:t>
            </a:r>
            <a:endParaRPr sz="1800" b="0" i="0" u="none" strike="noStrike" cap="none">
              <a:solidFill>
                <a:schemeClr val="dk1"/>
              </a:solidFill>
              <a:latin typeface="Calibri"/>
              <a:ea typeface="Calibri"/>
              <a:cs typeface="Calibri"/>
              <a:sym typeface="Calibri"/>
            </a:endParaRPr>
          </a:p>
        </p:txBody>
      </p:sp>
      <p:sp>
        <p:nvSpPr>
          <p:cNvPr id="109" name="Google Shape;109;p15"/>
          <p:cNvSpPr/>
          <p:nvPr/>
        </p:nvSpPr>
        <p:spPr>
          <a:xfrm>
            <a:off x="4788024" y="3480593"/>
            <a:ext cx="1440160" cy="792088"/>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0" i="0" u="none" strike="noStrike" cap="none">
                <a:solidFill>
                  <a:schemeClr val="dk1"/>
                </a:solidFill>
                <a:latin typeface="Calibri"/>
                <a:ea typeface="Calibri"/>
                <a:cs typeface="Calibri"/>
                <a:sym typeface="Calibri"/>
              </a:rPr>
              <a:t>Control unit</a:t>
            </a:r>
            <a:endParaRPr sz="1800" b="0" i="0" u="none" strike="noStrike" cap="none">
              <a:solidFill>
                <a:schemeClr val="dk1"/>
              </a:solidFill>
              <a:latin typeface="Calibri"/>
              <a:ea typeface="Calibri"/>
              <a:cs typeface="Calibri"/>
              <a:sym typeface="Calibri"/>
            </a:endParaRPr>
          </a:p>
        </p:txBody>
      </p:sp>
      <p:sp>
        <p:nvSpPr>
          <p:cNvPr id="110" name="Google Shape;110;p15"/>
          <p:cNvSpPr/>
          <p:nvPr/>
        </p:nvSpPr>
        <p:spPr>
          <a:xfrm>
            <a:off x="4788024" y="2364978"/>
            <a:ext cx="1440160" cy="792088"/>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0" i="0" u="none" strike="noStrike" cap="none">
                <a:solidFill>
                  <a:schemeClr val="dk1"/>
                </a:solidFill>
                <a:latin typeface="Calibri"/>
                <a:ea typeface="Calibri"/>
                <a:cs typeface="Calibri"/>
                <a:sym typeface="Calibri"/>
              </a:rPr>
              <a:t>Wireless interface</a:t>
            </a:r>
            <a:endParaRPr sz="1800" b="0" i="0" u="none" strike="noStrike" cap="none">
              <a:solidFill>
                <a:schemeClr val="dk1"/>
              </a:solidFill>
              <a:latin typeface="Calibri"/>
              <a:ea typeface="Calibri"/>
              <a:cs typeface="Calibri"/>
              <a:sym typeface="Calibri"/>
            </a:endParaRPr>
          </a:p>
        </p:txBody>
      </p:sp>
      <p:cxnSp>
        <p:nvCxnSpPr>
          <p:cNvPr id="111" name="Google Shape;111;p15"/>
          <p:cNvCxnSpPr>
            <a:stCxn id="106" idx="3"/>
            <a:endCxn id="109" idx="1"/>
          </p:cNvCxnSpPr>
          <p:nvPr/>
        </p:nvCxnSpPr>
        <p:spPr>
          <a:xfrm>
            <a:off x="4355976" y="3374706"/>
            <a:ext cx="432000" cy="501900"/>
          </a:xfrm>
          <a:prstGeom prst="bent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12" name="Google Shape;112;p15"/>
          <p:cNvCxnSpPr>
            <a:stCxn id="109" idx="0"/>
            <a:endCxn id="110" idx="2"/>
          </p:cNvCxnSpPr>
          <p:nvPr/>
        </p:nvCxnSpPr>
        <p:spPr>
          <a:xfrm rot="-5400000">
            <a:off x="5346704" y="3318593"/>
            <a:ext cx="323400" cy="600"/>
          </a:xfrm>
          <a:prstGeom prst="bent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13" name="Google Shape;113;p15"/>
          <p:cNvCxnSpPr>
            <a:stCxn id="107" idx="1"/>
            <a:endCxn id="109" idx="3"/>
          </p:cNvCxnSpPr>
          <p:nvPr/>
        </p:nvCxnSpPr>
        <p:spPr>
          <a:xfrm flipH="1">
            <a:off x="6228192" y="3363744"/>
            <a:ext cx="693600" cy="513000"/>
          </a:xfrm>
          <a:prstGeom prst="bent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14" name="Google Shape;114;p15"/>
          <p:cNvCxnSpPr>
            <a:stCxn id="108" idx="1"/>
            <a:endCxn id="109" idx="3"/>
          </p:cNvCxnSpPr>
          <p:nvPr/>
        </p:nvCxnSpPr>
        <p:spPr>
          <a:xfrm rot="10800000">
            <a:off x="6228264" y="3876726"/>
            <a:ext cx="720000" cy="578100"/>
          </a:xfrm>
          <a:prstGeom prst="bent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15" name="Google Shape;115;p15"/>
          <p:cNvSpPr/>
          <p:nvPr/>
        </p:nvSpPr>
        <p:spPr>
          <a:xfrm>
            <a:off x="2909466" y="1968934"/>
            <a:ext cx="1440160" cy="792088"/>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0" i="0" u="none" strike="noStrike" cap="none">
                <a:solidFill>
                  <a:schemeClr val="dk1"/>
                </a:solidFill>
                <a:latin typeface="Calibri"/>
                <a:ea typeface="Calibri"/>
                <a:cs typeface="Calibri"/>
                <a:sym typeface="Calibri"/>
              </a:rPr>
              <a:t>Solar </a:t>
            </a:r>
            <a:r>
              <a:rPr lang="de-AT" sz="1800">
                <a:solidFill>
                  <a:schemeClr val="dk1"/>
                </a:solidFill>
                <a:latin typeface="Calibri"/>
                <a:ea typeface="Calibri"/>
                <a:cs typeface="Calibri"/>
                <a:sym typeface="Calibri"/>
              </a:rPr>
              <a:t>panel</a:t>
            </a:r>
            <a:r>
              <a:rPr lang="de-AT" sz="1800" b="0" i="0" u="none" strike="noStrike" cap="none">
                <a:solidFill>
                  <a:schemeClr val="dk1"/>
                </a:solidFill>
                <a:latin typeface="Calibri"/>
                <a:ea typeface="Calibri"/>
                <a:cs typeface="Calibri"/>
                <a:sym typeface="Calibri"/>
              </a:rPr>
              <a:t>, Battery</a:t>
            </a:r>
            <a:endParaRPr sz="1800" b="0" i="0" u="none" strike="noStrike" cap="none">
              <a:solidFill>
                <a:schemeClr val="dk1"/>
              </a:solidFill>
              <a:latin typeface="Calibri"/>
              <a:ea typeface="Calibri"/>
              <a:cs typeface="Calibri"/>
              <a:sym typeface="Calibri"/>
            </a:endParaRPr>
          </a:p>
        </p:txBody>
      </p:sp>
      <p:cxnSp>
        <p:nvCxnSpPr>
          <p:cNvPr id="116" name="Google Shape;116;p15"/>
          <p:cNvCxnSpPr>
            <a:stCxn id="115" idx="2"/>
            <a:endCxn id="106" idx="0"/>
          </p:cNvCxnSpPr>
          <p:nvPr/>
        </p:nvCxnSpPr>
        <p:spPr>
          <a:xfrm rot="-5400000" flipH="1">
            <a:off x="3523946" y="2866622"/>
            <a:ext cx="217500" cy="6300"/>
          </a:xfrm>
          <a:prstGeom prst="bent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17" name="Google Shape;117;p15"/>
          <p:cNvSpPr txBox="1"/>
          <p:nvPr/>
        </p:nvSpPr>
        <p:spPr>
          <a:xfrm>
            <a:off x="539550" y="4488550"/>
            <a:ext cx="7967700" cy="203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AT" sz="2400" b="1" dirty="0">
                <a:solidFill>
                  <a:srgbClr val="FF9900"/>
                </a:solidFill>
                <a:latin typeface="Calibri"/>
                <a:ea typeface="Calibri"/>
                <a:cs typeface="Calibri"/>
                <a:sym typeface="Calibri"/>
              </a:rPr>
              <a:t>Open Points:</a:t>
            </a:r>
            <a:endParaRPr sz="2400" b="1" dirty="0">
              <a:solidFill>
                <a:srgbClr val="FF9900"/>
              </a:solidFill>
              <a:latin typeface="Calibri"/>
              <a:ea typeface="Calibri"/>
              <a:cs typeface="Calibri"/>
            </a:endParaRPr>
          </a:p>
          <a:p>
            <a:pPr marL="285750" marR="0" lvl="0" indent="-285750" algn="l" rtl="0">
              <a:spcBef>
                <a:spcPts val="0"/>
              </a:spcBef>
              <a:spcAft>
                <a:spcPts val="0"/>
              </a:spcAft>
              <a:buClr>
                <a:schemeClr val="dk1"/>
              </a:buClr>
              <a:buSzPts val="2400"/>
              <a:buFont typeface="Arial"/>
              <a:buChar char="•"/>
            </a:pPr>
            <a:r>
              <a:rPr lang="de-AT" sz="2400" dirty="0">
                <a:solidFill>
                  <a:schemeClr val="dk1"/>
                </a:solidFill>
                <a:latin typeface="Calibri"/>
                <a:ea typeface="Calibri"/>
                <a:cs typeface="Calibri"/>
                <a:sym typeface="Calibri"/>
              </a:rPr>
              <a:t>Supply </a:t>
            </a:r>
            <a:r>
              <a:rPr lang="de-AT" sz="2400" dirty="0" err="1">
                <a:solidFill>
                  <a:schemeClr val="dk1"/>
                </a:solidFill>
                <a:latin typeface="Calibri"/>
                <a:ea typeface="Calibri"/>
                <a:cs typeface="Calibri"/>
                <a:sym typeface="Calibri"/>
              </a:rPr>
              <a:t>voltage</a:t>
            </a:r>
            <a:r>
              <a:rPr lang="de-AT" sz="2400" dirty="0">
                <a:solidFill>
                  <a:schemeClr val="dk1"/>
                </a:solidFill>
                <a:latin typeface="Calibri"/>
                <a:ea typeface="Calibri"/>
                <a:cs typeface="Calibri"/>
                <a:sym typeface="Calibri"/>
              </a:rPr>
              <a:t>, power </a:t>
            </a:r>
            <a:r>
              <a:rPr lang="de-AT" sz="2400" dirty="0" err="1">
                <a:solidFill>
                  <a:schemeClr val="dk1"/>
                </a:solidFill>
                <a:latin typeface="Calibri"/>
                <a:ea typeface="Calibri"/>
                <a:cs typeface="Calibri"/>
                <a:sym typeface="Calibri"/>
              </a:rPr>
              <a:t>consumption</a:t>
            </a:r>
            <a:r>
              <a:rPr lang="de-AT" sz="2400" dirty="0">
                <a:solidFill>
                  <a:schemeClr val="dk1"/>
                </a:solidFill>
                <a:latin typeface="Calibri"/>
                <a:ea typeface="Calibri"/>
                <a:cs typeface="Calibri"/>
                <a:sym typeface="Calibri"/>
              </a:rPr>
              <a:t> - power </a:t>
            </a:r>
            <a:r>
              <a:rPr lang="de-AT" sz="2400" dirty="0" err="1">
                <a:solidFill>
                  <a:schemeClr val="dk1"/>
                </a:solidFill>
                <a:latin typeface="Calibri"/>
                <a:ea typeface="Calibri"/>
                <a:cs typeface="Calibri"/>
                <a:sym typeface="Calibri"/>
              </a:rPr>
              <a:t>management</a:t>
            </a:r>
            <a:endParaRPr sz="24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de-AT" sz="2400" dirty="0">
                <a:solidFill>
                  <a:schemeClr val="dk1"/>
                </a:solidFill>
                <a:latin typeface="Calibri"/>
                <a:ea typeface="Calibri"/>
                <a:cs typeface="Calibri"/>
                <a:sym typeface="Calibri"/>
              </a:rPr>
              <a:t>Interfaces - </a:t>
            </a:r>
            <a:r>
              <a:rPr lang="de-AT" sz="2400" dirty="0" err="1">
                <a:solidFill>
                  <a:schemeClr val="dk1"/>
                </a:solidFill>
                <a:latin typeface="Calibri"/>
                <a:ea typeface="Calibri"/>
                <a:cs typeface="Calibri"/>
                <a:sym typeface="Calibri"/>
              </a:rPr>
              <a:t>bus</a:t>
            </a:r>
            <a:r>
              <a:rPr lang="de-AT" sz="2400" dirty="0">
                <a:solidFill>
                  <a:schemeClr val="dk1"/>
                </a:solidFill>
                <a:latin typeface="Calibri"/>
                <a:ea typeface="Calibri"/>
                <a:cs typeface="Calibri"/>
                <a:sym typeface="Calibri"/>
              </a:rPr>
              <a:t> </a:t>
            </a:r>
            <a:r>
              <a:rPr lang="de-AT" sz="2400" dirty="0" err="1">
                <a:solidFill>
                  <a:schemeClr val="dk1"/>
                </a:solidFill>
                <a:latin typeface="Calibri"/>
                <a:ea typeface="Calibri"/>
                <a:cs typeface="Calibri"/>
                <a:sym typeface="Calibri"/>
              </a:rPr>
              <a:t>protocol</a:t>
            </a:r>
            <a:endParaRPr dirty="0"/>
          </a:p>
          <a:p>
            <a:pPr marL="285750" marR="0" lvl="0" indent="-285750" algn="l" rtl="0">
              <a:spcBef>
                <a:spcPts val="0"/>
              </a:spcBef>
              <a:spcAft>
                <a:spcPts val="0"/>
              </a:spcAft>
              <a:buClr>
                <a:schemeClr val="dk1"/>
              </a:buClr>
              <a:buSzPts val="2400"/>
              <a:buFont typeface="Arial"/>
              <a:buChar char="•"/>
            </a:pPr>
            <a:r>
              <a:rPr lang="de-AT" sz="2400" dirty="0">
                <a:solidFill>
                  <a:schemeClr val="dk1"/>
                </a:solidFill>
                <a:latin typeface="Calibri"/>
                <a:ea typeface="Calibri"/>
                <a:cs typeface="Calibri"/>
                <a:sym typeface="Calibri"/>
              </a:rPr>
              <a:t>Overall </a:t>
            </a:r>
            <a:r>
              <a:rPr lang="de-AT" sz="2400" dirty="0" err="1">
                <a:solidFill>
                  <a:schemeClr val="dk1"/>
                </a:solidFill>
                <a:latin typeface="Calibri"/>
                <a:ea typeface="Calibri"/>
                <a:cs typeface="Calibri"/>
                <a:sym typeface="Calibri"/>
              </a:rPr>
              <a:t>size</a:t>
            </a:r>
            <a:r>
              <a:rPr lang="de-AT" sz="2400" dirty="0">
                <a:solidFill>
                  <a:schemeClr val="dk1"/>
                </a:solidFill>
                <a:latin typeface="Calibri"/>
                <a:ea typeface="Calibri"/>
                <a:cs typeface="Calibri"/>
                <a:sym typeface="Calibri"/>
              </a:rPr>
              <a:t>, </a:t>
            </a:r>
            <a:r>
              <a:rPr lang="de-AT" sz="2400" dirty="0" err="1">
                <a:solidFill>
                  <a:schemeClr val="dk1"/>
                </a:solidFill>
                <a:latin typeface="Calibri"/>
                <a:ea typeface="Calibri"/>
                <a:cs typeface="Calibri"/>
                <a:sym typeface="Calibri"/>
              </a:rPr>
              <a:t>module</a:t>
            </a:r>
            <a:r>
              <a:rPr lang="de-AT" sz="2400" dirty="0">
                <a:solidFill>
                  <a:schemeClr val="dk1"/>
                </a:solidFill>
                <a:latin typeface="Calibri"/>
                <a:ea typeface="Calibri"/>
                <a:cs typeface="Calibri"/>
                <a:sym typeface="Calibri"/>
              </a:rPr>
              <a:t> </a:t>
            </a:r>
            <a:r>
              <a:rPr lang="de-AT" sz="2400" dirty="0" err="1">
                <a:solidFill>
                  <a:schemeClr val="dk1"/>
                </a:solidFill>
                <a:latin typeface="Calibri"/>
                <a:ea typeface="Calibri"/>
                <a:cs typeface="Calibri"/>
                <a:sym typeface="Calibri"/>
              </a:rPr>
              <a:t>size</a:t>
            </a:r>
            <a:endParaRPr sz="24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Calibri"/>
              <a:buChar char="•"/>
            </a:pPr>
            <a:r>
              <a:rPr lang="de-AT" sz="2400" dirty="0">
                <a:solidFill>
                  <a:schemeClr val="dk1"/>
                </a:solidFill>
                <a:latin typeface="Calibri"/>
                <a:ea typeface="Calibri"/>
                <a:cs typeface="Calibri"/>
                <a:sym typeface="Calibri"/>
              </a:rPr>
              <a:t>Security </a:t>
            </a:r>
            <a:r>
              <a:rPr lang="de-AT" sz="2400" dirty="0" err="1">
                <a:solidFill>
                  <a:schemeClr val="dk1"/>
                </a:solidFill>
                <a:latin typeface="Calibri"/>
                <a:ea typeface="Calibri"/>
                <a:cs typeface="Calibri"/>
                <a:sym typeface="Calibri"/>
              </a:rPr>
              <a:t>protection</a:t>
            </a:r>
            <a:r>
              <a:rPr lang="de-AT" sz="2400" dirty="0">
                <a:solidFill>
                  <a:schemeClr val="dk1"/>
                </a:solidFill>
                <a:latin typeface="Calibri"/>
                <a:ea typeface="Calibri"/>
                <a:cs typeface="Calibri"/>
                <a:sym typeface="Calibri"/>
              </a:rPr>
              <a:t> (</a:t>
            </a:r>
            <a:r>
              <a:rPr lang="de-AT" sz="2400" dirty="0" err="1">
                <a:solidFill>
                  <a:schemeClr val="dk1"/>
                </a:solidFill>
                <a:latin typeface="Calibri"/>
                <a:ea typeface="Calibri"/>
                <a:cs typeface="Calibri"/>
                <a:sym typeface="Calibri"/>
              </a:rPr>
              <a:t>data</a:t>
            </a:r>
            <a:r>
              <a:rPr lang="de-AT" sz="2400" dirty="0">
                <a:solidFill>
                  <a:schemeClr val="dk1"/>
                </a:solidFill>
                <a:latin typeface="Calibri"/>
                <a:ea typeface="Calibri"/>
                <a:cs typeface="Calibri"/>
                <a:sym typeface="Calibri"/>
              </a:rPr>
              <a:t> </a:t>
            </a:r>
            <a:r>
              <a:rPr lang="de-AT" sz="2400" dirty="0" err="1">
                <a:solidFill>
                  <a:schemeClr val="dk1"/>
                </a:solidFill>
                <a:latin typeface="Calibri"/>
                <a:ea typeface="Calibri"/>
                <a:cs typeface="Calibri"/>
                <a:sym typeface="Calibri"/>
              </a:rPr>
              <a:t>protection</a:t>
            </a:r>
            <a:r>
              <a:rPr lang="de-AT" sz="2400" dirty="0">
                <a:solidFill>
                  <a:schemeClr val="dk1"/>
                </a:solidFill>
                <a:latin typeface="Calibri"/>
                <a:ea typeface="Calibri"/>
                <a:cs typeface="Calibri"/>
                <a:sym typeface="Calibri"/>
              </a:rPr>
              <a:t>, </a:t>
            </a:r>
            <a:r>
              <a:rPr lang="de-AT" sz="2400" dirty="0" err="1">
                <a:solidFill>
                  <a:schemeClr val="dk1"/>
                </a:solidFill>
                <a:latin typeface="Calibri"/>
                <a:ea typeface="Calibri"/>
                <a:cs typeface="Calibri"/>
                <a:sym typeface="Calibri"/>
              </a:rPr>
              <a:t>stealing</a:t>
            </a:r>
            <a:r>
              <a:rPr lang="de-AT" sz="2400" dirty="0">
                <a:solidFill>
                  <a:schemeClr val="dk1"/>
                </a:solidFill>
                <a:latin typeface="Calibri"/>
                <a:ea typeface="Calibri"/>
                <a:cs typeface="Calibri"/>
                <a:sym typeface="Calibri"/>
              </a:rPr>
              <a:t> </a:t>
            </a:r>
            <a:r>
              <a:rPr lang="de-AT" sz="2400" dirty="0" err="1">
                <a:solidFill>
                  <a:schemeClr val="dk1"/>
                </a:solidFill>
                <a:latin typeface="Calibri"/>
                <a:ea typeface="Calibri"/>
                <a:cs typeface="Calibri"/>
                <a:sym typeface="Calibri"/>
              </a:rPr>
              <a:t>of</a:t>
            </a:r>
            <a:r>
              <a:rPr lang="de-AT" sz="2400" dirty="0">
                <a:solidFill>
                  <a:schemeClr val="dk1"/>
                </a:solidFill>
                <a:latin typeface="Calibri"/>
                <a:ea typeface="Calibri"/>
                <a:cs typeface="Calibri"/>
                <a:sym typeface="Calibri"/>
              </a:rPr>
              <a:t> </a:t>
            </a:r>
            <a:r>
              <a:rPr lang="de-AT" sz="2400" dirty="0" err="1">
                <a:solidFill>
                  <a:schemeClr val="dk1"/>
                </a:solidFill>
                <a:latin typeface="Calibri"/>
                <a:ea typeface="Calibri"/>
                <a:cs typeface="Calibri"/>
                <a:sym typeface="Calibri"/>
              </a:rPr>
              <a:t>station</a:t>
            </a:r>
            <a:r>
              <a:rPr lang="de-AT"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
        <p:nvSpPr>
          <p:cNvPr id="118" name="Google Shape;118;p15"/>
          <p:cNvSpPr txBox="1">
            <a:spLocks noGrp="1"/>
          </p:cNvSpPr>
          <p:nvPr>
            <p:ph type="sldNum" idx="12"/>
          </p:nvPr>
        </p:nvSpPr>
        <p:spPr>
          <a:xfrm>
            <a:off x="8387850" y="6437878"/>
            <a:ext cx="548700" cy="332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de-AT"/>
              <a:t>5</a:t>
            </a:fld>
            <a:endParaRPr/>
          </a:p>
        </p:txBody>
      </p:sp>
      <p:sp>
        <p:nvSpPr>
          <p:cNvPr id="2" name="Textfeld 1"/>
          <p:cNvSpPr txBox="1"/>
          <p:nvPr/>
        </p:nvSpPr>
        <p:spPr>
          <a:xfrm>
            <a:off x="265419" y="4011887"/>
            <a:ext cx="2204450" cy="307777"/>
          </a:xfrm>
          <a:prstGeom prst="rect">
            <a:avLst/>
          </a:prstGeom>
          <a:noFill/>
        </p:spPr>
        <p:txBody>
          <a:bodyPr wrap="none" rtlCol="0">
            <a:spAutoFit/>
          </a:bodyPr>
          <a:lstStyle/>
          <a:p>
            <a:r>
              <a:rPr lang="en-US" dirty="0">
                <a:solidFill>
                  <a:srgbClr val="FF0000"/>
                </a:solidFill>
              </a:rPr>
              <a:t>Buoy or stationary station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84270" y="876298"/>
            <a:ext cx="8229600" cy="648072"/>
          </a:xfrm>
        </p:spPr>
        <p:txBody>
          <a:bodyPr/>
          <a:lstStyle/>
          <a:p>
            <a:r>
              <a:rPr lang="cs-CZ" dirty="0"/>
              <a:t>System architecture</a:t>
            </a:r>
            <a:endParaRPr lang="en-US" dirty="0"/>
          </a:p>
        </p:txBody>
      </p:sp>
      <p:sp>
        <p:nvSpPr>
          <p:cNvPr id="4" name="Foliennummernplatzhalt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6</a:t>
            </a:fld>
            <a:endParaRPr lang="de-AT"/>
          </a:p>
        </p:txBody>
      </p:sp>
      <p:sp>
        <p:nvSpPr>
          <p:cNvPr id="5" name="Obdélník 4"/>
          <p:cNvSpPr/>
          <p:nvPr/>
        </p:nvSpPr>
        <p:spPr>
          <a:xfrm>
            <a:off x="2065389" y="2727829"/>
            <a:ext cx="1371802" cy="3819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800" dirty="0" err="1"/>
              <a:t>Colorimetric</a:t>
            </a:r>
            <a:r>
              <a:rPr lang="cs-CZ" sz="800" dirty="0"/>
              <a:t> sensor</a:t>
            </a:r>
          </a:p>
          <a:p>
            <a:pPr algn="ctr"/>
            <a:r>
              <a:rPr lang="cs-CZ" sz="800" dirty="0"/>
              <a:t>(DUK)</a:t>
            </a:r>
            <a:endParaRPr lang="en-GB" sz="800" dirty="0"/>
          </a:p>
        </p:txBody>
      </p:sp>
      <p:sp>
        <p:nvSpPr>
          <p:cNvPr id="6" name="Obdélník 5"/>
          <p:cNvSpPr/>
          <p:nvPr/>
        </p:nvSpPr>
        <p:spPr>
          <a:xfrm>
            <a:off x="3701316" y="2727829"/>
            <a:ext cx="1371802" cy="3819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800" dirty="0" err="1"/>
              <a:t>Electrochem</a:t>
            </a:r>
            <a:r>
              <a:rPr lang="cs-CZ" sz="800" dirty="0"/>
              <a:t>. sensor</a:t>
            </a:r>
          </a:p>
          <a:p>
            <a:pPr algn="ctr"/>
            <a:r>
              <a:rPr lang="cs-CZ" sz="800" dirty="0"/>
              <a:t>(MENDELU)</a:t>
            </a:r>
            <a:endParaRPr lang="en-GB" sz="800" dirty="0"/>
          </a:p>
        </p:txBody>
      </p:sp>
      <p:sp>
        <p:nvSpPr>
          <p:cNvPr id="7" name="Obdélník 6"/>
          <p:cNvSpPr/>
          <p:nvPr/>
        </p:nvSpPr>
        <p:spPr>
          <a:xfrm>
            <a:off x="436759" y="2723610"/>
            <a:ext cx="1371802" cy="3819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800" dirty="0" err="1"/>
              <a:t>Optical</a:t>
            </a:r>
            <a:r>
              <a:rPr lang="cs-CZ" sz="800" dirty="0"/>
              <a:t> sensor</a:t>
            </a:r>
          </a:p>
          <a:p>
            <a:pPr algn="ctr"/>
            <a:r>
              <a:rPr lang="cs-CZ" sz="800" dirty="0"/>
              <a:t>(DUK)</a:t>
            </a:r>
            <a:endParaRPr lang="en-GB" sz="800" dirty="0"/>
          </a:p>
        </p:txBody>
      </p:sp>
      <p:sp>
        <p:nvSpPr>
          <p:cNvPr id="8" name="Obdélník 7"/>
          <p:cNvSpPr/>
          <p:nvPr/>
        </p:nvSpPr>
        <p:spPr>
          <a:xfrm>
            <a:off x="2539164" y="3929906"/>
            <a:ext cx="3990181" cy="15063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800"/>
          </a:p>
        </p:txBody>
      </p:sp>
      <p:sp>
        <p:nvSpPr>
          <p:cNvPr id="9" name="Obdélník 8"/>
          <p:cNvSpPr/>
          <p:nvPr/>
        </p:nvSpPr>
        <p:spPr>
          <a:xfrm>
            <a:off x="3821156" y="4002725"/>
            <a:ext cx="1005327" cy="4739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800" dirty="0"/>
              <a:t>Power Management</a:t>
            </a:r>
            <a:endParaRPr lang="de-AT" sz="800" dirty="0"/>
          </a:p>
          <a:p>
            <a:pPr algn="ctr"/>
            <a:r>
              <a:rPr lang="de-AT" sz="800" dirty="0"/>
              <a:t>(CEITEC)</a:t>
            </a:r>
            <a:endParaRPr lang="cs-CZ" sz="800" dirty="0"/>
          </a:p>
        </p:txBody>
      </p:sp>
      <p:sp>
        <p:nvSpPr>
          <p:cNvPr id="10" name="Obdélník 9"/>
          <p:cNvSpPr/>
          <p:nvPr/>
        </p:nvSpPr>
        <p:spPr>
          <a:xfrm>
            <a:off x="3653916" y="4834614"/>
            <a:ext cx="1005327" cy="4739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800" dirty="0"/>
              <a:t>CPU</a:t>
            </a:r>
            <a:endParaRPr lang="de-AT" sz="800" dirty="0"/>
          </a:p>
          <a:p>
            <a:pPr algn="ctr"/>
            <a:r>
              <a:rPr lang="de-AT" sz="800" dirty="0"/>
              <a:t>(DUK)</a:t>
            </a:r>
            <a:endParaRPr lang="cs-CZ" sz="800" dirty="0"/>
          </a:p>
        </p:txBody>
      </p:sp>
      <p:sp>
        <p:nvSpPr>
          <p:cNvPr id="11" name="Obdélník 10"/>
          <p:cNvSpPr/>
          <p:nvPr/>
        </p:nvSpPr>
        <p:spPr>
          <a:xfrm>
            <a:off x="2687737" y="4008892"/>
            <a:ext cx="1005327" cy="47390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800" dirty="0"/>
              <a:t>Data interface</a:t>
            </a:r>
            <a:endParaRPr lang="de-AT" sz="800" dirty="0"/>
          </a:p>
          <a:p>
            <a:pPr algn="ctr"/>
            <a:r>
              <a:rPr lang="de-AT" sz="800" dirty="0"/>
              <a:t>(DUK)</a:t>
            </a:r>
            <a:endParaRPr lang="cs-CZ" sz="800" dirty="0"/>
          </a:p>
        </p:txBody>
      </p:sp>
      <p:sp>
        <p:nvSpPr>
          <p:cNvPr id="12" name="Obdélník 11"/>
          <p:cNvSpPr/>
          <p:nvPr/>
        </p:nvSpPr>
        <p:spPr>
          <a:xfrm>
            <a:off x="5761549" y="4023537"/>
            <a:ext cx="636380" cy="4739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dirty="0"/>
              <a:t>Power control</a:t>
            </a:r>
          </a:p>
          <a:p>
            <a:pPr algn="ctr"/>
            <a:r>
              <a:rPr lang="en-US" sz="800" dirty="0"/>
              <a:t>(CEITEC)</a:t>
            </a:r>
          </a:p>
        </p:txBody>
      </p:sp>
      <p:sp>
        <p:nvSpPr>
          <p:cNvPr id="13" name="Šipka ohnutá nahoru 16"/>
          <p:cNvSpPr/>
          <p:nvPr/>
        </p:nvSpPr>
        <p:spPr>
          <a:xfrm>
            <a:off x="4396295" y="3109777"/>
            <a:ext cx="1354469" cy="324369"/>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00"/>
          </a:p>
        </p:txBody>
      </p:sp>
      <p:sp>
        <p:nvSpPr>
          <p:cNvPr id="14" name="Šipka ohnutá nahoru 17"/>
          <p:cNvSpPr/>
          <p:nvPr/>
        </p:nvSpPr>
        <p:spPr>
          <a:xfrm>
            <a:off x="3024082" y="3113589"/>
            <a:ext cx="1503865" cy="324369"/>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00"/>
          </a:p>
        </p:txBody>
      </p:sp>
      <p:sp>
        <p:nvSpPr>
          <p:cNvPr id="15" name="Šipka ohnutá nahoru 18"/>
          <p:cNvSpPr/>
          <p:nvPr/>
        </p:nvSpPr>
        <p:spPr>
          <a:xfrm flipH="1">
            <a:off x="1347299" y="3109777"/>
            <a:ext cx="1676782" cy="324369"/>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00"/>
          </a:p>
        </p:txBody>
      </p:sp>
      <p:sp>
        <p:nvSpPr>
          <p:cNvPr id="16" name="Obousměrná svislá šipka 21"/>
          <p:cNvSpPr/>
          <p:nvPr/>
        </p:nvSpPr>
        <p:spPr>
          <a:xfrm>
            <a:off x="2930400" y="3109777"/>
            <a:ext cx="178284" cy="899113"/>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00"/>
          </a:p>
        </p:txBody>
      </p:sp>
      <p:cxnSp>
        <p:nvCxnSpPr>
          <p:cNvPr id="17" name="Přímá spojnice se šipkou 34"/>
          <p:cNvCxnSpPr/>
          <p:nvPr/>
        </p:nvCxnSpPr>
        <p:spPr>
          <a:xfrm rot="10800000">
            <a:off x="1115363" y="3109778"/>
            <a:ext cx="2921230" cy="70096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8" name="Pravoúhlá spojnice 49"/>
          <p:cNvCxnSpPr/>
          <p:nvPr/>
        </p:nvCxnSpPr>
        <p:spPr>
          <a:xfrm rot="16200000" flipV="1">
            <a:off x="3723297" y="3304250"/>
            <a:ext cx="899113" cy="48359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Přímá spojnice se šipkou 52"/>
          <p:cNvCxnSpPr/>
          <p:nvPr/>
        </p:nvCxnSpPr>
        <p:spPr>
          <a:xfrm flipH="1" flipV="1">
            <a:off x="3250359" y="3109780"/>
            <a:ext cx="295" cy="5786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Přímá spojnice 55"/>
          <p:cNvCxnSpPr/>
          <p:nvPr/>
        </p:nvCxnSpPr>
        <p:spPr>
          <a:xfrm>
            <a:off x="3256017" y="3686785"/>
            <a:ext cx="958457" cy="0"/>
          </a:xfrm>
          <a:prstGeom prst="line">
            <a:avLst/>
          </a:prstGeom>
        </p:spPr>
        <p:style>
          <a:lnRef idx="1">
            <a:schemeClr val="dk1"/>
          </a:lnRef>
          <a:fillRef idx="0">
            <a:schemeClr val="dk1"/>
          </a:fillRef>
          <a:effectRef idx="0">
            <a:schemeClr val="dk1"/>
          </a:effectRef>
          <a:fontRef idx="minor">
            <a:schemeClr val="tx1"/>
          </a:fontRef>
        </p:style>
      </p:cxnSp>
      <p:cxnSp>
        <p:nvCxnSpPr>
          <p:cNvPr id="21" name="Přímá spojnice 59"/>
          <p:cNvCxnSpPr/>
          <p:nvPr/>
        </p:nvCxnSpPr>
        <p:spPr>
          <a:xfrm>
            <a:off x="4036593" y="3810747"/>
            <a:ext cx="0" cy="191979"/>
          </a:xfrm>
          <a:prstGeom prst="line">
            <a:avLst/>
          </a:prstGeom>
        </p:spPr>
        <p:style>
          <a:lnRef idx="1">
            <a:schemeClr val="dk1"/>
          </a:lnRef>
          <a:fillRef idx="0">
            <a:schemeClr val="dk1"/>
          </a:fillRef>
          <a:effectRef idx="0">
            <a:schemeClr val="dk1"/>
          </a:effectRef>
          <a:fontRef idx="minor">
            <a:schemeClr val="tx1"/>
          </a:fontRef>
        </p:style>
      </p:cxnSp>
      <p:cxnSp>
        <p:nvCxnSpPr>
          <p:cNvPr id="22" name="Přímá spojnice 61"/>
          <p:cNvCxnSpPr/>
          <p:nvPr/>
        </p:nvCxnSpPr>
        <p:spPr>
          <a:xfrm>
            <a:off x="4214474" y="3680621"/>
            <a:ext cx="0" cy="322105"/>
          </a:xfrm>
          <a:prstGeom prst="line">
            <a:avLst/>
          </a:prstGeom>
        </p:spPr>
        <p:style>
          <a:lnRef idx="1">
            <a:schemeClr val="dk1"/>
          </a:lnRef>
          <a:fillRef idx="0">
            <a:schemeClr val="dk1"/>
          </a:fillRef>
          <a:effectRef idx="0">
            <a:schemeClr val="dk1"/>
          </a:effectRef>
          <a:fontRef idx="minor">
            <a:schemeClr val="tx1"/>
          </a:fontRef>
        </p:style>
      </p:cxnSp>
      <p:cxnSp>
        <p:nvCxnSpPr>
          <p:cNvPr id="23" name="Přímá spojnice se šipkou 65"/>
          <p:cNvCxnSpPr/>
          <p:nvPr/>
        </p:nvCxnSpPr>
        <p:spPr>
          <a:xfrm flipH="1" flipV="1">
            <a:off x="5431336" y="3109777"/>
            <a:ext cx="5660" cy="577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Přímá spojnice 67"/>
          <p:cNvCxnSpPr/>
          <p:nvPr/>
        </p:nvCxnSpPr>
        <p:spPr>
          <a:xfrm flipH="1">
            <a:off x="4639669" y="3686785"/>
            <a:ext cx="797327" cy="0"/>
          </a:xfrm>
          <a:prstGeom prst="line">
            <a:avLst/>
          </a:prstGeom>
        </p:spPr>
        <p:style>
          <a:lnRef idx="1">
            <a:schemeClr val="dk1"/>
          </a:lnRef>
          <a:fillRef idx="0">
            <a:schemeClr val="dk1"/>
          </a:fillRef>
          <a:effectRef idx="0">
            <a:schemeClr val="dk1"/>
          </a:effectRef>
          <a:fontRef idx="minor">
            <a:schemeClr val="tx1"/>
          </a:fontRef>
        </p:style>
      </p:cxnSp>
      <p:cxnSp>
        <p:nvCxnSpPr>
          <p:cNvPr id="25" name="Přímá spojnice 69"/>
          <p:cNvCxnSpPr/>
          <p:nvPr/>
        </p:nvCxnSpPr>
        <p:spPr>
          <a:xfrm>
            <a:off x="4639669" y="3675409"/>
            <a:ext cx="0" cy="322105"/>
          </a:xfrm>
          <a:prstGeom prst="line">
            <a:avLst/>
          </a:prstGeom>
        </p:spPr>
        <p:style>
          <a:lnRef idx="1">
            <a:schemeClr val="dk1"/>
          </a:lnRef>
          <a:fillRef idx="0">
            <a:schemeClr val="dk1"/>
          </a:fillRef>
          <a:effectRef idx="0">
            <a:schemeClr val="dk1"/>
          </a:effectRef>
          <a:fontRef idx="minor">
            <a:schemeClr val="tx1"/>
          </a:fontRef>
        </p:style>
      </p:cxnSp>
      <p:sp>
        <p:nvSpPr>
          <p:cNvPr id="26" name="Obdélník 71"/>
          <p:cNvSpPr/>
          <p:nvPr/>
        </p:nvSpPr>
        <p:spPr>
          <a:xfrm>
            <a:off x="2704508" y="4838360"/>
            <a:ext cx="644365" cy="47390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cs-CZ" sz="800" dirty="0"/>
              <a:t>GSM</a:t>
            </a:r>
            <a:endParaRPr lang="de-AT" sz="800" dirty="0"/>
          </a:p>
          <a:p>
            <a:pPr algn="ctr"/>
            <a:r>
              <a:rPr lang="de-AT" sz="800" dirty="0"/>
              <a:t>(DUK)</a:t>
            </a:r>
            <a:endParaRPr lang="cs-CZ" sz="800" dirty="0"/>
          </a:p>
        </p:txBody>
      </p:sp>
      <p:sp>
        <p:nvSpPr>
          <p:cNvPr id="27" name="Obdélník 72"/>
          <p:cNvSpPr/>
          <p:nvPr/>
        </p:nvSpPr>
        <p:spPr>
          <a:xfrm>
            <a:off x="5418251" y="4837990"/>
            <a:ext cx="1005327" cy="4739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800" dirty="0" err="1"/>
              <a:t>Memory</a:t>
            </a:r>
            <a:endParaRPr lang="cs-CZ" sz="800" dirty="0"/>
          </a:p>
        </p:txBody>
      </p:sp>
      <p:sp>
        <p:nvSpPr>
          <p:cNvPr id="28" name="Obdélník 73"/>
          <p:cNvSpPr/>
          <p:nvPr/>
        </p:nvSpPr>
        <p:spPr>
          <a:xfrm>
            <a:off x="4727924" y="1641280"/>
            <a:ext cx="1005327" cy="4739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800" dirty="0"/>
              <a:t>Solar Panel</a:t>
            </a:r>
          </a:p>
        </p:txBody>
      </p:sp>
      <p:sp>
        <p:nvSpPr>
          <p:cNvPr id="29" name="Obdélník 74"/>
          <p:cNvSpPr/>
          <p:nvPr/>
        </p:nvSpPr>
        <p:spPr>
          <a:xfrm>
            <a:off x="4976103" y="4008891"/>
            <a:ext cx="636380" cy="4677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800" dirty="0" err="1"/>
              <a:t>Battery</a:t>
            </a:r>
            <a:endParaRPr lang="cs-CZ" sz="800" dirty="0"/>
          </a:p>
        </p:txBody>
      </p:sp>
      <p:cxnSp>
        <p:nvCxnSpPr>
          <p:cNvPr id="30" name="Přímá spojnice se šipkou 83"/>
          <p:cNvCxnSpPr>
            <a:stCxn id="28" idx="2"/>
          </p:cNvCxnSpPr>
          <p:nvPr/>
        </p:nvCxnSpPr>
        <p:spPr>
          <a:xfrm flipH="1">
            <a:off x="5230587" y="2115183"/>
            <a:ext cx="1" cy="1880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Přímá spojnice se šipkou 85"/>
          <p:cNvCxnSpPr>
            <a:stCxn id="29" idx="1"/>
            <a:endCxn id="9" idx="3"/>
          </p:cNvCxnSpPr>
          <p:nvPr/>
        </p:nvCxnSpPr>
        <p:spPr>
          <a:xfrm flipH="1" flipV="1">
            <a:off x="4826483" y="4239677"/>
            <a:ext cx="149620" cy="3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Obdélník 90"/>
          <p:cNvSpPr/>
          <p:nvPr/>
        </p:nvSpPr>
        <p:spPr>
          <a:xfrm>
            <a:off x="7174957" y="4023537"/>
            <a:ext cx="636380" cy="4739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cs-CZ" sz="800" dirty="0"/>
              <a:t>Pump</a:t>
            </a:r>
            <a:endParaRPr lang="en-US" sz="800" dirty="0"/>
          </a:p>
        </p:txBody>
      </p:sp>
      <p:cxnSp>
        <p:nvCxnSpPr>
          <p:cNvPr id="33" name="Přímá spojnice se šipkou 92"/>
          <p:cNvCxnSpPr>
            <a:stCxn id="12" idx="3"/>
            <a:endCxn id="32" idx="1"/>
          </p:cNvCxnSpPr>
          <p:nvPr/>
        </p:nvCxnSpPr>
        <p:spPr>
          <a:xfrm>
            <a:off x="6397929" y="4260488"/>
            <a:ext cx="7770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Obdélník 95"/>
          <p:cNvSpPr/>
          <p:nvPr/>
        </p:nvSpPr>
        <p:spPr>
          <a:xfrm>
            <a:off x="2061975" y="2578758"/>
            <a:ext cx="574433" cy="1544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cs-CZ" sz="800" dirty="0" err="1"/>
              <a:t>Reagent</a:t>
            </a:r>
            <a:endParaRPr lang="en-US" sz="800" dirty="0"/>
          </a:p>
        </p:txBody>
      </p:sp>
      <p:sp>
        <p:nvSpPr>
          <p:cNvPr id="35" name="Obdélník 96"/>
          <p:cNvSpPr/>
          <p:nvPr/>
        </p:nvSpPr>
        <p:spPr>
          <a:xfrm>
            <a:off x="3695664" y="2577523"/>
            <a:ext cx="477188" cy="15565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cs-CZ" sz="800" dirty="0" err="1"/>
              <a:t>Buffer</a:t>
            </a:r>
            <a:endParaRPr lang="en-US" sz="800" dirty="0"/>
          </a:p>
        </p:txBody>
      </p:sp>
      <p:sp>
        <p:nvSpPr>
          <p:cNvPr id="36" name="Šipka nahoru 97"/>
          <p:cNvSpPr/>
          <p:nvPr/>
        </p:nvSpPr>
        <p:spPr>
          <a:xfrm>
            <a:off x="7440576" y="4506462"/>
            <a:ext cx="101877" cy="1395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37" name="Šipka doprava 102"/>
          <p:cNvSpPr/>
          <p:nvPr/>
        </p:nvSpPr>
        <p:spPr>
          <a:xfrm flipH="1">
            <a:off x="56414" y="2354122"/>
            <a:ext cx="7306840" cy="94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38" name="Šipka ohnutá nahoru 98"/>
          <p:cNvSpPr/>
          <p:nvPr/>
        </p:nvSpPr>
        <p:spPr>
          <a:xfrm rot="16200000">
            <a:off x="6568100" y="3088225"/>
            <a:ext cx="1674166" cy="20269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39" name="Šipka dolů 103"/>
          <p:cNvSpPr/>
          <p:nvPr/>
        </p:nvSpPr>
        <p:spPr>
          <a:xfrm>
            <a:off x="5898268" y="2428240"/>
            <a:ext cx="81636" cy="298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0" name="Šipka dolů 104"/>
          <p:cNvSpPr/>
          <p:nvPr/>
        </p:nvSpPr>
        <p:spPr>
          <a:xfrm>
            <a:off x="4307246" y="2429476"/>
            <a:ext cx="81636" cy="298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1" name="Šipka dolů 105"/>
          <p:cNvSpPr/>
          <p:nvPr/>
        </p:nvSpPr>
        <p:spPr>
          <a:xfrm>
            <a:off x="2683657" y="2428240"/>
            <a:ext cx="81636" cy="298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2" name="Šipka dolů 124"/>
          <p:cNvSpPr/>
          <p:nvPr/>
        </p:nvSpPr>
        <p:spPr>
          <a:xfrm>
            <a:off x="4899960" y="4693361"/>
            <a:ext cx="176124" cy="16476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00"/>
          </a:p>
        </p:txBody>
      </p:sp>
      <p:sp>
        <p:nvSpPr>
          <p:cNvPr id="43" name="Šipka dolů 106"/>
          <p:cNvSpPr/>
          <p:nvPr/>
        </p:nvSpPr>
        <p:spPr>
          <a:xfrm>
            <a:off x="1035529" y="2422890"/>
            <a:ext cx="81636" cy="298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4" name="Obdélník 107"/>
          <p:cNvSpPr/>
          <p:nvPr/>
        </p:nvSpPr>
        <p:spPr>
          <a:xfrm>
            <a:off x="5373193" y="2721782"/>
            <a:ext cx="1371802" cy="3819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800" dirty="0" err="1"/>
              <a:t>Colorimetric</a:t>
            </a:r>
            <a:r>
              <a:rPr lang="cs-CZ" sz="800" dirty="0"/>
              <a:t> sensor</a:t>
            </a:r>
          </a:p>
          <a:p>
            <a:pPr algn="ctr"/>
            <a:r>
              <a:rPr lang="cs-CZ" sz="800" dirty="0"/>
              <a:t>(BUT)</a:t>
            </a:r>
            <a:endParaRPr lang="en-GB" sz="800" dirty="0"/>
          </a:p>
        </p:txBody>
      </p:sp>
      <p:sp>
        <p:nvSpPr>
          <p:cNvPr id="45" name="Obdélník 108"/>
          <p:cNvSpPr/>
          <p:nvPr/>
        </p:nvSpPr>
        <p:spPr>
          <a:xfrm>
            <a:off x="5373193" y="2566126"/>
            <a:ext cx="477188" cy="15565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cs-CZ" sz="800" dirty="0" err="1"/>
              <a:t>Reagent</a:t>
            </a:r>
            <a:endParaRPr lang="en-US" sz="800" dirty="0"/>
          </a:p>
        </p:txBody>
      </p:sp>
      <p:sp>
        <p:nvSpPr>
          <p:cNvPr id="46" name="Šipka dolů 110"/>
          <p:cNvSpPr/>
          <p:nvPr/>
        </p:nvSpPr>
        <p:spPr>
          <a:xfrm flipV="1">
            <a:off x="590685" y="2423162"/>
            <a:ext cx="81636" cy="298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7" name="TextovéPole 111"/>
          <p:cNvSpPr txBox="1"/>
          <p:nvPr/>
        </p:nvSpPr>
        <p:spPr>
          <a:xfrm>
            <a:off x="6868934" y="5950565"/>
            <a:ext cx="1143286" cy="159133"/>
          </a:xfrm>
          <a:prstGeom prst="rect">
            <a:avLst/>
          </a:prstGeom>
          <a:noFill/>
        </p:spPr>
        <p:txBody>
          <a:bodyPr wrap="square" rtlCol="0">
            <a:spAutoFit/>
          </a:bodyPr>
          <a:lstStyle/>
          <a:p>
            <a:r>
              <a:rPr lang="cs-CZ" sz="800" dirty="0">
                <a:latin typeface="+mn-lt"/>
              </a:rPr>
              <a:t>River </a:t>
            </a:r>
            <a:r>
              <a:rPr lang="cs-CZ" sz="800" dirty="0" err="1">
                <a:latin typeface="+mn-lt"/>
              </a:rPr>
              <a:t>water</a:t>
            </a:r>
            <a:r>
              <a:rPr lang="cs-CZ" sz="800" dirty="0">
                <a:latin typeface="+mn-lt"/>
              </a:rPr>
              <a:t> </a:t>
            </a:r>
            <a:r>
              <a:rPr lang="cs-CZ" sz="800" dirty="0" err="1">
                <a:latin typeface="+mn-lt"/>
              </a:rPr>
              <a:t>inlet</a:t>
            </a:r>
            <a:endParaRPr lang="en-GB" sz="800" dirty="0">
              <a:latin typeface="+mn-lt"/>
            </a:endParaRPr>
          </a:p>
        </p:txBody>
      </p:sp>
      <p:sp>
        <p:nvSpPr>
          <p:cNvPr id="48" name="TextovéPole 112"/>
          <p:cNvSpPr txBox="1"/>
          <p:nvPr/>
        </p:nvSpPr>
        <p:spPr>
          <a:xfrm>
            <a:off x="56414" y="2142201"/>
            <a:ext cx="1143286" cy="159133"/>
          </a:xfrm>
          <a:prstGeom prst="rect">
            <a:avLst/>
          </a:prstGeom>
          <a:noFill/>
        </p:spPr>
        <p:txBody>
          <a:bodyPr wrap="square" rtlCol="0">
            <a:spAutoFit/>
          </a:bodyPr>
          <a:lstStyle/>
          <a:p>
            <a:r>
              <a:rPr lang="cs-CZ" sz="800" dirty="0" err="1">
                <a:latin typeface="+mn-lt"/>
              </a:rPr>
              <a:t>Water</a:t>
            </a:r>
            <a:r>
              <a:rPr lang="cs-CZ" sz="800" dirty="0">
                <a:latin typeface="+mn-lt"/>
              </a:rPr>
              <a:t> </a:t>
            </a:r>
            <a:r>
              <a:rPr lang="cs-CZ" sz="800" dirty="0" err="1">
                <a:latin typeface="+mn-lt"/>
              </a:rPr>
              <a:t>outlet</a:t>
            </a:r>
            <a:endParaRPr lang="en-GB" sz="800" dirty="0">
              <a:latin typeface="+mn-lt"/>
            </a:endParaRPr>
          </a:p>
        </p:txBody>
      </p:sp>
      <p:sp>
        <p:nvSpPr>
          <p:cNvPr id="49" name="Zaoblený obdélník 113"/>
          <p:cNvSpPr/>
          <p:nvPr/>
        </p:nvSpPr>
        <p:spPr>
          <a:xfrm>
            <a:off x="7949961" y="2655350"/>
            <a:ext cx="1137626" cy="4544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dirty="0">
                <a:solidFill>
                  <a:schemeClr val="tx1"/>
                </a:solidFill>
              </a:rPr>
              <a:t>Waste reservoir</a:t>
            </a:r>
          </a:p>
        </p:txBody>
      </p:sp>
      <p:sp>
        <p:nvSpPr>
          <p:cNvPr id="50" name="Šipka ohnutá nahoru 115"/>
          <p:cNvSpPr/>
          <p:nvPr/>
        </p:nvSpPr>
        <p:spPr>
          <a:xfrm flipV="1">
            <a:off x="2974971" y="2490160"/>
            <a:ext cx="5585480" cy="158066"/>
          </a:xfrm>
          <a:prstGeom prst="bentUpArrow">
            <a:avLst>
              <a:gd name="adj1" fmla="val 25000"/>
              <a:gd name="adj2" fmla="val 25000"/>
              <a:gd name="adj3"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800"/>
          </a:p>
        </p:txBody>
      </p:sp>
      <p:sp>
        <p:nvSpPr>
          <p:cNvPr id="51" name="Šipka nahoru 117"/>
          <p:cNvSpPr/>
          <p:nvPr/>
        </p:nvSpPr>
        <p:spPr>
          <a:xfrm>
            <a:off x="4651661" y="2538836"/>
            <a:ext cx="73981" cy="18682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800"/>
          </a:p>
        </p:txBody>
      </p:sp>
      <p:sp>
        <p:nvSpPr>
          <p:cNvPr id="52" name="Šipka nahoru 118"/>
          <p:cNvSpPr/>
          <p:nvPr/>
        </p:nvSpPr>
        <p:spPr>
          <a:xfrm>
            <a:off x="6241723" y="2534633"/>
            <a:ext cx="73981" cy="18682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800"/>
          </a:p>
        </p:txBody>
      </p:sp>
      <p:sp>
        <p:nvSpPr>
          <p:cNvPr id="53" name="Šipka ohnutá nahoru 119"/>
          <p:cNvSpPr/>
          <p:nvPr/>
        </p:nvSpPr>
        <p:spPr>
          <a:xfrm rot="5400000" flipH="1">
            <a:off x="2890688" y="2503459"/>
            <a:ext cx="251608" cy="184383"/>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800"/>
          </a:p>
        </p:txBody>
      </p:sp>
      <p:sp>
        <p:nvSpPr>
          <p:cNvPr id="54" name="TextovéPole 120"/>
          <p:cNvSpPr txBox="1"/>
          <p:nvPr/>
        </p:nvSpPr>
        <p:spPr>
          <a:xfrm>
            <a:off x="7635408" y="2227624"/>
            <a:ext cx="1143286" cy="159133"/>
          </a:xfrm>
          <a:prstGeom prst="rect">
            <a:avLst/>
          </a:prstGeom>
          <a:noFill/>
        </p:spPr>
        <p:txBody>
          <a:bodyPr wrap="square" rtlCol="0">
            <a:spAutoFit/>
          </a:bodyPr>
          <a:lstStyle/>
          <a:p>
            <a:r>
              <a:rPr lang="cs-CZ" sz="800" dirty="0" err="1">
                <a:latin typeface="+mn-lt"/>
              </a:rPr>
              <a:t>Waste</a:t>
            </a:r>
            <a:r>
              <a:rPr lang="cs-CZ" sz="800" dirty="0">
                <a:latin typeface="+mn-lt"/>
              </a:rPr>
              <a:t> </a:t>
            </a:r>
            <a:r>
              <a:rPr lang="cs-CZ" sz="800" dirty="0" err="1">
                <a:latin typeface="+mn-lt"/>
              </a:rPr>
              <a:t>outlet</a:t>
            </a:r>
            <a:endParaRPr lang="en-GB" sz="800" dirty="0">
              <a:latin typeface="+mn-lt"/>
            </a:endParaRPr>
          </a:p>
        </p:txBody>
      </p:sp>
      <p:sp>
        <p:nvSpPr>
          <p:cNvPr id="55" name="Obdélník 121"/>
          <p:cNvSpPr/>
          <p:nvPr/>
        </p:nvSpPr>
        <p:spPr>
          <a:xfrm>
            <a:off x="468728" y="4837990"/>
            <a:ext cx="1005327" cy="47390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cs-CZ" sz="800" dirty="0"/>
              <a:t>Data server</a:t>
            </a:r>
            <a:endParaRPr lang="de-AT" sz="800" dirty="0"/>
          </a:p>
          <a:p>
            <a:pPr algn="ctr"/>
            <a:r>
              <a:rPr lang="de-AT" sz="800" dirty="0"/>
              <a:t>(DUK)</a:t>
            </a:r>
            <a:endParaRPr lang="cs-CZ" sz="800" dirty="0"/>
          </a:p>
        </p:txBody>
      </p:sp>
      <p:sp>
        <p:nvSpPr>
          <p:cNvPr id="56" name="Obdélník 122"/>
          <p:cNvSpPr/>
          <p:nvPr/>
        </p:nvSpPr>
        <p:spPr>
          <a:xfrm>
            <a:off x="7188340" y="4823947"/>
            <a:ext cx="636380" cy="4739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cs-CZ" sz="800" dirty="0" err="1"/>
              <a:t>Filter</a:t>
            </a:r>
            <a:endParaRPr lang="en-US" sz="800" dirty="0"/>
          </a:p>
        </p:txBody>
      </p:sp>
      <p:sp>
        <p:nvSpPr>
          <p:cNvPr id="57" name="Obdélník 123"/>
          <p:cNvSpPr/>
          <p:nvPr/>
        </p:nvSpPr>
        <p:spPr>
          <a:xfrm>
            <a:off x="4812051" y="4849969"/>
            <a:ext cx="416841" cy="4585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800" dirty="0"/>
              <a:t>IMU</a:t>
            </a:r>
            <a:endParaRPr lang="en-GB" sz="800" dirty="0"/>
          </a:p>
        </p:txBody>
      </p:sp>
      <p:sp>
        <p:nvSpPr>
          <p:cNvPr id="58" name="Šipka nahoru, doprava i doleva 70"/>
          <p:cNvSpPr/>
          <p:nvPr/>
        </p:nvSpPr>
        <p:spPr>
          <a:xfrm rot="5400000" flipV="1">
            <a:off x="4968637" y="3752299"/>
            <a:ext cx="331529" cy="1839854"/>
          </a:xfrm>
          <a:prstGeom prst="leftRigh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00"/>
          </a:p>
        </p:txBody>
      </p:sp>
      <p:sp>
        <p:nvSpPr>
          <p:cNvPr id="59" name="Šipka nahoru, doprava i doleva 14"/>
          <p:cNvSpPr/>
          <p:nvPr/>
        </p:nvSpPr>
        <p:spPr>
          <a:xfrm rot="5400000">
            <a:off x="3460379" y="3997388"/>
            <a:ext cx="361459" cy="1332274"/>
          </a:xfrm>
          <a:prstGeom prst="leftRigh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00"/>
          </a:p>
        </p:txBody>
      </p:sp>
      <p:sp>
        <p:nvSpPr>
          <p:cNvPr id="60" name="Obousměrná svislá šipka 15"/>
          <p:cNvSpPr/>
          <p:nvPr/>
        </p:nvSpPr>
        <p:spPr>
          <a:xfrm>
            <a:off x="4159613" y="4485741"/>
            <a:ext cx="200569" cy="355566"/>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00"/>
          </a:p>
        </p:txBody>
      </p:sp>
      <p:sp>
        <p:nvSpPr>
          <p:cNvPr id="63" name="Abgerundetes Rechteck 62"/>
          <p:cNvSpPr/>
          <p:nvPr/>
        </p:nvSpPr>
        <p:spPr>
          <a:xfrm>
            <a:off x="7001502" y="3330552"/>
            <a:ext cx="1061238" cy="413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Reservoir</a:t>
            </a:r>
          </a:p>
        </p:txBody>
      </p:sp>
    </p:spTree>
    <p:extLst>
      <p:ext uri="{BB962C8B-B14F-4D97-AF65-F5344CB8AC3E}">
        <p14:creationId xmlns:p14="http://schemas.microsoft.com/office/powerpoint/2010/main" val="156860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244025" y="1742875"/>
            <a:ext cx="2325300" cy="4425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de-AT" sz="1800" b="1"/>
              <a:t>Power consumption:</a:t>
            </a:r>
            <a:endParaRPr sz="1800" b="1"/>
          </a:p>
          <a:p>
            <a:pPr marL="0" lvl="0" indent="0" algn="l" rtl="0">
              <a:lnSpc>
                <a:spcPct val="115000"/>
              </a:lnSpc>
              <a:spcBef>
                <a:spcPts val="0"/>
              </a:spcBef>
              <a:spcAft>
                <a:spcPts val="0"/>
              </a:spcAft>
              <a:buClr>
                <a:schemeClr val="dk1"/>
              </a:buClr>
              <a:buSzPts val="1100"/>
              <a:buFont typeface="Arial"/>
              <a:buNone/>
            </a:pPr>
            <a:r>
              <a:rPr lang="de-AT" sz="1800"/>
              <a:t>defined mainly by pumps</a:t>
            </a:r>
            <a:endParaRPr sz="1800"/>
          </a:p>
          <a:p>
            <a:pPr marL="0" lvl="0" indent="0" algn="l" rtl="0">
              <a:lnSpc>
                <a:spcPct val="115000"/>
              </a:lnSpc>
              <a:spcBef>
                <a:spcPts val="0"/>
              </a:spcBef>
              <a:spcAft>
                <a:spcPts val="0"/>
              </a:spcAft>
              <a:buClr>
                <a:schemeClr val="dk1"/>
              </a:buClr>
              <a:buSzPts val="1100"/>
              <a:buFont typeface="Arial"/>
              <a:buNone/>
            </a:pPr>
            <a:r>
              <a:rPr lang="de-AT" sz="1800" b="1"/>
              <a:t>Size:</a:t>
            </a:r>
            <a:endParaRPr sz="1800" b="1"/>
          </a:p>
          <a:p>
            <a:pPr marL="0" lvl="0" indent="0" algn="l" rtl="0">
              <a:lnSpc>
                <a:spcPct val="115000"/>
              </a:lnSpc>
              <a:spcBef>
                <a:spcPts val="0"/>
              </a:spcBef>
              <a:spcAft>
                <a:spcPts val="0"/>
              </a:spcAft>
              <a:buClr>
                <a:schemeClr val="dk1"/>
              </a:buClr>
              <a:buSzPts val="1100"/>
              <a:buFont typeface="Arial"/>
              <a:buNone/>
            </a:pPr>
            <a:r>
              <a:rPr lang="de-AT" sz="1800"/>
              <a:t>due to microfluidic could be cartridge size – easily exchangeable</a:t>
            </a:r>
            <a:endParaRPr sz="1800"/>
          </a:p>
          <a:p>
            <a:pPr marL="0" lvl="0" indent="0" algn="l" rtl="0">
              <a:spcBef>
                <a:spcPts val="360"/>
              </a:spcBef>
              <a:spcAft>
                <a:spcPts val="0"/>
              </a:spcAft>
              <a:buNone/>
            </a:pPr>
            <a:endParaRPr/>
          </a:p>
        </p:txBody>
      </p:sp>
      <p:sp>
        <p:nvSpPr>
          <p:cNvPr id="125" name="Google Shape;125;p16"/>
          <p:cNvSpPr txBox="1">
            <a:spLocks noGrp="1"/>
          </p:cNvSpPr>
          <p:nvPr>
            <p:ph type="title"/>
          </p:nvPr>
        </p:nvSpPr>
        <p:spPr>
          <a:xfrm>
            <a:off x="467544" y="902996"/>
            <a:ext cx="8229600" cy="64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de-AT"/>
              <a:t>Colorimetric device concept</a:t>
            </a:r>
            <a:endParaRPr/>
          </a:p>
        </p:txBody>
      </p:sp>
      <p:sp>
        <p:nvSpPr>
          <p:cNvPr id="126" name="Google Shape;126;p16"/>
          <p:cNvSpPr txBox="1">
            <a:spLocks noGrp="1"/>
          </p:cNvSpPr>
          <p:nvPr>
            <p:ph type="sldNum" idx="12"/>
          </p:nvPr>
        </p:nvSpPr>
        <p:spPr>
          <a:xfrm>
            <a:off x="8387850" y="6437878"/>
            <a:ext cx="548700" cy="332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de-AT"/>
              <a:t>7</a:t>
            </a:fld>
            <a:endParaRPr/>
          </a:p>
        </p:txBody>
      </p:sp>
      <p:pic>
        <p:nvPicPr>
          <p:cNvPr id="127" name="Google Shape;127;p16"/>
          <p:cNvPicPr preferRelativeResize="0"/>
          <p:nvPr/>
        </p:nvPicPr>
        <p:blipFill>
          <a:blip r:embed="rId3">
            <a:alphaModFix/>
          </a:blip>
          <a:stretch>
            <a:fillRect/>
          </a:stretch>
        </p:blipFill>
        <p:spPr>
          <a:xfrm>
            <a:off x="2706100" y="3131500"/>
            <a:ext cx="6188250" cy="3036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body" idx="1"/>
          </p:nvPr>
        </p:nvSpPr>
        <p:spPr>
          <a:xfrm>
            <a:off x="467550" y="1760250"/>
            <a:ext cx="8229600" cy="42312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de-AT" sz="2800" dirty="0">
                <a:latin typeface="Arial"/>
                <a:ea typeface="Arial"/>
                <a:cs typeface="Arial"/>
                <a:sym typeface="Arial"/>
              </a:rPr>
              <a:t>•</a:t>
            </a:r>
            <a:r>
              <a:rPr lang="de-AT" sz="2800" dirty="0" err="1"/>
              <a:t>We</a:t>
            </a:r>
            <a:r>
              <a:rPr lang="de-AT" sz="2800" dirty="0"/>
              <a:t> </a:t>
            </a:r>
            <a:r>
              <a:rPr lang="de-AT" sz="2800" dirty="0" err="1"/>
              <a:t>can</a:t>
            </a:r>
            <a:r>
              <a:rPr lang="de-AT" sz="2800" dirty="0"/>
              <a:t> </a:t>
            </a:r>
            <a:r>
              <a:rPr lang="de-AT" sz="2800" dirty="0" err="1"/>
              <a:t>make</a:t>
            </a:r>
            <a:r>
              <a:rPr lang="de-AT" sz="2800" dirty="0"/>
              <a:t> </a:t>
            </a:r>
            <a:r>
              <a:rPr lang="de-AT" sz="2800" dirty="0" err="1"/>
              <a:t>join</a:t>
            </a:r>
            <a:r>
              <a:rPr lang="de-AT" sz="2800" dirty="0"/>
              <a:t> </a:t>
            </a:r>
            <a:r>
              <a:rPr lang="de-AT" sz="2800" dirty="0" err="1"/>
              <a:t>platform</a:t>
            </a:r>
            <a:r>
              <a:rPr lang="de-AT" sz="2800" dirty="0"/>
              <a:t> </a:t>
            </a:r>
            <a:r>
              <a:rPr lang="de-AT" sz="2800" dirty="0" err="1"/>
              <a:t>for</a:t>
            </a:r>
            <a:r>
              <a:rPr lang="de-AT" sz="2800" dirty="0"/>
              <a:t> sample </a:t>
            </a:r>
            <a:r>
              <a:rPr lang="de-AT" sz="2800" dirty="0" err="1"/>
              <a:t>distribution</a:t>
            </a:r>
            <a:endParaRPr sz="2800" dirty="0"/>
          </a:p>
          <a:p>
            <a:pPr marL="0" lvl="0" indent="0" algn="l" rtl="0">
              <a:lnSpc>
                <a:spcPct val="90000"/>
              </a:lnSpc>
              <a:spcBef>
                <a:spcPts val="1000"/>
              </a:spcBef>
              <a:spcAft>
                <a:spcPts val="0"/>
              </a:spcAft>
              <a:buClr>
                <a:schemeClr val="dk1"/>
              </a:buClr>
              <a:buSzPts val="1100"/>
              <a:buFont typeface="Arial"/>
              <a:buNone/>
            </a:pPr>
            <a:r>
              <a:rPr lang="de-AT" sz="2800" dirty="0">
                <a:latin typeface="Arial"/>
                <a:ea typeface="Arial"/>
                <a:cs typeface="Arial"/>
                <a:sym typeface="Arial"/>
              </a:rPr>
              <a:t>•</a:t>
            </a:r>
            <a:r>
              <a:rPr lang="de-AT" sz="2800" dirty="0" err="1"/>
              <a:t>Microfluidic</a:t>
            </a:r>
            <a:r>
              <a:rPr lang="de-AT" sz="2800" dirty="0"/>
              <a:t> </a:t>
            </a:r>
            <a:r>
              <a:rPr lang="de-AT" sz="2800" dirty="0" err="1"/>
              <a:t>system</a:t>
            </a:r>
            <a:r>
              <a:rPr lang="de-AT" sz="2800" dirty="0"/>
              <a:t> </a:t>
            </a:r>
            <a:r>
              <a:rPr lang="de-AT" sz="2800" dirty="0" err="1"/>
              <a:t>assure</a:t>
            </a:r>
            <a:r>
              <a:rPr lang="de-AT" sz="2800" dirty="0"/>
              <a:t> </a:t>
            </a:r>
            <a:r>
              <a:rPr lang="de-AT" sz="2800" dirty="0" err="1"/>
              <a:t>very</a:t>
            </a:r>
            <a:r>
              <a:rPr lang="de-AT" sz="2800" dirty="0"/>
              <a:t> </a:t>
            </a:r>
            <a:r>
              <a:rPr lang="de-AT" sz="2800" dirty="0" err="1"/>
              <a:t>low</a:t>
            </a:r>
            <a:r>
              <a:rPr lang="de-AT" sz="2800" dirty="0"/>
              <a:t> </a:t>
            </a:r>
            <a:r>
              <a:rPr lang="de-AT" sz="2800" dirty="0" err="1"/>
              <a:t>consumption</a:t>
            </a:r>
            <a:r>
              <a:rPr lang="de-AT" sz="2800" dirty="0"/>
              <a:t> </a:t>
            </a:r>
            <a:r>
              <a:rPr lang="de-AT" sz="2800" dirty="0" err="1"/>
              <a:t>of</a:t>
            </a:r>
            <a:r>
              <a:rPr lang="de-AT" sz="2800" dirty="0"/>
              <a:t> </a:t>
            </a:r>
            <a:r>
              <a:rPr lang="de-AT" sz="2800" dirty="0" err="1"/>
              <a:t>reagent</a:t>
            </a:r>
            <a:r>
              <a:rPr lang="de-AT" sz="2800" dirty="0"/>
              <a:t> </a:t>
            </a:r>
            <a:r>
              <a:rPr lang="de-AT" sz="2800" dirty="0" err="1"/>
              <a:t>and</a:t>
            </a:r>
            <a:r>
              <a:rPr lang="de-AT" sz="2800" dirty="0"/>
              <a:t> </a:t>
            </a:r>
            <a:r>
              <a:rPr lang="de-AT" sz="2800" dirty="0" err="1"/>
              <a:t>low</a:t>
            </a:r>
            <a:r>
              <a:rPr lang="de-AT" sz="2800" dirty="0"/>
              <a:t> </a:t>
            </a:r>
            <a:r>
              <a:rPr lang="de-AT" sz="2800" dirty="0" err="1"/>
              <a:t>waste</a:t>
            </a:r>
            <a:endParaRPr sz="2800" dirty="0"/>
          </a:p>
          <a:p>
            <a:pPr marL="0" lvl="0" indent="0" algn="l" rtl="0">
              <a:spcBef>
                <a:spcPts val="360"/>
              </a:spcBef>
              <a:spcAft>
                <a:spcPts val="0"/>
              </a:spcAft>
              <a:buNone/>
            </a:pPr>
            <a:endParaRPr dirty="0"/>
          </a:p>
        </p:txBody>
      </p:sp>
      <p:sp>
        <p:nvSpPr>
          <p:cNvPr id="134" name="Google Shape;134;p17"/>
          <p:cNvSpPr txBox="1">
            <a:spLocks noGrp="1"/>
          </p:cNvSpPr>
          <p:nvPr>
            <p:ph type="title"/>
          </p:nvPr>
        </p:nvSpPr>
        <p:spPr>
          <a:xfrm>
            <a:off x="457201" y="1076531"/>
            <a:ext cx="8229600" cy="64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de-AT" dirty="0"/>
              <a:t>Solution </a:t>
            </a:r>
            <a:r>
              <a:rPr lang="de-AT" dirty="0" err="1"/>
              <a:t>for</a:t>
            </a:r>
            <a:r>
              <a:rPr lang="de-AT" dirty="0"/>
              <a:t> multi-</a:t>
            </a:r>
            <a:r>
              <a:rPr lang="de-AT" dirty="0" err="1"/>
              <a:t>colorimetric</a:t>
            </a:r>
            <a:r>
              <a:rPr lang="de-AT" dirty="0"/>
              <a:t> </a:t>
            </a:r>
            <a:r>
              <a:rPr lang="de-AT" dirty="0" err="1"/>
              <a:t>analysis</a:t>
            </a:r>
            <a:endParaRPr dirty="0"/>
          </a:p>
        </p:txBody>
      </p:sp>
      <p:sp>
        <p:nvSpPr>
          <p:cNvPr id="135" name="Google Shape;135;p17"/>
          <p:cNvSpPr txBox="1">
            <a:spLocks noGrp="1"/>
          </p:cNvSpPr>
          <p:nvPr>
            <p:ph type="sldNum" idx="12"/>
          </p:nvPr>
        </p:nvSpPr>
        <p:spPr>
          <a:xfrm>
            <a:off x="8387850" y="6437878"/>
            <a:ext cx="548700" cy="332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de-AT"/>
              <a:t>8</a:t>
            </a:fld>
            <a:endParaRPr/>
          </a:p>
        </p:txBody>
      </p:sp>
      <p:pic>
        <p:nvPicPr>
          <p:cNvPr id="136" name="Google Shape;136;p17"/>
          <p:cNvPicPr preferRelativeResize="0"/>
          <p:nvPr/>
        </p:nvPicPr>
        <p:blipFill>
          <a:blip r:embed="rId3">
            <a:alphaModFix/>
          </a:blip>
          <a:stretch>
            <a:fillRect/>
          </a:stretch>
        </p:blipFill>
        <p:spPr>
          <a:xfrm>
            <a:off x="158913" y="3429000"/>
            <a:ext cx="8826176" cy="2921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body" idx="1"/>
          </p:nvPr>
        </p:nvSpPr>
        <p:spPr>
          <a:xfrm>
            <a:off x="457200" y="1700808"/>
            <a:ext cx="8229600" cy="44253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de-AT" b="1" dirty="0"/>
              <a:t>Power </a:t>
            </a:r>
            <a:r>
              <a:rPr lang="de-AT" b="1" dirty="0" err="1"/>
              <a:t>supply</a:t>
            </a:r>
            <a:r>
              <a:rPr lang="de-AT" b="1" dirty="0"/>
              <a:t> </a:t>
            </a:r>
            <a:r>
              <a:rPr lang="de-AT" b="1" dirty="0" err="1"/>
              <a:t>by</a:t>
            </a:r>
            <a:r>
              <a:rPr lang="de-AT" b="1" dirty="0"/>
              <a:t> solar </a:t>
            </a:r>
            <a:r>
              <a:rPr lang="de-AT" b="1" dirty="0" err="1"/>
              <a:t>panel</a:t>
            </a:r>
            <a:endParaRPr b="1" dirty="0"/>
          </a:p>
          <a:p>
            <a:pPr marL="914400" lvl="1" indent="-342900" algn="l" rtl="0">
              <a:spcBef>
                <a:spcPts val="0"/>
              </a:spcBef>
              <a:spcAft>
                <a:spcPts val="0"/>
              </a:spcAft>
              <a:buSzPts val="1800"/>
              <a:buChar char="–"/>
            </a:pPr>
            <a:r>
              <a:rPr lang="de-AT" dirty="0"/>
              <a:t>Design: Power </a:t>
            </a:r>
            <a:r>
              <a:rPr lang="de-AT" dirty="0" err="1"/>
              <a:t>consumption</a:t>
            </a:r>
            <a:r>
              <a:rPr lang="de-AT" dirty="0"/>
              <a:t> </a:t>
            </a:r>
            <a:r>
              <a:rPr lang="de-AT" dirty="0" err="1"/>
              <a:t>by</a:t>
            </a:r>
            <a:r>
              <a:rPr lang="de-AT" dirty="0"/>
              <a:t> </a:t>
            </a:r>
            <a:r>
              <a:rPr lang="de-AT" dirty="0" err="1"/>
              <a:t>modules</a:t>
            </a:r>
            <a:r>
              <a:rPr lang="de-AT" dirty="0"/>
              <a:t>?</a:t>
            </a:r>
          </a:p>
          <a:p>
            <a:pPr marL="914400" lvl="1" indent="-342900" algn="l" rtl="0">
              <a:spcBef>
                <a:spcPts val="0"/>
              </a:spcBef>
              <a:spcAft>
                <a:spcPts val="0"/>
              </a:spcAft>
              <a:buSzPts val="1800"/>
              <a:buChar char="–"/>
            </a:pPr>
            <a:r>
              <a:rPr lang="de-AT" dirty="0"/>
              <a:t>Main </a:t>
            </a:r>
            <a:r>
              <a:rPr lang="de-AT" dirty="0" err="1"/>
              <a:t>supply</a:t>
            </a:r>
            <a:r>
              <a:rPr lang="de-AT" dirty="0"/>
              <a:t> </a:t>
            </a:r>
            <a:r>
              <a:rPr lang="de-AT" dirty="0" err="1"/>
              <a:t>voltage</a:t>
            </a:r>
            <a:r>
              <a:rPr lang="de-AT" dirty="0"/>
              <a:t>: 12V/DC </a:t>
            </a:r>
            <a:endParaRPr dirty="0"/>
          </a:p>
          <a:p>
            <a:pPr marL="914400" lvl="1" indent="-342900" algn="l" rtl="0">
              <a:spcBef>
                <a:spcPts val="0"/>
              </a:spcBef>
              <a:spcAft>
                <a:spcPts val="0"/>
              </a:spcAft>
              <a:buSzPts val="1800"/>
              <a:buChar char="–"/>
            </a:pPr>
            <a:r>
              <a:rPr lang="de-AT" dirty="0"/>
              <a:t>Sampling </a:t>
            </a:r>
            <a:r>
              <a:rPr lang="de-AT" dirty="0" err="1"/>
              <a:t>period</a:t>
            </a:r>
            <a:r>
              <a:rPr lang="de-AT" dirty="0"/>
              <a:t>: 1/</a:t>
            </a:r>
            <a:r>
              <a:rPr lang="de-AT" dirty="0" err="1"/>
              <a:t>week</a:t>
            </a:r>
            <a:r>
              <a:rPr lang="de-AT" dirty="0"/>
              <a:t>, on </a:t>
            </a:r>
            <a:r>
              <a:rPr lang="de-AT" dirty="0" err="1"/>
              <a:t>request</a:t>
            </a:r>
            <a:r>
              <a:rPr lang="de-AT" dirty="0"/>
              <a:t>, (max.1/</a:t>
            </a:r>
            <a:r>
              <a:rPr lang="de-AT" dirty="0" err="1"/>
              <a:t>Dy</a:t>
            </a:r>
            <a:r>
              <a:rPr lang="de-AT" dirty="0"/>
              <a:t>)</a:t>
            </a:r>
            <a:endParaRPr dirty="0"/>
          </a:p>
          <a:p>
            <a:pPr marL="914400" lvl="1" indent="-342900" algn="l" rtl="0">
              <a:spcBef>
                <a:spcPts val="0"/>
              </a:spcBef>
              <a:spcAft>
                <a:spcPts val="0"/>
              </a:spcAft>
              <a:buSzPts val="1800"/>
              <a:buChar char="–"/>
            </a:pPr>
            <a:r>
              <a:rPr lang="de-AT" dirty="0"/>
              <a:t>1 </a:t>
            </a:r>
            <a:r>
              <a:rPr lang="de-AT" dirty="0" err="1"/>
              <a:t>common</a:t>
            </a:r>
            <a:r>
              <a:rPr lang="de-AT" dirty="0"/>
              <a:t> pump </a:t>
            </a:r>
            <a:r>
              <a:rPr lang="de-AT" dirty="0" err="1"/>
              <a:t>for</a:t>
            </a:r>
            <a:r>
              <a:rPr lang="de-AT" dirty="0"/>
              <a:t> all </a:t>
            </a:r>
            <a:r>
              <a:rPr lang="de-AT" dirty="0" err="1"/>
              <a:t>modules</a:t>
            </a:r>
            <a:r>
              <a:rPr lang="de-AT" dirty="0"/>
              <a:t> </a:t>
            </a:r>
            <a:r>
              <a:rPr lang="de-AT" dirty="0">
                <a:highlight>
                  <a:srgbClr val="FF00FF"/>
                </a:highlight>
              </a:rPr>
              <a:t>open</a:t>
            </a:r>
            <a:endParaRPr dirty="0">
              <a:highlight>
                <a:srgbClr val="FF00FF"/>
              </a:highlight>
            </a:endParaRPr>
          </a:p>
          <a:p>
            <a:pPr marL="914400" lvl="1" indent="-342900" algn="l" rtl="0">
              <a:spcBef>
                <a:spcPts val="0"/>
              </a:spcBef>
              <a:spcAft>
                <a:spcPts val="0"/>
              </a:spcAft>
              <a:buSzPts val="1800"/>
              <a:buChar char="–"/>
            </a:pPr>
            <a:r>
              <a:rPr lang="de-AT" dirty="0"/>
              <a:t>VUT: 5V, 1A </a:t>
            </a:r>
            <a:r>
              <a:rPr lang="de-AT" dirty="0" err="1"/>
              <a:t>max</a:t>
            </a:r>
            <a:r>
              <a:rPr lang="de-AT" dirty="0"/>
              <a:t> - </a:t>
            </a:r>
            <a:r>
              <a:rPr lang="de-AT" dirty="0" err="1"/>
              <a:t>Wh</a:t>
            </a:r>
            <a:r>
              <a:rPr lang="de-AT" dirty="0"/>
              <a:t> </a:t>
            </a:r>
            <a:r>
              <a:rPr lang="de-AT" dirty="0" err="1"/>
              <a:t>according</a:t>
            </a:r>
            <a:r>
              <a:rPr lang="de-AT" dirty="0"/>
              <a:t> </a:t>
            </a:r>
            <a:r>
              <a:rPr lang="de-AT" dirty="0" err="1"/>
              <a:t>to</a:t>
            </a:r>
            <a:r>
              <a:rPr lang="de-AT" dirty="0"/>
              <a:t> </a:t>
            </a:r>
            <a:r>
              <a:rPr lang="de-AT" dirty="0" err="1"/>
              <a:t>sampling</a:t>
            </a:r>
            <a:endParaRPr dirty="0"/>
          </a:p>
          <a:p>
            <a:pPr marL="914400" lvl="1" indent="-342900" algn="l" rtl="0">
              <a:spcBef>
                <a:spcPts val="0"/>
              </a:spcBef>
              <a:spcAft>
                <a:spcPts val="0"/>
              </a:spcAft>
              <a:buSzPts val="1800"/>
              <a:buChar char="–"/>
            </a:pPr>
            <a:r>
              <a:rPr lang="de-AT" dirty="0" err="1"/>
              <a:t>Ceitec</a:t>
            </a:r>
            <a:r>
              <a:rPr lang="de-AT" dirty="0"/>
              <a:t>: 2x per </a:t>
            </a:r>
            <a:r>
              <a:rPr lang="de-AT" dirty="0" err="1"/>
              <a:t>day</a:t>
            </a:r>
            <a:r>
              <a:rPr lang="de-AT" dirty="0"/>
              <a:t> </a:t>
            </a:r>
            <a:r>
              <a:rPr lang="de-AT" dirty="0" err="1"/>
              <a:t>for</a:t>
            </a:r>
            <a:r>
              <a:rPr lang="de-AT" dirty="0"/>
              <a:t> 30 </a:t>
            </a:r>
            <a:r>
              <a:rPr lang="de-AT" dirty="0" err="1"/>
              <a:t>minuts</a:t>
            </a:r>
            <a:r>
              <a:rPr lang="de-AT" dirty="0"/>
              <a:t>, </a:t>
            </a:r>
            <a:r>
              <a:rPr lang="de-AT" dirty="0" err="1"/>
              <a:t>we</a:t>
            </a:r>
            <a:r>
              <a:rPr lang="de-AT" dirty="0"/>
              <a:t> </a:t>
            </a:r>
            <a:r>
              <a:rPr lang="de-AT" dirty="0" err="1"/>
              <a:t>need</a:t>
            </a:r>
            <a:r>
              <a:rPr lang="de-AT" dirty="0"/>
              <a:t> 5V 500mA - 2.5Wh </a:t>
            </a:r>
            <a:r>
              <a:rPr lang="de-AT" dirty="0" err="1"/>
              <a:t>for</a:t>
            </a:r>
            <a:r>
              <a:rPr lang="de-AT" dirty="0"/>
              <a:t> e-Coli</a:t>
            </a:r>
            <a:endParaRPr dirty="0"/>
          </a:p>
          <a:p>
            <a:pPr marL="914400" lvl="1" indent="-342900" algn="l" rtl="0">
              <a:spcBef>
                <a:spcPts val="0"/>
              </a:spcBef>
              <a:spcAft>
                <a:spcPts val="0"/>
              </a:spcAft>
              <a:buSzPts val="1800"/>
              <a:buChar char="–"/>
            </a:pPr>
            <a:r>
              <a:rPr lang="de-AT" dirty="0"/>
              <a:t>DUK: Module 30x30x30cm, 30min, 2Amax, 5V</a:t>
            </a:r>
            <a:endParaRPr dirty="0"/>
          </a:p>
          <a:p>
            <a:pPr marL="914400" lvl="1" indent="-342900" algn="l" rtl="0">
              <a:spcBef>
                <a:spcPts val="0"/>
              </a:spcBef>
              <a:spcAft>
                <a:spcPts val="0"/>
              </a:spcAft>
              <a:buSzPts val="1800"/>
              <a:buChar char="–"/>
            </a:pPr>
            <a:r>
              <a:rPr lang="de-AT" dirty="0" err="1"/>
              <a:t>cooling</a:t>
            </a:r>
            <a:r>
              <a:rPr lang="de-AT" dirty="0"/>
              <a:t> </a:t>
            </a:r>
            <a:r>
              <a:rPr lang="de-AT" dirty="0" err="1"/>
              <a:t>of</a:t>
            </a:r>
            <a:r>
              <a:rPr lang="de-AT" dirty="0"/>
              <a:t> </a:t>
            </a:r>
            <a:r>
              <a:rPr lang="de-AT" dirty="0" err="1"/>
              <a:t>the</a:t>
            </a:r>
            <a:r>
              <a:rPr lang="de-AT" dirty="0"/>
              <a:t> </a:t>
            </a:r>
            <a:r>
              <a:rPr lang="de-AT" dirty="0" err="1"/>
              <a:t>device</a:t>
            </a:r>
            <a:r>
              <a:rPr lang="de-AT" dirty="0"/>
              <a:t>, </a:t>
            </a:r>
            <a:r>
              <a:rPr lang="de-AT" dirty="0" err="1"/>
              <a:t>ventilation</a:t>
            </a:r>
            <a:endParaRPr dirty="0"/>
          </a:p>
        </p:txBody>
      </p:sp>
      <p:sp>
        <p:nvSpPr>
          <p:cNvPr id="143" name="Google Shape;143;p18"/>
          <p:cNvSpPr txBox="1">
            <a:spLocks noGrp="1"/>
          </p:cNvSpPr>
          <p:nvPr>
            <p:ph type="title"/>
          </p:nvPr>
        </p:nvSpPr>
        <p:spPr>
          <a:xfrm>
            <a:off x="467544" y="902996"/>
            <a:ext cx="8229600" cy="64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de-AT"/>
              <a:t>Power Supply</a:t>
            </a:r>
            <a:endParaRPr/>
          </a:p>
        </p:txBody>
      </p:sp>
      <p:sp>
        <p:nvSpPr>
          <p:cNvPr id="144" name="Google Shape;144;p18"/>
          <p:cNvSpPr txBox="1">
            <a:spLocks noGrp="1"/>
          </p:cNvSpPr>
          <p:nvPr>
            <p:ph type="sldNum" idx="12"/>
          </p:nvPr>
        </p:nvSpPr>
        <p:spPr>
          <a:xfrm>
            <a:off x="8387850" y="6437878"/>
            <a:ext cx="548700" cy="332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de-AT"/>
              <a:t>9</a:t>
            </a:fld>
            <a:endParaRPr/>
          </a:p>
        </p:txBody>
      </p:sp>
    </p:spTree>
  </p:cSld>
  <p:clrMapOvr>
    <a:masterClrMapping/>
  </p:clrMapOvr>
</p:sld>
</file>

<file path=ppt/theme/theme1.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373288EE9D0F641A4A98D5461185EF1" ma:contentTypeVersion="12" ma:contentTypeDescription="Ein neues Dokument erstellen." ma:contentTypeScope="" ma:versionID="c239c9aa8a239f35a26b4868b590f34f">
  <xsd:schema xmlns:xsd="http://www.w3.org/2001/XMLSchema" xmlns:xs="http://www.w3.org/2001/XMLSchema" xmlns:p="http://schemas.microsoft.com/office/2006/metadata/properties" xmlns:ns2="92a8e10a-f00b-4639-9468-1763edddc93b" xmlns:ns3="8fab705b-1875-44bd-831d-7cc2dbeff182" targetNamespace="http://schemas.microsoft.com/office/2006/metadata/properties" ma:root="true" ma:fieldsID="c175c9154c61afad86aee3cf2344fa24" ns2:_="" ns3:_="">
    <xsd:import namespace="92a8e10a-f00b-4639-9468-1763edddc93b"/>
    <xsd:import namespace="8fab705b-1875-44bd-831d-7cc2dbeff1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a8e10a-f00b-4639-9468-1763edddc9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ab705b-1875-44bd-831d-7cc2dbeff1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F102B1-57DB-44CC-8580-63139131043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B201DA-33BC-4027-8393-2AF8E57F4EA1}">
  <ds:schemaRefs>
    <ds:schemaRef ds:uri="http://schemas.microsoft.com/sharepoint/v3/contenttype/forms"/>
  </ds:schemaRefs>
</ds:datastoreItem>
</file>

<file path=customXml/itemProps3.xml><?xml version="1.0" encoding="utf-8"?>
<ds:datastoreItem xmlns:ds="http://schemas.openxmlformats.org/officeDocument/2006/customXml" ds:itemID="{C11C20FE-B0CE-493E-BF52-F463FC008EEE}"/>
</file>

<file path=docProps/app.xml><?xml version="1.0" encoding="utf-8"?>
<Properties xmlns="http://schemas.openxmlformats.org/officeDocument/2006/extended-properties" xmlns:vt="http://schemas.openxmlformats.org/officeDocument/2006/docPropsVTypes">
  <TotalTime>0</TotalTime>
  <Words>685</Words>
  <Application>Microsoft Office PowerPoint</Application>
  <PresentationFormat>Předvádění na obrazovce (4:3)</PresentationFormat>
  <Paragraphs>197</Paragraphs>
  <Slides>16</Slides>
  <Notes>10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Larissa</vt:lpstr>
      <vt:lpstr>INTERREG Meeting  ATCZ-86</vt:lpstr>
      <vt:lpstr>Project Management</vt:lpstr>
      <vt:lpstr>Report Periods</vt:lpstr>
      <vt:lpstr>Parameters</vt:lpstr>
      <vt:lpstr>Monitoring-Station Concept</vt:lpstr>
      <vt:lpstr>System architecture</vt:lpstr>
      <vt:lpstr>Colorimetric device concept</vt:lpstr>
      <vt:lpstr>Solution for multi-colorimetric analysis</vt:lpstr>
      <vt:lpstr>Power Supply</vt:lpstr>
      <vt:lpstr>Communication</vt:lpstr>
      <vt:lpstr>Control Board</vt:lpstr>
      <vt:lpstr>Webserver &amp; Webpage</vt:lpstr>
      <vt:lpstr>Suggestions</vt:lpstr>
      <vt:lpstr>Publicity</vt:lpstr>
      <vt:lpstr>Project Plan (DUK)</vt:lpstr>
      <vt:lpstr>ToDo’s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INTERREG Meeting  ATCZ-86</dc:title>
  <dc:creator>Martin Brandl</dc:creator>
  <cp:lastModifiedBy>MBrandl</cp:lastModifiedBy>
  <cp:revision>26</cp:revision>
  <dcterms:modified xsi:type="dcterms:W3CDTF">2021-02-04T15:04:58Z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0x0101004373288EE9D0F641A4A98D5461185EF1</vt:lpwstr>
  </property>
</Properties>
</file>