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7" r:id="rId5"/>
    <p:sldId id="258" r:id="rId6"/>
    <p:sldId id="259" r:id="rId7"/>
    <p:sldId id="260" r:id="rId8"/>
    <p:sldId id="261" r:id="rId9"/>
    <p:sldId id="264" r:id="rId10"/>
    <p:sldId id="268" r:id="rId11"/>
    <p:sldId id="269" r:id="rId12"/>
    <p:sldId id="270" r:id="rId13"/>
    <p:sldId id="271" r:id="rId14"/>
    <p:sldId id="267" r:id="rId15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470" autoAdjust="0"/>
  </p:normalViewPr>
  <p:slideViewPr>
    <p:cSldViewPr showGuides="1">
      <p:cViewPr varScale="1">
        <p:scale>
          <a:sx n="114" d="100"/>
          <a:sy n="114" d="100"/>
        </p:scale>
        <p:origin x="414" y="114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6" d="100"/>
          <a:sy n="96" d="100"/>
        </p:scale>
        <p:origin x="364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7192E4-8E94-41D7-B9FE-2470E53B0191}" type="datetime1">
              <a:rPr lang="cs-CZ" smtClean="0"/>
              <a:t>22.01.2020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C9B451F-A2DA-4D04-AA7E-41B8B0CFBC6C}" type="datetime1">
              <a:rPr lang="cs-CZ" noProof="0" smtClean="0"/>
              <a:t>22.01.2020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BB98AFB-CB0D-4DFE-87B9-B4B0D0DE73CD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451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221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8969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2964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6251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9864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3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 rtlCol="0"/>
          <a:lstStyle/>
          <a:p>
            <a:pPr rtl="0"/>
            <a:fld id="{FE03DAD1-8AC2-4D8B-B869-1BD5896769F1}" type="datetime1">
              <a:rPr lang="cs-CZ" noProof="0" smtClean="0"/>
              <a:t>22.01.2020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4D30F9-6FFF-4AB7-974E-EE5A8FDDCBA3}" type="datetime1">
              <a:rPr lang="cs-CZ" noProof="0" smtClean="0"/>
              <a:t>22.01.2020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DDFA8D-1F8B-4E43-80C8-B5459228F551}" type="datetime1">
              <a:rPr lang="cs-CZ" noProof="0" smtClean="0"/>
              <a:t>22.01.2020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096E06-C589-402A-B541-78537ADD1486}" type="datetime1">
              <a:rPr lang="cs-CZ" noProof="0" smtClean="0"/>
              <a:t>22.01.2020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CFE613-C106-494E-AF17-88D0C15C935F}" type="datetime1">
              <a:rPr lang="cs-CZ" noProof="0" smtClean="0"/>
              <a:t>22.01.2020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A7C386-345B-4424-802E-A507950BEAD2}" type="datetime1">
              <a:rPr lang="cs-CZ" noProof="0" smtClean="0"/>
              <a:t>22.01.2020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D91A72-7EC0-4F40-9FA5-B8A2B3167273}" type="datetime1">
              <a:rPr lang="cs-CZ" noProof="0" smtClean="0"/>
              <a:t>22.01.2020</a:t>
            </a:fld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BBC3DB-7167-4CC3-93A0-F1B588F701F7}" type="datetime1">
              <a:rPr lang="cs-CZ" noProof="0" smtClean="0"/>
              <a:t>22.01.2020</a:t>
            </a:fld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19DFBC-1037-4E06-9E43-FE0D003EDE2C}" type="datetime1">
              <a:rPr lang="cs-CZ" noProof="0" smtClean="0"/>
              <a:t>22.01.2020</a:t>
            </a:fld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3600" b="1" spc="-50" baseline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2401E8-16D2-43E3-9A16-D30216AB0162}" type="datetime1">
              <a:rPr lang="cs-CZ" noProof="0" smtClean="0"/>
              <a:t>22.01.2020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3600" b="1" spc="-50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A1A6B89-A047-4BDF-B6E3-8EEEE1BD61AF}" type="datetime1">
              <a:rPr lang="cs-CZ" noProof="0" smtClean="0"/>
              <a:t>22.01.2020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AEAE4A8-A6E5-453E-B946-FB774B73F48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cofuture.cz/energy-globe/projekty/materska-skola-sedlejov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065212" y="2348880"/>
            <a:ext cx="5029200" cy="1219201"/>
          </a:xfrm>
        </p:spPr>
        <p:txBody>
          <a:bodyPr rtlCol="0">
            <a:normAutofit fontScale="90000"/>
          </a:bodyPr>
          <a:lstStyle/>
          <a:p>
            <a:pPr rtl="0">
              <a:lnSpc>
                <a:spcPct val="90000"/>
              </a:lnSpc>
            </a:pPr>
            <a:br>
              <a:rPr lang="cs-CZ" dirty="0"/>
            </a:br>
            <a:r>
              <a:rPr lang="cs-CZ" dirty="0"/>
              <a:t>Energetická agentura Vysočiny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>
          <a:xfrm>
            <a:off x="1065212" y="4192240"/>
            <a:ext cx="5029201" cy="1397000"/>
          </a:xfrm>
        </p:spPr>
        <p:txBody>
          <a:bodyPr rtlCol="0"/>
          <a:lstStyle/>
          <a:p>
            <a:pPr rtl="0"/>
            <a:endParaRPr lang="cs-CZ" dirty="0"/>
          </a:p>
          <a:p>
            <a:pPr rtl="0"/>
            <a:r>
              <a:rPr lang="cs-CZ" sz="1800" b="1" dirty="0">
                <a:solidFill>
                  <a:schemeClr val="tx2"/>
                </a:solidFill>
              </a:rPr>
              <a:t>Představení činnosti vedoucího partnera projektu CEWA</a:t>
            </a:r>
          </a:p>
          <a:p>
            <a:pPr rtl="0"/>
            <a:endParaRPr lang="cs-CZ" dirty="0"/>
          </a:p>
        </p:txBody>
      </p:sp>
      <p:pic>
        <p:nvPicPr>
          <p:cNvPr id="1026" name="Picture 2" descr="interreg_Rakousko_Ceska_Republika_CYMK">
            <a:extLst>
              <a:ext uri="{FF2B5EF4-FFF2-40B4-BE49-F238E27FC236}">
                <a16:creationId xmlns:a16="http://schemas.microsoft.com/office/drawing/2014/main" id="{75978271-4381-4055-91D9-4E64DFF63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2" y="331305"/>
            <a:ext cx="25527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D20AF51-4580-4ED3-8274-8F2B796A5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38" y="332656"/>
            <a:ext cx="1329898" cy="10801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C02AD65-477A-421B-BCB1-1A682E5A88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00" y="362674"/>
            <a:ext cx="1224136" cy="8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AD502-62FC-43B0-8357-6E41A50DC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932" y="304800"/>
            <a:ext cx="8686801" cy="1066800"/>
          </a:xfrm>
        </p:spPr>
        <p:txBody>
          <a:bodyPr>
            <a:normAutofit fontScale="90000"/>
          </a:bodyPr>
          <a:lstStyle/>
          <a:p>
            <a:r>
              <a:rPr lang="cs-CZ" dirty="0"/>
              <a:t>Příklady z praxe – Přeshraniční projekt UNO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24607E-809C-48B6-92A9-D371D5B78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cs-CZ" dirty="0">
                <a:solidFill>
                  <a:schemeClr val="tx2"/>
                </a:solidFill>
              </a:rPr>
              <a:t>Hlavní projektové aktivity</a:t>
            </a:r>
          </a:p>
          <a:p>
            <a:pPr lvl="0"/>
            <a:r>
              <a:rPr lang="cs-CZ" sz="1700" dirty="0">
                <a:solidFill>
                  <a:schemeClr val="tx2"/>
                </a:solidFill>
              </a:rPr>
              <a:t>Studie ZEVO na Vysočině</a:t>
            </a:r>
          </a:p>
          <a:p>
            <a:pPr lvl="1"/>
            <a:r>
              <a:rPr lang="cs-CZ" sz="1700" dirty="0">
                <a:solidFill>
                  <a:schemeClr val="tx2"/>
                </a:solidFill>
              </a:rPr>
              <a:t>Hledisko environmentální, ekonomické, sociální</a:t>
            </a:r>
          </a:p>
          <a:p>
            <a:pPr lvl="0"/>
            <a:r>
              <a:rPr lang="cs-CZ" sz="1700" dirty="0">
                <a:solidFill>
                  <a:schemeClr val="tx2"/>
                </a:solidFill>
              </a:rPr>
              <a:t>Vytvořen ekonomický nástroj na porovnávání variant nakládání s odpadem</a:t>
            </a:r>
          </a:p>
          <a:p>
            <a:pPr lvl="0"/>
            <a:r>
              <a:rPr lang="cs-CZ" sz="1700" dirty="0">
                <a:solidFill>
                  <a:schemeClr val="tx2"/>
                </a:solidFill>
              </a:rPr>
              <a:t>Nastaveny standardy postupů při nakládání s odpady, dnes uvedeny do praxe</a:t>
            </a:r>
          </a:p>
          <a:p>
            <a:r>
              <a:rPr lang="cs-CZ" sz="1700" dirty="0">
                <a:solidFill>
                  <a:schemeClr val="tx2"/>
                </a:solidFill>
              </a:rPr>
              <a:t>Osvětová činnost, exkurze, práce s dětmi v MŠ</a:t>
            </a:r>
          </a:p>
          <a:p>
            <a:pPr lvl="1"/>
            <a:endParaRPr lang="cs-CZ" sz="1400" dirty="0">
              <a:solidFill>
                <a:schemeClr val="tx2"/>
              </a:solidFill>
            </a:endParaRPr>
          </a:p>
          <a:p>
            <a:pPr lvl="1"/>
            <a:endParaRPr lang="cs-CZ" sz="1400" dirty="0">
              <a:solidFill>
                <a:schemeClr val="tx2"/>
              </a:solidFill>
            </a:endParaRPr>
          </a:p>
          <a:p>
            <a:pPr lvl="1"/>
            <a:endParaRPr lang="cs-CZ" sz="1400" dirty="0">
              <a:solidFill>
                <a:schemeClr val="tx2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73243F1-255B-4428-A09A-76682D457B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32" y="3429000"/>
            <a:ext cx="3024336" cy="226825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2CBF011-E143-459A-8432-015BA26F8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16" y="4377094"/>
            <a:ext cx="3566651" cy="236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6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4">
            <a:extLst>
              <a:ext uri="{FF2B5EF4-FFF2-40B4-BE49-F238E27FC236}">
                <a16:creationId xmlns:a16="http://schemas.microsoft.com/office/drawing/2014/main" id="{A14BE93A-716D-4B23-9E03-3EDC16C8C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1843121"/>
            <a:ext cx="43037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cs-CZ" sz="1600" dirty="0">
                <a:latin typeface="Trebuchet MS" pitchFamily="34" charset="0"/>
                <a:ea typeface="Tahoma" pitchFamily="34" charset="0"/>
                <a:cs typeface="Raleway"/>
              </a:rPr>
              <a:t>	</a:t>
            </a:r>
            <a:r>
              <a:rPr lang="cs-CZ" sz="1600" dirty="0">
                <a:solidFill>
                  <a:schemeClr val="tx2"/>
                </a:solidFill>
              </a:rPr>
              <a:t>Ing. Ondřej Němec</a:t>
            </a:r>
          </a:p>
          <a:p>
            <a:r>
              <a:rPr lang="cs-CZ" sz="1600" dirty="0">
                <a:solidFill>
                  <a:schemeClr val="tx2"/>
                </a:solidFill>
              </a:rPr>
              <a:t>	</a:t>
            </a:r>
          </a:p>
          <a:p>
            <a:r>
              <a:rPr lang="cs-CZ" sz="1600" dirty="0">
                <a:solidFill>
                  <a:schemeClr val="tx2"/>
                </a:solidFill>
              </a:rPr>
              <a:t>	Energetická agentura Vysočiny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0" name="Freeform 27">
            <a:extLst>
              <a:ext uri="{FF2B5EF4-FFF2-40B4-BE49-F238E27FC236}">
                <a16:creationId xmlns:a16="http://schemas.microsoft.com/office/drawing/2014/main" id="{5236B0F1-DBFB-4DF2-AE29-2EE3E1D1223A}"/>
              </a:ext>
            </a:extLst>
          </p:cNvPr>
          <p:cNvSpPr>
            <a:spLocks noEditPoints="1"/>
          </p:cNvSpPr>
          <p:nvPr/>
        </p:nvSpPr>
        <p:spPr bwMode="auto">
          <a:xfrm>
            <a:off x="1627188" y="3254409"/>
            <a:ext cx="223837" cy="136525"/>
          </a:xfrm>
          <a:custGeom>
            <a:avLst/>
            <a:gdLst>
              <a:gd name="T0" fmla="*/ 0 w 229"/>
              <a:gd name="T1" fmla="*/ 0 h 137"/>
              <a:gd name="T2" fmla="*/ 0 w 229"/>
              <a:gd name="T3" fmla="*/ 2147483647 h 137"/>
              <a:gd name="T4" fmla="*/ 0 w 229"/>
              <a:gd name="T5" fmla="*/ 2147483647 h 137"/>
              <a:gd name="T6" fmla="*/ 0 w 229"/>
              <a:gd name="T7" fmla="*/ 2147483647 h 137"/>
              <a:gd name="T8" fmla="*/ 2147483647 w 229"/>
              <a:gd name="T9" fmla="*/ 2147483647 h 137"/>
              <a:gd name="T10" fmla="*/ 2147483647 w 229"/>
              <a:gd name="T11" fmla="*/ 2147483647 h 137"/>
              <a:gd name="T12" fmla="*/ 2147483647 w 229"/>
              <a:gd name="T13" fmla="*/ 2147483647 h 137"/>
              <a:gd name="T14" fmla="*/ 2147483647 w 229"/>
              <a:gd name="T15" fmla="*/ 0 h 137"/>
              <a:gd name="T16" fmla="*/ 0 w 229"/>
              <a:gd name="T17" fmla="*/ 0 h 137"/>
              <a:gd name="T18" fmla="*/ 2147483647 w 229"/>
              <a:gd name="T19" fmla="*/ 2147483647 h 137"/>
              <a:gd name="T20" fmla="*/ 2147483647 w 229"/>
              <a:gd name="T21" fmla="*/ 2147483647 h 137"/>
              <a:gd name="T22" fmla="*/ 2147483647 w 229"/>
              <a:gd name="T23" fmla="*/ 2147483647 h 137"/>
              <a:gd name="T24" fmla="*/ 2147483647 w 229"/>
              <a:gd name="T25" fmla="*/ 2147483647 h 137"/>
              <a:gd name="T26" fmla="*/ 2147483647 w 229"/>
              <a:gd name="T27" fmla="*/ 2147483647 h 137"/>
              <a:gd name="T28" fmla="*/ 2147483647 w 229"/>
              <a:gd name="T29" fmla="*/ 2147483647 h 137"/>
              <a:gd name="T30" fmla="*/ 2147483647 w 229"/>
              <a:gd name="T31" fmla="*/ 2147483647 h 137"/>
              <a:gd name="T32" fmla="*/ 2147483647 w 229"/>
              <a:gd name="T33" fmla="*/ 2147483647 h 137"/>
              <a:gd name="T34" fmla="*/ 2147483647 w 229"/>
              <a:gd name="T35" fmla="*/ 2147483647 h 137"/>
              <a:gd name="T36" fmla="*/ 2147483647 w 229"/>
              <a:gd name="T37" fmla="*/ 2147483647 h 137"/>
              <a:gd name="T38" fmla="*/ 2147483647 w 229"/>
              <a:gd name="T39" fmla="*/ 2147483647 h 137"/>
              <a:gd name="T40" fmla="*/ 2147483647 w 229"/>
              <a:gd name="T41" fmla="*/ 2147483647 h 137"/>
              <a:gd name="T42" fmla="*/ 2147483647 w 229"/>
              <a:gd name="T43" fmla="*/ 2147483647 h 137"/>
              <a:gd name="T44" fmla="*/ 2147483647 w 229"/>
              <a:gd name="T45" fmla="*/ 2147483647 h 137"/>
              <a:gd name="T46" fmla="*/ 2147483647 w 229"/>
              <a:gd name="T47" fmla="*/ 2147483647 h 137"/>
              <a:gd name="T48" fmla="*/ 2147483647 w 229"/>
              <a:gd name="T49" fmla="*/ 2147483647 h 137"/>
              <a:gd name="T50" fmla="*/ 2147483647 w 229"/>
              <a:gd name="T51" fmla="*/ 2147483647 h 137"/>
              <a:gd name="T52" fmla="*/ 2147483647 w 229"/>
              <a:gd name="T53" fmla="*/ 2147483647 h 137"/>
              <a:gd name="T54" fmla="*/ 2147483647 w 229"/>
              <a:gd name="T55" fmla="*/ 2147483647 h 137"/>
              <a:gd name="T56" fmla="*/ 2147483647 w 229"/>
              <a:gd name="T57" fmla="*/ 2147483647 h 137"/>
              <a:gd name="T58" fmla="*/ 2147483647 w 229"/>
              <a:gd name="T59" fmla="*/ 2147483647 h 137"/>
              <a:gd name="T60" fmla="*/ 2147483647 w 229"/>
              <a:gd name="T61" fmla="*/ 2147483647 h 1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29"/>
              <a:gd name="T94" fmla="*/ 0 h 137"/>
              <a:gd name="T95" fmla="*/ 229 w 229"/>
              <a:gd name="T96" fmla="*/ 137 h 1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29" h="137">
                <a:moveTo>
                  <a:pt x="0" y="0"/>
                </a:moveTo>
                <a:lnTo>
                  <a:pt x="0" y="3"/>
                </a:lnTo>
                <a:lnTo>
                  <a:pt x="0" y="134"/>
                </a:lnTo>
                <a:lnTo>
                  <a:pt x="0" y="137"/>
                </a:lnTo>
                <a:lnTo>
                  <a:pt x="229" y="137"/>
                </a:lnTo>
                <a:lnTo>
                  <a:pt x="229" y="134"/>
                </a:lnTo>
                <a:lnTo>
                  <a:pt x="229" y="3"/>
                </a:lnTo>
                <a:lnTo>
                  <a:pt x="229" y="0"/>
                </a:lnTo>
                <a:lnTo>
                  <a:pt x="0" y="0"/>
                </a:lnTo>
                <a:close/>
                <a:moveTo>
                  <a:pt x="209" y="121"/>
                </a:moveTo>
                <a:lnTo>
                  <a:pt x="153" y="69"/>
                </a:lnTo>
                <a:lnTo>
                  <a:pt x="209" y="16"/>
                </a:lnTo>
                <a:lnTo>
                  <a:pt x="209" y="121"/>
                </a:lnTo>
                <a:close/>
                <a:moveTo>
                  <a:pt x="16" y="16"/>
                </a:moveTo>
                <a:lnTo>
                  <a:pt x="72" y="69"/>
                </a:lnTo>
                <a:lnTo>
                  <a:pt x="16" y="121"/>
                </a:lnTo>
                <a:lnTo>
                  <a:pt x="16" y="16"/>
                </a:lnTo>
                <a:close/>
                <a:moveTo>
                  <a:pt x="42" y="121"/>
                </a:moveTo>
                <a:lnTo>
                  <a:pt x="88" y="78"/>
                </a:lnTo>
                <a:lnTo>
                  <a:pt x="117" y="108"/>
                </a:lnTo>
                <a:lnTo>
                  <a:pt x="144" y="78"/>
                </a:lnTo>
                <a:lnTo>
                  <a:pt x="190" y="121"/>
                </a:lnTo>
                <a:lnTo>
                  <a:pt x="42" y="121"/>
                </a:lnTo>
                <a:close/>
                <a:moveTo>
                  <a:pt x="134" y="69"/>
                </a:moveTo>
                <a:lnTo>
                  <a:pt x="117" y="85"/>
                </a:lnTo>
                <a:lnTo>
                  <a:pt x="101" y="69"/>
                </a:lnTo>
                <a:lnTo>
                  <a:pt x="88" y="59"/>
                </a:lnTo>
                <a:lnTo>
                  <a:pt x="42" y="16"/>
                </a:lnTo>
                <a:lnTo>
                  <a:pt x="190" y="16"/>
                </a:lnTo>
                <a:lnTo>
                  <a:pt x="144" y="59"/>
                </a:lnTo>
                <a:lnTo>
                  <a:pt x="134" y="6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76794" tIns="38397" rIns="76794" bIns="38397"/>
          <a:lstStyle/>
          <a:p>
            <a:endParaRPr lang="it-IT"/>
          </a:p>
        </p:txBody>
      </p:sp>
      <p:sp>
        <p:nvSpPr>
          <p:cNvPr id="11" name="Freeform 130">
            <a:extLst>
              <a:ext uri="{FF2B5EF4-FFF2-40B4-BE49-F238E27FC236}">
                <a16:creationId xmlns:a16="http://schemas.microsoft.com/office/drawing/2014/main" id="{44D64D22-7B55-4FEE-AE2F-9F3ECF710917}"/>
              </a:ext>
            </a:extLst>
          </p:cNvPr>
          <p:cNvSpPr>
            <a:spLocks noEditPoints="1"/>
          </p:cNvSpPr>
          <p:nvPr/>
        </p:nvSpPr>
        <p:spPr bwMode="auto">
          <a:xfrm>
            <a:off x="1608138" y="2819434"/>
            <a:ext cx="255587" cy="260350"/>
          </a:xfrm>
          <a:custGeom>
            <a:avLst/>
            <a:gdLst>
              <a:gd name="T0" fmla="*/ 0 w 67"/>
              <a:gd name="T1" fmla="*/ 2147483647 h 67"/>
              <a:gd name="T2" fmla="*/ 2147483647 w 67"/>
              <a:gd name="T3" fmla="*/ 2147483647 h 67"/>
              <a:gd name="T4" fmla="*/ 2147483647 w 67"/>
              <a:gd name="T5" fmla="*/ 2147483647 h 67"/>
              <a:gd name="T6" fmla="*/ 2147483647 w 67"/>
              <a:gd name="T7" fmla="*/ 2147483647 h 67"/>
              <a:gd name="T8" fmla="*/ 2147483647 w 67"/>
              <a:gd name="T9" fmla="*/ 2147483647 h 67"/>
              <a:gd name="T10" fmla="*/ 2147483647 w 67"/>
              <a:gd name="T11" fmla="*/ 2147483647 h 67"/>
              <a:gd name="T12" fmla="*/ 2147483647 w 67"/>
              <a:gd name="T13" fmla="*/ 2147483647 h 67"/>
              <a:gd name="T14" fmla="*/ 2147483647 w 67"/>
              <a:gd name="T15" fmla="*/ 2147483647 h 67"/>
              <a:gd name="T16" fmla="*/ 2147483647 w 67"/>
              <a:gd name="T17" fmla="*/ 2147483647 h 67"/>
              <a:gd name="T18" fmla="*/ 2147483647 w 67"/>
              <a:gd name="T19" fmla="*/ 2147483647 h 67"/>
              <a:gd name="T20" fmla="*/ 2147483647 w 67"/>
              <a:gd name="T21" fmla="*/ 2147483647 h 67"/>
              <a:gd name="T22" fmla="*/ 2147483647 w 67"/>
              <a:gd name="T23" fmla="*/ 2147483647 h 67"/>
              <a:gd name="T24" fmla="*/ 2147483647 w 67"/>
              <a:gd name="T25" fmla="*/ 2147483647 h 67"/>
              <a:gd name="T26" fmla="*/ 2147483647 w 67"/>
              <a:gd name="T27" fmla="*/ 2147483647 h 67"/>
              <a:gd name="T28" fmla="*/ 2147483647 w 67"/>
              <a:gd name="T29" fmla="*/ 2147483647 h 67"/>
              <a:gd name="T30" fmla="*/ 2147483647 w 67"/>
              <a:gd name="T31" fmla="*/ 2147483647 h 67"/>
              <a:gd name="T32" fmla="*/ 2147483647 w 67"/>
              <a:gd name="T33" fmla="*/ 2147483647 h 67"/>
              <a:gd name="T34" fmla="*/ 2147483647 w 67"/>
              <a:gd name="T35" fmla="*/ 2147483647 h 67"/>
              <a:gd name="T36" fmla="*/ 2147483647 w 67"/>
              <a:gd name="T37" fmla="*/ 2147483647 h 67"/>
              <a:gd name="T38" fmla="*/ 2147483647 w 67"/>
              <a:gd name="T39" fmla="*/ 2147483647 h 67"/>
              <a:gd name="T40" fmla="*/ 2147483647 w 67"/>
              <a:gd name="T41" fmla="*/ 2147483647 h 67"/>
              <a:gd name="T42" fmla="*/ 2147483647 w 67"/>
              <a:gd name="T43" fmla="*/ 2147483647 h 67"/>
              <a:gd name="T44" fmla="*/ 2147483647 w 67"/>
              <a:gd name="T45" fmla="*/ 2147483647 h 67"/>
              <a:gd name="T46" fmla="*/ 2147483647 w 67"/>
              <a:gd name="T47" fmla="*/ 2147483647 h 67"/>
              <a:gd name="T48" fmla="*/ 2147483647 w 67"/>
              <a:gd name="T49" fmla="*/ 2147483647 h 67"/>
              <a:gd name="T50" fmla="*/ 2147483647 w 67"/>
              <a:gd name="T51" fmla="*/ 2147483647 h 67"/>
              <a:gd name="T52" fmla="*/ 2147483647 w 67"/>
              <a:gd name="T53" fmla="*/ 2147483647 h 67"/>
              <a:gd name="T54" fmla="*/ 2147483647 w 67"/>
              <a:gd name="T55" fmla="*/ 2147483647 h 67"/>
              <a:gd name="T56" fmla="*/ 2147483647 w 67"/>
              <a:gd name="T57" fmla="*/ 2147483647 h 67"/>
              <a:gd name="T58" fmla="*/ 2147483647 w 67"/>
              <a:gd name="T59" fmla="*/ 2147483647 h 67"/>
              <a:gd name="T60" fmla="*/ 2147483647 w 67"/>
              <a:gd name="T61" fmla="*/ 2147483647 h 67"/>
              <a:gd name="T62" fmla="*/ 2147483647 w 67"/>
              <a:gd name="T63" fmla="*/ 2147483647 h 6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67"/>
              <a:gd name="T98" fmla="*/ 67 w 67"/>
              <a:gd name="T99" fmla="*/ 67 h 6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67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52"/>
                  <a:pt x="15" y="67"/>
                  <a:pt x="34" y="67"/>
                </a:cubicBezTo>
                <a:cubicBezTo>
                  <a:pt x="52" y="67"/>
                  <a:pt x="67" y="52"/>
                  <a:pt x="67" y="34"/>
                </a:cubicBezTo>
                <a:cubicBezTo>
                  <a:pt x="67" y="15"/>
                  <a:pt x="52" y="0"/>
                  <a:pt x="34" y="0"/>
                </a:cubicBezTo>
                <a:close/>
                <a:moveTo>
                  <a:pt x="34" y="63"/>
                </a:moveTo>
                <a:cubicBezTo>
                  <a:pt x="29" y="60"/>
                  <a:pt x="25" y="56"/>
                  <a:pt x="22" y="51"/>
                </a:cubicBezTo>
                <a:cubicBezTo>
                  <a:pt x="26" y="50"/>
                  <a:pt x="30" y="49"/>
                  <a:pt x="34" y="49"/>
                </a:cubicBezTo>
                <a:cubicBezTo>
                  <a:pt x="38" y="49"/>
                  <a:pt x="42" y="50"/>
                  <a:pt x="46" y="51"/>
                </a:cubicBezTo>
                <a:cubicBezTo>
                  <a:pt x="43" y="56"/>
                  <a:pt x="40" y="60"/>
                  <a:pt x="35" y="63"/>
                </a:cubicBezTo>
                <a:cubicBezTo>
                  <a:pt x="35" y="63"/>
                  <a:pt x="34" y="63"/>
                  <a:pt x="34" y="63"/>
                </a:cubicBezTo>
                <a:close/>
                <a:moveTo>
                  <a:pt x="26" y="62"/>
                </a:moveTo>
                <a:cubicBezTo>
                  <a:pt x="21" y="61"/>
                  <a:pt x="17" y="59"/>
                  <a:pt x="13" y="55"/>
                </a:cubicBezTo>
                <a:cubicBezTo>
                  <a:pt x="15" y="54"/>
                  <a:pt x="17" y="53"/>
                  <a:pt x="19" y="53"/>
                </a:cubicBezTo>
                <a:cubicBezTo>
                  <a:pt x="21" y="56"/>
                  <a:pt x="23" y="60"/>
                  <a:pt x="26" y="62"/>
                </a:cubicBezTo>
                <a:close/>
                <a:moveTo>
                  <a:pt x="4" y="32"/>
                </a:moveTo>
                <a:cubicBezTo>
                  <a:pt x="4" y="25"/>
                  <a:pt x="7" y="19"/>
                  <a:pt x="10" y="15"/>
                </a:cubicBezTo>
                <a:cubicBezTo>
                  <a:pt x="12" y="16"/>
                  <a:pt x="14" y="18"/>
                  <a:pt x="17" y="19"/>
                </a:cubicBezTo>
                <a:cubicBezTo>
                  <a:pt x="15" y="23"/>
                  <a:pt x="14" y="27"/>
                  <a:pt x="14" y="32"/>
                </a:cubicBezTo>
                <a:lnTo>
                  <a:pt x="4" y="32"/>
                </a:lnTo>
                <a:close/>
                <a:moveTo>
                  <a:pt x="35" y="4"/>
                </a:moveTo>
                <a:cubicBezTo>
                  <a:pt x="40" y="7"/>
                  <a:pt x="44" y="12"/>
                  <a:pt x="46" y="17"/>
                </a:cubicBezTo>
                <a:cubicBezTo>
                  <a:pt x="42" y="18"/>
                  <a:pt x="38" y="19"/>
                  <a:pt x="34" y="19"/>
                </a:cubicBezTo>
                <a:cubicBezTo>
                  <a:pt x="30" y="19"/>
                  <a:pt x="26" y="18"/>
                  <a:pt x="22" y="17"/>
                </a:cubicBezTo>
                <a:cubicBezTo>
                  <a:pt x="25" y="11"/>
                  <a:pt x="29" y="7"/>
                  <a:pt x="34" y="4"/>
                </a:cubicBezTo>
                <a:cubicBezTo>
                  <a:pt x="34" y="4"/>
                  <a:pt x="35" y="4"/>
                  <a:pt x="35" y="4"/>
                </a:cubicBezTo>
                <a:close/>
                <a:moveTo>
                  <a:pt x="43" y="5"/>
                </a:moveTo>
                <a:cubicBezTo>
                  <a:pt x="47" y="7"/>
                  <a:pt x="51" y="9"/>
                  <a:pt x="54" y="12"/>
                </a:cubicBezTo>
                <a:cubicBezTo>
                  <a:pt x="53" y="13"/>
                  <a:pt x="52" y="14"/>
                  <a:pt x="50" y="15"/>
                </a:cubicBezTo>
                <a:cubicBezTo>
                  <a:pt x="48" y="11"/>
                  <a:pt x="46" y="8"/>
                  <a:pt x="43" y="5"/>
                </a:cubicBezTo>
                <a:close/>
                <a:moveTo>
                  <a:pt x="18" y="15"/>
                </a:moveTo>
                <a:cubicBezTo>
                  <a:pt x="16" y="14"/>
                  <a:pt x="15" y="13"/>
                  <a:pt x="13" y="12"/>
                </a:cubicBezTo>
                <a:cubicBezTo>
                  <a:pt x="17" y="8"/>
                  <a:pt x="21" y="6"/>
                  <a:pt x="26" y="5"/>
                </a:cubicBezTo>
                <a:cubicBezTo>
                  <a:pt x="23" y="8"/>
                  <a:pt x="20" y="11"/>
                  <a:pt x="18" y="15"/>
                </a:cubicBezTo>
                <a:close/>
                <a:moveTo>
                  <a:pt x="20" y="20"/>
                </a:moveTo>
                <a:cubicBezTo>
                  <a:pt x="25" y="22"/>
                  <a:pt x="29" y="23"/>
                  <a:pt x="34" y="23"/>
                </a:cubicBezTo>
                <a:cubicBezTo>
                  <a:pt x="39" y="23"/>
                  <a:pt x="44" y="22"/>
                  <a:pt x="48" y="20"/>
                </a:cubicBezTo>
                <a:cubicBezTo>
                  <a:pt x="49" y="24"/>
                  <a:pt x="50" y="28"/>
                  <a:pt x="50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28"/>
                  <a:pt x="19" y="24"/>
                  <a:pt x="20" y="20"/>
                </a:cubicBezTo>
                <a:close/>
                <a:moveTo>
                  <a:pt x="50" y="36"/>
                </a:moveTo>
                <a:cubicBezTo>
                  <a:pt x="50" y="40"/>
                  <a:pt x="49" y="44"/>
                  <a:pt x="48" y="47"/>
                </a:cubicBezTo>
                <a:cubicBezTo>
                  <a:pt x="43" y="46"/>
                  <a:pt x="39" y="45"/>
                  <a:pt x="34" y="45"/>
                </a:cubicBezTo>
                <a:cubicBezTo>
                  <a:pt x="29" y="45"/>
                  <a:pt x="25" y="46"/>
                  <a:pt x="21" y="47"/>
                </a:cubicBezTo>
                <a:cubicBezTo>
                  <a:pt x="19" y="44"/>
                  <a:pt x="18" y="40"/>
                  <a:pt x="18" y="36"/>
                </a:cubicBezTo>
                <a:lnTo>
                  <a:pt x="50" y="36"/>
                </a:lnTo>
                <a:close/>
                <a:moveTo>
                  <a:pt x="50" y="53"/>
                </a:moveTo>
                <a:cubicBezTo>
                  <a:pt x="51" y="53"/>
                  <a:pt x="53" y="54"/>
                  <a:pt x="54" y="55"/>
                </a:cubicBezTo>
                <a:cubicBezTo>
                  <a:pt x="51" y="58"/>
                  <a:pt x="47" y="60"/>
                  <a:pt x="43" y="62"/>
                </a:cubicBezTo>
                <a:cubicBezTo>
                  <a:pt x="46" y="59"/>
                  <a:pt x="48" y="56"/>
                  <a:pt x="50" y="53"/>
                </a:cubicBezTo>
                <a:close/>
                <a:moveTo>
                  <a:pt x="51" y="49"/>
                </a:moveTo>
                <a:cubicBezTo>
                  <a:pt x="53" y="45"/>
                  <a:pt x="54" y="40"/>
                  <a:pt x="5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42"/>
                  <a:pt x="61" y="48"/>
                  <a:pt x="57" y="52"/>
                </a:cubicBezTo>
                <a:cubicBezTo>
                  <a:pt x="55" y="51"/>
                  <a:pt x="53" y="50"/>
                  <a:pt x="51" y="49"/>
                </a:cubicBezTo>
                <a:close/>
                <a:moveTo>
                  <a:pt x="54" y="32"/>
                </a:moveTo>
                <a:cubicBezTo>
                  <a:pt x="54" y="27"/>
                  <a:pt x="53" y="23"/>
                  <a:pt x="52" y="19"/>
                </a:cubicBezTo>
                <a:cubicBezTo>
                  <a:pt x="54" y="18"/>
                  <a:pt x="55" y="17"/>
                  <a:pt x="57" y="15"/>
                </a:cubicBezTo>
                <a:cubicBezTo>
                  <a:pt x="61" y="20"/>
                  <a:pt x="63" y="25"/>
                  <a:pt x="63" y="32"/>
                </a:cubicBezTo>
                <a:lnTo>
                  <a:pt x="54" y="32"/>
                </a:lnTo>
                <a:close/>
                <a:moveTo>
                  <a:pt x="4" y="36"/>
                </a:moveTo>
                <a:cubicBezTo>
                  <a:pt x="14" y="36"/>
                  <a:pt x="14" y="36"/>
                  <a:pt x="14" y="36"/>
                </a:cubicBezTo>
                <a:cubicBezTo>
                  <a:pt x="14" y="40"/>
                  <a:pt x="15" y="45"/>
                  <a:pt x="17" y="49"/>
                </a:cubicBezTo>
                <a:cubicBezTo>
                  <a:pt x="15" y="50"/>
                  <a:pt x="13" y="51"/>
                  <a:pt x="11" y="53"/>
                </a:cubicBezTo>
                <a:cubicBezTo>
                  <a:pt x="7" y="48"/>
                  <a:pt x="4" y="42"/>
                  <a:pt x="4" y="3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76794" tIns="38397" rIns="76794" bIns="38397"/>
          <a:lstStyle/>
          <a:p>
            <a:endParaRPr lang="it-IT"/>
          </a:p>
        </p:txBody>
      </p:sp>
      <p:sp>
        <p:nvSpPr>
          <p:cNvPr id="12" name="Freeform 21">
            <a:extLst>
              <a:ext uri="{FF2B5EF4-FFF2-40B4-BE49-F238E27FC236}">
                <a16:creationId xmlns:a16="http://schemas.microsoft.com/office/drawing/2014/main" id="{EF6BB967-EF60-43F7-AAB8-2C03018B9082}"/>
              </a:ext>
            </a:extLst>
          </p:cNvPr>
          <p:cNvSpPr>
            <a:spLocks noEditPoints="1"/>
          </p:cNvSpPr>
          <p:nvPr/>
        </p:nvSpPr>
        <p:spPr bwMode="auto">
          <a:xfrm>
            <a:off x="1549400" y="1843121"/>
            <a:ext cx="357188" cy="361950"/>
          </a:xfrm>
          <a:custGeom>
            <a:avLst/>
            <a:gdLst>
              <a:gd name="T0" fmla="*/ 2147483647 w 1500"/>
              <a:gd name="T1" fmla="*/ 2147483647 h 1500"/>
              <a:gd name="T2" fmla="*/ 2147483647 w 1500"/>
              <a:gd name="T3" fmla="*/ 2147483647 h 1500"/>
              <a:gd name="T4" fmla="*/ 2147483647 w 1500"/>
              <a:gd name="T5" fmla="*/ 0 h 1500"/>
              <a:gd name="T6" fmla="*/ 2147483647 w 1500"/>
              <a:gd name="T7" fmla="*/ 2147483647 h 1500"/>
              <a:gd name="T8" fmla="*/ 2147483647 w 1500"/>
              <a:gd name="T9" fmla="*/ 2147483647 h 1500"/>
              <a:gd name="T10" fmla="*/ 0 w 1500"/>
              <a:gd name="T11" fmla="*/ 2147483647 h 1500"/>
              <a:gd name="T12" fmla="*/ 2147483647 w 1500"/>
              <a:gd name="T13" fmla="*/ 2147483647 h 1500"/>
              <a:gd name="T14" fmla="*/ 2147483647 w 1500"/>
              <a:gd name="T15" fmla="*/ 2147483647 h 1500"/>
              <a:gd name="T16" fmla="*/ 2147483647 w 1500"/>
              <a:gd name="T17" fmla="*/ 2147483647 h 1500"/>
              <a:gd name="T18" fmla="*/ 2147483647 w 1500"/>
              <a:gd name="T19" fmla="*/ 2147483647 h 1500"/>
              <a:gd name="T20" fmla="*/ 2147483647 w 1500"/>
              <a:gd name="T21" fmla="*/ 2147483647 h 1500"/>
              <a:gd name="T22" fmla="*/ 2147483647 w 1500"/>
              <a:gd name="T23" fmla="*/ 2147483647 h 1500"/>
              <a:gd name="T24" fmla="*/ 2147483647 w 1500"/>
              <a:gd name="T25" fmla="*/ 2147483647 h 1500"/>
              <a:gd name="T26" fmla="*/ 2147483647 w 1500"/>
              <a:gd name="T27" fmla="*/ 2147483647 h 1500"/>
              <a:gd name="T28" fmla="*/ 2147483647 w 1500"/>
              <a:gd name="T29" fmla="*/ 2147483647 h 1500"/>
              <a:gd name="T30" fmla="*/ 2147483647 w 1500"/>
              <a:gd name="T31" fmla="*/ 2147483647 h 1500"/>
              <a:gd name="T32" fmla="*/ 2147483647 w 1500"/>
              <a:gd name="T33" fmla="*/ 2147483647 h 1500"/>
              <a:gd name="T34" fmla="*/ 2147483647 w 1500"/>
              <a:gd name="T35" fmla="*/ 2147483647 h 1500"/>
              <a:gd name="T36" fmla="*/ 2147483647 w 1500"/>
              <a:gd name="T37" fmla="*/ 2147483647 h 1500"/>
              <a:gd name="T38" fmla="*/ 2147483647 w 1500"/>
              <a:gd name="T39" fmla="*/ 2147483647 h 1500"/>
              <a:gd name="T40" fmla="*/ 2147483647 w 1500"/>
              <a:gd name="T41" fmla="*/ 2147483647 h 1500"/>
              <a:gd name="T42" fmla="*/ 2147483647 w 1500"/>
              <a:gd name="T43" fmla="*/ 2147483647 h 1500"/>
              <a:gd name="T44" fmla="*/ 2147483647 w 1500"/>
              <a:gd name="T45" fmla="*/ 2147483647 h 1500"/>
              <a:gd name="T46" fmla="*/ 2147483647 w 1500"/>
              <a:gd name="T47" fmla="*/ 2147483647 h 1500"/>
              <a:gd name="T48" fmla="*/ 2147483647 w 1500"/>
              <a:gd name="T49" fmla="*/ 2147483647 h 1500"/>
              <a:gd name="T50" fmla="*/ 2147483647 w 1500"/>
              <a:gd name="T51" fmla="*/ 2147483647 h 1500"/>
              <a:gd name="T52" fmla="*/ 2147483647 w 1500"/>
              <a:gd name="T53" fmla="*/ 2147483647 h 1500"/>
              <a:gd name="T54" fmla="*/ 2147483647 w 1500"/>
              <a:gd name="T55" fmla="*/ 2147483647 h 1500"/>
              <a:gd name="T56" fmla="*/ 2147483647 w 1500"/>
              <a:gd name="T57" fmla="*/ 2147483647 h 1500"/>
              <a:gd name="T58" fmla="*/ 2147483647 w 1500"/>
              <a:gd name="T59" fmla="*/ 2147483647 h 1500"/>
              <a:gd name="T60" fmla="*/ 2147483647 w 1500"/>
              <a:gd name="T61" fmla="*/ 2147483647 h 1500"/>
              <a:gd name="T62" fmla="*/ 2147483647 w 1500"/>
              <a:gd name="T63" fmla="*/ 2147483647 h 1500"/>
              <a:gd name="T64" fmla="*/ 2147483647 w 1500"/>
              <a:gd name="T65" fmla="*/ 2147483647 h 1500"/>
              <a:gd name="T66" fmla="*/ 2147483647 w 1500"/>
              <a:gd name="T67" fmla="*/ 2147483647 h 1500"/>
              <a:gd name="T68" fmla="*/ 2147483647 w 1500"/>
              <a:gd name="T69" fmla="*/ 2147483647 h 1500"/>
              <a:gd name="T70" fmla="*/ 2147483647 w 1500"/>
              <a:gd name="T71" fmla="*/ 2147483647 h 1500"/>
              <a:gd name="T72" fmla="*/ 2147483647 w 1500"/>
              <a:gd name="T73" fmla="*/ 2147483647 h 1500"/>
              <a:gd name="T74" fmla="*/ 2147483647 w 1500"/>
              <a:gd name="T75" fmla="*/ 2147483647 h 1500"/>
              <a:gd name="T76" fmla="*/ 2147483647 w 1500"/>
              <a:gd name="T77" fmla="*/ 2147483647 h 1500"/>
              <a:gd name="T78" fmla="*/ 2147483647 w 1500"/>
              <a:gd name="T79" fmla="*/ 2147483647 h 1500"/>
              <a:gd name="T80" fmla="*/ 2147483647 w 1500"/>
              <a:gd name="T81" fmla="*/ 2147483647 h 1500"/>
              <a:gd name="T82" fmla="*/ 2147483647 w 1500"/>
              <a:gd name="T83" fmla="*/ 2147483647 h 15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00"/>
              <a:gd name="T127" fmla="*/ 0 h 1500"/>
              <a:gd name="T128" fmla="*/ 1500 w 1500"/>
              <a:gd name="T129" fmla="*/ 1500 h 15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38405" tIns="19202" rIns="38405" bIns="19202"/>
          <a:lstStyle/>
          <a:p>
            <a:endParaRPr lang="it-IT"/>
          </a:p>
        </p:txBody>
      </p:sp>
      <p:sp>
        <p:nvSpPr>
          <p:cNvPr id="13" name="Freeform 76">
            <a:extLst>
              <a:ext uri="{FF2B5EF4-FFF2-40B4-BE49-F238E27FC236}">
                <a16:creationId xmlns:a16="http://schemas.microsoft.com/office/drawing/2014/main" id="{916982D4-AD99-4F82-981D-7A4CCBAA3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13" y="3595721"/>
            <a:ext cx="150812" cy="265113"/>
          </a:xfrm>
          <a:custGeom>
            <a:avLst/>
            <a:gdLst>
              <a:gd name="T0" fmla="*/ 2147483647 w 283"/>
              <a:gd name="T1" fmla="*/ 0 h 489"/>
              <a:gd name="T2" fmla="*/ 2147483647 w 283"/>
              <a:gd name="T3" fmla="*/ 0 h 489"/>
              <a:gd name="T4" fmla="*/ 2147483647 w 283"/>
              <a:gd name="T5" fmla="*/ 0 h 489"/>
              <a:gd name="T6" fmla="*/ 0 w 283"/>
              <a:gd name="T7" fmla="*/ 2147483647 h 489"/>
              <a:gd name="T8" fmla="*/ 0 w 283"/>
              <a:gd name="T9" fmla="*/ 2147483647 h 489"/>
              <a:gd name="T10" fmla="*/ 2147483647 w 283"/>
              <a:gd name="T11" fmla="*/ 2147483647 h 489"/>
              <a:gd name="T12" fmla="*/ 2147483647 w 283"/>
              <a:gd name="T13" fmla="*/ 2147483647 h 489"/>
              <a:gd name="T14" fmla="*/ 2147483647 w 283"/>
              <a:gd name="T15" fmla="*/ 2147483647 h 489"/>
              <a:gd name="T16" fmla="*/ 2147483647 w 283"/>
              <a:gd name="T17" fmla="*/ 2147483647 h 489"/>
              <a:gd name="T18" fmla="*/ 2147483647 w 283"/>
              <a:gd name="T19" fmla="*/ 0 h 489"/>
              <a:gd name="T20" fmla="*/ 2147483647 w 283"/>
              <a:gd name="T21" fmla="*/ 2147483647 h 489"/>
              <a:gd name="T22" fmla="*/ 2147483647 w 283"/>
              <a:gd name="T23" fmla="*/ 2147483647 h 489"/>
              <a:gd name="T24" fmla="*/ 2147483647 w 283"/>
              <a:gd name="T25" fmla="*/ 2147483647 h 489"/>
              <a:gd name="T26" fmla="*/ 2147483647 w 283"/>
              <a:gd name="T27" fmla="*/ 2147483647 h 489"/>
              <a:gd name="T28" fmla="*/ 2147483647 w 283"/>
              <a:gd name="T29" fmla="*/ 2147483647 h 489"/>
              <a:gd name="T30" fmla="*/ 2147483647 w 283"/>
              <a:gd name="T31" fmla="*/ 2147483647 h 489"/>
              <a:gd name="T32" fmla="*/ 2147483647 w 283"/>
              <a:gd name="T33" fmla="*/ 2147483647 h 489"/>
              <a:gd name="T34" fmla="*/ 2147483647 w 283"/>
              <a:gd name="T35" fmla="*/ 2147483647 h 489"/>
              <a:gd name="T36" fmla="*/ 2147483647 w 283"/>
              <a:gd name="T37" fmla="*/ 2147483647 h 489"/>
              <a:gd name="T38" fmla="*/ 2147483647 w 283"/>
              <a:gd name="T39" fmla="*/ 2147483647 h 489"/>
              <a:gd name="T40" fmla="*/ 2147483647 w 283"/>
              <a:gd name="T41" fmla="*/ 2147483647 h 489"/>
              <a:gd name="T42" fmla="*/ 2147483647 w 283"/>
              <a:gd name="T43" fmla="*/ 2147483647 h 4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3"/>
              <a:gd name="T67" fmla="*/ 0 h 489"/>
              <a:gd name="T68" fmla="*/ 283 w 283"/>
              <a:gd name="T69" fmla="*/ 489 h 4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lIns="38405" tIns="19202" rIns="38405" bIns="19202" anchor="ctr"/>
          <a:lstStyle/>
          <a:p>
            <a:endParaRPr lang="it-IT"/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21A43BEA-991F-4C8C-83E9-2556255E1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2822897"/>
            <a:ext cx="32781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cs-CZ" sz="1600" dirty="0">
                <a:solidFill>
                  <a:schemeClr val="tx2"/>
                </a:solidFill>
              </a:rPr>
              <a:t>Web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cs-CZ" sz="1600" dirty="0">
                <a:solidFill>
                  <a:schemeClr val="tx2"/>
                </a:solidFill>
              </a:rPr>
              <a:t>	www.eav.cz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4234F6F1-3F3D-440B-8A59-35DA4B2A8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3199640"/>
            <a:ext cx="3378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Email</a:t>
            </a:r>
            <a:r>
              <a:rPr lang="en-GB" sz="1600" dirty="0"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sz="1600" dirty="0">
                <a:latin typeface="Trebuchet MS" pitchFamily="34" charset="0"/>
                <a:ea typeface="Tahoma" pitchFamily="34" charset="0"/>
                <a:cs typeface="Raleway"/>
              </a:rPr>
              <a:t>	</a:t>
            </a:r>
            <a:r>
              <a:rPr lang="cs-CZ" sz="1600" dirty="0">
                <a:solidFill>
                  <a:schemeClr val="tx2"/>
                </a:solidFill>
              </a:rPr>
              <a:t>nemec@eav.cz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EF818648-BC2A-46DA-A58E-1C765ED33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3591509"/>
            <a:ext cx="3590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Tel  </a:t>
            </a:r>
            <a:r>
              <a:rPr lang="cs-CZ" sz="1600" dirty="0">
                <a:solidFill>
                  <a:schemeClr val="tx2"/>
                </a:solidFill>
              </a:rPr>
              <a:t>	</a:t>
            </a:r>
            <a:r>
              <a:rPr lang="en-GB" sz="1600" dirty="0">
                <a:solidFill>
                  <a:schemeClr val="tx2"/>
                </a:solidFill>
              </a:rPr>
              <a:t>+</a:t>
            </a:r>
            <a:r>
              <a:rPr lang="cs-CZ" sz="1600" dirty="0">
                <a:solidFill>
                  <a:schemeClr val="tx2"/>
                </a:solidFill>
              </a:rPr>
              <a:t>420 567 303 322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6717F91E-484C-4CC5-9B46-B9B0EFDDD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533400"/>
            <a:ext cx="8686801" cy="1066800"/>
          </a:xfrm>
        </p:spPr>
        <p:txBody>
          <a:bodyPr>
            <a:normAutofit/>
          </a:bodyPr>
          <a:lstStyle/>
          <a:p>
            <a:r>
              <a:rPr lang="cs-CZ" dirty="0"/>
              <a:t>Kontakt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770B7CD0-4593-4A3B-AE24-69BD469447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20" y="4438106"/>
            <a:ext cx="2448272" cy="164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9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Kdo jsme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1800" dirty="0">
                <a:solidFill>
                  <a:schemeClr val="tx2"/>
                </a:solidFill>
              </a:rPr>
              <a:t>EAV založena v roce 2001</a:t>
            </a:r>
          </a:p>
          <a:p>
            <a:pPr rtl="0"/>
            <a:r>
              <a:rPr lang="cs-CZ" sz="1800" b="1" dirty="0">
                <a:solidFill>
                  <a:schemeClr val="tx2"/>
                </a:solidFill>
              </a:rPr>
              <a:t>Zakladatelé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Sdružení obcí Vysočiny, 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Krajská hospodářská komora Kraje Vysočina, 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Krajská agrární komora Kraje Vysočina</a:t>
            </a:r>
          </a:p>
          <a:p>
            <a:pPr rtl="0"/>
            <a:r>
              <a:rPr lang="cs-CZ" sz="1800" b="1" dirty="0">
                <a:solidFill>
                  <a:schemeClr val="tx2"/>
                </a:solidFill>
              </a:rPr>
              <a:t>Poradenská a konzultační společnost v oblastech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Úspor energie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Životního prostředí 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Nakládání s odpady</a:t>
            </a:r>
          </a:p>
          <a:p>
            <a:pPr rtl="0"/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22C3035-C8AF-49EF-AEF0-6CEAFED443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772" y="348819"/>
            <a:ext cx="1075741" cy="72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Klíčové činnosti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cs-CZ" sz="1600" dirty="0">
                <a:solidFill>
                  <a:schemeClr val="tx2"/>
                </a:solidFill>
              </a:rPr>
              <a:t>Komplexní příprava projektů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Projektové dokumentace, energetické výpočty, financování, výběrová řízení….</a:t>
            </a:r>
          </a:p>
          <a:p>
            <a:r>
              <a:rPr lang="cs-CZ" sz="1600" dirty="0">
                <a:solidFill>
                  <a:schemeClr val="tx2"/>
                </a:solidFill>
              </a:rPr>
              <a:t>Energetické audity, PENB, energetické koncepce…</a:t>
            </a:r>
          </a:p>
          <a:p>
            <a:r>
              <a:rPr lang="cs-CZ" sz="1600" dirty="0">
                <a:solidFill>
                  <a:schemeClr val="tx2"/>
                </a:solidFill>
              </a:rPr>
              <a:t>Studie proveditelnosti, analýzy, plány odpadového hospodářství</a:t>
            </a:r>
          </a:p>
          <a:p>
            <a:r>
              <a:rPr lang="cs-CZ" sz="1600" dirty="0">
                <a:solidFill>
                  <a:schemeClr val="tx2"/>
                </a:solidFill>
              </a:rPr>
              <a:t>Financování – příprava dotací, dotační management</a:t>
            </a:r>
          </a:p>
          <a:p>
            <a:r>
              <a:rPr lang="cs-CZ" sz="1600" dirty="0">
                <a:solidFill>
                  <a:schemeClr val="tx2"/>
                </a:solidFill>
              </a:rPr>
              <a:t>Osvěta a poradenství – EKIS, semináře, konference</a:t>
            </a:r>
          </a:p>
          <a:p>
            <a:r>
              <a:rPr lang="cs-CZ" sz="1600" dirty="0">
                <a:solidFill>
                  <a:schemeClr val="tx2"/>
                </a:solidFill>
              </a:rPr>
              <a:t>Realizace mezinárodních projektů 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Témata energetiky, nakládání s odpady</a:t>
            </a:r>
          </a:p>
          <a:p>
            <a:pPr rtl="0"/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E0798C-775C-4E8A-9EBD-24F777B563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772" y="348819"/>
            <a:ext cx="1075741" cy="72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Naši zákazníci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r>
              <a:rPr lang="cs-CZ" sz="1800" dirty="0">
                <a:solidFill>
                  <a:schemeClr val="tx2"/>
                </a:solidFill>
              </a:rPr>
              <a:t>Veřejná správa 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Dotace pro obce, města, kraje (OPŽP, rekonstrukce VO apod.)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Zpracování odborných dokumentů</a:t>
            </a: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rtl="0"/>
            <a:r>
              <a:rPr lang="cs-CZ" sz="1800" dirty="0">
                <a:solidFill>
                  <a:schemeClr val="tx2"/>
                </a:solidFill>
              </a:rPr>
              <a:t>Firmy a podnikatelé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Dotace pro podnikatele (OPPIK, PRV apod.)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Zpracování odborných dokumentů</a:t>
            </a:r>
          </a:p>
          <a:p>
            <a:pPr rtl="0"/>
            <a:endParaRPr lang="cs-CZ" sz="1800" dirty="0">
              <a:solidFill>
                <a:schemeClr val="tx2"/>
              </a:solidFill>
            </a:endParaRPr>
          </a:p>
          <a:p>
            <a:pPr rtl="0"/>
            <a:r>
              <a:rPr lang="cs-CZ" sz="1800" dirty="0">
                <a:solidFill>
                  <a:schemeClr val="tx2"/>
                </a:solidFill>
              </a:rPr>
              <a:t>Občané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Dotace na zateplení domů, výměnu zdroje tepla apod.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Poradenství</a:t>
            </a:r>
          </a:p>
          <a:p>
            <a:pPr lvl="1"/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D5C7541-DB29-455D-834C-6A32E7AF0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772" y="348819"/>
            <a:ext cx="1075741" cy="72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828" y="310317"/>
            <a:ext cx="8686801" cy="1066800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dirty="0"/>
              <a:t>Příklady z praxe – Výstavba MŠ Sedlejov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cs-CZ" sz="1800" dirty="0">
                <a:solidFill>
                  <a:schemeClr val="tx2"/>
                </a:solidFill>
              </a:rPr>
              <a:t>Výstavba v rámci dotace z IROP </a:t>
            </a:r>
          </a:p>
          <a:p>
            <a:r>
              <a:rPr lang="cs-CZ" sz="1800" dirty="0">
                <a:solidFill>
                  <a:schemeClr val="tx2"/>
                </a:solidFill>
              </a:rPr>
              <a:t>Realizace v letech 2016 - 2018</a:t>
            </a:r>
          </a:p>
          <a:p>
            <a:r>
              <a:rPr lang="cs-CZ" sz="1800" dirty="0">
                <a:solidFill>
                  <a:schemeClr val="tx2"/>
                </a:solidFill>
              </a:rPr>
              <a:t>Udržitelnost projektu do roku 2023</a:t>
            </a:r>
          </a:p>
          <a:p>
            <a:r>
              <a:rPr lang="cs-CZ" sz="1800" dirty="0">
                <a:solidFill>
                  <a:schemeClr val="tx2"/>
                </a:solidFill>
              </a:rPr>
              <a:t>Dotace 90% ve výši 14,1 mil. Kč (554 tis. €)</a:t>
            </a:r>
          </a:p>
          <a:p>
            <a:endParaRPr lang="cs-CZ" sz="1800" dirty="0">
              <a:solidFill>
                <a:schemeClr val="tx2"/>
              </a:solidFill>
            </a:endParaRPr>
          </a:p>
          <a:p>
            <a:pPr marL="45720" indent="0">
              <a:buNone/>
            </a:pPr>
            <a:r>
              <a:rPr lang="cs-CZ" sz="1600" dirty="0">
                <a:solidFill>
                  <a:schemeClr val="tx2"/>
                </a:solidFill>
              </a:rPr>
              <a:t>Vítěz E.ON </a:t>
            </a:r>
            <a:r>
              <a:rPr lang="cs-CZ" sz="1600" dirty="0" err="1">
                <a:solidFill>
                  <a:schemeClr val="tx2"/>
                </a:solidFill>
              </a:rPr>
              <a:t>Energy</a:t>
            </a:r>
            <a:r>
              <a:rPr lang="cs-CZ" sz="1600" dirty="0">
                <a:solidFill>
                  <a:schemeClr val="tx2"/>
                </a:solidFill>
              </a:rPr>
              <a:t> Globe v kategorii stavba za </a:t>
            </a:r>
          </a:p>
          <a:p>
            <a:pPr marL="45720" indent="0">
              <a:buNone/>
            </a:pPr>
            <a:r>
              <a:rPr lang="cs-CZ" sz="1600" dirty="0">
                <a:solidFill>
                  <a:schemeClr val="tx2"/>
                </a:solidFill>
              </a:rPr>
              <a:t>inovativní přístup k úsporám energií</a:t>
            </a:r>
          </a:p>
          <a:p>
            <a:pPr marL="45720" indent="0">
              <a:buNone/>
            </a:pPr>
            <a:endParaRPr lang="cs-CZ" sz="1800" dirty="0"/>
          </a:p>
          <a:p>
            <a:endParaRPr lang="cs-CZ" sz="1800" dirty="0"/>
          </a:p>
          <a:p>
            <a:pPr marL="45720" indent="0" rtl="0">
              <a:buNone/>
            </a:pPr>
            <a:endParaRPr lang="cs-CZ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F6AE53-9F44-447C-A473-3A5C62BD8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772" y="348819"/>
            <a:ext cx="1075741" cy="72278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7D4397F-B8C7-49AD-866E-E6E30DE4E0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077" y="1600200"/>
            <a:ext cx="4447389" cy="3335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CEAA8D8-4D4A-41CE-9FC1-B53B0E2ACA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80" y="3772635"/>
            <a:ext cx="4958692" cy="297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F6EBC93-365E-4292-945B-412BB3E213C1}"/>
              </a:ext>
            </a:extLst>
          </p:cNvPr>
          <p:cNvSpPr/>
          <p:nvPr/>
        </p:nvSpPr>
        <p:spPr>
          <a:xfrm>
            <a:off x="435334" y="5965884"/>
            <a:ext cx="60928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>
              <a:buNone/>
            </a:pPr>
            <a:r>
              <a:rPr lang="cs-CZ" sz="1200" dirty="0">
                <a:hlinkClick r:id="rId6"/>
              </a:rPr>
              <a:t>https://www.ecofuture.cz/energy-globe/projekty/materska-skola-sedlejov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3881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dirty="0"/>
              <a:t>Příklady z praxe – Mezinárodní projekt TOGETHER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5212" y="1828800"/>
            <a:ext cx="8686801" cy="4840560"/>
          </a:xfrm>
        </p:spPr>
        <p:txBody>
          <a:bodyPr rtlCol="0">
            <a:normAutofit/>
          </a:bodyPr>
          <a:lstStyle/>
          <a:p>
            <a:pPr marL="45720" indent="0">
              <a:buNone/>
            </a:pPr>
            <a:r>
              <a:rPr lang="cs-CZ" sz="1400" b="1" dirty="0">
                <a:solidFill>
                  <a:schemeClr val="tx2"/>
                </a:solidFill>
              </a:rPr>
              <a:t>Cíl projektu</a:t>
            </a:r>
            <a:r>
              <a:rPr lang="cs-CZ" sz="1400" dirty="0">
                <a:solidFill>
                  <a:schemeClr val="tx2"/>
                </a:solidFill>
              </a:rPr>
              <a:t>: Zajištění energetické efektivnosti ve veřejných budovách na základě:</a:t>
            </a:r>
          </a:p>
          <a:p>
            <a:pPr lvl="1"/>
            <a:r>
              <a:rPr lang="cs-CZ" sz="1400" dirty="0">
                <a:solidFill>
                  <a:schemeClr val="tx2"/>
                </a:solidFill>
              </a:rPr>
              <a:t>změny chování uživatelů budovy </a:t>
            </a:r>
          </a:p>
          <a:p>
            <a:pPr lvl="1"/>
            <a:r>
              <a:rPr lang="cs-CZ" sz="1400" dirty="0">
                <a:solidFill>
                  <a:schemeClr val="tx2"/>
                </a:solidFill>
              </a:rPr>
              <a:t>a monitoringu dopadů těchto změn chování na spotřebu energie v budově</a:t>
            </a:r>
          </a:p>
          <a:p>
            <a:r>
              <a:rPr lang="cs-CZ" sz="1800" dirty="0">
                <a:solidFill>
                  <a:schemeClr val="tx2"/>
                </a:solidFill>
              </a:rPr>
              <a:t>Projektoví partneři:</a:t>
            </a:r>
          </a:p>
          <a:p>
            <a:pPr lvl="1"/>
            <a:r>
              <a:rPr lang="cs-CZ" sz="1400" dirty="0" err="1">
                <a:solidFill>
                  <a:schemeClr val="tx2"/>
                </a:solidFill>
              </a:rPr>
              <a:t>Province</a:t>
            </a:r>
            <a:r>
              <a:rPr lang="cs-CZ" sz="1400" dirty="0">
                <a:solidFill>
                  <a:schemeClr val="tx2"/>
                </a:solidFill>
              </a:rPr>
              <a:t> </a:t>
            </a:r>
            <a:r>
              <a:rPr lang="cs-CZ" sz="1400" dirty="0" err="1">
                <a:solidFill>
                  <a:schemeClr val="tx2"/>
                </a:solidFill>
              </a:rPr>
              <a:t>of</a:t>
            </a:r>
            <a:r>
              <a:rPr lang="cs-CZ" sz="1400" dirty="0">
                <a:solidFill>
                  <a:schemeClr val="tx2"/>
                </a:solidFill>
              </a:rPr>
              <a:t> </a:t>
            </a:r>
            <a:r>
              <a:rPr lang="cs-CZ" sz="1400" dirty="0" err="1">
                <a:solidFill>
                  <a:schemeClr val="tx2"/>
                </a:solidFill>
              </a:rPr>
              <a:t>Treviso</a:t>
            </a:r>
            <a:r>
              <a:rPr lang="cs-CZ" sz="1400" dirty="0">
                <a:solidFill>
                  <a:schemeClr val="tx2"/>
                </a:solidFill>
              </a:rPr>
              <a:t> IT </a:t>
            </a:r>
          </a:p>
          <a:p>
            <a:pPr lvl="1"/>
            <a:r>
              <a:rPr lang="cs-CZ" sz="1400" dirty="0">
                <a:solidFill>
                  <a:schemeClr val="tx2"/>
                </a:solidFill>
              </a:rPr>
              <a:t>Energetická agentura Vysočiny CZ </a:t>
            </a:r>
          </a:p>
          <a:p>
            <a:pPr lvl="1"/>
            <a:r>
              <a:rPr lang="cs-CZ" sz="1400" dirty="0">
                <a:solidFill>
                  <a:schemeClr val="tx2"/>
                </a:solidFill>
              </a:rPr>
              <a:t>University </a:t>
            </a:r>
            <a:r>
              <a:rPr lang="cs-CZ" sz="1400" dirty="0" err="1">
                <a:solidFill>
                  <a:schemeClr val="tx2"/>
                </a:solidFill>
              </a:rPr>
              <a:t>of</a:t>
            </a:r>
            <a:r>
              <a:rPr lang="cs-CZ" sz="1400" dirty="0">
                <a:solidFill>
                  <a:schemeClr val="tx2"/>
                </a:solidFill>
              </a:rPr>
              <a:t> </a:t>
            </a:r>
            <a:r>
              <a:rPr lang="cs-CZ" sz="1400" dirty="0" err="1">
                <a:solidFill>
                  <a:schemeClr val="tx2"/>
                </a:solidFill>
              </a:rPr>
              <a:t>Maribor</a:t>
            </a:r>
            <a:r>
              <a:rPr lang="cs-CZ" sz="1400" dirty="0">
                <a:solidFill>
                  <a:schemeClr val="tx2"/>
                </a:solidFill>
              </a:rPr>
              <a:t> SLO</a:t>
            </a:r>
          </a:p>
          <a:p>
            <a:pPr lvl="1"/>
            <a:r>
              <a:rPr lang="cs-CZ" sz="1400" dirty="0">
                <a:solidFill>
                  <a:schemeClr val="tx2"/>
                </a:solidFill>
              </a:rPr>
              <a:t>City </a:t>
            </a:r>
            <a:r>
              <a:rPr lang="cs-CZ" sz="1400" dirty="0" err="1">
                <a:solidFill>
                  <a:schemeClr val="tx2"/>
                </a:solidFill>
              </a:rPr>
              <a:t>of</a:t>
            </a:r>
            <a:r>
              <a:rPr lang="cs-CZ" sz="1400" dirty="0">
                <a:solidFill>
                  <a:schemeClr val="tx2"/>
                </a:solidFill>
              </a:rPr>
              <a:t> Zagreb HR </a:t>
            </a:r>
          </a:p>
          <a:p>
            <a:pPr lvl="1"/>
            <a:r>
              <a:rPr lang="cs-CZ" sz="1400" dirty="0" err="1">
                <a:solidFill>
                  <a:schemeClr val="tx2"/>
                </a:solidFill>
              </a:rPr>
              <a:t>Association</a:t>
            </a:r>
            <a:r>
              <a:rPr lang="cs-CZ" sz="1400" dirty="0">
                <a:solidFill>
                  <a:schemeClr val="tx2"/>
                </a:solidFill>
              </a:rPr>
              <a:t> </a:t>
            </a:r>
            <a:r>
              <a:rPr lang="cs-CZ" sz="1400" dirty="0" err="1">
                <a:solidFill>
                  <a:schemeClr val="tx2"/>
                </a:solidFill>
              </a:rPr>
              <a:t>of</a:t>
            </a:r>
            <a:r>
              <a:rPr lang="cs-CZ" sz="1400" dirty="0">
                <a:solidFill>
                  <a:schemeClr val="tx2"/>
                </a:solidFill>
              </a:rPr>
              <a:t> </a:t>
            </a:r>
            <a:r>
              <a:rPr lang="cs-CZ" sz="1400" dirty="0" err="1">
                <a:solidFill>
                  <a:schemeClr val="tx2"/>
                </a:solidFill>
              </a:rPr>
              <a:t>Municipalities</a:t>
            </a:r>
            <a:r>
              <a:rPr lang="cs-CZ" sz="1400" dirty="0">
                <a:solidFill>
                  <a:schemeClr val="tx2"/>
                </a:solidFill>
              </a:rPr>
              <a:t> </a:t>
            </a:r>
            <a:r>
              <a:rPr lang="cs-CZ" sz="1400" dirty="0" err="1">
                <a:solidFill>
                  <a:schemeClr val="tx2"/>
                </a:solidFill>
              </a:rPr>
              <a:t>Polish</a:t>
            </a:r>
            <a:r>
              <a:rPr lang="cs-CZ" sz="1400" dirty="0">
                <a:solidFill>
                  <a:schemeClr val="tx2"/>
                </a:solidFill>
              </a:rPr>
              <a:t> network “Energie </a:t>
            </a:r>
            <a:r>
              <a:rPr lang="cs-CZ" sz="1400" dirty="0" err="1">
                <a:solidFill>
                  <a:schemeClr val="tx2"/>
                </a:solidFill>
              </a:rPr>
              <a:t>Cités</a:t>
            </a:r>
            <a:r>
              <a:rPr lang="cs-CZ" sz="1400" dirty="0">
                <a:solidFill>
                  <a:schemeClr val="tx2"/>
                </a:solidFill>
              </a:rPr>
              <a:t>” PL </a:t>
            </a:r>
          </a:p>
          <a:p>
            <a:pPr lvl="1"/>
            <a:r>
              <a:rPr lang="cs-CZ" sz="1400" dirty="0">
                <a:solidFill>
                  <a:schemeClr val="tx2"/>
                </a:solidFill>
              </a:rPr>
              <a:t>Municipality </a:t>
            </a:r>
            <a:r>
              <a:rPr lang="cs-CZ" sz="1400" dirty="0" err="1">
                <a:solidFill>
                  <a:schemeClr val="tx2"/>
                </a:solidFill>
              </a:rPr>
              <a:t>of</a:t>
            </a:r>
            <a:r>
              <a:rPr lang="cs-CZ" sz="1400" dirty="0">
                <a:solidFill>
                  <a:schemeClr val="tx2"/>
                </a:solidFill>
              </a:rPr>
              <a:t> </a:t>
            </a:r>
            <a:r>
              <a:rPr lang="cs-CZ" sz="1400" dirty="0" err="1">
                <a:solidFill>
                  <a:schemeClr val="tx2"/>
                </a:solidFill>
              </a:rPr>
              <a:t>Paks</a:t>
            </a:r>
            <a:r>
              <a:rPr lang="cs-CZ" sz="1400" dirty="0">
                <a:solidFill>
                  <a:schemeClr val="tx2"/>
                </a:solidFill>
              </a:rPr>
              <a:t> HU</a:t>
            </a:r>
          </a:p>
          <a:p>
            <a:pPr lvl="1"/>
            <a:r>
              <a:rPr lang="cs-CZ" sz="1400" dirty="0">
                <a:solidFill>
                  <a:schemeClr val="tx2"/>
                </a:solidFill>
              </a:rPr>
              <a:t>Municipality </a:t>
            </a:r>
            <a:r>
              <a:rPr lang="cs-CZ" sz="1400" dirty="0" err="1">
                <a:solidFill>
                  <a:schemeClr val="tx2"/>
                </a:solidFill>
              </a:rPr>
              <a:t>of</a:t>
            </a:r>
            <a:r>
              <a:rPr lang="cs-CZ" sz="1400" dirty="0">
                <a:solidFill>
                  <a:schemeClr val="tx2"/>
                </a:solidFill>
              </a:rPr>
              <a:t> 12th </a:t>
            </a:r>
            <a:r>
              <a:rPr lang="cs-CZ" sz="1400" dirty="0" err="1">
                <a:solidFill>
                  <a:schemeClr val="tx2"/>
                </a:solidFill>
              </a:rPr>
              <a:t>District</a:t>
            </a:r>
            <a:r>
              <a:rPr lang="cs-CZ" sz="1400" dirty="0">
                <a:solidFill>
                  <a:schemeClr val="tx2"/>
                </a:solidFill>
              </a:rPr>
              <a:t> </a:t>
            </a:r>
            <a:r>
              <a:rPr lang="cs-CZ" sz="1400" dirty="0" err="1">
                <a:solidFill>
                  <a:schemeClr val="tx2"/>
                </a:solidFill>
              </a:rPr>
              <a:t>of</a:t>
            </a:r>
            <a:r>
              <a:rPr lang="cs-CZ" sz="1400" dirty="0">
                <a:solidFill>
                  <a:schemeClr val="tx2"/>
                </a:solidFill>
              </a:rPr>
              <a:t> </a:t>
            </a:r>
            <a:r>
              <a:rPr lang="cs-CZ" sz="1400" dirty="0" err="1">
                <a:solidFill>
                  <a:schemeClr val="tx2"/>
                </a:solidFill>
              </a:rPr>
              <a:t>Budapest</a:t>
            </a:r>
            <a:r>
              <a:rPr lang="cs-CZ" sz="1400" dirty="0">
                <a:solidFill>
                  <a:schemeClr val="tx2"/>
                </a:solidFill>
              </a:rPr>
              <a:t> HU</a:t>
            </a:r>
          </a:p>
          <a:p>
            <a:pPr lvl="1"/>
            <a:r>
              <a:rPr lang="cs-CZ" sz="1400" dirty="0" err="1">
                <a:solidFill>
                  <a:schemeClr val="tx2"/>
                </a:solidFill>
              </a:rPr>
              <a:t>Slovak</a:t>
            </a:r>
            <a:r>
              <a:rPr lang="cs-CZ" sz="1400" dirty="0">
                <a:solidFill>
                  <a:schemeClr val="tx2"/>
                </a:solidFill>
              </a:rPr>
              <a:t> Innovation and </a:t>
            </a:r>
            <a:r>
              <a:rPr lang="cs-CZ" sz="1400" dirty="0" err="1">
                <a:solidFill>
                  <a:schemeClr val="tx2"/>
                </a:solidFill>
              </a:rPr>
              <a:t>Energy</a:t>
            </a:r>
            <a:r>
              <a:rPr lang="cs-CZ" sz="1400" dirty="0">
                <a:solidFill>
                  <a:schemeClr val="tx2"/>
                </a:solidFill>
              </a:rPr>
              <a:t> </a:t>
            </a:r>
            <a:r>
              <a:rPr lang="cs-CZ" sz="1400" dirty="0" err="1">
                <a:solidFill>
                  <a:schemeClr val="tx2"/>
                </a:solidFill>
              </a:rPr>
              <a:t>Agency</a:t>
            </a:r>
            <a:r>
              <a:rPr lang="cs-CZ" sz="1400" dirty="0">
                <a:solidFill>
                  <a:schemeClr val="tx2"/>
                </a:solidFill>
              </a:rPr>
              <a:t> SVK</a:t>
            </a:r>
            <a:endParaRPr lang="cs-CZ" dirty="0">
              <a:solidFill>
                <a:schemeClr val="tx2"/>
              </a:solidFill>
            </a:endParaRPr>
          </a:p>
          <a:p>
            <a:pPr marL="4572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85 zapojených pilotních budov v 7 zemích střední Evropy </a:t>
            </a:r>
          </a:p>
          <a:p>
            <a:pPr marL="45720" indent="0" rtl="0">
              <a:buNone/>
            </a:pPr>
            <a:endParaRPr lang="cs-CZ" dirty="0"/>
          </a:p>
          <a:p>
            <a:pPr marL="45720" indent="0" rtl="0">
              <a:buNone/>
            </a:pPr>
            <a:endParaRPr lang="cs-CZ" dirty="0"/>
          </a:p>
          <a:p>
            <a:pPr marL="45720" indent="0" rtl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F6AE53-9F44-447C-A473-3A5C62BD8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772" y="348819"/>
            <a:ext cx="1075741" cy="72278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DA39878-63F6-4872-A6C1-6ACF5F63F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580" y="2780928"/>
            <a:ext cx="3129518" cy="2639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607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262896"/>
            <a:ext cx="8686801" cy="1066800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Mezinárodní projekt TOGETHER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5212" y="1828800"/>
            <a:ext cx="8686801" cy="4840560"/>
          </a:xfrm>
        </p:spPr>
        <p:txBody>
          <a:bodyPr rtlCol="0">
            <a:normAutofit/>
          </a:bodyPr>
          <a:lstStyle/>
          <a:p>
            <a:pPr marL="4572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Hlavní projektové aktivity</a:t>
            </a:r>
          </a:p>
          <a:p>
            <a:r>
              <a:rPr lang="cs-CZ" sz="1600" dirty="0">
                <a:solidFill>
                  <a:schemeClr val="tx2"/>
                </a:solidFill>
              </a:rPr>
              <a:t>Zpracování energetických auditů pilotních budov</a:t>
            </a:r>
          </a:p>
          <a:p>
            <a:pPr lvl="1"/>
            <a:r>
              <a:rPr lang="cs-CZ" sz="1400" dirty="0">
                <a:solidFill>
                  <a:schemeClr val="tx2"/>
                </a:solidFill>
              </a:rPr>
              <a:t>Dle zákona 406/2000 Sb. </a:t>
            </a:r>
          </a:p>
          <a:p>
            <a:pPr lvl="1"/>
            <a:r>
              <a:rPr lang="cs-CZ" sz="1400" dirty="0">
                <a:solidFill>
                  <a:schemeClr val="tx2"/>
                </a:solidFill>
              </a:rPr>
              <a:t>Včetně měření termokamerou</a:t>
            </a:r>
          </a:p>
          <a:p>
            <a:pPr lvl="1"/>
            <a:endParaRPr lang="cs-CZ" sz="1400" dirty="0">
              <a:solidFill>
                <a:schemeClr val="tx2"/>
              </a:solidFill>
            </a:endParaRPr>
          </a:p>
          <a:p>
            <a:pPr lvl="1"/>
            <a:endParaRPr lang="cs-CZ" sz="1400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cs-CZ" sz="1400" dirty="0">
              <a:solidFill>
                <a:schemeClr val="tx2"/>
              </a:solidFill>
            </a:endParaRPr>
          </a:p>
          <a:p>
            <a:pPr lvl="1"/>
            <a:endParaRPr lang="cs-CZ" sz="1400" dirty="0">
              <a:solidFill>
                <a:schemeClr val="tx2"/>
              </a:solidFill>
            </a:endParaRPr>
          </a:p>
          <a:p>
            <a:r>
              <a:rPr lang="cs-CZ" sz="1600" dirty="0">
                <a:solidFill>
                  <a:schemeClr val="tx2"/>
                </a:solidFill>
              </a:rPr>
              <a:t>Školení pro uživatele veřejných budov</a:t>
            </a:r>
          </a:p>
          <a:p>
            <a:pPr lvl="1"/>
            <a:r>
              <a:rPr lang="cs-CZ" sz="1400" dirty="0">
                <a:solidFill>
                  <a:schemeClr val="tx2"/>
                </a:solidFill>
              </a:rPr>
              <a:t>Převážně střední školy</a:t>
            </a:r>
          </a:p>
          <a:p>
            <a:pPr lvl="1"/>
            <a:r>
              <a:rPr lang="cs-CZ" sz="1400" dirty="0">
                <a:solidFill>
                  <a:schemeClr val="tx2"/>
                </a:solidFill>
              </a:rPr>
              <a:t>12 kurzů pro uživatele veřejných budov </a:t>
            </a:r>
          </a:p>
          <a:p>
            <a:endParaRPr lang="cs-CZ" sz="1600" dirty="0">
              <a:solidFill>
                <a:schemeClr val="tx2"/>
              </a:solidFill>
            </a:endParaRPr>
          </a:p>
          <a:p>
            <a:endParaRPr lang="cs-CZ" sz="1600" dirty="0">
              <a:solidFill>
                <a:schemeClr val="tx2"/>
              </a:solidFill>
            </a:endParaRPr>
          </a:p>
          <a:p>
            <a:pPr marL="45720" indent="0" rtl="0">
              <a:buNone/>
            </a:pPr>
            <a:endParaRPr lang="cs-CZ" dirty="0"/>
          </a:p>
          <a:p>
            <a:pPr marL="45720" indent="0" rtl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F6AE53-9F44-447C-A473-3A5C62BD8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772" y="348819"/>
            <a:ext cx="1075741" cy="72278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B60EA3F-1B49-4E76-93A7-320CD97864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70" y="4518497"/>
            <a:ext cx="2675893" cy="200691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2E560B6-C7B2-48B1-89D2-74D5377ECC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33299" y="4709293"/>
            <a:ext cx="2348485" cy="176136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447AA38-44C5-4A74-A9D6-C187DE739B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3211" y="1525877"/>
            <a:ext cx="1643906" cy="260025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C6EFA58-6259-4AD1-8115-1833B5FD33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5566" y="1992563"/>
            <a:ext cx="4380076" cy="14971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E3FF279-1528-439C-9E22-FDBFE2A9D1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36729" y="4667876"/>
            <a:ext cx="2445393" cy="183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9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6B5EC8EA-1141-44DA-82FE-29ED3253D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74960" y="3116031"/>
            <a:ext cx="2058046" cy="154353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0768" y="216692"/>
            <a:ext cx="8686801" cy="1066800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Mezinárodní projekt TOGETHER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5212" y="1828800"/>
            <a:ext cx="8686801" cy="4840560"/>
          </a:xfrm>
        </p:spPr>
        <p:txBody>
          <a:bodyPr rtlCol="0">
            <a:normAutofit/>
          </a:bodyPr>
          <a:lstStyle/>
          <a:p>
            <a:pPr marL="4572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Hlavní projektové aktivity</a:t>
            </a:r>
          </a:p>
          <a:p>
            <a:r>
              <a:rPr lang="cs-CZ" sz="1600" dirty="0">
                <a:solidFill>
                  <a:schemeClr val="tx2"/>
                </a:solidFill>
              </a:rPr>
              <a:t>Monitoring spotřeby elektřiny, SZT, plynu a vnitřního ovzduší </a:t>
            </a:r>
          </a:p>
          <a:p>
            <a:pPr lvl="1"/>
            <a:r>
              <a:rPr lang="cs-CZ" sz="1400" dirty="0">
                <a:solidFill>
                  <a:schemeClr val="tx2"/>
                </a:solidFill>
              </a:rPr>
              <a:t>Teplota, vlhkost a koncentrace CO2 ve školách</a:t>
            </a:r>
          </a:p>
          <a:p>
            <a:pPr marL="45720" indent="0" rtl="0">
              <a:buNone/>
            </a:pPr>
            <a:endParaRPr lang="cs-CZ" dirty="0"/>
          </a:p>
          <a:p>
            <a:pPr marL="45720" indent="0" rtl="0">
              <a:buNone/>
            </a:pPr>
            <a:endParaRPr lang="cs-CZ" dirty="0"/>
          </a:p>
          <a:p>
            <a:r>
              <a:rPr lang="cs-CZ" sz="1600" dirty="0">
                <a:solidFill>
                  <a:schemeClr val="tx2"/>
                </a:solidFill>
              </a:rPr>
              <a:t>Workshopy konference</a:t>
            </a:r>
          </a:p>
          <a:p>
            <a:pPr lvl="1"/>
            <a:r>
              <a:rPr lang="cs-CZ" sz="1400" dirty="0">
                <a:solidFill>
                  <a:schemeClr val="tx2"/>
                </a:solidFill>
              </a:rPr>
              <a:t>Mezinárodní workshop </a:t>
            </a:r>
            <a:r>
              <a:rPr lang="cs-CZ" sz="1400" dirty="0" err="1">
                <a:solidFill>
                  <a:schemeClr val="tx2"/>
                </a:solidFill>
              </a:rPr>
              <a:t>Innobuildings</a:t>
            </a:r>
            <a:r>
              <a:rPr lang="cs-CZ" sz="1400" dirty="0">
                <a:solidFill>
                  <a:schemeClr val="tx2"/>
                </a:solidFill>
              </a:rPr>
              <a:t>, </a:t>
            </a:r>
          </a:p>
          <a:p>
            <a:pPr lvl="2"/>
            <a:r>
              <a:rPr lang="cs-CZ" sz="1200" dirty="0">
                <a:solidFill>
                  <a:schemeClr val="tx2"/>
                </a:solidFill>
              </a:rPr>
              <a:t>Budapešť 2017</a:t>
            </a:r>
          </a:p>
          <a:p>
            <a:pPr lvl="1"/>
            <a:r>
              <a:rPr lang="cs-CZ" sz="1400" dirty="0">
                <a:solidFill>
                  <a:schemeClr val="tx2"/>
                </a:solidFill>
              </a:rPr>
              <a:t>Energetické fórum a 23. Teplárenské dny</a:t>
            </a:r>
          </a:p>
          <a:p>
            <a:pPr lvl="2"/>
            <a:r>
              <a:rPr lang="cs-CZ" sz="1200" dirty="0">
                <a:solidFill>
                  <a:schemeClr val="tx2"/>
                </a:solidFill>
              </a:rPr>
              <a:t>Hradec Králové 2017</a:t>
            </a:r>
            <a:endParaRPr lang="cs-CZ" sz="1400" dirty="0">
              <a:solidFill>
                <a:schemeClr val="tx2"/>
              </a:solidFill>
            </a:endParaRPr>
          </a:p>
          <a:p>
            <a:pPr lvl="1"/>
            <a:r>
              <a:rPr lang="cs-CZ" sz="1400" dirty="0">
                <a:solidFill>
                  <a:schemeClr val="tx2"/>
                </a:solidFill>
              </a:rPr>
              <a:t>Mezinárodní konference </a:t>
            </a:r>
            <a:r>
              <a:rPr lang="en-US" sz="1400" dirty="0">
                <a:solidFill>
                  <a:schemeClr val="tx2"/>
                </a:solidFill>
              </a:rPr>
              <a:t>Untapped potential of </a:t>
            </a:r>
            <a:r>
              <a:rPr lang="cs-CZ" sz="1400" dirty="0">
                <a:solidFill>
                  <a:schemeClr val="tx2"/>
                </a:solidFill>
              </a:rPr>
              <a:t>EE </a:t>
            </a:r>
            <a:r>
              <a:rPr lang="en-US" sz="1400" dirty="0">
                <a:solidFill>
                  <a:schemeClr val="tx2"/>
                </a:solidFill>
              </a:rPr>
              <a:t>in public buildings</a:t>
            </a:r>
            <a:r>
              <a:rPr lang="cs-CZ" sz="1400" dirty="0">
                <a:solidFill>
                  <a:schemeClr val="tx2"/>
                </a:solidFill>
              </a:rPr>
              <a:t>, </a:t>
            </a:r>
          </a:p>
          <a:p>
            <a:pPr lvl="2"/>
            <a:r>
              <a:rPr lang="cs-CZ" sz="1200" dirty="0">
                <a:solidFill>
                  <a:schemeClr val="tx2"/>
                </a:solidFill>
              </a:rPr>
              <a:t>Záhřeb 2019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F6AE53-9F44-447C-A473-3A5C62BD8A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772" y="348819"/>
            <a:ext cx="1075741" cy="72278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262F14C-66D6-4BC1-87F8-E95011C0B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523" y="1338484"/>
            <a:ext cx="4165310" cy="18257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2ADAA40-C934-45C3-943A-7D6291AB57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12" y="2429100"/>
            <a:ext cx="2319063" cy="173929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645C679-6453-461A-B571-6B243E0E05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76" y="4392488"/>
            <a:ext cx="1517915" cy="227687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AC7A656-07F2-4F40-A602-161694D762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91" y="5074473"/>
            <a:ext cx="2155854" cy="143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6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AD502-62FC-43B0-8357-6E41A50DC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932" y="304800"/>
            <a:ext cx="8686801" cy="1066800"/>
          </a:xfrm>
        </p:spPr>
        <p:txBody>
          <a:bodyPr>
            <a:normAutofit fontScale="90000"/>
          </a:bodyPr>
          <a:lstStyle/>
          <a:p>
            <a:r>
              <a:rPr lang="cs-CZ" dirty="0"/>
              <a:t>Příklady z praxe – Přeshraniční projekt UNO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24607E-809C-48B6-92A9-D371D5B78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Cíl projektu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zajištění udržitelného rozvoje v oblasti nakládání s odpady</a:t>
            </a: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Projektoví partneři: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Energetická agentura Vysočiny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ARGE Rakouské svazky odpadového hospodářství</a:t>
            </a:r>
          </a:p>
        </p:txBody>
      </p:sp>
    </p:spTree>
    <p:extLst>
      <p:ext uri="{BB962C8B-B14F-4D97-AF65-F5344CB8AC3E}">
        <p14:creationId xmlns:p14="http://schemas.microsoft.com/office/powerpoint/2010/main" val="55272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zentace obchodní strategi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4351900_TF03460663" id="{8E2DBD7C-949C-411F-B15C-457798E0DCA5}" vid="{8C41040E-D6A0-4432-AA9A-6ED52CC590D0}"/>
    </a:ext>
  </a:extLst>
</a:theme>
</file>

<file path=ppt/theme/theme2.xml><?xml version="1.0" encoding="utf-8"?>
<a:theme xmlns:a="http://schemas.openxmlformats.org/drawingml/2006/main" name="Motiv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3E1689-1E09-4ADC-A5E7-6718BF79A8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FF1070-8794-47AC-90B7-1F2E078096FF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a4f35948-e619-41b3-aa29-22878b09cfd2"/>
    <ds:schemaRef ds:uri="http://schemas.openxmlformats.org/package/2006/metadata/core-properties"/>
    <ds:schemaRef ds:uri="40262f94-9f35-4ac3-9a90-690165a166b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CB30B94-6D3B-4C91-947C-5EB8E8EFF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obchodní strategie</Template>
  <TotalTime>1204</TotalTime>
  <Words>513</Words>
  <Application>Microsoft Office PowerPoint</Application>
  <PresentationFormat>Vlastní</PresentationFormat>
  <Paragraphs>116</Paragraphs>
  <Slides>11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Palatino Linotype</vt:lpstr>
      <vt:lpstr>Trebuchet MS</vt:lpstr>
      <vt:lpstr>Prezentace obchodní strategie</vt:lpstr>
      <vt:lpstr> Energetická agentura Vysočiny</vt:lpstr>
      <vt:lpstr>Kdo jsme</vt:lpstr>
      <vt:lpstr>Klíčové činnosti</vt:lpstr>
      <vt:lpstr>Naši zákazníci</vt:lpstr>
      <vt:lpstr>Příklady z praxe – Výstavba MŠ Sedlejov</vt:lpstr>
      <vt:lpstr>Příklady z praxe – Mezinárodní projekt TOGETHER</vt:lpstr>
      <vt:lpstr>Mezinárodní projekt TOGETHER</vt:lpstr>
      <vt:lpstr>Mezinárodní projekt TOGETHER</vt:lpstr>
      <vt:lpstr>Příklady z praxe – Přeshraniční projekt UNO </vt:lpstr>
      <vt:lpstr>Příklady z praxe – Přeshraniční projekt UNO 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Energetická agentura Vysočiny</dc:title>
  <dc:creator>Ondřej Němec</dc:creator>
  <cp:lastModifiedBy>Ondřej Němec</cp:lastModifiedBy>
  <cp:revision>50</cp:revision>
  <dcterms:created xsi:type="dcterms:W3CDTF">2019-11-04T09:09:05Z</dcterms:created>
  <dcterms:modified xsi:type="dcterms:W3CDTF">2020-01-22T09:44:24Z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