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4" r:id="rId1"/>
    <p:sldMasterId id="2147484692" r:id="rId2"/>
  </p:sldMasterIdLst>
  <p:notesMasterIdLst>
    <p:notesMasterId r:id="rId27"/>
  </p:notesMasterIdLst>
  <p:handoutMasterIdLst>
    <p:handoutMasterId r:id="rId28"/>
  </p:handoutMasterIdLst>
  <p:sldIdLst>
    <p:sldId id="296" r:id="rId3"/>
    <p:sldId id="256" r:id="rId4"/>
    <p:sldId id="257" r:id="rId5"/>
    <p:sldId id="262" r:id="rId6"/>
    <p:sldId id="264" r:id="rId7"/>
    <p:sldId id="263" r:id="rId8"/>
    <p:sldId id="273" r:id="rId9"/>
    <p:sldId id="274" r:id="rId10"/>
    <p:sldId id="289" r:id="rId11"/>
    <p:sldId id="290" r:id="rId12"/>
    <p:sldId id="293" r:id="rId13"/>
    <p:sldId id="291" r:id="rId14"/>
    <p:sldId id="292" r:id="rId15"/>
    <p:sldId id="277" r:id="rId16"/>
    <p:sldId id="275" r:id="rId17"/>
    <p:sldId id="278" r:id="rId18"/>
    <p:sldId id="280" r:id="rId19"/>
    <p:sldId id="276" r:id="rId20"/>
    <p:sldId id="282" r:id="rId21"/>
    <p:sldId id="284" r:id="rId22"/>
    <p:sldId id="286" r:id="rId23"/>
    <p:sldId id="285" r:id="rId24"/>
    <p:sldId id="295" r:id="rId25"/>
    <p:sldId id="272" r:id="rId26"/>
  </p:sldIdLst>
  <p:sldSz cx="9144000" cy="6858000" type="screen4x3"/>
  <p:notesSz cx="6797675" cy="9926638"/>
  <p:defaultTextStyle>
    <a:defPPr>
      <a:defRPr lang="de-DE"/>
    </a:defPPr>
    <a:lvl1pPr algn="ctr" rtl="0" eaLnBrk="0" fontAlgn="base" hangingPunct="0">
      <a:spcBef>
        <a:spcPct val="0"/>
      </a:spcBef>
      <a:spcAft>
        <a:spcPct val="0"/>
      </a:spcAft>
      <a:defRPr sz="2400" kern="1200">
        <a:solidFill>
          <a:schemeClr val="tx1"/>
        </a:solidFill>
        <a:latin typeface="Antique Olv (W1)" pitchFamily="34" charset="0"/>
        <a:ea typeface="+mn-ea"/>
        <a:cs typeface="+mn-cs"/>
      </a:defRPr>
    </a:lvl1pPr>
    <a:lvl2pPr marL="457200" algn="ctr" rtl="0" eaLnBrk="0" fontAlgn="base" hangingPunct="0">
      <a:spcBef>
        <a:spcPct val="0"/>
      </a:spcBef>
      <a:spcAft>
        <a:spcPct val="0"/>
      </a:spcAft>
      <a:defRPr sz="2400" kern="1200">
        <a:solidFill>
          <a:schemeClr val="tx1"/>
        </a:solidFill>
        <a:latin typeface="Antique Olv (W1)" pitchFamily="34" charset="0"/>
        <a:ea typeface="+mn-ea"/>
        <a:cs typeface="+mn-cs"/>
      </a:defRPr>
    </a:lvl2pPr>
    <a:lvl3pPr marL="914400" algn="ctr" rtl="0" eaLnBrk="0" fontAlgn="base" hangingPunct="0">
      <a:spcBef>
        <a:spcPct val="0"/>
      </a:spcBef>
      <a:spcAft>
        <a:spcPct val="0"/>
      </a:spcAft>
      <a:defRPr sz="2400" kern="1200">
        <a:solidFill>
          <a:schemeClr val="tx1"/>
        </a:solidFill>
        <a:latin typeface="Antique Olv (W1)" pitchFamily="34" charset="0"/>
        <a:ea typeface="+mn-ea"/>
        <a:cs typeface="+mn-cs"/>
      </a:defRPr>
    </a:lvl3pPr>
    <a:lvl4pPr marL="1371600" algn="ctr" rtl="0" eaLnBrk="0" fontAlgn="base" hangingPunct="0">
      <a:spcBef>
        <a:spcPct val="0"/>
      </a:spcBef>
      <a:spcAft>
        <a:spcPct val="0"/>
      </a:spcAft>
      <a:defRPr sz="2400" kern="1200">
        <a:solidFill>
          <a:schemeClr val="tx1"/>
        </a:solidFill>
        <a:latin typeface="Antique Olv (W1)" pitchFamily="34" charset="0"/>
        <a:ea typeface="+mn-ea"/>
        <a:cs typeface="+mn-cs"/>
      </a:defRPr>
    </a:lvl4pPr>
    <a:lvl5pPr marL="1828800" algn="ctr" rtl="0" eaLnBrk="0" fontAlgn="base" hangingPunct="0">
      <a:spcBef>
        <a:spcPct val="0"/>
      </a:spcBef>
      <a:spcAft>
        <a:spcPct val="0"/>
      </a:spcAft>
      <a:defRPr sz="2400" kern="1200">
        <a:solidFill>
          <a:schemeClr val="tx1"/>
        </a:solidFill>
        <a:latin typeface="Antique Olv (W1)" pitchFamily="34" charset="0"/>
        <a:ea typeface="+mn-ea"/>
        <a:cs typeface="+mn-cs"/>
      </a:defRPr>
    </a:lvl5pPr>
    <a:lvl6pPr marL="2286000" algn="l" defTabSz="914400" rtl="0" eaLnBrk="1" latinLnBrk="0" hangingPunct="1">
      <a:defRPr sz="2400" kern="1200">
        <a:solidFill>
          <a:schemeClr val="tx1"/>
        </a:solidFill>
        <a:latin typeface="Antique Olv (W1)" pitchFamily="34" charset="0"/>
        <a:ea typeface="+mn-ea"/>
        <a:cs typeface="+mn-cs"/>
      </a:defRPr>
    </a:lvl6pPr>
    <a:lvl7pPr marL="2743200" algn="l" defTabSz="914400" rtl="0" eaLnBrk="1" latinLnBrk="0" hangingPunct="1">
      <a:defRPr sz="2400" kern="1200">
        <a:solidFill>
          <a:schemeClr val="tx1"/>
        </a:solidFill>
        <a:latin typeface="Antique Olv (W1)" pitchFamily="34" charset="0"/>
        <a:ea typeface="+mn-ea"/>
        <a:cs typeface="+mn-cs"/>
      </a:defRPr>
    </a:lvl7pPr>
    <a:lvl8pPr marL="3200400" algn="l" defTabSz="914400" rtl="0" eaLnBrk="1" latinLnBrk="0" hangingPunct="1">
      <a:defRPr sz="2400" kern="1200">
        <a:solidFill>
          <a:schemeClr val="tx1"/>
        </a:solidFill>
        <a:latin typeface="Antique Olv (W1)" pitchFamily="34" charset="0"/>
        <a:ea typeface="+mn-ea"/>
        <a:cs typeface="+mn-cs"/>
      </a:defRPr>
    </a:lvl8pPr>
    <a:lvl9pPr marL="3657600" algn="l" defTabSz="914400" rtl="0" eaLnBrk="1" latinLnBrk="0" hangingPunct="1">
      <a:defRPr sz="2400" kern="1200">
        <a:solidFill>
          <a:schemeClr val="tx1"/>
        </a:solidFill>
        <a:latin typeface="Antique Olv (W1)"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451C"/>
    <a:srgbClr val="00461C"/>
    <a:srgbClr val="00421C"/>
    <a:srgbClr val="E7EDE8"/>
    <a:srgbClr val="47B808"/>
    <a:srgbClr val="003617"/>
    <a:srgbClr val="DEE0E0"/>
    <a:srgbClr val="DEE6E0"/>
    <a:srgbClr val="E0F4EB"/>
    <a:srgbClr val="DEE6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B344D84-9AFB-497E-A393-DC336BA19D2E}" styleName="Mittlere Formatvorlage 3 - Akz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EC20E35-A176-4012-BC5E-935CFFF8708E}" styleName="Mittlere Formatvorlag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84186" autoAdjust="0"/>
  </p:normalViewPr>
  <p:slideViewPr>
    <p:cSldViewPr snapToGrid="0" snapToObjects="1">
      <p:cViewPr>
        <p:scale>
          <a:sx n="100" d="100"/>
          <a:sy n="100" d="100"/>
        </p:scale>
        <p:origin x="990" y="23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snapToObjects="1">
      <p:cViewPr>
        <p:scale>
          <a:sx n="90" d="100"/>
          <a:sy n="90" d="100"/>
        </p:scale>
        <p:origin x="-2166" y="126"/>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8C5EB1-04B6-4439-BEBD-9FA12535287C}"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de-AT"/>
        </a:p>
      </dgm:t>
    </dgm:pt>
    <dgm:pt modelId="{D4DB6D53-0810-4963-9DA8-4A0117726CE6}">
      <dgm:prSet phldrT="[Text]" custT="1"/>
      <dgm:spPr>
        <a:solidFill>
          <a:schemeClr val="accent1">
            <a:lumMod val="75000"/>
          </a:schemeClr>
        </a:solidFill>
      </dgm:spPr>
      <dgm:t>
        <a:bodyPr anchor="ctr"/>
        <a:lstStyle/>
        <a:p>
          <a:r>
            <a:rPr lang="en-GB" sz="1800" b="0" dirty="0" smtClean="0">
              <a:latin typeface="Segoe UI" panose="020B0502040204020203" pitchFamily="34" charset="0"/>
              <a:ea typeface="Calibri"/>
              <a:cs typeface="Segoe UI" panose="020B0502040204020203" pitchFamily="34" charset="0"/>
            </a:rPr>
            <a:t>Department </a:t>
          </a:r>
          <a:r>
            <a:rPr lang="en-GB" sz="1800" b="0" dirty="0" err="1" smtClean="0">
              <a:latin typeface="Segoe UI" panose="020B0502040204020203" pitchFamily="34" charset="0"/>
              <a:ea typeface="Calibri"/>
              <a:cs typeface="Segoe UI" panose="020B0502040204020203" pitchFamily="34" charset="0"/>
            </a:rPr>
            <a:t>für</a:t>
          </a:r>
          <a:r>
            <a:rPr lang="en-GB" sz="1800" b="0" dirty="0" smtClean="0">
              <a:latin typeface="Segoe UI" panose="020B0502040204020203" pitchFamily="34" charset="0"/>
              <a:ea typeface="Calibri"/>
              <a:cs typeface="Segoe UI" panose="020B0502040204020203" pitchFamily="34" charset="0"/>
            </a:rPr>
            <a:t> </a:t>
          </a:r>
          <a:r>
            <a:rPr lang="en-GB" sz="1800" b="0" dirty="0" err="1" smtClean="0">
              <a:latin typeface="Segoe UI" panose="020B0502040204020203" pitchFamily="34" charset="0"/>
              <a:ea typeface="Calibri"/>
              <a:cs typeface="Segoe UI" panose="020B0502040204020203" pitchFamily="34" charset="0"/>
            </a:rPr>
            <a:t>Wasser</a:t>
          </a:r>
          <a:r>
            <a:rPr lang="en-GB" sz="1800" b="0" dirty="0" smtClean="0">
              <a:latin typeface="Segoe UI" panose="020B0502040204020203" pitchFamily="34" charset="0"/>
              <a:ea typeface="Calibri"/>
              <a:cs typeface="Segoe UI" panose="020B0502040204020203" pitchFamily="34" charset="0"/>
            </a:rPr>
            <a:t>-</a:t>
          </a:r>
          <a:r>
            <a:rPr lang="en-GB" sz="1800" b="0" dirty="0" err="1" smtClean="0">
              <a:latin typeface="Segoe UI" panose="020B0502040204020203" pitchFamily="34" charset="0"/>
              <a:ea typeface="Calibri"/>
              <a:cs typeface="Segoe UI" panose="020B0502040204020203" pitchFamily="34" charset="0"/>
            </a:rPr>
            <a:t>Atmosphäre</a:t>
          </a:r>
          <a:r>
            <a:rPr lang="en-GB" sz="1800" b="0" dirty="0" smtClean="0">
              <a:latin typeface="Segoe UI" panose="020B0502040204020203" pitchFamily="34" charset="0"/>
              <a:ea typeface="Calibri"/>
              <a:cs typeface="Segoe UI" panose="020B0502040204020203" pitchFamily="34" charset="0"/>
            </a:rPr>
            <a:t>-Umwelt </a:t>
          </a:r>
          <a:r>
            <a:rPr lang="en-US" sz="1800" b="0" dirty="0" smtClean="0">
              <a:latin typeface="Segoe UI" panose="020B0502040204020203" pitchFamily="34" charset="0"/>
              <a:ea typeface="Calibri"/>
              <a:cs typeface="Segoe UI" panose="020B0502040204020203" pitchFamily="34" charset="0"/>
            </a:rPr>
            <a:t>(WAU)</a:t>
          </a:r>
          <a:endParaRPr lang="de-AT" sz="1800" b="0" dirty="0">
            <a:latin typeface="Segoe UI" panose="020B0502040204020203" pitchFamily="34" charset="0"/>
            <a:cs typeface="Segoe UI" panose="020B0502040204020203" pitchFamily="34" charset="0"/>
          </a:endParaRPr>
        </a:p>
      </dgm:t>
    </dgm:pt>
    <dgm:pt modelId="{F148C348-417D-406C-8382-05502C1E1773}" type="parTrans" cxnId="{9C3349B9-E647-48E8-BC33-B3B82AB91070}">
      <dgm:prSet/>
      <dgm:spPr/>
      <dgm:t>
        <a:bodyPr/>
        <a:lstStyle/>
        <a:p>
          <a:endParaRPr lang="de-AT">
            <a:latin typeface="Segoe UI" panose="020B0502040204020203" pitchFamily="34" charset="0"/>
            <a:cs typeface="Segoe UI" panose="020B0502040204020203" pitchFamily="34" charset="0"/>
          </a:endParaRPr>
        </a:p>
      </dgm:t>
    </dgm:pt>
    <dgm:pt modelId="{A2C693B2-A90F-4D38-9E8E-09062205BDCA}" type="sibTrans" cxnId="{9C3349B9-E647-48E8-BC33-B3B82AB91070}">
      <dgm:prSet/>
      <dgm:spPr/>
      <dgm:t>
        <a:bodyPr/>
        <a:lstStyle/>
        <a:p>
          <a:endParaRPr lang="de-AT">
            <a:latin typeface="Segoe UI" panose="020B0502040204020203" pitchFamily="34" charset="0"/>
            <a:cs typeface="Segoe UI" panose="020B0502040204020203" pitchFamily="34" charset="0"/>
          </a:endParaRPr>
        </a:p>
      </dgm:t>
    </dgm:pt>
    <dgm:pt modelId="{C921833D-F6FE-4D18-804B-1F6282C63914}">
      <dgm:prSet phldrT="[Text]"/>
      <dgm:spPr/>
      <dgm:t>
        <a:bodyPr/>
        <a:lstStyle/>
        <a:p>
          <a:r>
            <a:rPr lang="de-DE" dirty="0" smtClean="0">
              <a:solidFill>
                <a:srgbClr val="000000"/>
              </a:solidFill>
              <a:latin typeface="Segoe UI" panose="020B0502040204020203" pitchFamily="34" charset="0"/>
              <a:cs typeface="Segoe UI" panose="020B0502040204020203" pitchFamily="34" charset="0"/>
            </a:rPr>
            <a:t>Siedlungswasserbau, Industriewasserwirtschaft und Gewässerschutz </a:t>
          </a:r>
          <a:r>
            <a:rPr lang="en-US" dirty="0" smtClean="0">
              <a:solidFill>
                <a:srgbClr val="000000"/>
              </a:solidFill>
              <a:latin typeface="Segoe UI" panose="020B0502040204020203" pitchFamily="34" charset="0"/>
              <a:cs typeface="Segoe UI" panose="020B0502040204020203" pitchFamily="34" charset="0"/>
            </a:rPr>
            <a:t>(SIG)</a:t>
          </a:r>
          <a:endParaRPr lang="de-AT" dirty="0">
            <a:latin typeface="Segoe UI" panose="020B0502040204020203" pitchFamily="34" charset="0"/>
            <a:cs typeface="Segoe UI" panose="020B0502040204020203" pitchFamily="34" charset="0"/>
          </a:endParaRPr>
        </a:p>
      </dgm:t>
    </dgm:pt>
    <dgm:pt modelId="{A04FA7B7-D09D-46F1-B7BC-C8DC476EF4C2}" type="parTrans" cxnId="{F80B3358-1352-4F06-9367-97CDD7ECC86A}">
      <dgm:prSet/>
      <dgm:spPr/>
      <dgm:t>
        <a:bodyPr/>
        <a:lstStyle/>
        <a:p>
          <a:endParaRPr lang="de-AT">
            <a:latin typeface="Segoe UI" panose="020B0502040204020203" pitchFamily="34" charset="0"/>
            <a:cs typeface="Segoe UI" panose="020B0502040204020203" pitchFamily="34" charset="0"/>
          </a:endParaRPr>
        </a:p>
      </dgm:t>
    </dgm:pt>
    <dgm:pt modelId="{53BE61AD-9910-4B41-8069-0F0D09A835F7}" type="sibTrans" cxnId="{F80B3358-1352-4F06-9367-97CDD7ECC86A}">
      <dgm:prSet/>
      <dgm:spPr/>
      <dgm:t>
        <a:bodyPr/>
        <a:lstStyle/>
        <a:p>
          <a:endParaRPr lang="de-AT">
            <a:latin typeface="Segoe UI" panose="020B0502040204020203" pitchFamily="34" charset="0"/>
            <a:cs typeface="Segoe UI" panose="020B0502040204020203" pitchFamily="34" charset="0"/>
          </a:endParaRPr>
        </a:p>
      </dgm:t>
    </dgm:pt>
    <dgm:pt modelId="{698F7489-44D3-4F0C-9CC4-D9E96F2E8517}">
      <dgm:prSet phldrT="[Text]"/>
      <dgm:spPr/>
      <dgm:t>
        <a:bodyPr/>
        <a:lstStyle/>
        <a:p>
          <a:r>
            <a:rPr lang="de-DE" dirty="0" smtClean="0">
              <a:solidFill>
                <a:srgbClr val="000000"/>
              </a:solidFill>
              <a:latin typeface="Segoe UI" panose="020B0502040204020203" pitchFamily="34" charset="0"/>
              <a:cs typeface="Segoe UI" panose="020B0502040204020203" pitchFamily="34" charset="0"/>
            </a:rPr>
            <a:t>Hydrobiologie und Gewässermanagement </a:t>
          </a:r>
          <a:r>
            <a:rPr lang="en-US" dirty="0" smtClean="0">
              <a:solidFill>
                <a:srgbClr val="000000"/>
              </a:solidFill>
              <a:latin typeface="Segoe UI" panose="020B0502040204020203" pitchFamily="34" charset="0"/>
              <a:cs typeface="Segoe UI" panose="020B0502040204020203" pitchFamily="34" charset="0"/>
            </a:rPr>
            <a:t>(IHG)</a:t>
          </a:r>
          <a:endParaRPr lang="de-AT" dirty="0">
            <a:latin typeface="Segoe UI" panose="020B0502040204020203" pitchFamily="34" charset="0"/>
            <a:cs typeface="Segoe UI" panose="020B0502040204020203" pitchFamily="34" charset="0"/>
          </a:endParaRPr>
        </a:p>
      </dgm:t>
    </dgm:pt>
    <dgm:pt modelId="{CA9D7E0F-B4DD-4AE2-BC83-0973628C10C8}" type="parTrans" cxnId="{01696F8A-1980-4A3F-8362-2253359DED97}">
      <dgm:prSet/>
      <dgm:spPr/>
      <dgm:t>
        <a:bodyPr/>
        <a:lstStyle/>
        <a:p>
          <a:endParaRPr lang="de-AT">
            <a:latin typeface="Segoe UI" panose="020B0502040204020203" pitchFamily="34" charset="0"/>
            <a:cs typeface="Segoe UI" panose="020B0502040204020203" pitchFamily="34" charset="0"/>
          </a:endParaRPr>
        </a:p>
      </dgm:t>
    </dgm:pt>
    <dgm:pt modelId="{A83439E9-7CF0-498F-ACD0-E56D31A5AE69}" type="sibTrans" cxnId="{01696F8A-1980-4A3F-8362-2253359DED97}">
      <dgm:prSet/>
      <dgm:spPr/>
      <dgm:t>
        <a:bodyPr/>
        <a:lstStyle/>
        <a:p>
          <a:endParaRPr lang="de-AT">
            <a:latin typeface="Segoe UI" panose="020B0502040204020203" pitchFamily="34" charset="0"/>
            <a:cs typeface="Segoe UI" panose="020B0502040204020203" pitchFamily="34" charset="0"/>
          </a:endParaRPr>
        </a:p>
      </dgm:t>
    </dgm:pt>
    <dgm:pt modelId="{807FCBD7-D3AA-4258-AF74-78D526CBB6DA}">
      <dgm:prSet phldrT="[Text]"/>
      <dgm:spPr/>
      <dgm:t>
        <a:bodyPr/>
        <a:lstStyle/>
        <a:p>
          <a:r>
            <a:rPr lang="de-DE" b="1" dirty="0" smtClean="0">
              <a:latin typeface="Segoe UI" panose="020B0502040204020203" pitchFamily="34" charset="0"/>
              <a:cs typeface="Segoe UI" panose="020B0502040204020203" pitchFamily="34" charset="0"/>
            </a:rPr>
            <a:t>Abfallwirtschaft (ABF-BOKU)</a:t>
          </a:r>
          <a:endParaRPr lang="de-AT" dirty="0">
            <a:latin typeface="Segoe UI" panose="020B0502040204020203" pitchFamily="34" charset="0"/>
            <a:cs typeface="Segoe UI" panose="020B0502040204020203" pitchFamily="34" charset="0"/>
          </a:endParaRPr>
        </a:p>
      </dgm:t>
    </dgm:pt>
    <dgm:pt modelId="{A9FE2500-93D2-486C-BE0B-165C9590644C}" type="parTrans" cxnId="{1E06E7DA-9031-4020-A039-22D23EC21070}">
      <dgm:prSet/>
      <dgm:spPr/>
      <dgm:t>
        <a:bodyPr/>
        <a:lstStyle/>
        <a:p>
          <a:endParaRPr lang="de-AT">
            <a:latin typeface="Segoe UI" panose="020B0502040204020203" pitchFamily="34" charset="0"/>
            <a:cs typeface="Segoe UI" panose="020B0502040204020203" pitchFamily="34" charset="0"/>
          </a:endParaRPr>
        </a:p>
      </dgm:t>
    </dgm:pt>
    <dgm:pt modelId="{0DC0B412-CC56-4360-AA4A-F2A8A585D32F}" type="sibTrans" cxnId="{1E06E7DA-9031-4020-A039-22D23EC21070}">
      <dgm:prSet/>
      <dgm:spPr/>
      <dgm:t>
        <a:bodyPr/>
        <a:lstStyle/>
        <a:p>
          <a:endParaRPr lang="de-AT">
            <a:latin typeface="Segoe UI" panose="020B0502040204020203" pitchFamily="34" charset="0"/>
            <a:cs typeface="Segoe UI" panose="020B0502040204020203" pitchFamily="34" charset="0"/>
          </a:endParaRPr>
        </a:p>
      </dgm:t>
    </dgm:pt>
    <dgm:pt modelId="{B129C810-9FB8-406E-87B6-37298604869D}">
      <dgm:prSet phldrT="[Text]"/>
      <dgm:spPr/>
      <dgm:t>
        <a:bodyPr/>
        <a:lstStyle/>
        <a:p>
          <a:r>
            <a:rPr lang="de-DE" dirty="0" smtClean="0">
              <a:solidFill>
                <a:srgbClr val="000000"/>
              </a:solidFill>
              <a:latin typeface="Segoe UI" panose="020B0502040204020203" pitchFamily="34" charset="0"/>
              <a:cs typeface="Segoe UI" panose="020B0502040204020203" pitchFamily="34" charset="0"/>
            </a:rPr>
            <a:t>Meteorologie und Klimatologie (BOKU-Met)</a:t>
          </a:r>
          <a:endParaRPr lang="de-AT" dirty="0">
            <a:latin typeface="Segoe UI" panose="020B0502040204020203" pitchFamily="34" charset="0"/>
            <a:cs typeface="Segoe UI" panose="020B0502040204020203" pitchFamily="34" charset="0"/>
          </a:endParaRPr>
        </a:p>
      </dgm:t>
    </dgm:pt>
    <dgm:pt modelId="{A44FB51B-49BF-4A91-A0AE-0FBAB7901460}" type="parTrans" cxnId="{E92BAC88-1A00-41F8-ACEC-029E925A6470}">
      <dgm:prSet/>
      <dgm:spPr/>
      <dgm:t>
        <a:bodyPr/>
        <a:lstStyle/>
        <a:p>
          <a:endParaRPr lang="de-AT">
            <a:latin typeface="Segoe UI" panose="020B0502040204020203" pitchFamily="34" charset="0"/>
            <a:cs typeface="Segoe UI" panose="020B0502040204020203" pitchFamily="34" charset="0"/>
          </a:endParaRPr>
        </a:p>
      </dgm:t>
    </dgm:pt>
    <dgm:pt modelId="{45EE6445-89CB-46CE-ABCE-CBF030C81BAF}" type="sibTrans" cxnId="{E92BAC88-1A00-41F8-ACEC-029E925A6470}">
      <dgm:prSet/>
      <dgm:spPr/>
      <dgm:t>
        <a:bodyPr/>
        <a:lstStyle/>
        <a:p>
          <a:endParaRPr lang="de-AT">
            <a:latin typeface="Segoe UI" panose="020B0502040204020203" pitchFamily="34" charset="0"/>
            <a:cs typeface="Segoe UI" panose="020B0502040204020203" pitchFamily="34" charset="0"/>
          </a:endParaRPr>
        </a:p>
      </dgm:t>
    </dgm:pt>
    <dgm:pt modelId="{6B68CA62-5F88-47B0-BFE6-D9EA0DEF0007}">
      <dgm:prSet phldrT="[Text]"/>
      <dgm:spPr/>
      <dgm:t>
        <a:bodyPr/>
        <a:lstStyle/>
        <a:p>
          <a:r>
            <a:rPr lang="de-DE" dirty="0" smtClean="0">
              <a:solidFill>
                <a:srgbClr val="000000"/>
              </a:solidFill>
              <a:latin typeface="Segoe UI" panose="020B0502040204020203" pitchFamily="34" charset="0"/>
              <a:cs typeface="Segoe UI" panose="020B0502040204020203" pitchFamily="34" charset="0"/>
            </a:rPr>
            <a:t>Bodenphysik und landeskulturelle Wasserwirtschaft (</a:t>
          </a:r>
          <a:r>
            <a:rPr lang="de-DE" dirty="0" err="1" smtClean="0">
              <a:solidFill>
                <a:srgbClr val="000000"/>
              </a:solidFill>
              <a:latin typeface="Segoe UI" panose="020B0502040204020203" pitchFamily="34" charset="0"/>
              <a:cs typeface="Segoe UI" panose="020B0502040204020203" pitchFamily="34" charset="0"/>
            </a:rPr>
            <a:t>SoPhy</a:t>
          </a:r>
          <a:r>
            <a:rPr lang="de-DE" dirty="0" smtClean="0">
              <a:solidFill>
                <a:srgbClr val="000000"/>
              </a:solidFill>
              <a:latin typeface="Segoe UI" panose="020B0502040204020203" pitchFamily="34" charset="0"/>
              <a:cs typeface="Segoe UI" panose="020B0502040204020203" pitchFamily="34" charset="0"/>
            </a:rPr>
            <a:t>)</a:t>
          </a:r>
          <a:endParaRPr lang="de-AT" dirty="0">
            <a:latin typeface="Segoe UI" panose="020B0502040204020203" pitchFamily="34" charset="0"/>
            <a:cs typeface="Segoe UI" panose="020B0502040204020203" pitchFamily="34" charset="0"/>
          </a:endParaRPr>
        </a:p>
      </dgm:t>
    </dgm:pt>
    <dgm:pt modelId="{8FB3CE9C-690A-4724-A59D-3E25E38426CD}" type="parTrans" cxnId="{39ED3136-7846-4922-874B-1B4383BCD76A}">
      <dgm:prSet/>
      <dgm:spPr/>
      <dgm:t>
        <a:bodyPr/>
        <a:lstStyle/>
        <a:p>
          <a:endParaRPr lang="de-AT">
            <a:latin typeface="Segoe UI" panose="020B0502040204020203" pitchFamily="34" charset="0"/>
            <a:cs typeface="Segoe UI" panose="020B0502040204020203" pitchFamily="34" charset="0"/>
          </a:endParaRPr>
        </a:p>
      </dgm:t>
    </dgm:pt>
    <dgm:pt modelId="{40AFF276-2DBA-4F42-9186-A52E292363F0}" type="sibTrans" cxnId="{39ED3136-7846-4922-874B-1B4383BCD76A}">
      <dgm:prSet/>
      <dgm:spPr/>
      <dgm:t>
        <a:bodyPr/>
        <a:lstStyle/>
        <a:p>
          <a:endParaRPr lang="de-AT">
            <a:latin typeface="Segoe UI" panose="020B0502040204020203" pitchFamily="34" charset="0"/>
            <a:cs typeface="Segoe UI" panose="020B0502040204020203" pitchFamily="34" charset="0"/>
          </a:endParaRPr>
        </a:p>
      </dgm:t>
    </dgm:pt>
    <dgm:pt modelId="{FFB381D1-DE5D-4EDA-B515-535F7B08D5FC}">
      <dgm:prSet phldrT="[Text]"/>
      <dgm:spPr/>
      <dgm:t>
        <a:bodyPr/>
        <a:lstStyle/>
        <a:p>
          <a:r>
            <a:rPr lang="de-DE" dirty="0" smtClean="0">
              <a:solidFill>
                <a:srgbClr val="000000"/>
              </a:solidFill>
              <a:latin typeface="Segoe UI" panose="020B0502040204020203" pitchFamily="34" charset="0"/>
              <a:cs typeface="Segoe UI" panose="020B0502040204020203" pitchFamily="34" charset="0"/>
            </a:rPr>
            <a:t>Hydrologie und Wasserwirtschaft (</a:t>
          </a:r>
          <a:r>
            <a:rPr lang="de-DE" dirty="0" err="1" smtClean="0">
              <a:solidFill>
                <a:srgbClr val="000000"/>
              </a:solidFill>
              <a:latin typeface="Segoe UI" panose="020B0502040204020203" pitchFamily="34" charset="0"/>
              <a:cs typeface="Segoe UI" panose="020B0502040204020203" pitchFamily="34" charset="0"/>
            </a:rPr>
            <a:t>HyWa</a:t>
          </a:r>
          <a:r>
            <a:rPr lang="de-DE" dirty="0" smtClean="0">
              <a:solidFill>
                <a:srgbClr val="000000"/>
              </a:solidFill>
              <a:latin typeface="Segoe UI" panose="020B0502040204020203" pitchFamily="34" charset="0"/>
              <a:cs typeface="Segoe UI" panose="020B0502040204020203" pitchFamily="34" charset="0"/>
            </a:rPr>
            <a:t>)</a:t>
          </a:r>
          <a:endParaRPr lang="de-AT" dirty="0">
            <a:latin typeface="Segoe UI" panose="020B0502040204020203" pitchFamily="34" charset="0"/>
            <a:cs typeface="Segoe UI" panose="020B0502040204020203" pitchFamily="34" charset="0"/>
          </a:endParaRPr>
        </a:p>
      </dgm:t>
    </dgm:pt>
    <dgm:pt modelId="{E98332F3-D77F-4C8C-BF5D-1D3856067760}" type="parTrans" cxnId="{1F189B17-C59F-4614-A936-96945656A0B1}">
      <dgm:prSet/>
      <dgm:spPr/>
      <dgm:t>
        <a:bodyPr/>
        <a:lstStyle/>
        <a:p>
          <a:endParaRPr lang="de-AT">
            <a:latin typeface="Segoe UI" panose="020B0502040204020203" pitchFamily="34" charset="0"/>
            <a:cs typeface="Segoe UI" panose="020B0502040204020203" pitchFamily="34" charset="0"/>
          </a:endParaRPr>
        </a:p>
      </dgm:t>
    </dgm:pt>
    <dgm:pt modelId="{7B26439D-DD06-4CA0-B6F3-5F261C557009}" type="sibTrans" cxnId="{1F189B17-C59F-4614-A936-96945656A0B1}">
      <dgm:prSet/>
      <dgm:spPr/>
      <dgm:t>
        <a:bodyPr/>
        <a:lstStyle/>
        <a:p>
          <a:endParaRPr lang="de-AT">
            <a:latin typeface="Segoe UI" panose="020B0502040204020203" pitchFamily="34" charset="0"/>
            <a:cs typeface="Segoe UI" panose="020B0502040204020203" pitchFamily="34" charset="0"/>
          </a:endParaRPr>
        </a:p>
      </dgm:t>
    </dgm:pt>
    <dgm:pt modelId="{09E3730B-AFA6-40EC-97A8-E4D52065F724}">
      <dgm:prSet phldrT="[Text]"/>
      <dgm:spPr/>
      <dgm:t>
        <a:bodyPr/>
        <a:lstStyle/>
        <a:p>
          <a:r>
            <a:rPr lang="de-DE" dirty="0" smtClean="0">
              <a:solidFill>
                <a:srgbClr val="000000"/>
              </a:solidFill>
              <a:latin typeface="Segoe UI" panose="020B0502040204020203" pitchFamily="34" charset="0"/>
              <a:cs typeface="Segoe UI" panose="020B0502040204020203" pitchFamily="34" charset="0"/>
            </a:rPr>
            <a:t>Sicherheits- und Risikowissenschaften</a:t>
          </a:r>
          <a:endParaRPr lang="de-AT" dirty="0">
            <a:latin typeface="Segoe UI" panose="020B0502040204020203" pitchFamily="34" charset="0"/>
            <a:cs typeface="Segoe UI" panose="020B0502040204020203" pitchFamily="34" charset="0"/>
          </a:endParaRPr>
        </a:p>
      </dgm:t>
    </dgm:pt>
    <dgm:pt modelId="{3CEB10F9-D665-4E12-9E77-0F4C68195270}" type="parTrans" cxnId="{0A571B0C-7370-4F21-8991-FC01FB4A8AFE}">
      <dgm:prSet/>
      <dgm:spPr/>
      <dgm:t>
        <a:bodyPr/>
        <a:lstStyle/>
        <a:p>
          <a:endParaRPr lang="de-AT">
            <a:latin typeface="Segoe UI" panose="020B0502040204020203" pitchFamily="34" charset="0"/>
            <a:cs typeface="Segoe UI" panose="020B0502040204020203" pitchFamily="34" charset="0"/>
          </a:endParaRPr>
        </a:p>
      </dgm:t>
    </dgm:pt>
    <dgm:pt modelId="{3B378933-AA70-4404-9739-9E6121B5BABE}" type="sibTrans" cxnId="{0A571B0C-7370-4F21-8991-FC01FB4A8AFE}">
      <dgm:prSet/>
      <dgm:spPr/>
      <dgm:t>
        <a:bodyPr/>
        <a:lstStyle/>
        <a:p>
          <a:endParaRPr lang="de-AT">
            <a:latin typeface="Segoe UI" panose="020B0502040204020203" pitchFamily="34" charset="0"/>
            <a:cs typeface="Segoe UI" panose="020B0502040204020203" pitchFamily="34" charset="0"/>
          </a:endParaRPr>
        </a:p>
      </dgm:t>
    </dgm:pt>
    <dgm:pt modelId="{1DE5BAFD-513B-40ED-AFBA-85305A0A82DF}">
      <dgm:prSet phldrT="[Text]"/>
      <dgm:spPr/>
      <dgm:t>
        <a:bodyPr/>
        <a:lstStyle/>
        <a:p>
          <a:r>
            <a:rPr lang="de-DE" dirty="0" smtClean="0">
              <a:solidFill>
                <a:schemeClr val="tx1"/>
              </a:solidFill>
              <a:latin typeface="Segoe UI" panose="020B0502040204020203" pitchFamily="34" charset="0"/>
              <a:cs typeface="Segoe UI" panose="020B0502040204020203" pitchFamily="34" charset="0"/>
            </a:rPr>
            <a:t>Wasserbau, Hydraulik und Fließgewässerforschung (IWA)</a:t>
          </a:r>
          <a:endParaRPr lang="de-AT" dirty="0">
            <a:solidFill>
              <a:schemeClr val="tx1"/>
            </a:solidFill>
            <a:latin typeface="Segoe UI" panose="020B0502040204020203" pitchFamily="34" charset="0"/>
            <a:cs typeface="Segoe UI" panose="020B0502040204020203" pitchFamily="34" charset="0"/>
          </a:endParaRPr>
        </a:p>
      </dgm:t>
    </dgm:pt>
    <dgm:pt modelId="{26F0DFC2-1C22-47F0-A9E0-02AA47A492AF}" type="parTrans" cxnId="{904C92F1-AE63-4121-824E-B73B149B2B0B}">
      <dgm:prSet/>
      <dgm:spPr/>
      <dgm:t>
        <a:bodyPr/>
        <a:lstStyle/>
        <a:p>
          <a:endParaRPr lang="de-DE"/>
        </a:p>
      </dgm:t>
    </dgm:pt>
    <dgm:pt modelId="{8F890B1E-E777-4D59-90CD-1F3F1239E9E0}" type="sibTrans" cxnId="{904C92F1-AE63-4121-824E-B73B149B2B0B}">
      <dgm:prSet/>
      <dgm:spPr/>
      <dgm:t>
        <a:bodyPr/>
        <a:lstStyle/>
        <a:p>
          <a:endParaRPr lang="de-DE"/>
        </a:p>
      </dgm:t>
    </dgm:pt>
    <dgm:pt modelId="{D58EC6D7-E6BB-49FE-8CB3-D4672367A2BC}" type="pres">
      <dgm:prSet presAssocID="{CC8C5EB1-04B6-4439-BEBD-9FA12535287C}" presName="hierChild1" presStyleCnt="0">
        <dgm:presLayoutVars>
          <dgm:orgChart val="1"/>
          <dgm:chPref val="1"/>
          <dgm:dir/>
          <dgm:animOne val="branch"/>
          <dgm:animLvl val="lvl"/>
          <dgm:resizeHandles/>
        </dgm:presLayoutVars>
      </dgm:prSet>
      <dgm:spPr/>
      <dgm:t>
        <a:bodyPr/>
        <a:lstStyle/>
        <a:p>
          <a:endParaRPr lang="de-AT"/>
        </a:p>
      </dgm:t>
    </dgm:pt>
    <dgm:pt modelId="{F6818500-0069-4BA4-8564-DD0DB8BB4BD4}" type="pres">
      <dgm:prSet presAssocID="{D4DB6D53-0810-4963-9DA8-4A0117726CE6}" presName="hierRoot1" presStyleCnt="0">
        <dgm:presLayoutVars>
          <dgm:hierBranch val="init"/>
        </dgm:presLayoutVars>
      </dgm:prSet>
      <dgm:spPr/>
      <dgm:t>
        <a:bodyPr/>
        <a:lstStyle/>
        <a:p>
          <a:endParaRPr lang="de-DE"/>
        </a:p>
      </dgm:t>
    </dgm:pt>
    <dgm:pt modelId="{8C58B37F-E549-4C60-9C51-6F464FC54B83}" type="pres">
      <dgm:prSet presAssocID="{D4DB6D53-0810-4963-9DA8-4A0117726CE6}" presName="rootComposite1" presStyleCnt="0"/>
      <dgm:spPr/>
      <dgm:t>
        <a:bodyPr/>
        <a:lstStyle/>
        <a:p>
          <a:endParaRPr lang="de-DE"/>
        </a:p>
      </dgm:t>
    </dgm:pt>
    <dgm:pt modelId="{E26425B3-1453-4E02-9EE8-758575D13557}" type="pres">
      <dgm:prSet presAssocID="{D4DB6D53-0810-4963-9DA8-4A0117726CE6}" presName="rootText1" presStyleLbl="node0" presStyleIdx="0" presStyleCnt="1" custScaleX="157733" custScaleY="413683" custLinFactNeighborX="-21" custLinFactNeighborY="18115">
        <dgm:presLayoutVars>
          <dgm:chPref val="3"/>
        </dgm:presLayoutVars>
      </dgm:prSet>
      <dgm:spPr>
        <a:prstGeom prst="roundRect">
          <a:avLst/>
        </a:prstGeom>
      </dgm:spPr>
      <dgm:t>
        <a:bodyPr/>
        <a:lstStyle/>
        <a:p>
          <a:endParaRPr lang="de-AT"/>
        </a:p>
      </dgm:t>
    </dgm:pt>
    <dgm:pt modelId="{9A691A91-5E8D-4C32-AA3B-FE7B768AFDCF}" type="pres">
      <dgm:prSet presAssocID="{D4DB6D53-0810-4963-9DA8-4A0117726CE6}" presName="rootConnector1" presStyleLbl="node1" presStyleIdx="0" presStyleCnt="0"/>
      <dgm:spPr/>
      <dgm:t>
        <a:bodyPr/>
        <a:lstStyle/>
        <a:p>
          <a:endParaRPr lang="de-AT"/>
        </a:p>
      </dgm:t>
    </dgm:pt>
    <dgm:pt modelId="{20303314-7B22-4537-8F6C-3D807ACA21B6}" type="pres">
      <dgm:prSet presAssocID="{D4DB6D53-0810-4963-9DA8-4A0117726CE6}" presName="hierChild2" presStyleCnt="0"/>
      <dgm:spPr/>
      <dgm:t>
        <a:bodyPr/>
        <a:lstStyle/>
        <a:p>
          <a:endParaRPr lang="de-DE"/>
        </a:p>
      </dgm:t>
    </dgm:pt>
    <dgm:pt modelId="{90056641-9BB4-4132-88AC-90EAD6709D31}" type="pres">
      <dgm:prSet presAssocID="{A04FA7B7-D09D-46F1-B7BC-C8DC476EF4C2}" presName="Name64" presStyleLbl="parChTrans1D2" presStyleIdx="0" presStyleCnt="8"/>
      <dgm:spPr/>
      <dgm:t>
        <a:bodyPr/>
        <a:lstStyle/>
        <a:p>
          <a:endParaRPr lang="de-AT"/>
        </a:p>
      </dgm:t>
    </dgm:pt>
    <dgm:pt modelId="{D19D7326-9972-45A3-B993-45DF68C7FA64}" type="pres">
      <dgm:prSet presAssocID="{C921833D-F6FE-4D18-804B-1F6282C63914}" presName="hierRoot2" presStyleCnt="0">
        <dgm:presLayoutVars>
          <dgm:hierBranch val="init"/>
        </dgm:presLayoutVars>
      </dgm:prSet>
      <dgm:spPr/>
      <dgm:t>
        <a:bodyPr/>
        <a:lstStyle/>
        <a:p>
          <a:endParaRPr lang="de-DE"/>
        </a:p>
      </dgm:t>
    </dgm:pt>
    <dgm:pt modelId="{2847614A-38F0-4B10-8952-74F83F450C28}" type="pres">
      <dgm:prSet presAssocID="{C921833D-F6FE-4D18-804B-1F6282C63914}" presName="rootComposite" presStyleCnt="0"/>
      <dgm:spPr/>
      <dgm:t>
        <a:bodyPr/>
        <a:lstStyle/>
        <a:p>
          <a:endParaRPr lang="de-DE"/>
        </a:p>
      </dgm:t>
    </dgm:pt>
    <dgm:pt modelId="{EF5B5E83-8C0E-4028-84CF-415F3B98A8A5}" type="pres">
      <dgm:prSet presAssocID="{C921833D-F6FE-4D18-804B-1F6282C63914}" presName="rootText" presStyleLbl="node2" presStyleIdx="0" presStyleCnt="8" custScaleX="332071" custLinFactNeighborX="14277" custLinFactNeighborY="9303">
        <dgm:presLayoutVars>
          <dgm:chPref val="3"/>
        </dgm:presLayoutVars>
      </dgm:prSet>
      <dgm:spPr/>
      <dgm:t>
        <a:bodyPr/>
        <a:lstStyle/>
        <a:p>
          <a:endParaRPr lang="de-AT"/>
        </a:p>
      </dgm:t>
    </dgm:pt>
    <dgm:pt modelId="{49EB2AAC-8262-45B4-9D94-62D3D83C3A64}" type="pres">
      <dgm:prSet presAssocID="{C921833D-F6FE-4D18-804B-1F6282C63914}" presName="rootConnector" presStyleLbl="node2" presStyleIdx="0" presStyleCnt="8"/>
      <dgm:spPr/>
      <dgm:t>
        <a:bodyPr/>
        <a:lstStyle/>
        <a:p>
          <a:endParaRPr lang="de-AT"/>
        </a:p>
      </dgm:t>
    </dgm:pt>
    <dgm:pt modelId="{6C6BAE19-4498-4EFD-9549-8C838ECFB811}" type="pres">
      <dgm:prSet presAssocID="{C921833D-F6FE-4D18-804B-1F6282C63914}" presName="hierChild4" presStyleCnt="0"/>
      <dgm:spPr/>
      <dgm:t>
        <a:bodyPr/>
        <a:lstStyle/>
        <a:p>
          <a:endParaRPr lang="de-DE"/>
        </a:p>
      </dgm:t>
    </dgm:pt>
    <dgm:pt modelId="{2A419A06-3C72-49F1-B14E-396B024F1CFD}" type="pres">
      <dgm:prSet presAssocID="{C921833D-F6FE-4D18-804B-1F6282C63914}" presName="hierChild5" presStyleCnt="0"/>
      <dgm:spPr/>
      <dgm:t>
        <a:bodyPr/>
        <a:lstStyle/>
        <a:p>
          <a:endParaRPr lang="de-DE"/>
        </a:p>
      </dgm:t>
    </dgm:pt>
    <dgm:pt modelId="{81462126-9A88-46E7-ACED-5C6776E36886}" type="pres">
      <dgm:prSet presAssocID="{CA9D7E0F-B4DD-4AE2-BC83-0973628C10C8}" presName="Name64" presStyleLbl="parChTrans1D2" presStyleIdx="1" presStyleCnt="8"/>
      <dgm:spPr/>
      <dgm:t>
        <a:bodyPr/>
        <a:lstStyle/>
        <a:p>
          <a:endParaRPr lang="de-AT"/>
        </a:p>
      </dgm:t>
    </dgm:pt>
    <dgm:pt modelId="{87C993A4-A681-40C9-8994-059C4EFCD387}" type="pres">
      <dgm:prSet presAssocID="{698F7489-44D3-4F0C-9CC4-D9E96F2E8517}" presName="hierRoot2" presStyleCnt="0">
        <dgm:presLayoutVars>
          <dgm:hierBranch val="init"/>
        </dgm:presLayoutVars>
      </dgm:prSet>
      <dgm:spPr/>
      <dgm:t>
        <a:bodyPr/>
        <a:lstStyle/>
        <a:p>
          <a:endParaRPr lang="de-DE"/>
        </a:p>
      </dgm:t>
    </dgm:pt>
    <dgm:pt modelId="{34B318D8-2365-4AFF-8E8B-AC42605ACD1F}" type="pres">
      <dgm:prSet presAssocID="{698F7489-44D3-4F0C-9CC4-D9E96F2E8517}" presName="rootComposite" presStyleCnt="0"/>
      <dgm:spPr/>
      <dgm:t>
        <a:bodyPr/>
        <a:lstStyle/>
        <a:p>
          <a:endParaRPr lang="de-DE"/>
        </a:p>
      </dgm:t>
    </dgm:pt>
    <dgm:pt modelId="{18E0F6CA-F6C0-46FA-8569-63F30EFCB87B}" type="pres">
      <dgm:prSet presAssocID="{698F7489-44D3-4F0C-9CC4-D9E96F2E8517}" presName="rootText" presStyleLbl="node2" presStyleIdx="1" presStyleCnt="8" custScaleX="332071" custLinFactNeighborX="14277" custLinFactNeighborY="7251">
        <dgm:presLayoutVars>
          <dgm:chPref val="3"/>
        </dgm:presLayoutVars>
      </dgm:prSet>
      <dgm:spPr/>
      <dgm:t>
        <a:bodyPr/>
        <a:lstStyle/>
        <a:p>
          <a:endParaRPr lang="de-AT"/>
        </a:p>
      </dgm:t>
    </dgm:pt>
    <dgm:pt modelId="{E18AE91B-879E-4237-86FE-852B74E62CCB}" type="pres">
      <dgm:prSet presAssocID="{698F7489-44D3-4F0C-9CC4-D9E96F2E8517}" presName="rootConnector" presStyleLbl="node2" presStyleIdx="1" presStyleCnt="8"/>
      <dgm:spPr/>
      <dgm:t>
        <a:bodyPr/>
        <a:lstStyle/>
        <a:p>
          <a:endParaRPr lang="de-AT"/>
        </a:p>
      </dgm:t>
    </dgm:pt>
    <dgm:pt modelId="{D1F07991-64A3-4D2F-89AF-A93B9B0A508F}" type="pres">
      <dgm:prSet presAssocID="{698F7489-44D3-4F0C-9CC4-D9E96F2E8517}" presName="hierChild4" presStyleCnt="0"/>
      <dgm:spPr/>
      <dgm:t>
        <a:bodyPr/>
        <a:lstStyle/>
        <a:p>
          <a:endParaRPr lang="de-DE"/>
        </a:p>
      </dgm:t>
    </dgm:pt>
    <dgm:pt modelId="{64403A3E-214E-4D1C-B957-904EC3EB64DF}" type="pres">
      <dgm:prSet presAssocID="{698F7489-44D3-4F0C-9CC4-D9E96F2E8517}" presName="hierChild5" presStyleCnt="0"/>
      <dgm:spPr/>
      <dgm:t>
        <a:bodyPr/>
        <a:lstStyle/>
        <a:p>
          <a:endParaRPr lang="de-DE"/>
        </a:p>
      </dgm:t>
    </dgm:pt>
    <dgm:pt modelId="{689ED43A-A7F1-4861-ABF2-FEB58F994FC5}" type="pres">
      <dgm:prSet presAssocID="{A9FE2500-93D2-486C-BE0B-165C9590644C}" presName="Name64" presStyleLbl="parChTrans1D2" presStyleIdx="2" presStyleCnt="8"/>
      <dgm:spPr/>
      <dgm:t>
        <a:bodyPr/>
        <a:lstStyle/>
        <a:p>
          <a:endParaRPr lang="de-AT"/>
        </a:p>
      </dgm:t>
    </dgm:pt>
    <dgm:pt modelId="{977246B0-8EEF-4C8F-82C6-E0443D0E71B3}" type="pres">
      <dgm:prSet presAssocID="{807FCBD7-D3AA-4258-AF74-78D526CBB6DA}" presName="hierRoot2" presStyleCnt="0">
        <dgm:presLayoutVars>
          <dgm:hierBranch val="init"/>
        </dgm:presLayoutVars>
      </dgm:prSet>
      <dgm:spPr/>
      <dgm:t>
        <a:bodyPr/>
        <a:lstStyle/>
        <a:p>
          <a:endParaRPr lang="de-DE"/>
        </a:p>
      </dgm:t>
    </dgm:pt>
    <dgm:pt modelId="{DCDED258-3A8D-48BC-A4F8-85A366047DBD}" type="pres">
      <dgm:prSet presAssocID="{807FCBD7-D3AA-4258-AF74-78D526CBB6DA}" presName="rootComposite" presStyleCnt="0"/>
      <dgm:spPr/>
      <dgm:t>
        <a:bodyPr/>
        <a:lstStyle/>
        <a:p>
          <a:endParaRPr lang="de-DE"/>
        </a:p>
      </dgm:t>
    </dgm:pt>
    <dgm:pt modelId="{DF935A22-E529-4536-9371-405308C7F31E}" type="pres">
      <dgm:prSet presAssocID="{807FCBD7-D3AA-4258-AF74-78D526CBB6DA}" presName="rootText" presStyleLbl="node2" presStyleIdx="2" presStyleCnt="8" custScaleX="332071" custLinFactNeighborX="14277" custLinFactNeighborY="2294">
        <dgm:presLayoutVars>
          <dgm:chPref val="3"/>
        </dgm:presLayoutVars>
      </dgm:prSet>
      <dgm:spPr/>
      <dgm:t>
        <a:bodyPr/>
        <a:lstStyle/>
        <a:p>
          <a:endParaRPr lang="de-AT"/>
        </a:p>
      </dgm:t>
    </dgm:pt>
    <dgm:pt modelId="{C67FD3F9-BAC2-4170-8A27-B42FE6C61EA2}" type="pres">
      <dgm:prSet presAssocID="{807FCBD7-D3AA-4258-AF74-78D526CBB6DA}" presName="rootConnector" presStyleLbl="node2" presStyleIdx="2" presStyleCnt="8"/>
      <dgm:spPr/>
      <dgm:t>
        <a:bodyPr/>
        <a:lstStyle/>
        <a:p>
          <a:endParaRPr lang="de-AT"/>
        </a:p>
      </dgm:t>
    </dgm:pt>
    <dgm:pt modelId="{BD4FF5FA-708F-4BD6-80FC-3AE3CE78C7AB}" type="pres">
      <dgm:prSet presAssocID="{807FCBD7-D3AA-4258-AF74-78D526CBB6DA}" presName="hierChild4" presStyleCnt="0"/>
      <dgm:spPr/>
      <dgm:t>
        <a:bodyPr/>
        <a:lstStyle/>
        <a:p>
          <a:endParaRPr lang="de-DE"/>
        </a:p>
      </dgm:t>
    </dgm:pt>
    <dgm:pt modelId="{26F9830B-AE04-42BA-B07F-4773E0DA1497}" type="pres">
      <dgm:prSet presAssocID="{807FCBD7-D3AA-4258-AF74-78D526CBB6DA}" presName="hierChild5" presStyleCnt="0"/>
      <dgm:spPr/>
      <dgm:t>
        <a:bodyPr/>
        <a:lstStyle/>
        <a:p>
          <a:endParaRPr lang="de-DE"/>
        </a:p>
      </dgm:t>
    </dgm:pt>
    <dgm:pt modelId="{8CF63D63-2773-4894-AE58-FDB788EA48C1}" type="pres">
      <dgm:prSet presAssocID="{A44FB51B-49BF-4A91-A0AE-0FBAB7901460}" presName="Name64" presStyleLbl="parChTrans1D2" presStyleIdx="3" presStyleCnt="8"/>
      <dgm:spPr/>
      <dgm:t>
        <a:bodyPr/>
        <a:lstStyle/>
        <a:p>
          <a:endParaRPr lang="de-AT"/>
        </a:p>
      </dgm:t>
    </dgm:pt>
    <dgm:pt modelId="{29434F5F-5186-4322-B425-EE08EF165A53}" type="pres">
      <dgm:prSet presAssocID="{B129C810-9FB8-406E-87B6-37298604869D}" presName="hierRoot2" presStyleCnt="0">
        <dgm:presLayoutVars>
          <dgm:hierBranch val="init"/>
        </dgm:presLayoutVars>
      </dgm:prSet>
      <dgm:spPr/>
      <dgm:t>
        <a:bodyPr/>
        <a:lstStyle/>
        <a:p>
          <a:endParaRPr lang="de-DE"/>
        </a:p>
      </dgm:t>
    </dgm:pt>
    <dgm:pt modelId="{E878FB14-50A8-4F5F-ACB0-92C1B8A8FCA3}" type="pres">
      <dgm:prSet presAssocID="{B129C810-9FB8-406E-87B6-37298604869D}" presName="rootComposite" presStyleCnt="0"/>
      <dgm:spPr/>
      <dgm:t>
        <a:bodyPr/>
        <a:lstStyle/>
        <a:p>
          <a:endParaRPr lang="de-DE"/>
        </a:p>
      </dgm:t>
    </dgm:pt>
    <dgm:pt modelId="{C38F76B5-79C9-48B6-9F1F-E83E43B9ABC2}" type="pres">
      <dgm:prSet presAssocID="{B129C810-9FB8-406E-87B6-37298604869D}" presName="rootText" presStyleLbl="node2" presStyleIdx="3" presStyleCnt="8" custScaleX="332071" custLinFactNeighborX="14277" custLinFactNeighborY="2619">
        <dgm:presLayoutVars>
          <dgm:chPref val="3"/>
        </dgm:presLayoutVars>
      </dgm:prSet>
      <dgm:spPr/>
      <dgm:t>
        <a:bodyPr/>
        <a:lstStyle/>
        <a:p>
          <a:endParaRPr lang="de-AT"/>
        </a:p>
      </dgm:t>
    </dgm:pt>
    <dgm:pt modelId="{D70A4F55-3313-4A50-B6BE-7A336383479B}" type="pres">
      <dgm:prSet presAssocID="{B129C810-9FB8-406E-87B6-37298604869D}" presName="rootConnector" presStyleLbl="node2" presStyleIdx="3" presStyleCnt="8"/>
      <dgm:spPr/>
      <dgm:t>
        <a:bodyPr/>
        <a:lstStyle/>
        <a:p>
          <a:endParaRPr lang="de-AT"/>
        </a:p>
      </dgm:t>
    </dgm:pt>
    <dgm:pt modelId="{FC94E5FF-B83C-4714-A859-29FBB6587FCC}" type="pres">
      <dgm:prSet presAssocID="{B129C810-9FB8-406E-87B6-37298604869D}" presName="hierChild4" presStyleCnt="0"/>
      <dgm:spPr/>
      <dgm:t>
        <a:bodyPr/>
        <a:lstStyle/>
        <a:p>
          <a:endParaRPr lang="de-DE"/>
        </a:p>
      </dgm:t>
    </dgm:pt>
    <dgm:pt modelId="{FADA7277-BD83-4E78-AE0C-5D8B9B9F1452}" type="pres">
      <dgm:prSet presAssocID="{B129C810-9FB8-406E-87B6-37298604869D}" presName="hierChild5" presStyleCnt="0"/>
      <dgm:spPr/>
      <dgm:t>
        <a:bodyPr/>
        <a:lstStyle/>
        <a:p>
          <a:endParaRPr lang="de-DE"/>
        </a:p>
      </dgm:t>
    </dgm:pt>
    <dgm:pt modelId="{32BC5773-9E05-41C1-A457-C0502FCD1470}" type="pres">
      <dgm:prSet presAssocID="{8FB3CE9C-690A-4724-A59D-3E25E38426CD}" presName="Name64" presStyleLbl="parChTrans1D2" presStyleIdx="4" presStyleCnt="8"/>
      <dgm:spPr/>
      <dgm:t>
        <a:bodyPr/>
        <a:lstStyle/>
        <a:p>
          <a:endParaRPr lang="de-AT"/>
        </a:p>
      </dgm:t>
    </dgm:pt>
    <dgm:pt modelId="{105D7FC5-C6F9-4B2B-8C67-941E53CE1E30}" type="pres">
      <dgm:prSet presAssocID="{6B68CA62-5F88-47B0-BFE6-D9EA0DEF0007}" presName="hierRoot2" presStyleCnt="0">
        <dgm:presLayoutVars>
          <dgm:hierBranch val="init"/>
        </dgm:presLayoutVars>
      </dgm:prSet>
      <dgm:spPr/>
      <dgm:t>
        <a:bodyPr/>
        <a:lstStyle/>
        <a:p>
          <a:endParaRPr lang="de-DE"/>
        </a:p>
      </dgm:t>
    </dgm:pt>
    <dgm:pt modelId="{5DF905C0-D69F-414E-A564-6F3A5E47317A}" type="pres">
      <dgm:prSet presAssocID="{6B68CA62-5F88-47B0-BFE6-D9EA0DEF0007}" presName="rootComposite" presStyleCnt="0"/>
      <dgm:spPr/>
      <dgm:t>
        <a:bodyPr/>
        <a:lstStyle/>
        <a:p>
          <a:endParaRPr lang="de-DE"/>
        </a:p>
      </dgm:t>
    </dgm:pt>
    <dgm:pt modelId="{BA93DDE5-A040-4B4F-8258-88FAD8CE761F}" type="pres">
      <dgm:prSet presAssocID="{6B68CA62-5F88-47B0-BFE6-D9EA0DEF0007}" presName="rootText" presStyleLbl="node2" presStyleIdx="4" presStyleCnt="8" custScaleX="332071" custLinFactNeighborX="14983" custLinFactNeighborY="2619">
        <dgm:presLayoutVars>
          <dgm:chPref val="3"/>
        </dgm:presLayoutVars>
      </dgm:prSet>
      <dgm:spPr/>
      <dgm:t>
        <a:bodyPr/>
        <a:lstStyle/>
        <a:p>
          <a:endParaRPr lang="de-AT"/>
        </a:p>
      </dgm:t>
    </dgm:pt>
    <dgm:pt modelId="{D735660B-B275-48EE-B622-A1D17A9CCBAB}" type="pres">
      <dgm:prSet presAssocID="{6B68CA62-5F88-47B0-BFE6-D9EA0DEF0007}" presName="rootConnector" presStyleLbl="node2" presStyleIdx="4" presStyleCnt="8"/>
      <dgm:spPr/>
      <dgm:t>
        <a:bodyPr/>
        <a:lstStyle/>
        <a:p>
          <a:endParaRPr lang="de-AT"/>
        </a:p>
      </dgm:t>
    </dgm:pt>
    <dgm:pt modelId="{2AF8E504-66DC-4598-A6B9-878D1C005DE2}" type="pres">
      <dgm:prSet presAssocID="{6B68CA62-5F88-47B0-BFE6-D9EA0DEF0007}" presName="hierChild4" presStyleCnt="0"/>
      <dgm:spPr/>
      <dgm:t>
        <a:bodyPr/>
        <a:lstStyle/>
        <a:p>
          <a:endParaRPr lang="de-DE"/>
        </a:p>
      </dgm:t>
    </dgm:pt>
    <dgm:pt modelId="{4F540017-AB3A-4BEF-8B69-AEF2916E00E2}" type="pres">
      <dgm:prSet presAssocID="{6B68CA62-5F88-47B0-BFE6-D9EA0DEF0007}" presName="hierChild5" presStyleCnt="0"/>
      <dgm:spPr/>
      <dgm:t>
        <a:bodyPr/>
        <a:lstStyle/>
        <a:p>
          <a:endParaRPr lang="de-DE"/>
        </a:p>
      </dgm:t>
    </dgm:pt>
    <dgm:pt modelId="{161E2DA1-E4BF-4924-A851-B6AD8271C819}" type="pres">
      <dgm:prSet presAssocID="{E98332F3-D77F-4C8C-BF5D-1D3856067760}" presName="Name64" presStyleLbl="parChTrans1D2" presStyleIdx="5" presStyleCnt="8"/>
      <dgm:spPr/>
      <dgm:t>
        <a:bodyPr/>
        <a:lstStyle/>
        <a:p>
          <a:endParaRPr lang="de-AT"/>
        </a:p>
      </dgm:t>
    </dgm:pt>
    <dgm:pt modelId="{A90DDEC5-B4EA-4471-87AC-CEF8449663F2}" type="pres">
      <dgm:prSet presAssocID="{FFB381D1-DE5D-4EDA-B515-535F7B08D5FC}" presName="hierRoot2" presStyleCnt="0">
        <dgm:presLayoutVars>
          <dgm:hierBranch val="init"/>
        </dgm:presLayoutVars>
      </dgm:prSet>
      <dgm:spPr/>
      <dgm:t>
        <a:bodyPr/>
        <a:lstStyle/>
        <a:p>
          <a:endParaRPr lang="de-DE"/>
        </a:p>
      </dgm:t>
    </dgm:pt>
    <dgm:pt modelId="{00B7EACF-F94D-4914-8DBF-D3F4A0A9B649}" type="pres">
      <dgm:prSet presAssocID="{FFB381D1-DE5D-4EDA-B515-535F7B08D5FC}" presName="rootComposite" presStyleCnt="0"/>
      <dgm:spPr/>
      <dgm:t>
        <a:bodyPr/>
        <a:lstStyle/>
        <a:p>
          <a:endParaRPr lang="de-DE"/>
        </a:p>
      </dgm:t>
    </dgm:pt>
    <dgm:pt modelId="{21C6210E-E9E2-44B4-8BBF-8C8C4DD55691}" type="pres">
      <dgm:prSet presAssocID="{FFB381D1-DE5D-4EDA-B515-535F7B08D5FC}" presName="rootText" presStyleLbl="node2" presStyleIdx="5" presStyleCnt="8" custScaleX="332071" custLinFactNeighborX="14277" custLinFactNeighborY="4934">
        <dgm:presLayoutVars>
          <dgm:chPref val="3"/>
        </dgm:presLayoutVars>
      </dgm:prSet>
      <dgm:spPr/>
      <dgm:t>
        <a:bodyPr/>
        <a:lstStyle/>
        <a:p>
          <a:endParaRPr lang="de-AT"/>
        </a:p>
      </dgm:t>
    </dgm:pt>
    <dgm:pt modelId="{9F10F2B4-FC6C-4579-9A6F-DD921D73C5F5}" type="pres">
      <dgm:prSet presAssocID="{FFB381D1-DE5D-4EDA-B515-535F7B08D5FC}" presName="rootConnector" presStyleLbl="node2" presStyleIdx="5" presStyleCnt="8"/>
      <dgm:spPr/>
      <dgm:t>
        <a:bodyPr/>
        <a:lstStyle/>
        <a:p>
          <a:endParaRPr lang="de-AT"/>
        </a:p>
      </dgm:t>
    </dgm:pt>
    <dgm:pt modelId="{124E839F-B26F-4E4A-B99D-6F34CE54886E}" type="pres">
      <dgm:prSet presAssocID="{FFB381D1-DE5D-4EDA-B515-535F7B08D5FC}" presName="hierChild4" presStyleCnt="0"/>
      <dgm:spPr/>
      <dgm:t>
        <a:bodyPr/>
        <a:lstStyle/>
        <a:p>
          <a:endParaRPr lang="de-DE"/>
        </a:p>
      </dgm:t>
    </dgm:pt>
    <dgm:pt modelId="{9F8DF30A-A6B8-4F8C-A300-0A883A349B3E}" type="pres">
      <dgm:prSet presAssocID="{FFB381D1-DE5D-4EDA-B515-535F7B08D5FC}" presName="hierChild5" presStyleCnt="0"/>
      <dgm:spPr/>
      <dgm:t>
        <a:bodyPr/>
        <a:lstStyle/>
        <a:p>
          <a:endParaRPr lang="de-DE"/>
        </a:p>
      </dgm:t>
    </dgm:pt>
    <dgm:pt modelId="{A3F28D64-5D5A-465F-AF04-25387B5C4B19}" type="pres">
      <dgm:prSet presAssocID="{3CEB10F9-D665-4E12-9E77-0F4C68195270}" presName="Name64" presStyleLbl="parChTrans1D2" presStyleIdx="6" presStyleCnt="8"/>
      <dgm:spPr/>
      <dgm:t>
        <a:bodyPr/>
        <a:lstStyle/>
        <a:p>
          <a:endParaRPr lang="de-AT"/>
        </a:p>
      </dgm:t>
    </dgm:pt>
    <dgm:pt modelId="{6845C414-8461-4E8B-B053-8B3C18F7FEF0}" type="pres">
      <dgm:prSet presAssocID="{09E3730B-AFA6-40EC-97A8-E4D52065F724}" presName="hierRoot2" presStyleCnt="0">
        <dgm:presLayoutVars>
          <dgm:hierBranch val="init"/>
        </dgm:presLayoutVars>
      </dgm:prSet>
      <dgm:spPr/>
      <dgm:t>
        <a:bodyPr/>
        <a:lstStyle/>
        <a:p>
          <a:endParaRPr lang="de-DE"/>
        </a:p>
      </dgm:t>
    </dgm:pt>
    <dgm:pt modelId="{C8538EB4-E6A4-495D-841C-11ECDFD2127B}" type="pres">
      <dgm:prSet presAssocID="{09E3730B-AFA6-40EC-97A8-E4D52065F724}" presName="rootComposite" presStyleCnt="0"/>
      <dgm:spPr/>
      <dgm:t>
        <a:bodyPr/>
        <a:lstStyle/>
        <a:p>
          <a:endParaRPr lang="de-DE"/>
        </a:p>
      </dgm:t>
    </dgm:pt>
    <dgm:pt modelId="{94962C53-A4B1-4770-B0F2-67F9C1E01EEE}" type="pres">
      <dgm:prSet presAssocID="{09E3730B-AFA6-40EC-97A8-E4D52065F724}" presName="rootText" presStyleLbl="node2" presStyleIdx="6" presStyleCnt="8" custScaleX="332071" custLinFactNeighborX="14983" custLinFactNeighborY="-1855">
        <dgm:presLayoutVars>
          <dgm:chPref val="3"/>
        </dgm:presLayoutVars>
      </dgm:prSet>
      <dgm:spPr/>
      <dgm:t>
        <a:bodyPr/>
        <a:lstStyle/>
        <a:p>
          <a:endParaRPr lang="de-AT"/>
        </a:p>
      </dgm:t>
    </dgm:pt>
    <dgm:pt modelId="{3853C049-64BD-49F1-94EC-FBB721BE5AE6}" type="pres">
      <dgm:prSet presAssocID="{09E3730B-AFA6-40EC-97A8-E4D52065F724}" presName="rootConnector" presStyleLbl="node2" presStyleIdx="6" presStyleCnt="8"/>
      <dgm:spPr/>
      <dgm:t>
        <a:bodyPr/>
        <a:lstStyle/>
        <a:p>
          <a:endParaRPr lang="de-AT"/>
        </a:p>
      </dgm:t>
    </dgm:pt>
    <dgm:pt modelId="{F9EF3ABC-AB33-43FE-95C0-0A33C63A8898}" type="pres">
      <dgm:prSet presAssocID="{09E3730B-AFA6-40EC-97A8-E4D52065F724}" presName="hierChild4" presStyleCnt="0"/>
      <dgm:spPr/>
      <dgm:t>
        <a:bodyPr/>
        <a:lstStyle/>
        <a:p>
          <a:endParaRPr lang="de-DE"/>
        </a:p>
      </dgm:t>
    </dgm:pt>
    <dgm:pt modelId="{2B650B7E-85CB-4FC4-B1FA-A1E2A9D222BA}" type="pres">
      <dgm:prSet presAssocID="{09E3730B-AFA6-40EC-97A8-E4D52065F724}" presName="hierChild5" presStyleCnt="0"/>
      <dgm:spPr/>
      <dgm:t>
        <a:bodyPr/>
        <a:lstStyle/>
        <a:p>
          <a:endParaRPr lang="de-DE"/>
        </a:p>
      </dgm:t>
    </dgm:pt>
    <dgm:pt modelId="{8DD36DB6-0883-43AE-A99B-7B267C320CBF}" type="pres">
      <dgm:prSet presAssocID="{26F0DFC2-1C22-47F0-A9E0-02AA47A492AF}" presName="Name64" presStyleLbl="parChTrans1D2" presStyleIdx="7" presStyleCnt="8"/>
      <dgm:spPr/>
      <dgm:t>
        <a:bodyPr/>
        <a:lstStyle/>
        <a:p>
          <a:endParaRPr lang="de-DE"/>
        </a:p>
      </dgm:t>
    </dgm:pt>
    <dgm:pt modelId="{A04B07D2-7254-4BE8-BB32-4D7E237EBFAB}" type="pres">
      <dgm:prSet presAssocID="{1DE5BAFD-513B-40ED-AFBA-85305A0A82DF}" presName="hierRoot2" presStyleCnt="0">
        <dgm:presLayoutVars>
          <dgm:hierBranch val="init"/>
        </dgm:presLayoutVars>
      </dgm:prSet>
      <dgm:spPr/>
      <dgm:t>
        <a:bodyPr/>
        <a:lstStyle/>
        <a:p>
          <a:endParaRPr lang="de-DE"/>
        </a:p>
      </dgm:t>
    </dgm:pt>
    <dgm:pt modelId="{7AFA66D0-425D-4DC6-B9B9-FDA76F7C3B11}" type="pres">
      <dgm:prSet presAssocID="{1DE5BAFD-513B-40ED-AFBA-85305A0A82DF}" presName="rootComposite" presStyleCnt="0"/>
      <dgm:spPr/>
      <dgm:t>
        <a:bodyPr/>
        <a:lstStyle/>
        <a:p>
          <a:endParaRPr lang="de-DE"/>
        </a:p>
      </dgm:t>
    </dgm:pt>
    <dgm:pt modelId="{6CE64B44-4BFF-457D-A19F-78944939A2C6}" type="pres">
      <dgm:prSet presAssocID="{1DE5BAFD-513B-40ED-AFBA-85305A0A82DF}" presName="rootText" presStyleLbl="node2" presStyleIdx="7" presStyleCnt="8" custScaleX="332079" custLinFactNeighborX="14834" custLinFactNeighborY="931">
        <dgm:presLayoutVars>
          <dgm:chPref val="3"/>
        </dgm:presLayoutVars>
      </dgm:prSet>
      <dgm:spPr/>
      <dgm:t>
        <a:bodyPr/>
        <a:lstStyle/>
        <a:p>
          <a:endParaRPr lang="de-DE"/>
        </a:p>
      </dgm:t>
    </dgm:pt>
    <dgm:pt modelId="{E27A771E-DF0B-463E-934C-7D24F21BE5D6}" type="pres">
      <dgm:prSet presAssocID="{1DE5BAFD-513B-40ED-AFBA-85305A0A82DF}" presName="rootConnector" presStyleLbl="node2" presStyleIdx="7" presStyleCnt="8"/>
      <dgm:spPr/>
      <dgm:t>
        <a:bodyPr/>
        <a:lstStyle/>
        <a:p>
          <a:endParaRPr lang="de-DE"/>
        </a:p>
      </dgm:t>
    </dgm:pt>
    <dgm:pt modelId="{560FBCF0-0BFB-4B09-9A0B-1D747B20570E}" type="pres">
      <dgm:prSet presAssocID="{1DE5BAFD-513B-40ED-AFBA-85305A0A82DF}" presName="hierChild4" presStyleCnt="0"/>
      <dgm:spPr/>
      <dgm:t>
        <a:bodyPr/>
        <a:lstStyle/>
        <a:p>
          <a:endParaRPr lang="de-DE"/>
        </a:p>
      </dgm:t>
    </dgm:pt>
    <dgm:pt modelId="{BCC34E4E-7BC3-4C62-8242-38447E5E0566}" type="pres">
      <dgm:prSet presAssocID="{1DE5BAFD-513B-40ED-AFBA-85305A0A82DF}" presName="hierChild5" presStyleCnt="0"/>
      <dgm:spPr/>
      <dgm:t>
        <a:bodyPr/>
        <a:lstStyle/>
        <a:p>
          <a:endParaRPr lang="de-DE"/>
        </a:p>
      </dgm:t>
    </dgm:pt>
    <dgm:pt modelId="{7892D1F9-11D7-4EEF-93F5-BF3851C0EF26}" type="pres">
      <dgm:prSet presAssocID="{D4DB6D53-0810-4963-9DA8-4A0117726CE6}" presName="hierChild3" presStyleCnt="0"/>
      <dgm:spPr/>
      <dgm:t>
        <a:bodyPr/>
        <a:lstStyle/>
        <a:p>
          <a:endParaRPr lang="de-DE"/>
        </a:p>
      </dgm:t>
    </dgm:pt>
  </dgm:ptLst>
  <dgm:cxnLst>
    <dgm:cxn modelId="{45FC6BCD-59D6-43FC-9605-EF872433B76B}" type="presOf" srcId="{6B68CA62-5F88-47B0-BFE6-D9EA0DEF0007}" destId="{BA93DDE5-A040-4B4F-8258-88FAD8CE761F}" srcOrd="0" destOrd="0" presId="urn:microsoft.com/office/officeart/2009/3/layout/HorizontalOrganizationChart"/>
    <dgm:cxn modelId="{87666FAF-D559-43B5-9998-9DCF18BD90F5}" type="presOf" srcId="{A04FA7B7-D09D-46F1-B7BC-C8DC476EF4C2}" destId="{90056641-9BB4-4132-88AC-90EAD6709D31}" srcOrd="0" destOrd="0" presId="urn:microsoft.com/office/officeart/2009/3/layout/HorizontalOrganizationChart"/>
    <dgm:cxn modelId="{B6704338-B7E8-41FD-BA04-0E8CE214F30D}" type="presOf" srcId="{698F7489-44D3-4F0C-9CC4-D9E96F2E8517}" destId="{E18AE91B-879E-4237-86FE-852B74E62CCB}" srcOrd="1" destOrd="0" presId="urn:microsoft.com/office/officeart/2009/3/layout/HorizontalOrganizationChart"/>
    <dgm:cxn modelId="{1E06E7DA-9031-4020-A039-22D23EC21070}" srcId="{D4DB6D53-0810-4963-9DA8-4A0117726CE6}" destId="{807FCBD7-D3AA-4258-AF74-78D526CBB6DA}" srcOrd="2" destOrd="0" parTransId="{A9FE2500-93D2-486C-BE0B-165C9590644C}" sibTransId="{0DC0B412-CC56-4360-AA4A-F2A8A585D32F}"/>
    <dgm:cxn modelId="{CD7395A0-408C-4C78-A439-D33BB1987E12}" type="presOf" srcId="{1DE5BAFD-513B-40ED-AFBA-85305A0A82DF}" destId="{6CE64B44-4BFF-457D-A19F-78944939A2C6}" srcOrd="0" destOrd="0" presId="urn:microsoft.com/office/officeart/2009/3/layout/HorizontalOrganizationChart"/>
    <dgm:cxn modelId="{F8CF7876-A405-4FC4-AA4A-5FFBD64F5621}" type="presOf" srcId="{807FCBD7-D3AA-4258-AF74-78D526CBB6DA}" destId="{DF935A22-E529-4536-9371-405308C7F31E}" srcOrd="0" destOrd="0" presId="urn:microsoft.com/office/officeart/2009/3/layout/HorizontalOrganizationChart"/>
    <dgm:cxn modelId="{1F65C139-1001-4547-904E-1F3E04AF66C0}" type="presOf" srcId="{CA9D7E0F-B4DD-4AE2-BC83-0973628C10C8}" destId="{81462126-9A88-46E7-ACED-5C6776E36886}" srcOrd="0" destOrd="0" presId="urn:microsoft.com/office/officeart/2009/3/layout/HorizontalOrganizationChart"/>
    <dgm:cxn modelId="{2950A012-C3B0-4E9E-BB34-55B5D34D9109}" type="presOf" srcId="{FFB381D1-DE5D-4EDA-B515-535F7B08D5FC}" destId="{9F10F2B4-FC6C-4579-9A6F-DD921D73C5F5}" srcOrd="1" destOrd="0" presId="urn:microsoft.com/office/officeart/2009/3/layout/HorizontalOrganizationChart"/>
    <dgm:cxn modelId="{DB3F9BDA-C52A-47FC-9841-795A52113B7A}" type="presOf" srcId="{698F7489-44D3-4F0C-9CC4-D9E96F2E8517}" destId="{18E0F6CA-F6C0-46FA-8569-63F30EFCB87B}" srcOrd="0" destOrd="0" presId="urn:microsoft.com/office/officeart/2009/3/layout/HorizontalOrganizationChart"/>
    <dgm:cxn modelId="{904C92F1-AE63-4121-824E-B73B149B2B0B}" srcId="{D4DB6D53-0810-4963-9DA8-4A0117726CE6}" destId="{1DE5BAFD-513B-40ED-AFBA-85305A0A82DF}" srcOrd="7" destOrd="0" parTransId="{26F0DFC2-1C22-47F0-A9E0-02AA47A492AF}" sibTransId="{8F890B1E-E777-4D59-90CD-1F3F1239E9E0}"/>
    <dgm:cxn modelId="{8750180C-DDA5-404B-9826-5F3E67EDA638}" type="presOf" srcId="{C921833D-F6FE-4D18-804B-1F6282C63914}" destId="{49EB2AAC-8262-45B4-9D94-62D3D83C3A64}" srcOrd="1" destOrd="0" presId="urn:microsoft.com/office/officeart/2009/3/layout/HorizontalOrganizationChart"/>
    <dgm:cxn modelId="{DB50769B-9015-4D10-A4CD-5FFC7EFB4312}" type="presOf" srcId="{807FCBD7-D3AA-4258-AF74-78D526CBB6DA}" destId="{C67FD3F9-BAC2-4170-8A27-B42FE6C61EA2}" srcOrd="1" destOrd="0" presId="urn:microsoft.com/office/officeart/2009/3/layout/HorizontalOrganizationChart"/>
    <dgm:cxn modelId="{DF45ECDB-393D-4991-966E-E98907FA8C91}" type="presOf" srcId="{A44FB51B-49BF-4A91-A0AE-0FBAB7901460}" destId="{8CF63D63-2773-4894-AE58-FDB788EA48C1}" srcOrd="0" destOrd="0" presId="urn:microsoft.com/office/officeart/2009/3/layout/HorizontalOrganizationChart"/>
    <dgm:cxn modelId="{9A65352B-E0C3-4D43-8C9E-4051F6BEE302}" type="presOf" srcId="{C921833D-F6FE-4D18-804B-1F6282C63914}" destId="{EF5B5E83-8C0E-4028-84CF-415F3B98A8A5}" srcOrd="0" destOrd="0" presId="urn:microsoft.com/office/officeart/2009/3/layout/HorizontalOrganizationChart"/>
    <dgm:cxn modelId="{EBDF86FE-444C-42E3-B379-BF20D8B29468}" type="presOf" srcId="{D4DB6D53-0810-4963-9DA8-4A0117726CE6}" destId="{E26425B3-1453-4E02-9EE8-758575D13557}" srcOrd="0" destOrd="0" presId="urn:microsoft.com/office/officeart/2009/3/layout/HorizontalOrganizationChart"/>
    <dgm:cxn modelId="{1D4622BF-ACA0-4F77-A852-66D5AF2BE372}" type="presOf" srcId="{26F0DFC2-1C22-47F0-A9E0-02AA47A492AF}" destId="{8DD36DB6-0883-43AE-A99B-7B267C320CBF}" srcOrd="0" destOrd="0" presId="urn:microsoft.com/office/officeart/2009/3/layout/HorizontalOrganizationChart"/>
    <dgm:cxn modelId="{9C3349B9-E647-48E8-BC33-B3B82AB91070}" srcId="{CC8C5EB1-04B6-4439-BEBD-9FA12535287C}" destId="{D4DB6D53-0810-4963-9DA8-4A0117726CE6}" srcOrd="0" destOrd="0" parTransId="{F148C348-417D-406C-8382-05502C1E1773}" sibTransId="{A2C693B2-A90F-4D38-9E8E-09062205BDCA}"/>
    <dgm:cxn modelId="{39ED3136-7846-4922-874B-1B4383BCD76A}" srcId="{D4DB6D53-0810-4963-9DA8-4A0117726CE6}" destId="{6B68CA62-5F88-47B0-BFE6-D9EA0DEF0007}" srcOrd="4" destOrd="0" parTransId="{8FB3CE9C-690A-4724-A59D-3E25E38426CD}" sibTransId="{40AFF276-2DBA-4F42-9186-A52E292363F0}"/>
    <dgm:cxn modelId="{F80B3358-1352-4F06-9367-97CDD7ECC86A}" srcId="{D4DB6D53-0810-4963-9DA8-4A0117726CE6}" destId="{C921833D-F6FE-4D18-804B-1F6282C63914}" srcOrd="0" destOrd="0" parTransId="{A04FA7B7-D09D-46F1-B7BC-C8DC476EF4C2}" sibTransId="{53BE61AD-9910-4B41-8069-0F0D09A835F7}"/>
    <dgm:cxn modelId="{0A571B0C-7370-4F21-8991-FC01FB4A8AFE}" srcId="{D4DB6D53-0810-4963-9DA8-4A0117726CE6}" destId="{09E3730B-AFA6-40EC-97A8-E4D52065F724}" srcOrd="6" destOrd="0" parTransId="{3CEB10F9-D665-4E12-9E77-0F4C68195270}" sibTransId="{3B378933-AA70-4404-9739-9E6121B5BABE}"/>
    <dgm:cxn modelId="{1F189B17-C59F-4614-A936-96945656A0B1}" srcId="{D4DB6D53-0810-4963-9DA8-4A0117726CE6}" destId="{FFB381D1-DE5D-4EDA-B515-535F7B08D5FC}" srcOrd="5" destOrd="0" parTransId="{E98332F3-D77F-4C8C-BF5D-1D3856067760}" sibTransId="{7B26439D-DD06-4CA0-B6F3-5F261C557009}"/>
    <dgm:cxn modelId="{5B3ADCD7-D762-4D1A-B993-D1A3E3EF5FBE}" type="presOf" srcId="{8FB3CE9C-690A-4724-A59D-3E25E38426CD}" destId="{32BC5773-9E05-41C1-A457-C0502FCD1470}" srcOrd="0" destOrd="0" presId="urn:microsoft.com/office/officeart/2009/3/layout/HorizontalOrganizationChart"/>
    <dgm:cxn modelId="{E01E4D10-A510-4405-AFEB-C5550AFEE29E}" type="presOf" srcId="{D4DB6D53-0810-4963-9DA8-4A0117726CE6}" destId="{9A691A91-5E8D-4C32-AA3B-FE7B768AFDCF}" srcOrd="1" destOrd="0" presId="urn:microsoft.com/office/officeart/2009/3/layout/HorizontalOrganizationChart"/>
    <dgm:cxn modelId="{672027D0-7FDF-4447-9873-A5CF22A8B744}" type="presOf" srcId="{FFB381D1-DE5D-4EDA-B515-535F7B08D5FC}" destId="{21C6210E-E9E2-44B4-8BBF-8C8C4DD55691}" srcOrd="0" destOrd="0" presId="urn:microsoft.com/office/officeart/2009/3/layout/HorizontalOrganizationChart"/>
    <dgm:cxn modelId="{C4A00A69-126D-4B53-974F-A99D529C302B}" type="presOf" srcId="{09E3730B-AFA6-40EC-97A8-E4D52065F724}" destId="{3853C049-64BD-49F1-94EC-FBB721BE5AE6}" srcOrd="1" destOrd="0" presId="urn:microsoft.com/office/officeart/2009/3/layout/HorizontalOrganizationChart"/>
    <dgm:cxn modelId="{76297D9D-DDA9-48B9-9185-4A476735ABE6}" type="presOf" srcId="{6B68CA62-5F88-47B0-BFE6-D9EA0DEF0007}" destId="{D735660B-B275-48EE-B622-A1D17A9CCBAB}" srcOrd="1" destOrd="0" presId="urn:microsoft.com/office/officeart/2009/3/layout/HorizontalOrganizationChart"/>
    <dgm:cxn modelId="{4BEA2B25-20B4-45E6-960E-0A507D02CD7F}" type="presOf" srcId="{E98332F3-D77F-4C8C-BF5D-1D3856067760}" destId="{161E2DA1-E4BF-4924-A851-B6AD8271C819}" srcOrd="0" destOrd="0" presId="urn:microsoft.com/office/officeart/2009/3/layout/HorizontalOrganizationChart"/>
    <dgm:cxn modelId="{A285BB6C-2E14-4154-85C1-8A49D2D0C49C}" type="presOf" srcId="{1DE5BAFD-513B-40ED-AFBA-85305A0A82DF}" destId="{E27A771E-DF0B-463E-934C-7D24F21BE5D6}" srcOrd="1" destOrd="0" presId="urn:microsoft.com/office/officeart/2009/3/layout/HorizontalOrganizationChart"/>
    <dgm:cxn modelId="{EE9D36CE-F305-49F6-9A53-EAACAA258C99}" type="presOf" srcId="{A9FE2500-93D2-486C-BE0B-165C9590644C}" destId="{689ED43A-A7F1-4861-ABF2-FEB58F994FC5}" srcOrd="0" destOrd="0" presId="urn:microsoft.com/office/officeart/2009/3/layout/HorizontalOrganizationChart"/>
    <dgm:cxn modelId="{6BBE480C-8BB6-484C-B78F-B6FC1BF1B9DB}" type="presOf" srcId="{3CEB10F9-D665-4E12-9E77-0F4C68195270}" destId="{A3F28D64-5D5A-465F-AF04-25387B5C4B19}" srcOrd="0" destOrd="0" presId="urn:microsoft.com/office/officeart/2009/3/layout/HorizontalOrganizationChart"/>
    <dgm:cxn modelId="{4A5720E7-E59D-4782-B72C-F7108E73BC5E}" type="presOf" srcId="{CC8C5EB1-04B6-4439-BEBD-9FA12535287C}" destId="{D58EC6D7-E6BB-49FE-8CB3-D4672367A2BC}" srcOrd="0" destOrd="0" presId="urn:microsoft.com/office/officeart/2009/3/layout/HorizontalOrganizationChart"/>
    <dgm:cxn modelId="{0A687660-579D-4E55-AA98-DD4B0CF5896C}" type="presOf" srcId="{B129C810-9FB8-406E-87B6-37298604869D}" destId="{C38F76B5-79C9-48B6-9F1F-E83E43B9ABC2}" srcOrd="0" destOrd="0" presId="urn:microsoft.com/office/officeart/2009/3/layout/HorizontalOrganizationChart"/>
    <dgm:cxn modelId="{01696F8A-1980-4A3F-8362-2253359DED97}" srcId="{D4DB6D53-0810-4963-9DA8-4A0117726CE6}" destId="{698F7489-44D3-4F0C-9CC4-D9E96F2E8517}" srcOrd="1" destOrd="0" parTransId="{CA9D7E0F-B4DD-4AE2-BC83-0973628C10C8}" sibTransId="{A83439E9-7CF0-498F-ACD0-E56D31A5AE69}"/>
    <dgm:cxn modelId="{E92BAC88-1A00-41F8-ACEC-029E925A6470}" srcId="{D4DB6D53-0810-4963-9DA8-4A0117726CE6}" destId="{B129C810-9FB8-406E-87B6-37298604869D}" srcOrd="3" destOrd="0" parTransId="{A44FB51B-49BF-4A91-A0AE-0FBAB7901460}" sibTransId="{45EE6445-89CB-46CE-ABCE-CBF030C81BAF}"/>
    <dgm:cxn modelId="{72912C31-EB65-46E1-B52F-4E5BCC9FAF44}" type="presOf" srcId="{09E3730B-AFA6-40EC-97A8-E4D52065F724}" destId="{94962C53-A4B1-4770-B0F2-67F9C1E01EEE}" srcOrd="0" destOrd="0" presId="urn:microsoft.com/office/officeart/2009/3/layout/HorizontalOrganizationChart"/>
    <dgm:cxn modelId="{58837D5F-0336-4384-8808-55702A7A0F62}" type="presOf" srcId="{B129C810-9FB8-406E-87B6-37298604869D}" destId="{D70A4F55-3313-4A50-B6BE-7A336383479B}" srcOrd="1" destOrd="0" presId="urn:microsoft.com/office/officeart/2009/3/layout/HorizontalOrganizationChart"/>
    <dgm:cxn modelId="{1FEC7FAF-42F4-4895-A162-E8ECC8CC99B2}" type="presParOf" srcId="{D58EC6D7-E6BB-49FE-8CB3-D4672367A2BC}" destId="{F6818500-0069-4BA4-8564-DD0DB8BB4BD4}" srcOrd="0" destOrd="0" presId="urn:microsoft.com/office/officeart/2009/3/layout/HorizontalOrganizationChart"/>
    <dgm:cxn modelId="{3EC69628-0448-4FDD-A7A2-51005FCB165F}" type="presParOf" srcId="{F6818500-0069-4BA4-8564-DD0DB8BB4BD4}" destId="{8C58B37F-E549-4C60-9C51-6F464FC54B83}" srcOrd="0" destOrd="0" presId="urn:microsoft.com/office/officeart/2009/3/layout/HorizontalOrganizationChart"/>
    <dgm:cxn modelId="{0D017A04-E36A-48DA-9A90-DDC52248EE64}" type="presParOf" srcId="{8C58B37F-E549-4C60-9C51-6F464FC54B83}" destId="{E26425B3-1453-4E02-9EE8-758575D13557}" srcOrd="0" destOrd="0" presId="urn:microsoft.com/office/officeart/2009/3/layout/HorizontalOrganizationChart"/>
    <dgm:cxn modelId="{A1E195B5-132A-4050-8C67-EA940142FD54}" type="presParOf" srcId="{8C58B37F-E549-4C60-9C51-6F464FC54B83}" destId="{9A691A91-5E8D-4C32-AA3B-FE7B768AFDCF}" srcOrd="1" destOrd="0" presId="urn:microsoft.com/office/officeart/2009/3/layout/HorizontalOrganizationChart"/>
    <dgm:cxn modelId="{CDAFFD66-0221-47B9-8132-2B38FD16C13F}" type="presParOf" srcId="{F6818500-0069-4BA4-8564-DD0DB8BB4BD4}" destId="{20303314-7B22-4537-8F6C-3D807ACA21B6}" srcOrd="1" destOrd="0" presId="urn:microsoft.com/office/officeart/2009/3/layout/HorizontalOrganizationChart"/>
    <dgm:cxn modelId="{E1ECA904-18DB-48BA-8728-A1BD0769D3E1}" type="presParOf" srcId="{20303314-7B22-4537-8F6C-3D807ACA21B6}" destId="{90056641-9BB4-4132-88AC-90EAD6709D31}" srcOrd="0" destOrd="0" presId="urn:microsoft.com/office/officeart/2009/3/layout/HorizontalOrganizationChart"/>
    <dgm:cxn modelId="{31643A3B-8963-40EE-BBAF-EEE333D99B67}" type="presParOf" srcId="{20303314-7B22-4537-8F6C-3D807ACA21B6}" destId="{D19D7326-9972-45A3-B993-45DF68C7FA64}" srcOrd="1" destOrd="0" presId="urn:microsoft.com/office/officeart/2009/3/layout/HorizontalOrganizationChart"/>
    <dgm:cxn modelId="{AF23870C-A8A0-4CBA-B4A4-4BC8F738322F}" type="presParOf" srcId="{D19D7326-9972-45A3-B993-45DF68C7FA64}" destId="{2847614A-38F0-4B10-8952-74F83F450C28}" srcOrd="0" destOrd="0" presId="urn:microsoft.com/office/officeart/2009/3/layout/HorizontalOrganizationChart"/>
    <dgm:cxn modelId="{988D9D2C-3B88-47FF-A15D-DBDEB37EA8D5}" type="presParOf" srcId="{2847614A-38F0-4B10-8952-74F83F450C28}" destId="{EF5B5E83-8C0E-4028-84CF-415F3B98A8A5}" srcOrd="0" destOrd="0" presId="urn:microsoft.com/office/officeart/2009/3/layout/HorizontalOrganizationChart"/>
    <dgm:cxn modelId="{4114B58E-8496-40D6-A39B-D042646CC157}" type="presParOf" srcId="{2847614A-38F0-4B10-8952-74F83F450C28}" destId="{49EB2AAC-8262-45B4-9D94-62D3D83C3A64}" srcOrd="1" destOrd="0" presId="urn:microsoft.com/office/officeart/2009/3/layout/HorizontalOrganizationChart"/>
    <dgm:cxn modelId="{21E2CD97-F628-437C-AB60-4D97ADC66DAC}" type="presParOf" srcId="{D19D7326-9972-45A3-B993-45DF68C7FA64}" destId="{6C6BAE19-4498-4EFD-9549-8C838ECFB811}" srcOrd="1" destOrd="0" presId="urn:microsoft.com/office/officeart/2009/3/layout/HorizontalOrganizationChart"/>
    <dgm:cxn modelId="{975888F4-2EA8-4FBE-94AB-E8D8BA4587CE}" type="presParOf" srcId="{D19D7326-9972-45A3-B993-45DF68C7FA64}" destId="{2A419A06-3C72-49F1-B14E-396B024F1CFD}" srcOrd="2" destOrd="0" presId="urn:microsoft.com/office/officeart/2009/3/layout/HorizontalOrganizationChart"/>
    <dgm:cxn modelId="{7AA7BA06-96DA-48CE-8A90-1E78F760A534}" type="presParOf" srcId="{20303314-7B22-4537-8F6C-3D807ACA21B6}" destId="{81462126-9A88-46E7-ACED-5C6776E36886}" srcOrd="2" destOrd="0" presId="urn:microsoft.com/office/officeart/2009/3/layout/HorizontalOrganizationChart"/>
    <dgm:cxn modelId="{EAF14BD9-4FF0-410D-BFE4-8A673B646BD4}" type="presParOf" srcId="{20303314-7B22-4537-8F6C-3D807ACA21B6}" destId="{87C993A4-A681-40C9-8994-059C4EFCD387}" srcOrd="3" destOrd="0" presId="urn:microsoft.com/office/officeart/2009/3/layout/HorizontalOrganizationChart"/>
    <dgm:cxn modelId="{57AC1856-79A1-4138-BE25-A99DC4EA7FBF}" type="presParOf" srcId="{87C993A4-A681-40C9-8994-059C4EFCD387}" destId="{34B318D8-2365-4AFF-8E8B-AC42605ACD1F}" srcOrd="0" destOrd="0" presId="urn:microsoft.com/office/officeart/2009/3/layout/HorizontalOrganizationChart"/>
    <dgm:cxn modelId="{6CEC2C3C-8403-4AE2-B23C-AA4ADE8032E2}" type="presParOf" srcId="{34B318D8-2365-4AFF-8E8B-AC42605ACD1F}" destId="{18E0F6CA-F6C0-46FA-8569-63F30EFCB87B}" srcOrd="0" destOrd="0" presId="urn:microsoft.com/office/officeart/2009/3/layout/HorizontalOrganizationChart"/>
    <dgm:cxn modelId="{AE3AF0A9-26EA-4D64-B104-2CE212C55916}" type="presParOf" srcId="{34B318D8-2365-4AFF-8E8B-AC42605ACD1F}" destId="{E18AE91B-879E-4237-86FE-852B74E62CCB}" srcOrd="1" destOrd="0" presId="urn:microsoft.com/office/officeart/2009/3/layout/HorizontalOrganizationChart"/>
    <dgm:cxn modelId="{D60615C2-C0D2-4961-BF3F-6F61EB1E2794}" type="presParOf" srcId="{87C993A4-A681-40C9-8994-059C4EFCD387}" destId="{D1F07991-64A3-4D2F-89AF-A93B9B0A508F}" srcOrd="1" destOrd="0" presId="urn:microsoft.com/office/officeart/2009/3/layout/HorizontalOrganizationChart"/>
    <dgm:cxn modelId="{D1D3D191-F9D2-4E2D-AE07-5BDA44844F31}" type="presParOf" srcId="{87C993A4-A681-40C9-8994-059C4EFCD387}" destId="{64403A3E-214E-4D1C-B957-904EC3EB64DF}" srcOrd="2" destOrd="0" presId="urn:microsoft.com/office/officeart/2009/3/layout/HorizontalOrganizationChart"/>
    <dgm:cxn modelId="{BEECE9EF-9BD8-4241-A8F7-909852518F86}" type="presParOf" srcId="{20303314-7B22-4537-8F6C-3D807ACA21B6}" destId="{689ED43A-A7F1-4861-ABF2-FEB58F994FC5}" srcOrd="4" destOrd="0" presId="urn:microsoft.com/office/officeart/2009/3/layout/HorizontalOrganizationChart"/>
    <dgm:cxn modelId="{39BF691B-E06C-4EE3-B513-8A8E3DDCFEE4}" type="presParOf" srcId="{20303314-7B22-4537-8F6C-3D807ACA21B6}" destId="{977246B0-8EEF-4C8F-82C6-E0443D0E71B3}" srcOrd="5" destOrd="0" presId="urn:microsoft.com/office/officeart/2009/3/layout/HorizontalOrganizationChart"/>
    <dgm:cxn modelId="{7D670C9F-4129-44AA-9B28-A789B20442F0}" type="presParOf" srcId="{977246B0-8EEF-4C8F-82C6-E0443D0E71B3}" destId="{DCDED258-3A8D-48BC-A4F8-85A366047DBD}" srcOrd="0" destOrd="0" presId="urn:microsoft.com/office/officeart/2009/3/layout/HorizontalOrganizationChart"/>
    <dgm:cxn modelId="{3E990EE2-3DB3-491C-A535-80B4472C3527}" type="presParOf" srcId="{DCDED258-3A8D-48BC-A4F8-85A366047DBD}" destId="{DF935A22-E529-4536-9371-405308C7F31E}" srcOrd="0" destOrd="0" presId="urn:microsoft.com/office/officeart/2009/3/layout/HorizontalOrganizationChart"/>
    <dgm:cxn modelId="{35024D1B-2031-47F5-B413-B1BF4BAA7B55}" type="presParOf" srcId="{DCDED258-3A8D-48BC-A4F8-85A366047DBD}" destId="{C67FD3F9-BAC2-4170-8A27-B42FE6C61EA2}" srcOrd="1" destOrd="0" presId="urn:microsoft.com/office/officeart/2009/3/layout/HorizontalOrganizationChart"/>
    <dgm:cxn modelId="{F7852E83-ED02-4666-81AF-A14EEC218B3A}" type="presParOf" srcId="{977246B0-8EEF-4C8F-82C6-E0443D0E71B3}" destId="{BD4FF5FA-708F-4BD6-80FC-3AE3CE78C7AB}" srcOrd="1" destOrd="0" presId="urn:microsoft.com/office/officeart/2009/3/layout/HorizontalOrganizationChart"/>
    <dgm:cxn modelId="{8416C173-C0C3-4C33-9CD3-E3D912C2AE8C}" type="presParOf" srcId="{977246B0-8EEF-4C8F-82C6-E0443D0E71B3}" destId="{26F9830B-AE04-42BA-B07F-4773E0DA1497}" srcOrd="2" destOrd="0" presId="urn:microsoft.com/office/officeart/2009/3/layout/HorizontalOrganizationChart"/>
    <dgm:cxn modelId="{534ACAEF-CCAF-4581-917A-F8F5CF61BDBA}" type="presParOf" srcId="{20303314-7B22-4537-8F6C-3D807ACA21B6}" destId="{8CF63D63-2773-4894-AE58-FDB788EA48C1}" srcOrd="6" destOrd="0" presId="urn:microsoft.com/office/officeart/2009/3/layout/HorizontalOrganizationChart"/>
    <dgm:cxn modelId="{18089CD1-7E8F-4B9C-A28D-8AD6EE7B0BCD}" type="presParOf" srcId="{20303314-7B22-4537-8F6C-3D807ACA21B6}" destId="{29434F5F-5186-4322-B425-EE08EF165A53}" srcOrd="7" destOrd="0" presId="urn:microsoft.com/office/officeart/2009/3/layout/HorizontalOrganizationChart"/>
    <dgm:cxn modelId="{15D1A10E-16DE-487F-9D94-4E900DFC0DA8}" type="presParOf" srcId="{29434F5F-5186-4322-B425-EE08EF165A53}" destId="{E878FB14-50A8-4F5F-ACB0-92C1B8A8FCA3}" srcOrd="0" destOrd="0" presId="urn:microsoft.com/office/officeart/2009/3/layout/HorizontalOrganizationChart"/>
    <dgm:cxn modelId="{02749DE3-3838-4EFE-88F9-C16D379DAF29}" type="presParOf" srcId="{E878FB14-50A8-4F5F-ACB0-92C1B8A8FCA3}" destId="{C38F76B5-79C9-48B6-9F1F-E83E43B9ABC2}" srcOrd="0" destOrd="0" presId="urn:microsoft.com/office/officeart/2009/3/layout/HorizontalOrganizationChart"/>
    <dgm:cxn modelId="{B10C21FA-FFF5-42B6-88F4-C903F1C2BD7D}" type="presParOf" srcId="{E878FB14-50A8-4F5F-ACB0-92C1B8A8FCA3}" destId="{D70A4F55-3313-4A50-B6BE-7A336383479B}" srcOrd="1" destOrd="0" presId="urn:microsoft.com/office/officeart/2009/3/layout/HorizontalOrganizationChart"/>
    <dgm:cxn modelId="{D1CDA7A8-E3B2-4AD5-A96C-59CAF868841C}" type="presParOf" srcId="{29434F5F-5186-4322-B425-EE08EF165A53}" destId="{FC94E5FF-B83C-4714-A859-29FBB6587FCC}" srcOrd="1" destOrd="0" presId="urn:microsoft.com/office/officeart/2009/3/layout/HorizontalOrganizationChart"/>
    <dgm:cxn modelId="{F8A6B1D2-3CBD-407F-9451-8E6BE3F1561F}" type="presParOf" srcId="{29434F5F-5186-4322-B425-EE08EF165A53}" destId="{FADA7277-BD83-4E78-AE0C-5D8B9B9F1452}" srcOrd="2" destOrd="0" presId="urn:microsoft.com/office/officeart/2009/3/layout/HorizontalOrganizationChart"/>
    <dgm:cxn modelId="{610AA8B3-3AB0-49D1-AC2D-217E5F675010}" type="presParOf" srcId="{20303314-7B22-4537-8F6C-3D807ACA21B6}" destId="{32BC5773-9E05-41C1-A457-C0502FCD1470}" srcOrd="8" destOrd="0" presId="urn:microsoft.com/office/officeart/2009/3/layout/HorizontalOrganizationChart"/>
    <dgm:cxn modelId="{BE414920-5BA3-4FA0-B2D4-3675DDD6F5F4}" type="presParOf" srcId="{20303314-7B22-4537-8F6C-3D807ACA21B6}" destId="{105D7FC5-C6F9-4B2B-8C67-941E53CE1E30}" srcOrd="9" destOrd="0" presId="urn:microsoft.com/office/officeart/2009/3/layout/HorizontalOrganizationChart"/>
    <dgm:cxn modelId="{FF51083A-9E10-4E1F-A9E6-45407B49ECB3}" type="presParOf" srcId="{105D7FC5-C6F9-4B2B-8C67-941E53CE1E30}" destId="{5DF905C0-D69F-414E-A564-6F3A5E47317A}" srcOrd="0" destOrd="0" presId="urn:microsoft.com/office/officeart/2009/3/layout/HorizontalOrganizationChart"/>
    <dgm:cxn modelId="{F54D70F2-9B9D-47B7-AEF4-543004C449C1}" type="presParOf" srcId="{5DF905C0-D69F-414E-A564-6F3A5E47317A}" destId="{BA93DDE5-A040-4B4F-8258-88FAD8CE761F}" srcOrd="0" destOrd="0" presId="urn:microsoft.com/office/officeart/2009/3/layout/HorizontalOrganizationChart"/>
    <dgm:cxn modelId="{0B129842-5C18-4D4F-B1CF-34FD6977C3E5}" type="presParOf" srcId="{5DF905C0-D69F-414E-A564-6F3A5E47317A}" destId="{D735660B-B275-48EE-B622-A1D17A9CCBAB}" srcOrd="1" destOrd="0" presId="urn:microsoft.com/office/officeart/2009/3/layout/HorizontalOrganizationChart"/>
    <dgm:cxn modelId="{9D2AF4B3-386A-4AA1-B5D4-32F2E1D67CFA}" type="presParOf" srcId="{105D7FC5-C6F9-4B2B-8C67-941E53CE1E30}" destId="{2AF8E504-66DC-4598-A6B9-878D1C005DE2}" srcOrd="1" destOrd="0" presId="urn:microsoft.com/office/officeart/2009/3/layout/HorizontalOrganizationChart"/>
    <dgm:cxn modelId="{22CC5860-DFAE-49D2-98AB-1F82AB5AA230}" type="presParOf" srcId="{105D7FC5-C6F9-4B2B-8C67-941E53CE1E30}" destId="{4F540017-AB3A-4BEF-8B69-AEF2916E00E2}" srcOrd="2" destOrd="0" presId="urn:microsoft.com/office/officeart/2009/3/layout/HorizontalOrganizationChart"/>
    <dgm:cxn modelId="{A9888B8F-6F14-40DE-A378-F4863EB5D44F}" type="presParOf" srcId="{20303314-7B22-4537-8F6C-3D807ACA21B6}" destId="{161E2DA1-E4BF-4924-A851-B6AD8271C819}" srcOrd="10" destOrd="0" presId="urn:microsoft.com/office/officeart/2009/3/layout/HorizontalOrganizationChart"/>
    <dgm:cxn modelId="{E5148D67-9860-4436-9475-29C832071347}" type="presParOf" srcId="{20303314-7B22-4537-8F6C-3D807ACA21B6}" destId="{A90DDEC5-B4EA-4471-87AC-CEF8449663F2}" srcOrd="11" destOrd="0" presId="urn:microsoft.com/office/officeart/2009/3/layout/HorizontalOrganizationChart"/>
    <dgm:cxn modelId="{C6A52841-5B12-4178-B0A2-7B8F8B772DD0}" type="presParOf" srcId="{A90DDEC5-B4EA-4471-87AC-CEF8449663F2}" destId="{00B7EACF-F94D-4914-8DBF-D3F4A0A9B649}" srcOrd="0" destOrd="0" presId="urn:microsoft.com/office/officeart/2009/3/layout/HorizontalOrganizationChart"/>
    <dgm:cxn modelId="{182D704C-2A8B-4EA0-B1BC-554D39E25A20}" type="presParOf" srcId="{00B7EACF-F94D-4914-8DBF-D3F4A0A9B649}" destId="{21C6210E-E9E2-44B4-8BBF-8C8C4DD55691}" srcOrd="0" destOrd="0" presId="urn:microsoft.com/office/officeart/2009/3/layout/HorizontalOrganizationChart"/>
    <dgm:cxn modelId="{A47F8149-33C1-4DE8-AAEE-6C7E3D0C710C}" type="presParOf" srcId="{00B7EACF-F94D-4914-8DBF-D3F4A0A9B649}" destId="{9F10F2B4-FC6C-4579-9A6F-DD921D73C5F5}" srcOrd="1" destOrd="0" presId="urn:microsoft.com/office/officeart/2009/3/layout/HorizontalOrganizationChart"/>
    <dgm:cxn modelId="{811FECBA-4060-431E-AD76-6D4294AE78C9}" type="presParOf" srcId="{A90DDEC5-B4EA-4471-87AC-CEF8449663F2}" destId="{124E839F-B26F-4E4A-B99D-6F34CE54886E}" srcOrd="1" destOrd="0" presId="urn:microsoft.com/office/officeart/2009/3/layout/HorizontalOrganizationChart"/>
    <dgm:cxn modelId="{82F559F4-07DD-4F1B-94D9-29B8A05D08E1}" type="presParOf" srcId="{A90DDEC5-B4EA-4471-87AC-CEF8449663F2}" destId="{9F8DF30A-A6B8-4F8C-A300-0A883A349B3E}" srcOrd="2" destOrd="0" presId="urn:microsoft.com/office/officeart/2009/3/layout/HorizontalOrganizationChart"/>
    <dgm:cxn modelId="{7ADC5884-EBC1-4F62-9EA3-F55FED9F5520}" type="presParOf" srcId="{20303314-7B22-4537-8F6C-3D807ACA21B6}" destId="{A3F28D64-5D5A-465F-AF04-25387B5C4B19}" srcOrd="12" destOrd="0" presId="urn:microsoft.com/office/officeart/2009/3/layout/HorizontalOrganizationChart"/>
    <dgm:cxn modelId="{3C7E8B2F-527D-496F-9C31-5210C137C398}" type="presParOf" srcId="{20303314-7B22-4537-8F6C-3D807ACA21B6}" destId="{6845C414-8461-4E8B-B053-8B3C18F7FEF0}" srcOrd="13" destOrd="0" presId="urn:microsoft.com/office/officeart/2009/3/layout/HorizontalOrganizationChart"/>
    <dgm:cxn modelId="{B4BEB9A9-4D19-4D25-9ACF-7EE71193D2AD}" type="presParOf" srcId="{6845C414-8461-4E8B-B053-8B3C18F7FEF0}" destId="{C8538EB4-E6A4-495D-841C-11ECDFD2127B}" srcOrd="0" destOrd="0" presId="urn:microsoft.com/office/officeart/2009/3/layout/HorizontalOrganizationChart"/>
    <dgm:cxn modelId="{F1317EB5-17F2-4436-9A7A-DA2DB6F38A62}" type="presParOf" srcId="{C8538EB4-E6A4-495D-841C-11ECDFD2127B}" destId="{94962C53-A4B1-4770-B0F2-67F9C1E01EEE}" srcOrd="0" destOrd="0" presId="urn:microsoft.com/office/officeart/2009/3/layout/HorizontalOrganizationChart"/>
    <dgm:cxn modelId="{D1D8C602-C17E-4AE9-A44A-4204824F6D9C}" type="presParOf" srcId="{C8538EB4-E6A4-495D-841C-11ECDFD2127B}" destId="{3853C049-64BD-49F1-94EC-FBB721BE5AE6}" srcOrd="1" destOrd="0" presId="urn:microsoft.com/office/officeart/2009/3/layout/HorizontalOrganizationChart"/>
    <dgm:cxn modelId="{70B0EAF1-4284-43BC-A754-F6A653EC0228}" type="presParOf" srcId="{6845C414-8461-4E8B-B053-8B3C18F7FEF0}" destId="{F9EF3ABC-AB33-43FE-95C0-0A33C63A8898}" srcOrd="1" destOrd="0" presId="urn:microsoft.com/office/officeart/2009/3/layout/HorizontalOrganizationChart"/>
    <dgm:cxn modelId="{FE18AF64-5D9B-4982-807B-3EFF7A255AEC}" type="presParOf" srcId="{6845C414-8461-4E8B-B053-8B3C18F7FEF0}" destId="{2B650B7E-85CB-4FC4-B1FA-A1E2A9D222BA}" srcOrd="2" destOrd="0" presId="urn:microsoft.com/office/officeart/2009/3/layout/HorizontalOrganizationChart"/>
    <dgm:cxn modelId="{E50AF4D5-2702-40FE-AD1B-B0769C8EC4E4}" type="presParOf" srcId="{20303314-7B22-4537-8F6C-3D807ACA21B6}" destId="{8DD36DB6-0883-43AE-A99B-7B267C320CBF}" srcOrd="14" destOrd="0" presId="urn:microsoft.com/office/officeart/2009/3/layout/HorizontalOrganizationChart"/>
    <dgm:cxn modelId="{2DDB6094-5EC9-4BAA-AEA5-F99EC21A834B}" type="presParOf" srcId="{20303314-7B22-4537-8F6C-3D807ACA21B6}" destId="{A04B07D2-7254-4BE8-BB32-4D7E237EBFAB}" srcOrd="15" destOrd="0" presId="urn:microsoft.com/office/officeart/2009/3/layout/HorizontalOrganizationChart"/>
    <dgm:cxn modelId="{806E9816-F9B9-4868-B9DC-6BB14DB7D194}" type="presParOf" srcId="{A04B07D2-7254-4BE8-BB32-4D7E237EBFAB}" destId="{7AFA66D0-425D-4DC6-B9B9-FDA76F7C3B11}" srcOrd="0" destOrd="0" presId="urn:microsoft.com/office/officeart/2009/3/layout/HorizontalOrganizationChart"/>
    <dgm:cxn modelId="{BAC93715-9FCD-4ABA-9260-40437E3D6803}" type="presParOf" srcId="{7AFA66D0-425D-4DC6-B9B9-FDA76F7C3B11}" destId="{6CE64B44-4BFF-457D-A19F-78944939A2C6}" srcOrd="0" destOrd="0" presId="urn:microsoft.com/office/officeart/2009/3/layout/HorizontalOrganizationChart"/>
    <dgm:cxn modelId="{AC606E97-2CDF-4949-A224-62E999075385}" type="presParOf" srcId="{7AFA66D0-425D-4DC6-B9B9-FDA76F7C3B11}" destId="{E27A771E-DF0B-463E-934C-7D24F21BE5D6}" srcOrd="1" destOrd="0" presId="urn:microsoft.com/office/officeart/2009/3/layout/HorizontalOrganizationChart"/>
    <dgm:cxn modelId="{E1FF5557-2309-46FB-B0D2-05CA014260D9}" type="presParOf" srcId="{A04B07D2-7254-4BE8-BB32-4D7E237EBFAB}" destId="{560FBCF0-0BFB-4B09-9A0B-1D747B20570E}" srcOrd="1" destOrd="0" presId="urn:microsoft.com/office/officeart/2009/3/layout/HorizontalOrganizationChart"/>
    <dgm:cxn modelId="{ADD343A6-6743-44E5-84B9-4B1ACC424419}" type="presParOf" srcId="{A04B07D2-7254-4BE8-BB32-4D7E237EBFAB}" destId="{BCC34E4E-7BC3-4C62-8242-38447E5E0566}" srcOrd="2" destOrd="0" presId="urn:microsoft.com/office/officeart/2009/3/layout/HorizontalOrganizationChart"/>
    <dgm:cxn modelId="{6DBA11A4-F3A9-4499-9897-17BC947FDE39}" type="presParOf" srcId="{F6818500-0069-4BA4-8564-DD0DB8BB4BD4}" destId="{7892D1F9-11D7-4EEF-93F5-BF3851C0EF26}"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D36DB6-0883-43AE-A99B-7B267C320CBF}">
      <dsp:nvSpPr>
        <dsp:cNvPr id="0" name=""/>
        <dsp:cNvSpPr/>
      </dsp:nvSpPr>
      <dsp:spPr>
        <a:xfrm>
          <a:off x="2878242" y="2388031"/>
          <a:ext cx="485167" cy="2021944"/>
        </a:xfrm>
        <a:custGeom>
          <a:avLst/>
          <a:gdLst/>
          <a:ahLst/>
          <a:cxnLst/>
          <a:rect l="0" t="0" r="0" b="0"/>
          <a:pathLst>
            <a:path>
              <a:moveTo>
                <a:pt x="0" y="0"/>
              </a:moveTo>
              <a:lnTo>
                <a:pt x="345971" y="0"/>
              </a:lnTo>
              <a:lnTo>
                <a:pt x="345971" y="2021944"/>
              </a:lnTo>
              <a:lnTo>
                <a:pt x="485167" y="202194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F28D64-5D5A-465F-AF04-25387B5C4B19}">
      <dsp:nvSpPr>
        <dsp:cNvPr id="0" name=""/>
        <dsp:cNvSpPr/>
      </dsp:nvSpPr>
      <dsp:spPr>
        <a:xfrm>
          <a:off x="2878242" y="2388031"/>
          <a:ext cx="487241" cy="1411574"/>
        </a:xfrm>
        <a:custGeom>
          <a:avLst/>
          <a:gdLst/>
          <a:ahLst/>
          <a:cxnLst/>
          <a:rect l="0" t="0" r="0" b="0"/>
          <a:pathLst>
            <a:path>
              <a:moveTo>
                <a:pt x="0" y="0"/>
              </a:moveTo>
              <a:lnTo>
                <a:pt x="348045" y="0"/>
              </a:lnTo>
              <a:lnTo>
                <a:pt x="348045" y="1411574"/>
              </a:lnTo>
              <a:lnTo>
                <a:pt x="487241" y="141157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1E2DA1-E4BF-4924-A851-B6AD8271C819}">
      <dsp:nvSpPr>
        <dsp:cNvPr id="0" name=""/>
        <dsp:cNvSpPr/>
      </dsp:nvSpPr>
      <dsp:spPr>
        <a:xfrm>
          <a:off x="2878242" y="2388031"/>
          <a:ext cx="477414" cy="841854"/>
        </a:xfrm>
        <a:custGeom>
          <a:avLst/>
          <a:gdLst/>
          <a:ahLst/>
          <a:cxnLst/>
          <a:rect l="0" t="0" r="0" b="0"/>
          <a:pathLst>
            <a:path>
              <a:moveTo>
                <a:pt x="0" y="0"/>
              </a:moveTo>
              <a:lnTo>
                <a:pt x="338218" y="0"/>
              </a:lnTo>
              <a:lnTo>
                <a:pt x="338218" y="841854"/>
              </a:lnTo>
              <a:lnTo>
                <a:pt x="477414" y="84185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2BC5773-9E05-41C1-A457-C0502FCD1470}">
      <dsp:nvSpPr>
        <dsp:cNvPr id="0" name=""/>
        <dsp:cNvSpPr/>
      </dsp:nvSpPr>
      <dsp:spPr>
        <a:xfrm>
          <a:off x="2878242" y="2388031"/>
          <a:ext cx="487241" cy="233483"/>
        </a:xfrm>
        <a:custGeom>
          <a:avLst/>
          <a:gdLst/>
          <a:ahLst/>
          <a:cxnLst/>
          <a:rect l="0" t="0" r="0" b="0"/>
          <a:pathLst>
            <a:path>
              <a:moveTo>
                <a:pt x="0" y="0"/>
              </a:moveTo>
              <a:lnTo>
                <a:pt x="348045" y="0"/>
              </a:lnTo>
              <a:lnTo>
                <a:pt x="348045" y="233483"/>
              </a:lnTo>
              <a:lnTo>
                <a:pt x="487241" y="23348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F63D63-2773-4894-AE58-FDB788EA48C1}">
      <dsp:nvSpPr>
        <dsp:cNvPr id="0" name=""/>
        <dsp:cNvSpPr/>
      </dsp:nvSpPr>
      <dsp:spPr>
        <a:xfrm>
          <a:off x="2878242" y="2022972"/>
          <a:ext cx="477414" cy="365059"/>
        </a:xfrm>
        <a:custGeom>
          <a:avLst/>
          <a:gdLst/>
          <a:ahLst/>
          <a:cxnLst/>
          <a:rect l="0" t="0" r="0" b="0"/>
          <a:pathLst>
            <a:path>
              <a:moveTo>
                <a:pt x="0" y="365059"/>
              </a:moveTo>
              <a:lnTo>
                <a:pt x="338218" y="365059"/>
              </a:lnTo>
              <a:lnTo>
                <a:pt x="338218" y="0"/>
              </a:lnTo>
              <a:lnTo>
                <a:pt x="477414"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9ED43A-A7F1-4861-ABF2-FEB58F994FC5}">
      <dsp:nvSpPr>
        <dsp:cNvPr id="0" name=""/>
        <dsp:cNvSpPr/>
      </dsp:nvSpPr>
      <dsp:spPr>
        <a:xfrm>
          <a:off x="2878242" y="1423050"/>
          <a:ext cx="477414" cy="964981"/>
        </a:xfrm>
        <a:custGeom>
          <a:avLst/>
          <a:gdLst/>
          <a:ahLst/>
          <a:cxnLst/>
          <a:rect l="0" t="0" r="0" b="0"/>
          <a:pathLst>
            <a:path>
              <a:moveTo>
                <a:pt x="0" y="964981"/>
              </a:moveTo>
              <a:lnTo>
                <a:pt x="338218" y="964981"/>
              </a:lnTo>
              <a:lnTo>
                <a:pt x="338218" y="0"/>
              </a:lnTo>
              <a:lnTo>
                <a:pt x="477414"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462126-9A88-46E7-ACED-5C6776E36886}">
      <dsp:nvSpPr>
        <dsp:cNvPr id="0" name=""/>
        <dsp:cNvSpPr/>
      </dsp:nvSpPr>
      <dsp:spPr>
        <a:xfrm>
          <a:off x="2878242" y="845552"/>
          <a:ext cx="477414" cy="1542479"/>
        </a:xfrm>
        <a:custGeom>
          <a:avLst/>
          <a:gdLst/>
          <a:ahLst/>
          <a:cxnLst/>
          <a:rect l="0" t="0" r="0" b="0"/>
          <a:pathLst>
            <a:path>
              <a:moveTo>
                <a:pt x="0" y="1542479"/>
              </a:moveTo>
              <a:lnTo>
                <a:pt x="338218" y="1542479"/>
              </a:lnTo>
              <a:lnTo>
                <a:pt x="338218" y="0"/>
              </a:lnTo>
              <a:lnTo>
                <a:pt x="477414"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0056641-9BB4-4132-88AC-90EAD6709D31}">
      <dsp:nvSpPr>
        <dsp:cNvPr id="0" name=""/>
        <dsp:cNvSpPr/>
      </dsp:nvSpPr>
      <dsp:spPr>
        <a:xfrm>
          <a:off x="2878242" y="255721"/>
          <a:ext cx="477414" cy="2132310"/>
        </a:xfrm>
        <a:custGeom>
          <a:avLst/>
          <a:gdLst/>
          <a:ahLst/>
          <a:cxnLst/>
          <a:rect l="0" t="0" r="0" b="0"/>
          <a:pathLst>
            <a:path>
              <a:moveTo>
                <a:pt x="0" y="2132310"/>
              </a:moveTo>
              <a:lnTo>
                <a:pt x="338218" y="2132310"/>
              </a:lnTo>
              <a:lnTo>
                <a:pt x="338218" y="0"/>
              </a:lnTo>
              <a:lnTo>
                <a:pt x="477414"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26425B3-1453-4E02-9EE8-758575D13557}">
      <dsp:nvSpPr>
        <dsp:cNvPr id="0" name=""/>
        <dsp:cNvSpPr/>
      </dsp:nvSpPr>
      <dsp:spPr>
        <a:xfrm>
          <a:off x="682663" y="1509891"/>
          <a:ext cx="2195579" cy="1756281"/>
        </a:xfrm>
        <a:prstGeom prst="round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b="0" kern="1200" dirty="0" smtClean="0">
              <a:latin typeface="Segoe UI" panose="020B0502040204020203" pitchFamily="34" charset="0"/>
              <a:ea typeface="Calibri"/>
              <a:cs typeface="Segoe UI" panose="020B0502040204020203" pitchFamily="34" charset="0"/>
            </a:rPr>
            <a:t>Department </a:t>
          </a:r>
          <a:r>
            <a:rPr lang="en-GB" sz="1800" b="0" kern="1200" dirty="0" err="1" smtClean="0">
              <a:latin typeface="Segoe UI" panose="020B0502040204020203" pitchFamily="34" charset="0"/>
              <a:ea typeface="Calibri"/>
              <a:cs typeface="Segoe UI" panose="020B0502040204020203" pitchFamily="34" charset="0"/>
            </a:rPr>
            <a:t>für</a:t>
          </a:r>
          <a:r>
            <a:rPr lang="en-GB" sz="1800" b="0" kern="1200" dirty="0" smtClean="0">
              <a:latin typeface="Segoe UI" panose="020B0502040204020203" pitchFamily="34" charset="0"/>
              <a:ea typeface="Calibri"/>
              <a:cs typeface="Segoe UI" panose="020B0502040204020203" pitchFamily="34" charset="0"/>
            </a:rPr>
            <a:t> </a:t>
          </a:r>
          <a:r>
            <a:rPr lang="en-GB" sz="1800" b="0" kern="1200" dirty="0" err="1" smtClean="0">
              <a:latin typeface="Segoe UI" panose="020B0502040204020203" pitchFamily="34" charset="0"/>
              <a:ea typeface="Calibri"/>
              <a:cs typeface="Segoe UI" panose="020B0502040204020203" pitchFamily="34" charset="0"/>
            </a:rPr>
            <a:t>Wasser</a:t>
          </a:r>
          <a:r>
            <a:rPr lang="en-GB" sz="1800" b="0" kern="1200" dirty="0" smtClean="0">
              <a:latin typeface="Segoe UI" panose="020B0502040204020203" pitchFamily="34" charset="0"/>
              <a:ea typeface="Calibri"/>
              <a:cs typeface="Segoe UI" panose="020B0502040204020203" pitchFamily="34" charset="0"/>
            </a:rPr>
            <a:t>-</a:t>
          </a:r>
          <a:r>
            <a:rPr lang="en-GB" sz="1800" b="0" kern="1200" dirty="0" err="1" smtClean="0">
              <a:latin typeface="Segoe UI" panose="020B0502040204020203" pitchFamily="34" charset="0"/>
              <a:ea typeface="Calibri"/>
              <a:cs typeface="Segoe UI" panose="020B0502040204020203" pitchFamily="34" charset="0"/>
            </a:rPr>
            <a:t>Atmosphäre</a:t>
          </a:r>
          <a:r>
            <a:rPr lang="en-GB" sz="1800" b="0" kern="1200" dirty="0" smtClean="0">
              <a:latin typeface="Segoe UI" panose="020B0502040204020203" pitchFamily="34" charset="0"/>
              <a:ea typeface="Calibri"/>
              <a:cs typeface="Segoe UI" panose="020B0502040204020203" pitchFamily="34" charset="0"/>
            </a:rPr>
            <a:t>-Umwelt </a:t>
          </a:r>
          <a:r>
            <a:rPr lang="en-US" sz="1800" b="0" kern="1200" dirty="0" smtClean="0">
              <a:latin typeface="Segoe UI" panose="020B0502040204020203" pitchFamily="34" charset="0"/>
              <a:ea typeface="Calibri"/>
              <a:cs typeface="Segoe UI" panose="020B0502040204020203" pitchFamily="34" charset="0"/>
            </a:rPr>
            <a:t>(WAU)</a:t>
          </a:r>
          <a:endParaRPr lang="de-AT" sz="1800" b="0" kern="1200" dirty="0">
            <a:latin typeface="Segoe UI" panose="020B0502040204020203" pitchFamily="34" charset="0"/>
            <a:cs typeface="Segoe UI" panose="020B0502040204020203" pitchFamily="34" charset="0"/>
          </a:endParaRPr>
        </a:p>
      </dsp:txBody>
      <dsp:txXfrm>
        <a:off x="768398" y="1595626"/>
        <a:ext cx="2024109" cy="1584811"/>
      </dsp:txXfrm>
    </dsp:sp>
    <dsp:sp modelId="{EF5B5E83-8C0E-4028-84CF-415F3B98A8A5}">
      <dsp:nvSpPr>
        <dsp:cNvPr id="0" name=""/>
        <dsp:cNvSpPr/>
      </dsp:nvSpPr>
      <dsp:spPr>
        <a:xfrm>
          <a:off x="3355656" y="43447"/>
          <a:ext cx="4622293" cy="4245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de-DE" sz="1300" kern="1200" dirty="0" smtClean="0">
              <a:solidFill>
                <a:srgbClr val="000000"/>
              </a:solidFill>
              <a:latin typeface="Segoe UI" panose="020B0502040204020203" pitchFamily="34" charset="0"/>
              <a:cs typeface="Segoe UI" panose="020B0502040204020203" pitchFamily="34" charset="0"/>
            </a:rPr>
            <a:t>Siedlungswasserbau, Industriewasserwirtschaft und Gewässerschutz </a:t>
          </a:r>
          <a:r>
            <a:rPr lang="en-US" sz="1300" kern="1200" dirty="0" smtClean="0">
              <a:solidFill>
                <a:srgbClr val="000000"/>
              </a:solidFill>
              <a:latin typeface="Segoe UI" panose="020B0502040204020203" pitchFamily="34" charset="0"/>
              <a:cs typeface="Segoe UI" panose="020B0502040204020203" pitchFamily="34" charset="0"/>
            </a:rPr>
            <a:t>(SIG)</a:t>
          </a:r>
          <a:endParaRPr lang="de-AT" sz="1300" kern="1200" dirty="0">
            <a:latin typeface="Segoe UI" panose="020B0502040204020203" pitchFamily="34" charset="0"/>
            <a:cs typeface="Segoe UI" panose="020B0502040204020203" pitchFamily="34" charset="0"/>
          </a:endParaRPr>
        </a:p>
      </dsp:txBody>
      <dsp:txXfrm>
        <a:off x="3355656" y="43447"/>
        <a:ext cx="4622293" cy="424547"/>
      </dsp:txXfrm>
    </dsp:sp>
    <dsp:sp modelId="{18E0F6CA-F6C0-46FA-8569-63F30EFCB87B}">
      <dsp:nvSpPr>
        <dsp:cNvPr id="0" name=""/>
        <dsp:cNvSpPr/>
      </dsp:nvSpPr>
      <dsp:spPr>
        <a:xfrm>
          <a:off x="3355656" y="633278"/>
          <a:ext cx="4622293" cy="4245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de-DE" sz="1300" kern="1200" dirty="0" smtClean="0">
              <a:solidFill>
                <a:srgbClr val="000000"/>
              </a:solidFill>
              <a:latin typeface="Segoe UI" panose="020B0502040204020203" pitchFamily="34" charset="0"/>
              <a:cs typeface="Segoe UI" panose="020B0502040204020203" pitchFamily="34" charset="0"/>
            </a:rPr>
            <a:t>Hydrobiologie und Gewässermanagement </a:t>
          </a:r>
          <a:r>
            <a:rPr lang="en-US" sz="1300" kern="1200" dirty="0" smtClean="0">
              <a:solidFill>
                <a:srgbClr val="000000"/>
              </a:solidFill>
              <a:latin typeface="Segoe UI" panose="020B0502040204020203" pitchFamily="34" charset="0"/>
              <a:cs typeface="Segoe UI" panose="020B0502040204020203" pitchFamily="34" charset="0"/>
            </a:rPr>
            <a:t>(IHG)</a:t>
          </a:r>
          <a:endParaRPr lang="de-AT" sz="1300" kern="1200" dirty="0">
            <a:latin typeface="Segoe UI" panose="020B0502040204020203" pitchFamily="34" charset="0"/>
            <a:cs typeface="Segoe UI" panose="020B0502040204020203" pitchFamily="34" charset="0"/>
          </a:endParaRPr>
        </a:p>
      </dsp:txBody>
      <dsp:txXfrm>
        <a:off x="3355656" y="633278"/>
        <a:ext cx="4622293" cy="424547"/>
      </dsp:txXfrm>
    </dsp:sp>
    <dsp:sp modelId="{DF935A22-E529-4536-9371-405308C7F31E}">
      <dsp:nvSpPr>
        <dsp:cNvPr id="0" name=""/>
        <dsp:cNvSpPr/>
      </dsp:nvSpPr>
      <dsp:spPr>
        <a:xfrm>
          <a:off x="3355656" y="1210776"/>
          <a:ext cx="4622293" cy="4245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de-DE" sz="1300" b="1" kern="1200" dirty="0" smtClean="0">
              <a:latin typeface="Segoe UI" panose="020B0502040204020203" pitchFamily="34" charset="0"/>
              <a:cs typeface="Segoe UI" panose="020B0502040204020203" pitchFamily="34" charset="0"/>
            </a:rPr>
            <a:t>Abfallwirtschaft (ABF-BOKU)</a:t>
          </a:r>
          <a:endParaRPr lang="de-AT" sz="1300" kern="1200" dirty="0">
            <a:latin typeface="Segoe UI" panose="020B0502040204020203" pitchFamily="34" charset="0"/>
            <a:cs typeface="Segoe UI" panose="020B0502040204020203" pitchFamily="34" charset="0"/>
          </a:endParaRPr>
        </a:p>
      </dsp:txBody>
      <dsp:txXfrm>
        <a:off x="3355656" y="1210776"/>
        <a:ext cx="4622293" cy="424547"/>
      </dsp:txXfrm>
    </dsp:sp>
    <dsp:sp modelId="{C38F76B5-79C9-48B6-9F1F-E83E43B9ABC2}">
      <dsp:nvSpPr>
        <dsp:cNvPr id="0" name=""/>
        <dsp:cNvSpPr/>
      </dsp:nvSpPr>
      <dsp:spPr>
        <a:xfrm>
          <a:off x="3355656" y="1810698"/>
          <a:ext cx="4622293" cy="4245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de-DE" sz="1300" kern="1200" dirty="0" smtClean="0">
              <a:solidFill>
                <a:srgbClr val="000000"/>
              </a:solidFill>
              <a:latin typeface="Segoe UI" panose="020B0502040204020203" pitchFamily="34" charset="0"/>
              <a:cs typeface="Segoe UI" panose="020B0502040204020203" pitchFamily="34" charset="0"/>
            </a:rPr>
            <a:t>Meteorologie und Klimatologie (BOKU-Met)</a:t>
          </a:r>
          <a:endParaRPr lang="de-AT" sz="1300" kern="1200" dirty="0">
            <a:latin typeface="Segoe UI" panose="020B0502040204020203" pitchFamily="34" charset="0"/>
            <a:cs typeface="Segoe UI" panose="020B0502040204020203" pitchFamily="34" charset="0"/>
          </a:endParaRPr>
        </a:p>
      </dsp:txBody>
      <dsp:txXfrm>
        <a:off x="3355656" y="1810698"/>
        <a:ext cx="4622293" cy="424547"/>
      </dsp:txXfrm>
    </dsp:sp>
    <dsp:sp modelId="{BA93DDE5-A040-4B4F-8258-88FAD8CE761F}">
      <dsp:nvSpPr>
        <dsp:cNvPr id="0" name=""/>
        <dsp:cNvSpPr/>
      </dsp:nvSpPr>
      <dsp:spPr>
        <a:xfrm>
          <a:off x="3365483" y="2409241"/>
          <a:ext cx="4622293" cy="4245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de-DE" sz="1300" kern="1200" dirty="0" smtClean="0">
              <a:solidFill>
                <a:srgbClr val="000000"/>
              </a:solidFill>
              <a:latin typeface="Segoe UI" panose="020B0502040204020203" pitchFamily="34" charset="0"/>
              <a:cs typeface="Segoe UI" panose="020B0502040204020203" pitchFamily="34" charset="0"/>
            </a:rPr>
            <a:t>Bodenphysik und landeskulturelle Wasserwirtschaft (</a:t>
          </a:r>
          <a:r>
            <a:rPr lang="de-DE" sz="1300" kern="1200" dirty="0" err="1" smtClean="0">
              <a:solidFill>
                <a:srgbClr val="000000"/>
              </a:solidFill>
              <a:latin typeface="Segoe UI" panose="020B0502040204020203" pitchFamily="34" charset="0"/>
              <a:cs typeface="Segoe UI" panose="020B0502040204020203" pitchFamily="34" charset="0"/>
            </a:rPr>
            <a:t>SoPhy</a:t>
          </a:r>
          <a:r>
            <a:rPr lang="de-DE" sz="1300" kern="1200" dirty="0" smtClean="0">
              <a:solidFill>
                <a:srgbClr val="000000"/>
              </a:solidFill>
              <a:latin typeface="Segoe UI" panose="020B0502040204020203" pitchFamily="34" charset="0"/>
              <a:cs typeface="Segoe UI" panose="020B0502040204020203" pitchFamily="34" charset="0"/>
            </a:rPr>
            <a:t>)</a:t>
          </a:r>
          <a:endParaRPr lang="de-AT" sz="1300" kern="1200" dirty="0">
            <a:latin typeface="Segoe UI" panose="020B0502040204020203" pitchFamily="34" charset="0"/>
            <a:cs typeface="Segoe UI" panose="020B0502040204020203" pitchFamily="34" charset="0"/>
          </a:endParaRPr>
        </a:p>
      </dsp:txBody>
      <dsp:txXfrm>
        <a:off x="3365483" y="2409241"/>
        <a:ext cx="4622293" cy="424547"/>
      </dsp:txXfrm>
    </dsp:sp>
    <dsp:sp modelId="{21C6210E-E9E2-44B4-8BBF-8C8C4DD55691}">
      <dsp:nvSpPr>
        <dsp:cNvPr id="0" name=""/>
        <dsp:cNvSpPr/>
      </dsp:nvSpPr>
      <dsp:spPr>
        <a:xfrm>
          <a:off x="3355656" y="3017612"/>
          <a:ext cx="4622293" cy="4245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de-DE" sz="1300" kern="1200" dirty="0" smtClean="0">
              <a:solidFill>
                <a:srgbClr val="000000"/>
              </a:solidFill>
              <a:latin typeface="Segoe UI" panose="020B0502040204020203" pitchFamily="34" charset="0"/>
              <a:cs typeface="Segoe UI" panose="020B0502040204020203" pitchFamily="34" charset="0"/>
            </a:rPr>
            <a:t>Hydrologie und Wasserwirtschaft (</a:t>
          </a:r>
          <a:r>
            <a:rPr lang="de-DE" sz="1300" kern="1200" dirty="0" err="1" smtClean="0">
              <a:solidFill>
                <a:srgbClr val="000000"/>
              </a:solidFill>
              <a:latin typeface="Segoe UI" panose="020B0502040204020203" pitchFamily="34" charset="0"/>
              <a:cs typeface="Segoe UI" panose="020B0502040204020203" pitchFamily="34" charset="0"/>
            </a:rPr>
            <a:t>HyWa</a:t>
          </a:r>
          <a:r>
            <a:rPr lang="de-DE" sz="1300" kern="1200" dirty="0" smtClean="0">
              <a:solidFill>
                <a:srgbClr val="000000"/>
              </a:solidFill>
              <a:latin typeface="Segoe UI" panose="020B0502040204020203" pitchFamily="34" charset="0"/>
              <a:cs typeface="Segoe UI" panose="020B0502040204020203" pitchFamily="34" charset="0"/>
            </a:rPr>
            <a:t>)</a:t>
          </a:r>
          <a:endParaRPr lang="de-AT" sz="1300" kern="1200" dirty="0">
            <a:latin typeface="Segoe UI" panose="020B0502040204020203" pitchFamily="34" charset="0"/>
            <a:cs typeface="Segoe UI" panose="020B0502040204020203" pitchFamily="34" charset="0"/>
          </a:endParaRPr>
        </a:p>
      </dsp:txBody>
      <dsp:txXfrm>
        <a:off x="3355656" y="3017612"/>
        <a:ext cx="4622293" cy="424547"/>
      </dsp:txXfrm>
    </dsp:sp>
    <dsp:sp modelId="{94962C53-A4B1-4770-B0F2-67F9C1E01EEE}">
      <dsp:nvSpPr>
        <dsp:cNvPr id="0" name=""/>
        <dsp:cNvSpPr/>
      </dsp:nvSpPr>
      <dsp:spPr>
        <a:xfrm>
          <a:off x="3365483" y="3587332"/>
          <a:ext cx="4622293" cy="4245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de-DE" sz="1300" kern="1200" dirty="0" smtClean="0">
              <a:solidFill>
                <a:srgbClr val="000000"/>
              </a:solidFill>
              <a:latin typeface="Segoe UI" panose="020B0502040204020203" pitchFamily="34" charset="0"/>
              <a:cs typeface="Segoe UI" panose="020B0502040204020203" pitchFamily="34" charset="0"/>
            </a:rPr>
            <a:t>Sicherheits- und Risikowissenschaften</a:t>
          </a:r>
          <a:endParaRPr lang="de-AT" sz="1300" kern="1200" dirty="0">
            <a:latin typeface="Segoe UI" panose="020B0502040204020203" pitchFamily="34" charset="0"/>
            <a:cs typeface="Segoe UI" panose="020B0502040204020203" pitchFamily="34" charset="0"/>
          </a:endParaRPr>
        </a:p>
      </dsp:txBody>
      <dsp:txXfrm>
        <a:off x="3365483" y="3587332"/>
        <a:ext cx="4622293" cy="424547"/>
      </dsp:txXfrm>
    </dsp:sp>
    <dsp:sp modelId="{6CE64B44-4BFF-457D-A19F-78944939A2C6}">
      <dsp:nvSpPr>
        <dsp:cNvPr id="0" name=""/>
        <dsp:cNvSpPr/>
      </dsp:nvSpPr>
      <dsp:spPr>
        <a:xfrm>
          <a:off x="3363409" y="4197702"/>
          <a:ext cx="4622404" cy="4245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de-DE" sz="1300" kern="1200" dirty="0" smtClean="0">
              <a:solidFill>
                <a:schemeClr val="tx1"/>
              </a:solidFill>
              <a:latin typeface="Segoe UI" panose="020B0502040204020203" pitchFamily="34" charset="0"/>
              <a:cs typeface="Segoe UI" panose="020B0502040204020203" pitchFamily="34" charset="0"/>
            </a:rPr>
            <a:t>Wasserbau, Hydraulik und Fließgewässerforschung (IWA)</a:t>
          </a:r>
          <a:endParaRPr lang="de-AT" sz="1300" kern="1200" dirty="0">
            <a:solidFill>
              <a:schemeClr val="tx1"/>
            </a:solidFill>
            <a:latin typeface="Segoe UI" panose="020B0502040204020203" pitchFamily="34" charset="0"/>
            <a:cs typeface="Segoe UI" panose="020B0502040204020203" pitchFamily="34" charset="0"/>
          </a:endParaRPr>
        </a:p>
      </dsp:txBody>
      <dsp:txXfrm>
        <a:off x="3363409" y="4197702"/>
        <a:ext cx="4622404" cy="424547"/>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49" tIns="47774" rIns="95549" bIns="47774" numCol="1" anchor="t" anchorCtr="0" compatLnSpc="1">
            <a:prstTxWarp prst="textNoShape">
              <a:avLst/>
            </a:prstTxWarp>
          </a:bodyPr>
          <a:lstStyle>
            <a:lvl1pPr algn="l" defTabSz="955999">
              <a:defRPr sz="1400">
                <a:latin typeface="Times New Roman" pitchFamily="18" charset="0"/>
              </a:defRPr>
            </a:lvl1pPr>
          </a:lstStyle>
          <a:p>
            <a:pPr>
              <a:defRPr/>
            </a:pPr>
            <a:r>
              <a:rPr lang="de-DE"/>
              <a:t>Institut für Abfallwirtschaft, BOKU Wien</a:t>
            </a:r>
          </a:p>
        </p:txBody>
      </p:sp>
      <p:sp>
        <p:nvSpPr>
          <p:cNvPr id="21507" name="Rectangle 3"/>
          <p:cNvSpPr>
            <a:spLocks noGrp="1" noChangeArrowheads="1"/>
          </p:cNvSpPr>
          <p:nvPr>
            <p:ph type="dt" sz="quarter" idx="1"/>
          </p:nvPr>
        </p:nvSpPr>
        <p:spPr bwMode="auto">
          <a:xfrm>
            <a:off x="3851275" y="0"/>
            <a:ext cx="294481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49" tIns="47774" rIns="95549" bIns="47774" numCol="1" anchor="t" anchorCtr="0" compatLnSpc="1">
            <a:prstTxWarp prst="textNoShape">
              <a:avLst/>
            </a:prstTxWarp>
          </a:bodyPr>
          <a:lstStyle>
            <a:lvl1pPr algn="r" defTabSz="955999">
              <a:defRPr sz="1400">
                <a:latin typeface="Times New Roman" pitchFamily="18" charset="0"/>
              </a:defRPr>
            </a:lvl1pPr>
          </a:lstStyle>
          <a:p>
            <a:pPr>
              <a:defRPr/>
            </a:pPr>
            <a:endParaRPr lang="de-DE"/>
          </a:p>
        </p:txBody>
      </p:sp>
      <p:sp>
        <p:nvSpPr>
          <p:cNvPr id="21509" name="Rectangle 5"/>
          <p:cNvSpPr>
            <a:spLocks noGrp="1" noChangeArrowheads="1"/>
          </p:cNvSpPr>
          <p:nvPr>
            <p:ph type="sldNum" sz="quarter" idx="3"/>
          </p:nvPr>
        </p:nvSpPr>
        <p:spPr bwMode="auto">
          <a:xfrm>
            <a:off x="3851275" y="9429750"/>
            <a:ext cx="294481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49" tIns="47774" rIns="95549" bIns="47774" numCol="1" anchor="b" anchorCtr="0" compatLnSpc="1">
            <a:prstTxWarp prst="textNoShape">
              <a:avLst/>
            </a:prstTxWarp>
          </a:bodyPr>
          <a:lstStyle>
            <a:lvl1pPr algn="r" defTabSz="955999">
              <a:defRPr sz="1400">
                <a:latin typeface="Times New Roman" pitchFamily="18" charset="0"/>
              </a:defRPr>
            </a:lvl1pPr>
          </a:lstStyle>
          <a:p>
            <a:pPr>
              <a:defRPr/>
            </a:pPr>
            <a:fld id="{6A5B1034-4467-490A-994D-03D59665A563}" type="slidenum">
              <a:rPr lang="de-DE"/>
              <a:pPr>
                <a:defRPr/>
              </a:pPr>
              <a:t>‹Nr.›</a:t>
            </a:fld>
            <a:endParaRPr lang="de-DE"/>
          </a:p>
        </p:txBody>
      </p:sp>
    </p:spTree>
    <p:extLst>
      <p:ext uri="{BB962C8B-B14F-4D97-AF65-F5344CB8AC3E}">
        <p14:creationId xmlns:p14="http://schemas.microsoft.com/office/powerpoint/2010/main" val="15722582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invGray">
          <a:xfrm>
            <a:off x="0" y="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49" tIns="47774" rIns="95549" bIns="47774" numCol="1" anchor="t" anchorCtr="0" compatLnSpc="1">
            <a:prstTxWarp prst="textNoShape">
              <a:avLst/>
            </a:prstTxWarp>
          </a:bodyPr>
          <a:lstStyle>
            <a:lvl1pPr algn="l" defTabSz="955999">
              <a:defRPr sz="1400">
                <a:latin typeface="Times New Roman" pitchFamily="18" charset="0"/>
              </a:defRPr>
            </a:lvl1pPr>
          </a:lstStyle>
          <a:p>
            <a:pPr>
              <a:defRPr/>
            </a:pPr>
            <a:r>
              <a:rPr lang="de-DE"/>
              <a:t>Institut für Abfallwirtschaft, BOKU Wien</a:t>
            </a:r>
          </a:p>
        </p:txBody>
      </p:sp>
      <p:sp>
        <p:nvSpPr>
          <p:cNvPr id="15363" name="Rectangle 3"/>
          <p:cNvSpPr>
            <a:spLocks noGrp="1" noChangeArrowheads="1"/>
          </p:cNvSpPr>
          <p:nvPr>
            <p:ph type="dt" idx="1"/>
          </p:nvPr>
        </p:nvSpPr>
        <p:spPr bwMode="invGray">
          <a:xfrm>
            <a:off x="3851275" y="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49" tIns="47774" rIns="95549" bIns="47774" numCol="1" anchor="t" anchorCtr="0" compatLnSpc="1">
            <a:prstTxWarp prst="textNoShape">
              <a:avLst/>
            </a:prstTxWarp>
          </a:bodyPr>
          <a:lstStyle>
            <a:lvl1pPr algn="r" defTabSz="955999">
              <a:defRPr sz="1400">
                <a:latin typeface="Times New Roman" pitchFamily="18" charset="0"/>
              </a:defRPr>
            </a:lvl1pPr>
          </a:lstStyle>
          <a:p>
            <a:pPr>
              <a:defRPr/>
            </a:pPr>
            <a:endParaRPr lang="de-DE"/>
          </a:p>
        </p:txBody>
      </p:sp>
      <p:sp>
        <p:nvSpPr>
          <p:cNvPr id="8196" name="Rectangle 4"/>
          <p:cNvSpPr>
            <a:spLocks noGrp="1" noRot="1" noChangeAspect="1" noChangeArrowheads="1" noTextEdit="1"/>
          </p:cNvSpPr>
          <p:nvPr>
            <p:ph type="sldImg" idx="2"/>
          </p:nvPr>
        </p:nvSpPr>
        <p:spPr bwMode="invGray">
          <a:xfrm>
            <a:off x="919163" y="746125"/>
            <a:ext cx="4960937" cy="37211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5365" name="Rectangle 5"/>
          <p:cNvSpPr>
            <a:spLocks noGrp="1" noChangeArrowheads="1"/>
          </p:cNvSpPr>
          <p:nvPr>
            <p:ph type="body" sz="quarter" idx="3"/>
          </p:nvPr>
        </p:nvSpPr>
        <p:spPr bwMode="invGray">
          <a:xfrm>
            <a:off x="908050" y="4714875"/>
            <a:ext cx="4981575" cy="446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49" tIns="47774" rIns="95549" bIns="47774" numCol="1" anchor="t" anchorCtr="0" compatLnSpc="1">
            <a:prstTxWarp prst="textNoShape">
              <a:avLst/>
            </a:prstTxWarp>
          </a:bodyPr>
          <a:lstStyle/>
          <a:p>
            <a:pPr lvl="0"/>
            <a:r>
              <a:rPr lang="de-DE" noProof="0" smtClean="0"/>
              <a:t>Klicken Sie, um die Formate des Vorlagentextes zu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15367" name="Rectangle 7"/>
          <p:cNvSpPr>
            <a:spLocks noGrp="1" noChangeArrowheads="1"/>
          </p:cNvSpPr>
          <p:nvPr>
            <p:ph type="sldNum" sz="quarter" idx="5"/>
          </p:nvPr>
        </p:nvSpPr>
        <p:spPr bwMode="invGray">
          <a:xfrm>
            <a:off x="3851275" y="9431338"/>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49" tIns="47774" rIns="95549" bIns="47774" numCol="1" anchor="b" anchorCtr="0" compatLnSpc="1">
            <a:prstTxWarp prst="textNoShape">
              <a:avLst/>
            </a:prstTxWarp>
          </a:bodyPr>
          <a:lstStyle>
            <a:lvl1pPr algn="r" defTabSz="955999">
              <a:defRPr sz="1400">
                <a:latin typeface="Times New Roman" pitchFamily="18" charset="0"/>
              </a:defRPr>
            </a:lvl1pPr>
          </a:lstStyle>
          <a:p>
            <a:pPr>
              <a:defRPr/>
            </a:pPr>
            <a:fld id="{5C3D05AF-2B09-4F37-A030-5A55B4B59ABE}" type="slidenum">
              <a:rPr lang="de-DE"/>
              <a:pPr>
                <a:defRPr/>
              </a:pPr>
              <a:t>‹Nr.›</a:t>
            </a:fld>
            <a:endParaRPr lang="de-DE"/>
          </a:p>
        </p:txBody>
      </p:sp>
    </p:spTree>
    <p:extLst>
      <p:ext uri="{BB962C8B-B14F-4D97-AF65-F5344CB8AC3E}">
        <p14:creationId xmlns:p14="http://schemas.microsoft.com/office/powerpoint/2010/main" val="173889589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baseline="0" dirty="0" err="1" smtClean="0"/>
              <a:t>we</a:t>
            </a:r>
            <a:r>
              <a:rPr lang="de-AT" baseline="0" dirty="0" smtClean="0"/>
              <a:t> </a:t>
            </a:r>
            <a:r>
              <a:rPr lang="de-AT" baseline="0" dirty="0" err="1" smtClean="0"/>
              <a:t>have</a:t>
            </a:r>
            <a:r>
              <a:rPr lang="de-AT" baseline="0" dirty="0" smtClean="0"/>
              <a:t> </a:t>
            </a:r>
            <a:r>
              <a:rPr lang="de-AT" baseline="0" dirty="0" err="1" smtClean="0"/>
              <a:t>to</a:t>
            </a:r>
            <a:r>
              <a:rPr lang="de-AT" baseline="0" dirty="0" smtClean="0"/>
              <a:t> </a:t>
            </a:r>
            <a:r>
              <a:rPr lang="de-AT" baseline="0" dirty="0" err="1" smtClean="0"/>
              <a:t>substitute</a:t>
            </a:r>
            <a:r>
              <a:rPr lang="de-AT" baseline="0" dirty="0" smtClean="0"/>
              <a:t> </a:t>
            </a:r>
            <a:r>
              <a:rPr lang="de-AT" baseline="0" dirty="0" err="1" smtClean="0"/>
              <a:t>our</a:t>
            </a:r>
            <a:r>
              <a:rPr lang="de-AT" baseline="0" dirty="0" smtClean="0"/>
              <a:t> </a:t>
            </a:r>
            <a:r>
              <a:rPr lang="de-AT" baseline="0" dirty="0" err="1" smtClean="0"/>
              <a:t>collegue</a:t>
            </a:r>
            <a:r>
              <a:rPr lang="de-AT" baseline="0" dirty="0" smtClean="0"/>
              <a:t> Gudrun Obersteiner</a:t>
            </a:r>
            <a:endParaRPr lang="en-GB" dirty="0"/>
          </a:p>
        </p:txBody>
      </p:sp>
      <p:sp>
        <p:nvSpPr>
          <p:cNvPr id="4" name="Foliennummernplatzhalter 3"/>
          <p:cNvSpPr>
            <a:spLocks noGrp="1"/>
          </p:cNvSpPr>
          <p:nvPr>
            <p:ph type="sldNum" sz="quarter" idx="10"/>
          </p:nvPr>
        </p:nvSpPr>
        <p:spPr/>
        <p:txBody>
          <a:bodyPr/>
          <a:lstStyle/>
          <a:p>
            <a:pPr>
              <a:defRPr/>
            </a:pPr>
            <a:fld id="{5C3D05AF-2B09-4F37-A030-5A55B4B59ABE}" type="slidenum">
              <a:rPr lang="de-DE" smtClean="0"/>
              <a:pPr>
                <a:defRPr/>
              </a:pPr>
              <a:t>2</a:t>
            </a:fld>
            <a:endParaRPr lang="de-DE"/>
          </a:p>
        </p:txBody>
      </p:sp>
    </p:spTree>
    <p:extLst>
      <p:ext uri="{BB962C8B-B14F-4D97-AF65-F5344CB8AC3E}">
        <p14:creationId xmlns:p14="http://schemas.microsoft.com/office/powerpoint/2010/main" val="4184449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pPr>
              <a:defRPr/>
            </a:pPr>
            <a:fld id="{5C3D05AF-2B09-4F37-A030-5A55B4B59ABE}" type="slidenum">
              <a:rPr lang="de-DE" smtClean="0"/>
              <a:pPr>
                <a:defRPr/>
              </a:pPr>
              <a:t>3</a:t>
            </a:fld>
            <a:endParaRPr lang="de-DE"/>
          </a:p>
        </p:txBody>
      </p:sp>
    </p:spTree>
    <p:extLst>
      <p:ext uri="{BB962C8B-B14F-4D97-AF65-F5344CB8AC3E}">
        <p14:creationId xmlns:p14="http://schemas.microsoft.com/office/powerpoint/2010/main" val="2830531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err="1" smtClean="0"/>
              <a:t>Around</a:t>
            </a:r>
            <a:r>
              <a:rPr lang="de-AT" dirty="0" smtClean="0"/>
              <a:t> 30 </a:t>
            </a:r>
            <a:r>
              <a:rPr lang="de-AT" dirty="0" err="1" smtClean="0"/>
              <a:t>employees</a:t>
            </a:r>
            <a:endParaRPr lang="en-GB" dirty="0"/>
          </a:p>
        </p:txBody>
      </p:sp>
      <p:sp>
        <p:nvSpPr>
          <p:cNvPr id="4" name="Foliennummernplatzhalter 3"/>
          <p:cNvSpPr>
            <a:spLocks noGrp="1"/>
          </p:cNvSpPr>
          <p:nvPr>
            <p:ph type="sldNum" sz="quarter" idx="10"/>
          </p:nvPr>
        </p:nvSpPr>
        <p:spPr/>
        <p:txBody>
          <a:bodyPr/>
          <a:lstStyle/>
          <a:p>
            <a:pPr>
              <a:defRPr/>
            </a:pPr>
            <a:fld id="{5C3D05AF-2B09-4F37-A030-5A55B4B59ABE}" type="slidenum">
              <a:rPr lang="de-DE" smtClean="0"/>
              <a:pPr>
                <a:defRPr/>
              </a:pPr>
              <a:t>5</a:t>
            </a:fld>
            <a:endParaRPr lang="de-DE"/>
          </a:p>
        </p:txBody>
      </p:sp>
    </p:spTree>
    <p:extLst>
      <p:ext uri="{BB962C8B-B14F-4D97-AF65-F5344CB8AC3E}">
        <p14:creationId xmlns:p14="http://schemas.microsoft.com/office/powerpoint/2010/main" val="1008997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pPr>
              <a:defRPr/>
            </a:pPr>
            <a:fld id="{5C3D05AF-2B09-4F37-A030-5A55B4B59ABE}" type="slidenum">
              <a:rPr lang="de-DE" smtClean="0"/>
              <a:pPr>
                <a:defRPr/>
              </a:pPr>
              <a:t>6</a:t>
            </a:fld>
            <a:endParaRPr lang="de-DE"/>
          </a:p>
        </p:txBody>
      </p:sp>
    </p:spTree>
    <p:extLst>
      <p:ext uri="{BB962C8B-B14F-4D97-AF65-F5344CB8AC3E}">
        <p14:creationId xmlns:p14="http://schemas.microsoft.com/office/powerpoint/2010/main" val="1174579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pPr>
              <a:defRPr/>
            </a:pPr>
            <a:fld id="{5C3D05AF-2B09-4F37-A030-5A55B4B59ABE}" type="slidenum">
              <a:rPr lang="de-DE" smtClean="0"/>
              <a:pPr>
                <a:defRPr/>
              </a:pPr>
              <a:t>11</a:t>
            </a:fld>
            <a:endParaRPr lang="de-DE"/>
          </a:p>
        </p:txBody>
      </p:sp>
    </p:spTree>
    <p:extLst>
      <p:ext uri="{BB962C8B-B14F-4D97-AF65-F5344CB8AC3E}">
        <p14:creationId xmlns:p14="http://schemas.microsoft.com/office/powerpoint/2010/main" val="1167351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smtClean="0"/>
              <a:t>In this regard, the key aspects of research at ABF-BOKU institute are </a:t>
            </a:r>
            <a:r>
              <a:rPr lang="en-GB" b="1" dirty="0" smtClean="0"/>
              <a:t>upgrading</a:t>
            </a:r>
            <a:r>
              <a:rPr lang="en-GB" dirty="0" smtClean="0"/>
              <a:t> of MSWI bottom for use as a secondary construction material.</a:t>
            </a:r>
          </a:p>
          <a:p>
            <a:r>
              <a:rPr lang="en-GB" dirty="0" smtClean="0"/>
              <a:t>Fractions which are not utilized have to be deposited in an eco-friendly manner. </a:t>
            </a:r>
          </a:p>
          <a:p>
            <a:r>
              <a:rPr lang="en-GB" dirty="0" smtClean="0"/>
              <a:t>Specific laboratory devices and a </a:t>
            </a:r>
            <a:r>
              <a:rPr lang="en-GB" b="1" dirty="0" smtClean="0"/>
              <a:t>geochemical model</a:t>
            </a:r>
            <a:r>
              <a:rPr lang="en-GB" dirty="0" smtClean="0"/>
              <a:t> are available at the Institute as tools for evaluation of the long-term behaviour of </a:t>
            </a:r>
            <a:r>
              <a:rPr lang="en-GB" b="1" dirty="0" smtClean="0"/>
              <a:t>inorganic residues</a:t>
            </a:r>
            <a:r>
              <a:rPr lang="en-GB" dirty="0" smtClean="0"/>
              <a:t>. </a:t>
            </a:r>
            <a:endParaRPr lang="en-US" dirty="0" smtClean="0"/>
          </a:p>
        </p:txBody>
      </p:sp>
      <p:sp>
        <p:nvSpPr>
          <p:cNvPr id="4" name="Foliennummernplatzhalter 3"/>
          <p:cNvSpPr>
            <a:spLocks noGrp="1"/>
          </p:cNvSpPr>
          <p:nvPr>
            <p:ph type="sldNum" sz="quarter" idx="10"/>
          </p:nvPr>
        </p:nvSpPr>
        <p:spPr/>
        <p:txBody>
          <a:bodyPr/>
          <a:lstStyle/>
          <a:p>
            <a:pPr>
              <a:defRPr/>
            </a:pPr>
            <a:fld id="{5C3D05AF-2B09-4F37-A030-5A55B4B59ABE}" type="slidenum">
              <a:rPr lang="de-DE" smtClean="0"/>
              <a:pPr>
                <a:defRPr/>
              </a:pPr>
              <a:t>19</a:t>
            </a:fld>
            <a:endParaRPr lang="de-DE"/>
          </a:p>
        </p:txBody>
      </p:sp>
    </p:spTree>
    <p:extLst>
      <p:ext uri="{BB962C8B-B14F-4D97-AF65-F5344CB8AC3E}">
        <p14:creationId xmlns:p14="http://schemas.microsoft.com/office/powerpoint/2010/main" val="1590819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smtClean="0"/>
              <a:t>The sustainable development including disposal has become a global objective. The usage and development of methods for sustainability assessment is in the main focus of our research. Only through the consideration of the entire life cycle it can be illustrated in which lifecycle phase of a product – from raw material production to end-of-life – it has the highest environmental impacts, costs and social effects. Measures to improve environmental performance can be efficiently implemented. The Institute of Waste Management (ABF-BOKU) uses the method of </a:t>
            </a:r>
            <a:r>
              <a:rPr lang="en-GB" b="1" dirty="0" smtClean="0"/>
              <a:t>Life Cycle Assessment (LCA)</a:t>
            </a:r>
            <a:r>
              <a:rPr lang="en-GB" dirty="0" smtClean="0"/>
              <a:t> to evaluate the ecological risks of technical innovations and new concepts. In the context of practice-oriented projects also the methods of </a:t>
            </a:r>
            <a:r>
              <a:rPr lang="en-GB" b="1" dirty="0" smtClean="0"/>
              <a:t>social (e.g. Social LCA) and economic assessment (e.g. Life Cycle Costing)</a:t>
            </a:r>
            <a:r>
              <a:rPr lang="en-GB" dirty="0" smtClean="0"/>
              <a:t> are used, </a:t>
            </a:r>
            <a:r>
              <a:rPr lang="en-GB" dirty="0" err="1" smtClean="0"/>
              <a:t>advancedor</a:t>
            </a:r>
            <a:r>
              <a:rPr lang="en-GB" dirty="0" smtClean="0"/>
              <a:t> adjusted to the current demands. Specific waste management issues, which go beyond the classical Life Cycle Assessment, are in the focus of interest. In the context of Life Cycle Assessment also Carbon Footprint, Material Flow Analysis (MFA) and Process Analysis can be created.</a:t>
            </a:r>
          </a:p>
        </p:txBody>
      </p:sp>
      <p:sp>
        <p:nvSpPr>
          <p:cNvPr id="4" name="Foliennummernplatzhalter 3"/>
          <p:cNvSpPr>
            <a:spLocks noGrp="1"/>
          </p:cNvSpPr>
          <p:nvPr>
            <p:ph type="sldNum" sz="quarter" idx="10"/>
          </p:nvPr>
        </p:nvSpPr>
        <p:spPr/>
        <p:txBody>
          <a:bodyPr/>
          <a:lstStyle/>
          <a:p>
            <a:pPr>
              <a:defRPr/>
            </a:pPr>
            <a:fld id="{5C3D05AF-2B09-4F37-A030-5A55B4B59ABE}" type="slidenum">
              <a:rPr lang="de-DE" smtClean="0"/>
              <a:pPr>
                <a:defRPr/>
              </a:pPr>
              <a:t>21</a:t>
            </a:fld>
            <a:endParaRPr lang="de-DE"/>
          </a:p>
        </p:txBody>
      </p:sp>
    </p:spTree>
    <p:extLst>
      <p:ext uri="{BB962C8B-B14F-4D97-AF65-F5344CB8AC3E}">
        <p14:creationId xmlns:p14="http://schemas.microsoft.com/office/powerpoint/2010/main" val="20300059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bg>
      <p:bgPr>
        <a:solidFill>
          <a:schemeClr val="bg1"/>
        </a:solidFill>
        <a:effectLst/>
      </p:bgPr>
    </p:bg>
    <p:spTree>
      <p:nvGrpSpPr>
        <p:cNvPr id="1" name=""/>
        <p:cNvGrpSpPr/>
        <p:nvPr/>
      </p:nvGrpSpPr>
      <p:grpSpPr>
        <a:xfrm>
          <a:off x="0" y="0"/>
          <a:ext cx="0" cy="0"/>
          <a:chOff x="0" y="0"/>
          <a:chExt cx="0" cy="0"/>
        </a:xfrm>
      </p:grpSpPr>
      <p:sp>
        <p:nvSpPr>
          <p:cNvPr id="6" name="Rectangle 4"/>
          <p:cNvSpPr txBox="1">
            <a:spLocks noChangeArrowheads="1"/>
          </p:cNvSpPr>
          <p:nvPr userDrawn="1"/>
        </p:nvSpPr>
        <p:spPr bwMode="auto">
          <a:xfrm>
            <a:off x="2110812" y="5539129"/>
            <a:ext cx="4922377" cy="889000"/>
          </a:xfrm>
          <a:prstGeom prst="rect">
            <a:avLst/>
          </a:prstGeom>
          <a:solidFill>
            <a:schemeClr val="bg1"/>
          </a:solidFill>
          <a:extLst/>
        </p:spPr>
        <p:txBody>
          <a:bodyPr/>
          <a:lstStyle>
            <a:defPPr>
              <a:defRPr lang="de-DE"/>
            </a:defPPr>
            <a:lvl1pPr algn="ctr" rtl="0" eaLnBrk="0" fontAlgn="base" hangingPunct="0">
              <a:spcBef>
                <a:spcPct val="0"/>
              </a:spcBef>
              <a:spcAft>
                <a:spcPct val="0"/>
              </a:spcAft>
              <a:defRPr sz="1400" kern="1200" smtClean="0">
                <a:solidFill>
                  <a:schemeClr val="tx1"/>
                </a:solidFill>
                <a:latin typeface="Arial" pitchFamily="34" charset="0"/>
                <a:ea typeface="+mn-ea"/>
                <a:cs typeface="Arial" pitchFamily="34" charset="0"/>
              </a:defRPr>
            </a:lvl1pPr>
            <a:lvl2pPr marL="457200" algn="ctr" rtl="0" eaLnBrk="0" fontAlgn="base" hangingPunct="0">
              <a:spcBef>
                <a:spcPct val="0"/>
              </a:spcBef>
              <a:spcAft>
                <a:spcPct val="0"/>
              </a:spcAft>
              <a:defRPr sz="2400" kern="1200">
                <a:solidFill>
                  <a:schemeClr val="tx1"/>
                </a:solidFill>
                <a:latin typeface="Antique Olv (W1)" pitchFamily="34" charset="0"/>
                <a:ea typeface="+mn-ea"/>
                <a:cs typeface="+mn-cs"/>
              </a:defRPr>
            </a:lvl2pPr>
            <a:lvl3pPr marL="914400" algn="ctr" rtl="0" eaLnBrk="0" fontAlgn="base" hangingPunct="0">
              <a:spcBef>
                <a:spcPct val="0"/>
              </a:spcBef>
              <a:spcAft>
                <a:spcPct val="0"/>
              </a:spcAft>
              <a:defRPr sz="2400" kern="1200">
                <a:solidFill>
                  <a:schemeClr val="tx1"/>
                </a:solidFill>
                <a:latin typeface="Antique Olv (W1)" pitchFamily="34" charset="0"/>
                <a:ea typeface="+mn-ea"/>
                <a:cs typeface="+mn-cs"/>
              </a:defRPr>
            </a:lvl3pPr>
            <a:lvl4pPr marL="1371600" algn="ctr" rtl="0" eaLnBrk="0" fontAlgn="base" hangingPunct="0">
              <a:spcBef>
                <a:spcPct val="0"/>
              </a:spcBef>
              <a:spcAft>
                <a:spcPct val="0"/>
              </a:spcAft>
              <a:defRPr sz="2400" kern="1200">
                <a:solidFill>
                  <a:schemeClr val="tx1"/>
                </a:solidFill>
                <a:latin typeface="Antique Olv (W1)" pitchFamily="34" charset="0"/>
                <a:ea typeface="+mn-ea"/>
                <a:cs typeface="+mn-cs"/>
              </a:defRPr>
            </a:lvl4pPr>
            <a:lvl5pPr marL="1828800" algn="ctr" rtl="0" eaLnBrk="0" fontAlgn="base" hangingPunct="0">
              <a:spcBef>
                <a:spcPct val="0"/>
              </a:spcBef>
              <a:spcAft>
                <a:spcPct val="0"/>
              </a:spcAft>
              <a:defRPr sz="2400" kern="1200">
                <a:solidFill>
                  <a:schemeClr val="tx1"/>
                </a:solidFill>
                <a:latin typeface="Antique Olv (W1)" pitchFamily="34" charset="0"/>
                <a:ea typeface="+mn-ea"/>
                <a:cs typeface="+mn-cs"/>
              </a:defRPr>
            </a:lvl5pPr>
            <a:lvl6pPr marL="2286000" algn="l" defTabSz="914400" rtl="0" eaLnBrk="1" latinLnBrk="0" hangingPunct="1">
              <a:defRPr sz="2400" kern="1200">
                <a:solidFill>
                  <a:schemeClr val="tx1"/>
                </a:solidFill>
                <a:latin typeface="Antique Olv (W1)" pitchFamily="34" charset="0"/>
                <a:ea typeface="+mn-ea"/>
                <a:cs typeface="+mn-cs"/>
              </a:defRPr>
            </a:lvl6pPr>
            <a:lvl7pPr marL="2743200" algn="l" defTabSz="914400" rtl="0" eaLnBrk="1" latinLnBrk="0" hangingPunct="1">
              <a:defRPr sz="2400" kern="1200">
                <a:solidFill>
                  <a:schemeClr val="tx1"/>
                </a:solidFill>
                <a:latin typeface="Antique Olv (W1)" pitchFamily="34" charset="0"/>
                <a:ea typeface="+mn-ea"/>
                <a:cs typeface="+mn-cs"/>
              </a:defRPr>
            </a:lvl7pPr>
            <a:lvl8pPr marL="3200400" algn="l" defTabSz="914400" rtl="0" eaLnBrk="1" latinLnBrk="0" hangingPunct="1">
              <a:defRPr sz="2400" kern="1200">
                <a:solidFill>
                  <a:schemeClr val="tx1"/>
                </a:solidFill>
                <a:latin typeface="Antique Olv (W1)" pitchFamily="34" charset="0"/>
                <a:ea typeface="+mn-ea"/>
                <a:cs typeface="+mn-cs"/>
              </a:defRPr>
            </a:lvl8pPr>
            <a:lvl9pPr marL="3657600" algn="l" defTabSz="914400" rtl="0" eaLnBrk="1" latinLnBrk="0" hangingPunct="1">
              <a:defRPr sz="2400" kern="1200">
                <a:solidFill>
                  <a:schemeClr val="tx1"/>
                </a:solidFill>
                <a:latin typeface="Antique Olv (W1)" pitchFamily="34" charset="0"/>
                <a:ea typeface="+mn-ea"/>
                <a:cs typeface="+mn-cs"/>
              </a:defRPr>
            </a:lvl9pPr>
          </a:lstStyle>
          <a:p>
            <a:pPr algn="ctr">
              <a:spcAft>
                <a:spcPts val="600"/>
              </a:spcAft>
              <a:defRPr/>
            </a:pPr>
            <a:r>
              <a:rPr lang="en-US" sz="1300" baseline="0" noProof="0" dirty="0" err="1" smtClean="0">
                <a:latin typeface="Segoe UI Symbol" panose="020B0502040204020203" pitchFamily="34" charset="0"/>
                <a:ea typeface="Segoe UI Symbol" panose="020B0502040204020203" pitchFamily="34" charset="0"/>
              </a:rPr>
              <a:t>Universität</a:t>
            </a:r>
            <a:r>
              <a:rPr lang="en-US" sz="1300" baseline="0" noProof="0" dirty="0" smtClean="0">
                <a:latin typeface="Segoe UI Symbol" panose="020B0502040204020203" pitchFamily="34" charset="0"/>
                <a:ea typeface="Segoe UI Symbol" panose="020B0502040204020203" pitchFamily="34" charset="0"/>
              </a:rPr>
              <a:t> </a:t>
            </a:r>
            <a:r>
              <a:rPr lang="en-US" sz="1300" baseline="0" noProof="0" dirty="0" err="1" smtClean="0">
                <a:latin typeface="Segoe UI Symbol" panose="020B0502040204020203" pitchFamily="34" charset="0"/>
                <a:ea typeface="Segoe UI Symbol" panose="020B0502040204020203" pitchFamily="34" charset="0"/>
              </a:rPr>
              <a:t>für</a:t>
            </a:r>
            <a:r>
              <a:rPr lang="en-US" sz="1300" baseline="0" noProof="0" dirty="0" smtClean="0">
                <a:latin typeface="Segoe UI Symbol" panose="020B0502040204020203" pitchFamily="34" charset="0"/>
                <a:ea typeface="Segoe UI Symbol" panose="020B0502040204020203" pitchFamily="34" charset="0"/>
              </a:rPr>
              <a:t> </a:t>
            </a:r>
            <a:r>
              <a:rPr lang="en-US" sz="1300" baseline="0" noProof="0" dirty="0" err="1" smtClean="0">
                <a:latin typeface="Segoe UI Symbol" panose="020B0502040204020203" pitchFamily="34" charset="0"/>
                <a:ea typeface="Segoe UI Symbol" panose="020B0502040204020203" pitchFamily="34" charset="0"/>
              </a:rPr>
              <a:t>Bodenkultur</a:t>
            </a:r>
            <a:r>
              <a:rPr lang="en-US" sz="1300" baseline="0" noProof="0" dirty="0" smtClean="0">
                <a:latin typeface="Segoe UI Symbol" panose="020B0502040204020203" pitchFamily="34" charset="0"/>
                <a:ea typeface="Segoe UI Symbol" panose="020B0502040204020203" pitchFamily="34" charset="0"/>
              </a:rPr>
              <a:t>, Wien</a:t>
            </a:r>
            <a:endParaRPr lang="en-US" sz="1300" noProof="0" dirty="0" smtClean="0">
              <a:latin typeface="Segoe UI Symbol" panose="020B0502040204020203" pitchFamily="34" charset="0"/>
              <a:ea typeface="Segoe UI Symbol" panose="020B0502040204020203" pitchFamily="34" charset="0"/>
            </a:endParaRPr>
          </a:p>
          <a:p>
            <a:pPr algn="ctr">
              <a:spcAft>
                <a:spcPts val="600"/>
              </a:spcAft>
              <a:defRPr/>
            </a:pPr>
            <a:r>
              <a:rPr lang="en-US" sz="1300" noProof="0" dirty="0" smtClean="0">
                <a:latin typeface="Segoe UI Symbol" panose="020B0502040204020203" pitchFamily="34" charset="0"/>
                <a:ea typeface="Segoe UI Symbol" panose="020B0502040204020203" pitchFamily="34" charset="0"/>
              </a:rPr>
              <a:t>Department </a:t>
            </a:r>
            <a:r>
              <a:rPr lang="en-US" sz="1300" noProof="0" dirty="0" err="1" smtClean="0">
                <a:latin typeface="Segoe UI Symbol" panose="020B0502040204020203" pitchFamily="34" charset="0"/>
                <a:ea typeface="Segoe UI Symbol" panose="020B0502040204020203" pitchFamily="34" charset="0"/>
              </a:rPr>
              <a:t>für</a:t>
            </a:r>
            <a:r>
              <a:rPr lang="en-US" sz="1300" noProof="0" dirty="0" smtClean="0">
                <a:latin typeface="Segoe UI Symbol" panose="020B0502040204020203" pitchFamily="34" charset="0"/>
                <a:ea typeface="Segoe UI Symbol" panose="020B0502040204020203" pitchFamily="34" charset="0"/>
              </a:rPr>
              <a:t> </a:t>
            </a:r>
            <a:r>
              <a:rPr lang="en-US" sz="1300" noProof="0" dirty="0" err="1" smtClean="0">
                <a:latin typeface="Segoe UI Symbol" panose="020B0502040204020203" pitchFamily="34" charset="0"/>
                <a:ea typeface="Segoe UI Symbol" panose="020B0502040204020203" pitchFamily="34" charset="0"/>
              </a:rPr>
              <a:t>Wasser</a:t>
            </a:r>
            <a:r>
              <a:rPr lang="en-US" sz="1300" noProof="0" dirty="0" smtClean="0">
                <a:latin typeface="Segoe UI Symbol" panose="020B0502040204020203" pitchFamily="34" charset="0"/>
                <a:ea typeface="Segoe UI Symbol" panose="020B0502040204020203" pitchFamily="34" charset="0"/>
              </a:rPr>
              <a:t>-</a:t>
            </a:r>
            <a:r>
              <a:rPr lang="en-US" sz="1300" noProof="0" dirty="0" err="1" smtClean="0">
                <a:latin typeface="Segoe UI Symbol" panose="020B0502040204020203" pitchFamily="34" charset="0"/>
                <a:ea typeface="Segoe UI Symbol" panose="020B0502040204020203" pitchFamily="34" charset="0"/>
              </a:rPr>
              <a:t>Atmosphäre</a:t>
            </a:r>
            <a:r>
              <a:rPr lang="en-US" sz="1300" noProof="0" dirty="0" smtClean="0">
                <a:latin typeface="Segoe UI Symbol" panose="020B0502040204020203" pitchFamily="34" charset="0"/>
                <a:ea typeface="Segoe UI Symbol" panose="020B0502040204020203" pitchFamily="34" charset="0"/>
              </a:rPr>
              <a:t>-Umwelt (WAU)</a:t>
            </a:r>
          </a:p>
          <a:p>
            <a:pPr algn="ctr">
              <a:spcAft>
                <a:spcPts val="600"/>
              </a:spcAft>
              <a:defRPr/>
            </a:pPr>
            <a:r>
              <a:rPr lang="en-US" sz="1300" b="1" noProof="0" dirty="0" err="1" smtClean="0">
                <a:solidFill>
                  <a:srgbClr val="01451C"/>
                </a:solidFill>
                <a:latin typeface="Segoe UI Semibold" panose="020B0702040204020203" pitchFamily="34" charset="0"/>
                <a:ea typeface="Segoe UI Symbol" panose="020B0502040204020203" pitchFamily="34" charset="0"/>
                <a:cs typeface="Segoe UI Semibold" panose="020B0702040204020203" pitchFamily="34" charset="0"/>
              </a:rPr>
              <a:t>Institut</a:t>
            </a:r>
            <a:r>
              <a:rPr lang="en-US" sz="1300" b="1" noProof="0" dirty="0" smtClean="0">
                <a:solidFill>
                  <a:srgbClr val="01451C"/>
                </a:solidFill>
                <a:latin typeface="Segoe UI Semibold" panose="020B0702040204020203" pitchFamily="34" charset="0"/>
                <a:ea typeface="Segoe UI Symbol" panose="020B0502040204020203" pitchFamily="34" charset="0"/>
                <a:cs typeface="Segoe UI Semibold" panose="020B0702040204020203" pitchFamily="34" charset="0"/>
              </a:rPr>
              <a:t> </a:t>
            </a:r>
            <a:r>
              <a:rPr lang="en-US" sz="1300" b="1" noProof="0" dirty="0" err="1" smtClean="0">
                <a:solidFill>
                  <a:srgbClr val="01451C"/>
                </a:solidFill>
                <a:latin typeface="Segoe UI Semibold" panose="020B0702040204020203" pitchFamily="34" charset="0"/>
                <a:ea typeface="Segoe UI Symbol" panose="020B0502040204020203" pitchFamily="34" charset="0"/>
                <a:cs typeface="Segoe UI Semibold" panose="020B0702040204020203" pitchFamily="34" charset="0"/>
              </a:rPr>
              <a:t>für</a:t>
            </a:r>
            <a:r>
              <a:rPr lang="en-US" sz="1300" b="1" noProof="0" dirty="0" smtClean="0">
                <a:solidFill>
                  <a:srgbClr val="01451C"/>
                </a:solidFill>
                <a:latin typeface="Segoe UI Semibold" panose="020B0702040204020203" pitchFamily="34" charset="0"/>
                <a:ea typeface="Segoe UI Symbol" panose="020B0502040204020203" pitchFamily="34" charset="0"/>
                <a:cs typeface="Segoe UI Semibold" panose="020B0702040204020203" pitchFamily="34" charset="0"/>
              </a:rPr>
              <a:t> </a:t>
            </a:r>
            <a:r>
              <a:rPr lang="en-US" sz="1300" b="1" noProof="0" dirty="0" err="1" smtClean="0">
                <a:solidFill>
                  <a:srgbClr val="01451C"/>
                </a:solidFill>
                <a:latin typeface="Segoe UI Semibold" panose="020B0702040204020203" pitchFamily="34" charset="0"/>
                <a:ea typeface="Segoe UI Symbol" panose="020B0502040204020203" pitchFamily="34" charset="0"/>
                <a:cs typeface="Segoe UI Semibold" panose="020B0702040204020203" pitchFamily="34" charset="0"/>
              </a:rPr>
              <a:t>Abfallwirtschaft</a:t>
            </a:r>
            <a:endParaRPr lang="en-US" sz="1300" noProof="0" dirty="0"/>
          </a:p>
        </p:txBody>
      </p:sp>
      <p:sp>
        <p:nvSpPr>
          <p:cNvPr id="13314" name="Rectangle 2"/>
          <p:cNvSpPr>
            <a:spLocks noGrp="1" noChangeArrowheads="1"/>
          </p:cNvSpPr>
          <p:nvPr>
            <p:ph type="ctrTitle" hasCustomPrompt="1"/>
          </p:nvPr>
        </p:nvSpPr>
        <p:spPr>
          <a:xfrm>
            <a:off x="225653" y="2273450"/>
            <a:ext cx="8661340" cy="1818286"/>
          </a:xfrm>
          <a:prstGeom prst="rect">
            <a:avLst/>
          </a:prstGeom>
          <a:noFill/>
          <a:ln>
            <a:noFill/>
          </a:ln>
          <a:effectLst/>
        </p:spPr>
        <p:txBody>
          <a:bodyPr/>
          <a:lstStyle>
            <a:lvl1pPr algn="ctr">
              <a:defRPr sz="3500" b="0" baseline="0">
                <a:ln>
                  <a:noFill/>
                </a:ln>
                <a:solidFill>
                  <a:srgbClr val="00461C"/>
                </a:solidFill>
                <a:effectLst/>
                <a:latin typeface="Segoe UI Symbol" panose="020B0502040204020203" pitchFamily="34" charset="0"/>
                <a:ea typeface="Segoe UI Symbol" panose="020B0502040204020203" pitchFamily="34" charset="0"/>
                <a:cs typeface="Arial" pitchFamily="34" charset="0"/>
              </a:defRPr>
            </a:lvl1pPr>
          </a:lstStyle>
          <a:p>
            <a:pPr lvl="0"/>
            <a:r>
              <a:rPr lang="en-US" noProof="0" dirty="0" smtClean="0"/>
              <a:t>Waste Management 2019 </a:t>
            </a:r>
          </a:p>
        </p:txBody>
      </p:sp>
      <p:sp>
        <p:nvSpPr>
          <p:cNvPr id="13315" name="Rectangle 3"/>
          <p:cNvSpPr>
            <a:spLocks noGrp="1" noChangeArrowheads="1"/>
          </p:cNvSpPr>
          <p:nvPr>
            <p:ph type="subTitle" idx="1" hasCustomPrompt="1"/>
          </p:nvPr>
        </p:nvSpPr>
        <p:spPr>
          <a:xfrm>
            <a:off x="769554" y="-122563"/>
            <a:ext cx="8166646" cy="914400"/>
          </a:xfrm>
        </p:spPr>
        <p:txBody>
          <a:bodyPr anchor="t"/>
          <a:lstStyle>
            <a:lvl1pPr marL="0" indent="0" algn="l">
              <a:lnSpc>
                <a:spcPts val="5000"/>
              </a:lnSpc>
              <a:spcBef>
                <a:spcPts val="0"/>
              </a:spcBef>
              <a:buFontTx/>
              <a:buNone/>
              <a:defRPr sz="2000" baseline="0">
                <a:latin typeface="Segoe UI" panose="020B0502040204020203" pitchFamily="34" charset="0"/>
                <a:ea typeface="Segoe UI Symbol" panose="020B0502040204020203" pitchFamily="34" charset="0"/>
                <a:cs typeface="Segoe UI" panose="020B0502040204020203" pitchFamily="34" charset="0"/>
              </a:defRPr>
            </a:lvl1pPr>
          </a:lstStyle>
          <a:p>
            <a:pPr lvl="0"/>
            <a:r>
              <a:rPr lang="en-GB" noProof="0" dirty="0" smtClean="0"/>
              <a:t>Lecture, Symposium, Conference, Congress, Session</a:t>
            </a:r>
          </a:p>
        </p:txBody>
      </p:sp>
      <p:cxnSp>
        <p:nvCxnSpPr>
          <p:cNvPr id="14" name="Gerade Verbindung 13"/>
          <p:cNvCxnSpPr/>
          <p:nvPr userDrawn="1"/>
        </p:nvCxnSpPr>
        <p:spPr bwMode="auto">
          <a:xfrm>
            <a:off x="-3175" y="657959"/>
            <a:ext cx="9144000" cy="0"/>
          </a:xfrm>
          <a:prstGeom prst="line">
            <a:avLst/>
          </a:prstGeom>
          <a:noFill/>
          <a:ln w="19050" cap="flat" cmpd="sng" algn="ctr">
            <a:solidFill>
              <a:srgbClr val="00421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Gerade Verbindung 26"/>
          <p:cNvCxnSpPr/>
          <p:nvPr userDrawn="1"/>
        </p:nvCxnSpPr>
        <p:spPr bwMode="auto">
          <a:xfrm>
            <a:off x="5900825" y="6258904"/>
            <a:ext cx="3240000" cy="0"/>
          </a:xfrm>
          <a:prstGeom prst="line">
            <a:avLst/>
          </a:prstGeom>
          <a:noFill/>
          <a:ln w="12700" cap="flat" cmpd="sng" algn="ctr">
            <a:solidFill>
              <a:srgbClr val="00421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Gerade Verbindung 16"/>
          <p:cNvCxnSpPr/>
          <p:nvPr userDrawn="1"/>
        </p:nvCxnSpPr>
        <p:spPr bwMode="auto">
          <a:xfrm>
            <a:off x="9525" y="6258904"/>
            <a:ext cx="3240000" cy="0"/>
          </a:xfrm>
          <a:prstGeom prst="line">
            <a:avLst/>
          </a:prstGeom>
          <a:noFill/>
          <a:ln w="12700" cap="flat" cmpd="sng" algn="ctr">
            <a:solidFill>
              <a:srgbClr val="00421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9" name="Grafik 28"/>
          <p:cNvPicPr>
            <a:picLocks noChangeAspect="1"/>
          </p:cNvPicPr>
          <p:nvPr userDrawn="1"/>
        </p:nvPicPr>
        <p:blipFill>
          <a:blip r:embed="rId2"/>
          <a:stretch>
            <a:fillRect/>
          </a:stretch>
        </p:blipFill>
        <p:spPr>
          <a:xfrm>
            <a:off x="4287385" y="6419583"/>
            <a:ext cx="339847" cy="360000"/>
          </a:xfrm>
          <a:prstGeom prst="rect">
            <a:avLst/>
          </a:prstGeom>
        </p:spPr>
      </p:pic>
      <p:grpSp>
        <p:nvGrpSpPr>
          <p:cNvPr id="13" name="Gruppieren 12"/>
          <p:cNvGrpSpPr/>
          <p:nvPr userDrawn="1"/>
        </p:nvGrpSpPr>
        <p:grpSpPr>
          <a:xfrm>
            <a:off x="119472" y="8785"/>
            <a:ext cx="651600" cy="1313587"/>
            <a:chOff x="259556" y="0"/>
            <a:chExt cx="651600" cy="1313587"/>
          </a:xfrm>
        </p:grpSpPr>
        <p:pic>
          <p:nvPicPr>
            <p:cNvPr id="19" name="Picture 1"/>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6901" r="49978"/>
            <a:stretch/>
          </p:blipFill>
          <p:spPr bwMode="auto">
            <a:xfrm>
              <a:off x="259556" y="657959"/>
              <a:ext cx="651600" cy="655628"/>
            </a:xfrm>
            <a:prstGeom prst="rect">
              <a:avLst/>
            </a:prstGeom>
            <a:noFill/>
            <a:ln w="1587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52637" r="4085"/>
            <a:stretch/>
          </p:blipFill>
          <p:spPr bwMode="auto">
            <a:xfrm>
              <a:off x="259556" y="0"/>
              <a:ext cx="650082" cy="651704"/>
            </a:xfrm>
            <a:prstGeom prst="rect">
              <a:avLst/>
            </a:prstGeom>
            <a:noFill/>
            <a:ln w="1587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1" name="Textplatzhalter 2"/>
          <p:cNvSpPr>
            <a:spLocks noGrp="1"/>
          </p:cNvSpPr>
          <p:nvPr>
            <p:ph type="body" sz="quarter" idx="12" hasCustomPrompt="1"/>
          </p:nvPr>
        </p:nvSpPr>
        <p:spPr>
          <a:xfrm>
            <a:off x="214500" y="4428902"/>
            <a:ext cx="8661341" cy="521537"/>
          </a:xfrm>
          <a:prstGeom prst="rect">
            <a:avLst/>
          </a:prstGeom>
        </p:spPr>
        <p:txBody>
          <a:bodyPr anchor="ctr"/>
          <a:lstStyle>
            <a:lvl1pPr marL="0" indent="0" algn="ctr">
              <a:buNone/>
              <a:defRPr sz="2000"/>
            </a:lvl1pPr>
          </a:lstStyle>
          <a:p>
            <a:pPr lvl="0"/>
            <a:r>
              <a:rPr lang="de-AT" dirty="0" smtClean="0"/>
              <a:t>Name und </a:t>
            </a:r>
            <a:r>
              <a:rPr lang="de-AT" dirty="0" err="1" smtClean="0"/>
              <a:t>Surname</a:t>
            </a:r>
            <a:endParaRPr lang="en-GB" dirty="0"/>
          </a:p>
        </p:txBody>
      </p:sp>
    </p:spTree>
    <p:extLst>
      <p:ext uri="{BB962C8B-B14F-4D97-AF65-F5344CB8AC3E}">
        <p14:creationId xmlns:p14="http://schemas.microsoft.com/office/powerpoint/2010/main" val="266035541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1320800"/>
          </a:xfrm>
        </p:spPr>
        <p:txBody>
          <a:bodyPr/>
          <a:lstStyle/>
          <a:p>
            <a:r>
              <a:rPr lang="cs-CZ" smtClean="0"/>
              <a:t>Kliknutím lze upravit styl.</a:t>
            </a:r>
            <a:endParaRPr lang="en-US" dirty="0"/>
          </a:p>
        </p:txBody>
      </p:sp>
      <p:sp>
        <p:nvSpPr>
          <p:cNvPr id="3" name="Date Placeholder 2"/>
          <p:cNvSpPr>
            <a:spLocks noGrp="1"/>
          </p:cNvSpPr>
          <p:nvPr>
            <p:ph type="dt" sz="half" idx="10"/>
          </p:nvPr>
        </p:nvSpPr>
        <p:spPr/>
        <p:txBody>
          <a:bodyPr/>
          <a:lstStyle/>
          <a:p>
            <a:pPr defTabSz="342900" eaLnBrk="1" fontAlgn="auto" hangingPunct="1">
              <a:spcBef>
                <a:spcPts val="0"/>
              </a:spcBef>
              <a:spcAft>
                <a:spcPts val="0"/>
              </a:spcAft>
            </a:pPr>
            <a:fld id="{65D976CE-FEB9-4FC2-B549-9F815B78DCE1}" type="datetimeFigureOut">
              <a:rPr lang="cs-CZ" smtClean="0">
                <a:solidFill>
                  <a:prstClr val="black">
                    <a:tint val="75000"/>
                  </a:prstClr>
                </a:solidFill>
                <a:latin typeface="Trebuchet MS" panose="020B0603020202020204"/>
              </a:rPr>
              <a:pPr defTabSz="342900" eaLnBrk="1" fontAlgn="auto" hangingPunct="1">
                <a:spcBef>
                  <a:spcPts val="0"/>
                </a:spcBef>
                <a:spcAft>
                  <a:spcPts val="0"/>
                </a:spcAft>
              </a:pPr>
              <a:t>21.01.2020</a:t>
            </a:fld>
            <a:endParaRPr lang="cs-CZ">
              <a:solidFill>
                <a:prstClr val="black">
                  <a:tint val="75000"/>
                </a:prstClr>
              </a:solidFill>
              <a:latin typeface="Trebuchet MS" panose="020B0603020202020204"/>
            </a:endParaRPr>
          </a:p>
        </p:txBody>
      </p:sp>
      <p:sp>
        <p:nvSpPr>
          <p:cNvPr id="4" name="Footer Placeholder 3"/>
          <p:cNvSpPr>
            <a:spLocks noGrp="1"/>
          </p:cNvSpPr>
          <p:nvPr>
            <p:ph type="ftr" sz="quarter" idx="11"/>
          </p:nvPr>
        </p:nvSpPr>
        <p:spPr/>
        <p:txBody>
          <a:bodyPr/>
          <a:lstStyle/>
          <a:p>
            <a:pPr defTabSz="342900" eaLnBrk="1" fontAlgn="auto" hangingPunct="1">
              <a:spcBef>
                <a:spcPts val="0"/>
              </a:spcBef>
              <a:spcAft>
                <a:spcPts val="0"/>
              </a:spcAft>
            </a:pPr>
            <a:endParaRPr lang="cs-CZ">
              <a:solidFill>
                <a:prstClr val="black">
                  <a:tint val="75000"/>
                </a:prstClr>
              </a:solidFill>
              <a:latin typeface="Trebuchet MS" panose="020B0603020202020204"/>
            </a:endParaRPr>
          </a:p>
        </p:txBody>
      </p:sp>
      <p:sp>
        <p:nvSpPr>
          <p:cNvPr id="5" name="Slide Number Placeholder 4"/>
          <p:cNvSpPr>
            <a:spLocks noGrp="1"/>
          </p:cNvSpPr>
          <p:nvPr>
            <p:ph type="sldNum" sz="quarter" idx="12"/>
          </p:nvPr>
        </p:nvSpPr>
        <p:spPr/>
        <p:txBody>
          <a:bodyPr/>
          <a:lstStyle/>
          <a:p>
            <a:pPr defTabSz="342900" eaLnBrk="1" fontAlgn="auto" hangingPunct="1">
              <a:spcBef>
                <a:spcPts val="0"/>
              </a:spcBef>
              <a:spcAft>
                <a:spcPts val="0"/>
              </a:spcAft>
            </a:pPr>
            <a:fld id="{4967516B-BF75-4540-A96D-E23AEBB2AF32}" type="slidenum">
              <a:rPr lang="cs-CZ" smtClean="0">
                <a:solidFill>
                  <a:srgbClr val="90C226"/>
                </a:solidFill>
                <a:latin typeface="Trebuchet MS" panose="020B0603020202020204"/>
              </a:rPr>
              <a:pPr defTabSz="342900" eaLnBrk="1" fontAlgn="auto" hangingPunct="1">
                <a:spcBef>
                  <a:spcPts val="0"/>
                </a:spcBef>
                <a:spcAft>
                  <a:spcPts val="0"/>
                </a:spcAft>
              </a:pPr>
              <a:t>‹Nr.›</a:t>
            </a:fld>
            <a:endParaRPr lang="cs-CZ">
              <a:solidFill>
                <a:srgbClr val="90C226"/>
              </a:solidFill>
              <a:latin typeface="Trebuchet MS" panose="020B0603020202020204"/>
            </a:endParaRPr>
          </a:p>
        </p:txBody>
      </p:sp>
    </p:spTree>
    <p:extLst>
      <p:ext uri="{BB962C8B-B14F-4D97-AF65-F5344CB8AC3E}">
        <p14:creationId xmlns:p14="http://schemas.microsoft.com/office/powerpoint/2010/main" val="980190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342900" eaLnBrk="1" fontAlgn="auto" hangingPunct="1">
              <a:spcBef>
                <a:spcPts val="0"/>
              </a:spcBef>
              <a:spcAft>
                <a:spcPts val="0"/>
              </a:spcAft>
            </a:pPr>
            <a:fld id="{65D976CE-FEB9-4FC2-B549-9F815B78DCE1}" type="datetimeFigureOut">
              <a:rPr lang="cs-CZ" smtClean="0">
                <a:solidFill>
                  <a:prstClr val="black">
                    <a:tint val="75000"/>
                  </a:prstClr>
                </a:solidFill>
                <a:latin typeface="Trebuchet MS" panose="020B0603020202020204"/>
              </a:rPr>
              <a:pPr defTabSz="342900" eaLnBrk="1" fontAlgn="auto" hangingPunct="1">
                <a:spcBef>
                  <a:spcPts val="0"/>
                </a:spcBef>
                <a:spcAft>
                  <a:spcPts val="0"/>
                </a:spcAft>
              </a:pPr>
              <a:t>21.01.2020</a:t>
            </a:fld>
            <a:endParaRPr lang="cs-CZ">
              <a:solidFill>
                <a:prstClr val="black">
                  <a:tint val="75000"/>
                </a:prstClr>
              </a:solidFill>
              <a:latin typeface="Trebuchet MS" panose="020B0603020202020204"/>
            </a:endParaRPr>
          </a:p>
        </p:txBody>
      </p:sp>
      <p:sp>
        <p:nvSpPr>
          <p:cNvPr id="3" name="Footer Placeholder 2"/>
          <p:cNvSpPr>
            <a:spLocks noGrp="1"/>
          </p:cNvSpPr>
          <p:nvPr>
            <p:ph type="ftr" sz="quarter" idx="11"/>
          </p:nvPr>
        </p:nvSpPr>
        <p:spPr/>
        <p:txBody>
          <a:bodyPr/>
          <a:lstStyle/>
          <a:p>
            <a:pPr defTabSz="342900" eaLnBrk="1" fontAlgn="auto" hangingPunct="1">
              <a:spcBef>
                <a:spcPts val="0"/>
              </a:spcBef>
              <a:spcAft>
                <a:spcPts val="0"/>
              </a:spcAft>
            </a:pPr>
            <a:endParaRPr lang="cs-CZ">
              <a:solidFill>
                <a:prstClr val="black">
                  <a:tint val="75000"/>
                </a:prstClr>
              </a:solidFill>
              <a:latin typeface="Trebuchet MS" panose="020B0603020202020204"/>
            </a:endParaRPr>
          </a:p>
        </p:txBody>
      </p:sp>
      <p:sp>
        <p:nvSpPr>
          <p:cNvPr id="4" name="Slide Number Placeholder 3"/>
          <p:cNvSpPr>
            <a:spLocks noGrp="1"/>
          </p:cNvSpPr>
          <p:nvPr>
            <p:ph type="sldNum" sz="quarter" idx="12"/>
          </p:nvPr>
        </p:nvSpPr>
        <p:spPr/>
        <p:txBody>
          <a:bodyPr/>
          <a:lstStyle/>
          <a:p>
            <a:pPr defTabSz="342900" eaLnBrk="1" fontAlgn="auto" hangingPunct="1">
              <a:spcBef>
                <a:spcPts val="0"/>
              </a:spcBef>
              <a:spcAft>
                <a:spcPts val="0"/>
              </a:spcAft>
            </a:pPr>
            <a:fld id="{4967516B-BF75-4540-A96D-E23AEBB2AF32}" type="slidenum">
              <a:rPr lang="cs-CZ" smtClean="0">
                <a:solidFill>
                  <a:srgbClr val="90C226"/>
                </a:solidFill>
                <a:latin typeface="Trebuchet MS" panose="020B0603020202020204"/>
              </a:rPr>
              <a:pPr defTabSz="342900" eaLnBrk="1" fontAlgn="auto" hangingPunct="1">
                <a:spcBef>
                  <a:spcPts val="0"/>
                </a:spcBef>
                <a:spcAft>
                  <a:spcPts val="0"/>
                </a:spcAft>
              </a:pPr>
              <a:t>‹Nr.›</a:t>
            </a:fld>
            <a:endParaRPr lang="cs-CZ">
              <a:solidFill>
                <a:srgbClr val="90C226"/>
              </a:solidFill>
              <a:latin typeface="Trebuchet MS" panose="020B0603020202020204"/>
            </a:endParaRPr>
          </a:p>
        </p:txBody>
      </p:sp>
    </p:spTree>
    <p:extLst>
      <p:ext uri="{BB962C8B-B14F-4D97-AF65-F5344CB8AC3E}">
        <p14:creationId xmlns:p14="http://schemas.microsoft.com/office/powerpoint/2010/main" val="35054905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508001" y="1498604"/>
            <a:ext cx="2890896" cy="1278466"/>
          </a:xfrm>
        </p:spPr>
        <p:txBody>
          <a:bodyPr anchor="b">
            <a:normAutofit/>
          </a:bodyPr>
          <a:lstStyle>
            <a:lvl1pPr>
              <a:defRPr sz="1500"/>
            </a:lvl1pPr>
          </a:lstStyle>
          <a:p>
            <a:r>
              <a:rPr lang="cs-CZ" smtClean="0"/>
              <a:t>Kliknutím lze upravit styl.</a:t>
            </a:r>
            <a:endParaRPr lang="en-US" dirty="0"/>
          </a:p>
        </p:txBody>
      </p:sp>
      <p:sp>
        <p:nvSpPr>
          <p:cNvPr id="3" name="Content Placeholder 2"/>
          <p:cNvSpPr>
            <a:spLocks noGrp="1"/>
          </p:cNvSpPr>
          <p:nvPr>
            <p:ph idx="1"/>
          </p:nvPr>
        </p:nvSpPr>
        <p:spPr>
          <a:xfrm>
            <a:off x="3570346" y="514925"/>
            <a:ext cx="3385156" cy="5526437"/>
          </a:xfrm>
        </p:spPr>
        <p:txBody>
          <a:bodyPr>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508001" y="2777069"/>
            <a:ext cx="2890896" cy="2584449"/>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cs-CZ" smtClean="0"/>
              <a:t>Upravte styly předlohy textu.</a:t>
            </a:r>
          </a:p>
        </p:txBody>
      </p:sp>
      <p:sp>
        <p:nvSpPr>
          <p:cNvPr id="5" name="Date Placeholder 4"/>
          <p:cNvSpPr>
            <a:spLocks noGrp="1"/>
          </p:cNvSpPr>
          <p:nvPr>
            <p:ph type="dt" sz="half" idx="10"/>
          </p:nvPr>
        </p:nvSpPr>
        <p:spPr/>
        <p:txBody>
          <a:bodyPr/>
          <a:lstStyle/>
          <a:p>
            <a:pPr defTabSz="342900" eaLnBrk="1" fontAlgn="auto" hangingPunct="1">
              <a:spcBef>
                <a:spcPts val="0"/>
              </a:spcBef>
              <a:spcAft>
                <a:spcPts val="0"/>
              </a:spcAft>
            </a:pPr>
            <a:fld id="{65D976CE-FEB9-4FC2-B549-9F815B78DCE1}" type="datetimeFigureOut">
              <a:rPr lang="cs-CZ" smtClean="0">
                <a:solidFill>
                  <a:prstClr val="black">
                    <a:tint val="75000"/>
                  </a:prstClr>
                </a:solidFill>
                <a:latin typeface="Trebuchet MS" panose="020B0603020202020204"/>
              </a:rPr>
              <a:pPr defTabSz="342900" eaLnBrk="1" fontAlgn="auto" hangingPunct="1">
                <a:spcBef>
                  <a:spcPts val="0"/>
                </a:spcBef>
                <a:spcAft>
                  <a:spcPts val="0"/>
                </a:spcAft>
              </a:pPr>
              <a:t>21.01.2020</a:t>
            </a:fld>
            <a:endParaRPr lang="cs-CZ">
              <a:solidFill>
                <a:prstClr val="black">
                  <a:tint val="75000"/>
                </a:prstClr>
              </a:solidFill>
              <a:latin typeface="Trebuchet MS" panose="020B0603020202020204"/>
            </a:endParaRPr>
          </a:p>
        </p:txBody>
      </p:sp>
      <p:sp>
        <p:nvSpPr>
          <p:cNvPr id="6" name="Footer Placeholder 5"/>
          <p:cNvSpPr>
            <a:spLocks noGrp="1"/>
          </p:cNvSpPr>
          <p:nvPr>
            <p:ph type="ftr" sz="quarter" idx="11"/>
          </p:nvPr>
        </p:nvSpPr>
        <p:spPr/>
        <p:txBody>
          <a:bodyPr/>
          <a:lstStyle/>
          <a:p>
            <a:pPr defTabSz="342900" eaLnBrk="1" fontAlgn="auto" hangingPunct="1">
              <a:spcBef>
                <a:spcPts val="0"/>
              </a:spcBef>
              <a:spcAft>
                <a:spcPts val="0"/>
              </a:spcAft>
            </a:pPr>
            <a:endParaRPr lang="cs-CZ">
              <a:solidFill>
                <a:prstClr val="black">
                  <a:tint val="75000"/>
                </a:prstClr>
              </a:solidFill>
              <a:latin typeface="Trebuchet MS" panose="020B0603020202020204"/>
            </a:endParaRPr>
          </a:p>
        </p:txBody>
      </p:sp>
      <p:sp>
        <p:nvSpPr>
          <p:cNvPr id="7" name="Slide Number Placeholder 6"/>
          <p:cNvSpPr>
            <a:spLocks noGrp="1"/>
          </p:cNvSpPr>
          <p:nvPr>
            <p:ph type="sldNum" sz="quarter" idx="12"/>
          </p:nvPr>
        </p:nvSpPr>
        <p:spPr/>
        <p:txBody>
          <a:bodyPr/>
          <a:lstStyle/>
          <a:p>
            <a:pPr defTabSz="342900" eaLnBrk="1" fontAlgn="auto" hangingPunct="1">
              <a:spcBef>
                <a:spcPts val="0"/>
              </a:spcBef>
              <a:spcAft>
                <a:spcPts val="0"/>
              </a:spcAft>
            </a:pPr>
            <a:fld id="{4967516B-BF75-4540-A96D-E23AEBB2AF32}" type="slidenum">
              <a:rPr lang="cs-CZ" smtClean="0">
                <a:solidFill>
                  <a:srgbClr val="90C226"/>
                </a:solidFill>
                <a:latin typeface="Trebuchet MS" panose="020B0603020202020204"/>
              </a:rPr>
              <a:pPr defTabSz="342900" eaLnBrk="1" fontAlgn="auto" hangingPunct="1">
                <a:spcBef>
                  <a:spcPts val="0"/>
                </a:spcBef>
                <a:spcAft>
                  <a:spcPts val="0"/>
                </a:spcAft>
              </a:pPr>
              <a:t>‹Nr.›</a:t>
            </a:fld>
            <a:endParaRPr lang="cs-CZ">
              <a:solidFill>
                <a:srgbClr val="90C226"/>
              </a:solidFill>
              <a:latin typeface="Trebuchet MS" panose="020B0603020202020204"/>
            </a:endParaRPr>
          </a:p>
        </p:txBody>
      </p:sp>
    </p:spTree>
    <p:extLst>
      <p:ext uri="{BB962C8B-B14F-4D97-AF65-F5344CB8AC3E}">
        <p14:creationId xmlns:p14="http://schemas.microsoft.com/office/powerpoint/2010/main" val="3517019406"/>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508001" y="4800600"/>
            <a:ext cx="6447500" cy="566738"/>
          </a:xfrm>
        </p:spPr>
        <p:txBody>
          <a:bodyPr anchor="b">
            <a:normAutofit/>
          </a:bodyPr>
          <a:lstStyle>
            <a:lvl1pPr algn="l">
              <a:defRPr sz="1800" b="0"/>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508001" y="609600"/>
            <a:ext cx="6447501" cy="3845718"/>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508001" y="5367338"/>
            <a:ext cx="6447500" cy="674024"/>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cs-CZ" smtClean="0"/>
              <a:t>Upravte styly předlohy textu.</a:t>
            </a:r>
          </a:p>
        </p:txBody>
      </p:sp>
      <p:sp>
        <p:nvSpPr>
          <p:cNvPr id="5" name="Date Placeholder 4"/>
          <p:cNvSpPr>
            <a:spLocks noGrp="1"/>
          </p:cNvSpPr>
          <p:nvPr>
            <p:ph type="dt" sz="half" idx="10"/>
          </p:nvPr>
        </p:nvSpPr>
        <p:spPr/>
        <p:txBody>
          <a:bodyPr/>
          <a:lstStyle/>
          <a:p>
            <a:pPr defTabSz="342900" eaLnBrk="1" fontAlgn="auto" hangingPunct="1">
              <a:spcBef>
                <a:spcPts val="0"/>
              </a:spcBef>
              <a:spcAft>
                <a:spcPts val="0"/>
              </a:spcAft>
            </a:pPr>
            <a:fld id="{65D976CE-FEB9-4FC2-B549-9F815B78DCE1}" type="datetimeFigureOut">
              <a:rPr lang="cs-CZ" smtClean="0">
                <a:solidFill>
                  <a:prstClr val="black">
                    <a:tint val="75000"/>
                  </a:prstClr>
                </a:solidFill>
                <a:latin typeface="Trebuchet MS" panose="020B0603020202020204"/>
              </a:rPr>
              <a:pPr defTabSz="342900" eaLnBrk="1" fontAlgn="auto" hangingPunct="1">
                <a:spcBef>
                  <a:spcPts val="0"/>
                </a:spcBef>
                <a:spcAft>
                  <a:spcPts val="0"/>
                </a:spcAft>
              </a:pPr>
              <a:t>21.01.2020</a:t>
            </a:fld>
            <a:endParaRPr lang="cs-CZ">
              <a:solidFill>
                <a:prstClr val="black">
                  <a:tint val="75000"/>
                </a:prstClr>
              </a:solidFill>
              <a:latin typeface="Trebuchet MS" panose="020B0603020202020204"/>
            </a:endParaRPr>
          </a:p>
        </p:txBody>
      </p:sp>
      <p:sp>
        <p:nvSpPr>
          <p:cNvPr id="6" name="Footer Placeholder 5"/>
          <p:cNvSpPr>
            <a:spLocks noGrp="1"/>
          </p:cNvSpPr>
          <p:nvPr>
            <p:ph type="ftr" sz="quarter" idx="11"/>
          </p:nvPr>
        </p:nvSpPr>
        <p:spPr/>
        <p:txBody>
          <a:bodyPr/>
          <a:lstStyle/>
          <a:p>
            <a:pPr defTabSz="342900" eaLnBrk="1" fontAlgn="auto" hangingPunct="1">
              <a:spcBef>
                <a:spcPts val="0"/>
              </a:spcBef>
              <a:spcAft>
                <a:spcPts val="0"/>
              </a:spcAft>
            </a:pPr>
            <a:endParaRPr lang="cs-CZ">
              <a:solidFill>
                <a:prstClr val="black">
                  <a:tint val="75000"/>
                </a:prstClr>
              </a:solidFill>
              <a:latin typeface="Trebuchet MS" panose="020B0603020202020204"/>
            </a:endParaRPr>
          </a:p>
        </p:txBody>
      </p:sp>
      <p:sp>
        <p:nvSpPr>
          <p:cNvPr id="7" name="Slide Number Placeholder 6"/>
          <p:cNvSpPr>
            <a:spLocks noGrp="1"/>
          </p:cNvSpPr>
          <p:nvPr>
            <p:ph type="sldNum" sz="quarter" idx="12"/>
          </p:nvPr>
        </p:nvSpPr>
        <p:spPr/>
        <p:txBody>
          <a:bodyPr/>
          <a:lstStyle/>
          <a:p>
            <a:pPr defTabSz="342900" eaLnBrk="1" fontAlgn="auto" hangingPunct="1">
              <a:spcBef>
                <a:spcPts val="0"/>
              </a:spcBef>
              <a:spcAft>
                <a:spcPts val="0"/>
              </a:spcAft>
            </a:pPr>
            <a:fld id="{4967516B-BF75-4540-A96D-E23AEBB2AF32}" type="slidenum">
              <a:rPr lang="cs-CZ" smtClean="0">
                <a:solidFill>
                  <a:srgbClr val="90C226"/>
                </a:solidFill>
                <a:latin typeface="Trebuchet MS" panose="020B0603020202020204"/>
              </a:rPr>
              <a:pPr defTabSz="342900" eaLnBrk="1" fontAlgn="auto" hangingPunct="1">
                <a:spcBef>
                  <a:spcPts val="0"/>
                </a:spcBef>
                <a:spcAft>
                  <a:spcPts val="0"/>
                </a:spcAft>
              </a:pPr>
              <a:t>‹Nr.›</a:t>
            </a:fld>
            <a:endParaRPr lang="cs-CZ">
              <a:solidFill>
                <a:srgbClr val="90C226"/>
              </a:solidFill>
              <a:latin typeface="Trebuchet MS" panose="020B0603020202020204"/>
            </a:endParaRPr>
          </a:p>
        </p:txBody>
      </p:sp>
    </p:spTree>
    <p:extLst>
      <p:ext uri="{BB962C8B-B14F-4D97-AF65-F5344CB8AC3E}">
        <p14:creationId xmlns:p14="http://schemas.microsoft.com/office/powerpoint/2010/main" val="17846427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3403600"/>
          </a:xfrm>
        </p:spPr>
        <p:txBody>
          <a:bodyPr anchor="ctr">
            <a:normAutofit/>
          </a:bodyPr>
          <a:lstStyle>
            <a:lvl1pPr algn="l">
              <a:defRPr sz="3300" b="0" cap="none"/>
            </a:lvl1pPr>
          </a:lstStyle>
          <a:p>
            <a:r>
              <a:rPr lang="cs-CZ" smtClean="0"/>
              <a:t>Kliknutím lze upravit styl.</a:t>
            </a:r>
            <a:endParaRPr lang="en-US" dirty="0"/>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p:txBody>
          <a:bodyPr/>
          <a:lstStyle/>
          <a:p>
            <a:pPr defTabSz="342900" eaLnBrk="1" fontAlgn="auto" hangingPunct="1">
              <a:spcBef>
                <a:spcPts val="0"/>
              </a:spcBef>
              <a:spcAft>
                <a:spcPts val="0"/>
              </a:spcAft>
            </a:pPr>
            <a:fld id="{65D976CE-FEB9-4FC2-B549-9F815B78DCE1}" type="datetimeFigureOut">
              <a:rPr lang="cs-CZ" smtClean="0">
                <a:solidFill>
                  <a:prstClr val="black">
                    <a:tint val="75000"/>
                  </a:prstClr>
                </a:solidFill>
                <a:latin typeface="Trebuchet MS" panose="020B0603020202020204"/>
              </a:rPr>
              <a:pPr defTabSz="342900" eaLnBrk="1" fontAlgn="auto" hangingPunct="1">
                <a:spcBef>
                  <a:spcPts val="0"/>
                </a:spcBef>
                <a:spcAft>
                  <a:spcPts val="0"/>
                </a:spcAft>
              </a:pPr>
              <a:t>21.01.2020</a:t>
            </a:fld>
            <a:endParaRPr lang="cs-CZ">
              <a:solidFill>
                <a:prstClr val="black">
                  <a:tint val="75000"/>
                </a:prstClr>
              </a:solidFill>
              <a:latin typeface="Trebuchet MS" panose="020B0603020202020204"/>
            </a:endParaRPr>
          </a:p>
        </p:txBody>
      </p:sp>
      <p:sp>
        <p:nvSpPr>
          <p:cNvPr id="5" name="Footer Placeholder 4"/>
          <p:cNvSpPr>
            <a:spLocks noGrp="1"/>
          </p:cNvSpPr>
          <p:nvPr>
            <p:ph type="ftr" sz="quarter" idx="11"/>
          </p:nvPr>
        </p:nvSpPr>
        <p:spPr/>
        <p:txBody>
          <a:bodyPr/>
          <a:lstStyle/>
          <a:p>
            <a:pPr defTabSz="342900" eaLnBrk="1" fontAlgn="auto" hangingPunct="1">
              <a:spcBef>
                <a:spcPts val="0"/>
              </a:spcBef>
              <a:spcAft>
                <a:spcPts val="0"/>
              </a:spcAft>
            </a:pPr>
            <a:endParaRPr lang="cs-CZ">
              <a:solidFill>
                <a:prstClr val="black">
                  <a:tint val="75000"/>
                </a:prstClr>
              </a:solidFill>
              <a:latin typeface="Trebuchet MS" panose="020B0603020202020204"/>
            </a:endParaRPr>
          </a:p>
        </p:txBody>
      </p:sp>
      <p:sp>
        <p:nvSpPr>
          <p:cNvPr id="6" name="Slide Number Placeholder 5"/>
          <p:cNvSpPr>
            <a:spLocks noGrp="1"/>
          </p:cNvSpPr>
          <p:nvPr>
            <p:ph type="sldNum" sz="quarter" idx="12"/>
          </p:nvPr>
        </p:nvSpPr>
        <p:spPr/>
        <p:txBody>
          <a:bodyPr/>
          <a:lstStyle/>
          <a:p>
            <a:pPr defTabSz="342900" eaLnBrk="1" fontAlgn="auto" hangingPunct="1">
              <a:spcBef>
                <a:spcPts val="0"/>
              </a:spcBef>
              <a:spcAft>
                <a:spcPts val="0"/>
              </a:spcAft>
            </a:pPr>
            <a:fld id="{4967516B-BF75-4540-A96D-E23AEBB2AF32}" type="slidenum">
              <a:rPr lang="cs-CZ" smtClean="0">
                <a:solidFill>
                  <a:srgbClr val="90C226"/>
                </a:solidFill>
                <a:latin typeface="Trebuchet MS" panose="020B0603020202020204"/>
              </a:rPr>
              <a:pPr defTabSz="342900" eaLnBrk="1" fontAlgn="auto" hangingPunct="1">
                <a:spcBef>
                  <a:spcPts val="0"/>
                </a:spcBef>
                <a:spcAft>
                  <a:spcPts val="0"/>
                </a:spcAft>
              </a:pPr>
              <a:t>‹Nr.›</a:t>
            </a:fld>
            <a:endParaRPr lang="cs-CZ">
              <a:solidFill>
                <a:srgbClr val="90C226"/>
              </a:solidFill>
              <a:latin typeface="Trebuchet MS" panose="020B0603020202020204"/>
            </a:endParaRPr>
          </a:p>
        </p:txBody>
      </p:sp>
    </p:spTree>
    <p:extLst>
      <p:ext uri="{BB962C8B-B14F-4D97-AF65-F5344CB8AC3E}">
        <p14:creationId xmlns:p14="http://schemas.microsoft.com/office/powerpoint/2010/main" val="7226496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3300" b="0" cap="none"/>
            </a:lvl1pPr>
          </a:lstStyle>
          <a:p>
            <a:r>
              <a:rPr lang="cs-CZ" smtClean="0"/>
              <a:t>Kliknutím lze upravit styl.</a:t>
            </a:r>
            <a:endParaRPr lang="en-US" dirty="0"/>
          </a:p>
        </p:txBody>
      </p:sp>
      <p:sp>
        <p:nvSpPr>
          <p:cNvPr id="23" name="Text Placeholder 9"/>
          <p:cNvSpPr>
            <a:spLocks noGrp="1"/>
          </p:cNvSpPr>
          <p:nvPr>
            <p:ph type="body" sz="quarter" idx="13"/>
          </p:nvPr>
        </p:nvSpPr>
        <p:spPr>
          <a:xfrm>
            <a:off x="1024604" y="3632200"/>
            <a:ext cx="5418393"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cs-CZ" smtClean="0"/>
              <a:t>Upravte styly předlohy textu.</a:t>
            </a:r>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p:txBody>
          <a:bodyPr/>
          <a:lstStyle/>
          <a:p>
            <a:pPr defTabSz="342900" eaLnBrk="1" fontAlgn="auto" hangingPunct="1">
              <a:spcBef>
                <a:spcPts val="0"/>
              </a:spcBef>
              <a:spcAft>
                <a:spcPts val="0"/>
              </a:spcAft>
            </a:pPr>
            <a:fld id="{65D976CE-FEB9-4FC2-B549-9F815B78DCE1}" type="datetimeFigureOut">
              <a:rPr lang="cs-CZ" smtClean="0">
                <a:solidFill>
                  <a:prstClr val="black">
                    <a:tint val="75000"/>
                  </a:prstClr>
                </a:solidFill>
                <a:latin typeface="Trebuchet MS" panose="020B0603020202020204"/>
              </a:rPr>
              <a:pPr defTabSz="342900" eaLnBrk="1" fontAlgn="auto" hangingPunct="1">
                <a:spcBef>
                  <a:spcPts val="0"/>
                </a:spcBef>
                <a:spcAft>
                  <a:spcPts val="0"/>
                </a:spcAft>
              </a:pPr>
              <a:t>21.01.2020</a:t>
            </a:fld>
            <a:endParaRPr lang="cs-CZ">
              <a:solidFill>
                <a:prstClr val="black">
                  <a:tint val="75000"/>
                </a:prstClr>
              </a:solidFill>
              <a:latin typeface="Trebuchet MS" panose="020B0603020202020204"/>
            </a:endParaRPr>
          </a:p>
        </p:txBody>
      </p:sp>
      <p:sp>
        <p:nvSpPr>
          <p:cNvPr id="5" name="Footer Placeholder 4"/>
          <p:cNvSpPr>
            <a:spLocks noGrp="1"/>
          </p:cNvSpPr>
          <p:nvPr>
            <p:ph type="ftr" sz="quarter" idx="11"/>
          </p:nvPr>
        </p:nvSpPr>
        <p:spPr/>
        <p:txBody>
          <a:bodyPr/>
          <a:lstStyle/>
          <a:p>
            <a:pPr defTabSz="342900" eaLnBrk="1" fontAlgn="auto" hangingPunct="1">
              <a:spcBef>
                <a:spcPts val="0"/>
              </a:spcBef>
              <a:spcAft>
                <a:spcPts val="0"/>
              </a:spcAft>
            </a:pPr>
            <a:endParaRPr lang="cs-CZ">
              <a:solidFill>
                <a:prstClr val="black">
                  <a:tint val="75000"/>
                </a:prstClr>
              </a:solidFill>
              <a:latin typeface="Trebuchet MS" panose="020B0603020202020204"/>
            </a:endParaRPr>
          </a:p>
        </p:txBody>
      </p:sp>
      <p:sp>
        <p:nvSpPr>
          <p:cNvPr id="6" name="Slide Number Placeholder 5"/>
          <p:cNvSpPr>
            <a:spLocks noGrp="1"/>
          </p:cNvSpPr>
          <p:nvPr>
            <p:ph type="sldNum" sz="quarter" idx="12"/>
          </p:nvPr>
        </p:nvSpPr>
        <p:spPr/>
        <p:txBody>
          <a:bodyPr/>
          <a:lstStyle/>
          <a:p>
            <a:pPr defTabSz="342900" eaLnBrk="1" fontAlgn="auto" hangingPunct="1">
              <a:spcBef>
                <a:spcPts val="0"/>
              </a:spcBef>
              <a:spcAft>
                <a:spcPts val="0"/>
              </a:spcAft>
            </a:pPr>
            <a:fld id="{4967516B-BF75-4540-A96D-E23AEBB2AF32}" type="slidenum">
              <a:rPr lang="cs-CZ" smtClean="0">
                <a:solidFill>
                  <a:srgbClr val="90C226"/>
                </a:solidFill>
                <a:latin typeface="Trebuchet MS" panose="020B0603020202020204"/>
              </a:rPr>
              <a:pPr defTabSz="342900" eaLnBrk="1" fontAlgn="auto" hangingPunct="1">
                <a:spcBef>
                  <a:spcPts val="0"/>
                </a:spcBef>
                <a:spcAft>
                  <a:spcPts val="0"/>
                </a:spcAft>
              </a:pPr>
              <a:t>‹Nr.›</a:t>
            </a:fld>
            <a:endParaRPr lang="cs-CZ">
              <a:solidFill>
                <a:srgbClr val="90C226"/>
              </a:solidFill>
              <a:latin typeface="Trebuchet MS" panose="020B0603020202020204"/>
            </a:endParaRPr>
          </a:p>
        </p:txBody>
      </p:sp>
      <p:sp>
        <p:nvSpPr>
          <p:cNvPr id="20" name="TextBox 19"/>
          <p:cNvSpPr txBox="1"/>
          <p:nvPr/>
        </p:nvSpPr>
        <p:spPr>
          <a:xfrm>
            <a:off x="406403" y="790378"/>
            <a:ext cx="457200" cy="584776"/>
          </a:xfrm>
          <a:prstGeom prst="rect">
            <a:avLst/>
          </a:prstGeom>
        </p:spPr>
        <p:txBody>
          <a:bodyPr vert="horz" lIns="68580" tIns="34290" rIns="68580" bIns="34290" rtlCol="0" anchor="ctr">
            <a:no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w="3175" cmpd="sng">
                  <a:noFill/>
                </a:ln>
                <a:solidFill>
                  <a:srgbClr val="90C226">
                    <a:lumMod val="60000"/>
                    <a:lumOff val="40000"/>
                  </a:srgbClr>
                </a:solidFill>
                <a:effectLst/>
                <a:uLnTx/>
                <a:uFillTx/>
                <a:latin typeface="Arial"/>
                <a:ea typeface="+mn-ea"/>
                <a:cs typeface="+mn-cs"/>
              </a:rPr>
              <a:t>“</a:t>
            </a:r>
          </a:p>
        </p:txBody>
      </p:sp>
      <p:sp>
        <p:nvSpPr>
          <p:cNvPr id="22" name="TextBox 21"/>
          <p:cNvSpPr txBox="1"/>
          <p:nvPr/>
        </p:nvSpPr>
        <p:spPr>
          <a:xfrm>
            <a:off x="6669758" y="2886556"/>
            <a:ext cx="457200" cy="584776"/>
          </a:xfrm>
          <a:prstGeom prst="rect">
            <a:avLst/>
          </a:prstGeom>
        </p:spPr>
        <p:txBody>
          <a:bodyPr vert="horz" lIns="68580" tIns="34290" rIns="68580" bIns="34290" rtlCol="0" anchor="ctr">
            <a:no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w="3175" cmpd="sng">
                  <a:noFill/>
                </a:ln>
                <a:solidFill>
                  <a:srgbClr val="90C226">
                    <a:lumMod val="60000"/>
                    <a:lumOff val="40000"/>
                  </a:srgbClr>
                </a:solidFill>
                <a:effectLst/>
                <a:uLnTx/>
                <a:uFillTx/>
                <a:latin typeface="Arial"/>
                <a:ea typeface="+mn-ea"/>
                <a:cs typeface="+mn-cs"/>
              </a:rPr>
              <a:t>”</a:t>
            </a:r>
            <a:endParaRPr kumimoji="0" lang="en-US" sz="1350" b="0" i="0" u="none" strike="noStrike" kern="1200" cap="none" spc="0" normalizeH="0" baseline="0" noProof="0" dirty="0">
              <a:ln>
                <a:noFill/>
              </a:ln>
              <a:solidFill>
                <a:srgbClr val="90C226">
                  <a:lumMod val="60000"/>
                  <a:lumOff val="40000"/>
                </a:srgbClr>
              </a:solidFill>
              <a:effectLst/>
              <a:uLnTx/>
              <a:uFillTx/>
              <a:latin typeface="Arial"/>
              <a:ea typeface="+mn-ea"/>
              <a:cs typeface="+mn-cs"/>
            </a:endParaRPr>
          </a:p>
        </p:txBody>
      </p:sp>
    </p:spTree>
    <p:extLst>
      <p:ext uri="{BB962C8B-B14F-4D97-AF65-F5344CB8AC3E}">
        <p14:creationId xmlns:p14="http://schemas.microsoft.com/office/powerpoint/2010/main" val="5969714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508001" y="1931988"/>
            <a:ext cx="6447501" cy="2595460"/>
          </a:xfrm>
        </p:spPr>
        <p:txBody>
          <a:bodyPr anchor="b">
            <a:normAutofit/>
          </a:bodyPr>
          <a:lstStyle>
            <a:lvl1pPr algn="l">
              <a:defRPr sz="3300" b="0" cap="none"/>
            </a:lvl1pPr>
          </a:lstStyle>
          <a:p>
            <a:r>
              <a:rPr lang="cs-CZ" smtClean="0"/>
              <a:t>Kliknutím lze upravit styl.</a:t>
            </a:r>
            <a:endParaRPr lang="en-US" dirty="0"/>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p:txBody>
          <a:bodyPr/>
          <a:lstStyle/>
          <a:p>
            <a:pPr defTabSz="342900" eaLnBrk="1" fontAlgn="auto" hangingPunct="1">
              <a:spcBef>
                <a:spcPts val="0"/>
              </a:spcBef>
              <a:spcAft>
                <a:spcPts val="0"/>
              </a:spcAft>
            </a:pPr>
            <a:fld id="{65D976CE-FEB9-4FC2-B549-9F815B78DCE1}" type="datetimeFigureOut">
              <a:rPr lang="cs-CZ" smtClean="0">
                <a:solidFill>
                  <a:prstClr val="black">
                    <a:tint val="75000"/>
                  </a:prstClr>
                </a:solidFill>
                <a:latin typeface="Trebuchet MS" panose="020B0603020202020204"/>
              </a:rPr>
              <a:pPr defTabSz="342900" eaLnBrk="1" fontAlgn="auto" hangingPunct="1">
                <a:spcBef>
                  <a:spcPts val="0"/>
                </a:spcBef>
                <a:spcAft>
                  <a:spcPts val="0"/>
                </a:spcAft>
              </a:pPr>
              <a:t>21.01.2020</a:t>
            </a:fld>
            <a:endParaRPr lang="cs-CZ">
              <a:solidFill>
                <a:prstClr val="black">
                  <a:tint val="75000"/>
                </a:prstClr>
              </a:solidFill>
              <a:latin typeface="Trebuchet MS" panose="020B0603020202020204"/>
            </a:endParaRPr>
          </a:p>
        </p:txBody>
      </p:sp>
      <p:sp>
        <p:nvSpPr>
          <p:cNvPr id="5" name="Footer Placeholder 4"/>
          <p:cNvSpPr>
            <a:spLocks noGrp="1"/>
          </p:cNvSpPr>
          <p:nvPr>
            <p:ph type="ftr" sz="quarter" idx="11"/>
          </p:nvPr>
        </p:nvSpPr>
        <p:spPr/>
        <p:txBody>
          <a:bodyPr/>
          <a:lstStyle/>
          <a:p>
            <a:pPr defTabSz="342900" eaLnBrk="1" fontAlgn="auto" hangingPunct="1">
              <a:spcBef>
                <a:spcPts val="0"/>
              </a:spcBef>
              <a:spcAft>
                <a:spcPts val="0"/>
              </a:spcAft>
            </a:pPr>
            <a:endParaRPr lang="cs-CZ">
              <a:solidFill>
                <a:prstClr val="black">
                  <a:tint val="75000"/>
                </a:prstClr>
              </a:solidFill>
              <a:latin typeface="Trebuchet MS" panose="020B0603020202020204"/>
            </a:endParaRPr>
          </a:p>
        </p:txBody>
      </p:sp>
      <p:sp>
        <p:nvSpPr>
          <p:cNvPr id="6" name="Slide Number Placeholder 5"/>
          <p:cNvSpPr>
            <a:spLocks noGrp="1"/>
          </p:cNvSpPr>
          <p:nvPr>
            <p:ph type="sldNum" sz="quarter" idx="12"/>
          </p:nvPr>
        </p:nvSpPr>
        <p:spPr/>
        <p:txBody>
          <a:bodyPr/>
          <a:lstStyle/>
          <a:p>
            <a:pPr defTabSz="342900" eaLnBrk="1" fontAlgn="auto" hangingPunct="1">
              <a:spcBef>
                <a:spcPts val="0"/>
              </a:spcBef>
              <a:spcAft>
                <a:spcPts val="0"/>
              </a:spcAft>
            </a:pPr>
            <a:fld id="{4967516B-BF75-4540-A96D-E23AEBB2AF32}" type="slidenum">
              <a:rPr lang="cs-CZ" smtClean="0">
                <a:solidFill>
                  <a:srgbClr val="90C226"/>
                </a:solidFill>
                <a:latin typeface="Trebuchet MS" panose="020B0603020202020204"/>
              </a:rPr>
              <a:pPr defTabSz="342900" eaLnBrk="1" fontAlgn="auto" hangingPunct="1">
                <a:spcBef>
                  <a:spcPts val="0"/>
                </a:spcBef>
                <a:spcAft>
                  <a:spcPts val="0"/>
                </a:spcAft>
              </a:pPr>
              <a:t>‹Nr.›</a:t>
            </a:fld>
            <a:endParaRPr lang="cs-CZ">
              <a:solidFill>
                <a:srgbClr val="90C226"/>
              </a:solidFill>
              <a:latin typeface="Trebuchet MS" panose="020B0603020202020204"/>
            </a:endParaRPr>
          </a:p>
        </p:txBody>
      </p:sp>
    </p:spTree>
    <p:extLst>
      <p:ext uri="{BB962C8B-B14F-4D97-AF65-F5344CB8AC3E}">
        <p14:creationId xmlns:p14="http://schemas.microsoft.com/office/powerpoint/2010/main" val="19398478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3300" b="0" cap="none"/>
            </a:lvl1pPr>
          </a:lstStyle>
          <a:p>
            <a:r>
              <a:rPr lang="cs-CZ" smtClean="0"/>
              <a:t>Kliknutím lze upravit styl.</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cs-CZ" smtClean="0"/>
              <a:t>Upravte styly předlohy textu.</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p:txBody>
          <a:bodyPr/>
          <a:lstStyle/>
          <a:p>
            <a:pPr defTabSz="342900" eaLnBrk="1" fontAlgn="auto" hangingPunct="1">
              <a:spcBef>
                <a:spcPts val="0"/>
              </a:spcBef>
              <a:spcAft>
                <a:spcPts val="0"/>
              </a:spcAft>
            </a:pPr>
            <a:fld id="{65D976CE-FEB9-4FC2-B549-9F815B78DCE1}" type="datetimeFigureOut">
              <a:rPr lang="cs-CZ" smtClean="0">
                <a:solidFill>
                  <a:prstClr val="black">
                    <a:tint val="75000"/>
                  </a:prstClr>
                </a:solidFill>
                <a:latin typeface="Trebuchet MS" panose="020B0603020202020204"/>
              </a:rPr>
              <a:pPr defTabSz="342900" eaLnBrk="1" fontAlgn="auto" hangingPunct="1">
                <a:spcBef>
                  <a:spcPts val="0"/>
                </a:spcBef>
                <a:spcAft>
                  <a:spcPts val="0"/>
                </a:spcAft>
              </a:pPr>
              <a:t>21.01.2020</a:t>
            </a:fld>
            <a:endParaRPr lang="cs-CZ">
              <a:solidFill>
                <a:prstClr val="black">
                  <a:tint val="75000"/>
                </a:prstClr>
              </a:solidFill>
              <a:latin typeface="Trebuchet MS" panose="020B0603020202020204"/>
            </a:endParaRPr>
          </a:p>
        </p:txBody>
      </p:sp>
      <p:sp>
        <p:nvSpPr>
          <p:cNvPr id="5" name="Footer Placeholder 4"/>
          <p:cNvSpPr>
            <a:spLocks noGrp="1"/>
          </p:cNvSpPr>
          <p:nvPr>
            <p:ph type="ftr" sz="quarter" idx="11"/>
          </p:nvPr>
        </p:nvSpPr>
        <p:spPr/>
        <p:txBody>
          <a:bodyPr/>
          <a:lstStyle/>
          <a:p>
            <a:pPr defTabSz="342900" eaLnBrk="1" fontAlgn="auto" hangingPunct="1">
              <a:spcBef>
                <a:spcPts val="0"/>
              </a:spcBef>
              <a:spcAft>
                <a:spcPts val="0"/>
              </a:spcAft>
            </a:pPr>
            <a:endParaRPr lang="cs-CZ">
              <a:solidFill>
                <a:prstClr val="black">
                  <a:tint val="75000"/>
                </a:prstClr>
              </a:solidFill>
              <a:latin typeface="Trebuchet MS" panose="020B0603020202020204"/>
            </a:endParaRPr>
          </a:p>
        </p:txBody>
      </p:sp>
      <p:sp>
        <p:nvSpPr>
          <p:cNvPr id="6" name="Slide Number Placeholder 5"/>
          <p:cNvSpPr>
            <a:spLocks noGrp="1"/>
          </p:cNvSpPr>
          <p:nvPr>
            <p:ph type="sldNum" sz="quarter" idx="12"/>
          </p:nvPr>
        </p:nvSpPr>
        <p:spPr/>
        <p:txBody>
          <a:bodyPr/>
          <a:lstStyle/>
          <a:p>
            <a:pPr defTabSz="342900" eaLnBrk="1" fontAlgn="auto" hangingPunct="1">
              <a:spcBef>
                <a:spcPts val="0"/>
              </a:spcBef>
              <a:spcAft>
                <a:spcPts val="0"/>
              </a:spcAft>
            </a:pPr>
            <a:fld id="{4967516B-BF75-4540-A96D-E23AEBB2AF32}" type="slidenum">
              <a:rPr lang="cs-CZ" smtClean="0">
                <a:solidFill>
                  <a:srgbClr val="90C226"/>
                </a:solidFill>
                <a:latin typeface="Trebuchet MS" panose="020B0603020202020204"/>
              </a:rPr>
              <a:pPr defTabSz="342900" eaLnBrk="1" fontAlgn="auto" hangingPunct="1">
                <a:spcBef>
                  <a:spcPts val="0"/>
                </a:spcBef>
                <a:spcAft>
                  <a:spcPts val="0"/>
                </a:spcAft>
              </a:pPr>
              <a:t>‹Nr.›</a:t>
            </a:fld>
            <a:endParaRPr lang="cs-CZ">
              <a:solidFill>
                <a:srgbClr val="90C226"/>
              </a:solidFill>
              <a:latin typeface="Trebuchet MS" panose="020B0603020202020204"/>
            </a:endParaRPr>
          </a:p>
        </p:txBody>
      </p:sp>
      <p:sp>
        <p:nvSpPr>
          <p:cNvPr id="24" name="TextBox 23"/>
          <p:cNvSpPr txBox="1"/>
          <p:nvPr/>
        </p:nvSpPr>
        <p:spPr>
          <a:xfrm>
            <a:off x="406403" y="790378"/>
            <a:ext cx="457200" cy="584776"/>
          </a:xfrm>
          <a:prstGeom prst="rect">
            <a:avLst/>
          </a:prstGeom>
        </p:spPr>
        <p:txBody>
          <a:bodyPr vert="horz" lIns="68580" tIns="34290" rIns="68580" bIns="34290" rtlCol="0" anchor="ctr">
            <a:no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w="3175" cmpd="sng">
                  <a:noFill/>
                </a:ln>
                <a:solidFill>
                  <a:srgbClr val="90C226">
                    <a:lumMod val="60000"/>
                    <a:lumOff val="40000"/>
                  </a:srgbClr>
                </a:solidFill>
                <a:effectLst/>
                <a:uLnTx/>
                <a:uFillTx/>
                <a:latin typeface="Arial"/>
                <a:ea typeface="+mn-ea"/>
                <a:cs typeface="+mn-cs"/>
              </a:rPr>
              <a:t>“</a:t>
            </a:r>
          </a:p>
        </p:txBody>
      </p:sp>
      <p:sp>
        <p:nvSpPr>
          <p:cNvPr id="25" name="TextBox 24"/>
          <p:cNvSpPr txBox="1"/>
          <p:nvPr/>
        </p:nvSpPr>
        <p:spPr>
          <a:xfrm>
            <a:off x="6669758" y="2886556"/>
            <a:ext cx="457200" cy="584776"/>
          </a:xfrm>
          <a:prstGeom prst="rect">
            <a:avLst/>
          </a:prstGeom>
        </p:spPr>
        <p:txBody>
          <a:bodyPr vert="horz" lIns="68580" tIns="34290" rIns="68580" bIns="34290" rtlCol="0" anchor="ctr">
            <a:no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w="3175" cmpd="sng">
                  <a:noFill/>
                </a:ln>
                <a:solidFill>
                  <a:srgbClr val="90C226">
                    <a:lumMod val="60000"/>
                    <a:lumOff val="40000"/>
                  </a:srgbClr>
                </a:solidFill>
                <a:effectLst/>
                <a:uLnTx/>
                <a:uFillTx/>
                <a:latin typeface="Arial"/>
                <a:ea typeface="+mn-ea"/>
                <a:cs typeface="+mn-cs"/>
              </a:rPr>
              <a:t>”</a:t>
            </a:r>
          </a:p>
        </p:txBody>
      </p:sp>
    </p:spTree>
    <p:extLst>
      <p:ext uri="{BB962C8B-B14F-4D97-AF65-F5344CB8AC3E}">
        <p14:creationId xmlns:p14="http://schemas.microsoft.com/office/powerpoint/2010/main" val="9580608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514350" y="609600"/>
            <a:ext cx="6441152" cy="3022600"/>
          </a:xfrm>
        </p:spPr>
        <p:txBody>
          <a:bodyPr anchor="ctr">
            <a:normAutofit/>
          </a:bodyPr>
          <a:lstStyle>
            <a:lvl1pPr algn="l">
              <a:defRPr sz="3300" b="0" cap="none"/>
            </a:lvl1pPr>
          </a:lstStyle>
          <a:p>
            <a:r>
              <a:rPr lang="cs-CZ" smtClean="0"/>
              <a:t>Kliknutím lze upravit styl.</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cs-CZ" smtClean="0"/>
              <a:t>Upravte styly předlohy textu.</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p:txBody>
          <a:bodyPr/>
          <a:lstStyle/>
          <a:p>
            <a:pPr defTabSz="342900" eaLnBrk="1" fontAlgn="auto" hangingPunct="1">
              <a:spcBef>
                <a:spcPts val="0"/>
              </a:spcBef>
              <a:spcAft>
                <a:spcPts val="0"/>
              </a:spcAft>
            </a:pPr>
            <a:fld id="{65D976CE-FEB9-4FC2-B549-9F815B78DCE1}" type="datetimeFigureOut">
              <a:rPr lang="cs-CZ" smtClean="0">
                <a:solidFill>
                  <a:prstClr val="black">
                    <a:tint val="75000"/>
                  </a:prstClr>
                </a:solidFill>
                <a:latin typeface="Trebuchet MS" panose="020B0603020202020204"/>
              </a:rPr>
              <a:pPr defTabSz="342900" eaLnBrk="1" fontAlgn="auto" hangingPunct="1">
                <a:spcBef>
                  <a:spcPts val="0"/>
                </a:spcBef>
                <a:spcAft>
                  <a:spcPts val="0"/>
                </a:spcAft>
              </a:pPr>
              <a:t>21.01.2020</a:t>
            </a:fld>
            <a:endParaRPr lang="cs-CZ">
              <a:solidFill>
                <a:prstClr val="black">
                  <a:tint val="75000"/>
                </a:prstClr>
              </a:solidFill>
              <a:latin typeface="Trebuchet MS" panose="020B0603020202020204"/>
            </a:endParaRPr>
          </a:p>
        </p:txBody>
      </p:sp>
      <p:sp>
        <p:nvSpPr>
          <p:cNvPr id="5" name="Footer Placeholder 4"/>
          <p:cNvSpPr>
            <a:spLocks noGrp="1"/>
          </p:cNvSpPr>
          <p:nvPr>
            <p:ph type="ftr" sz="quarter" idx="11"/>
          </p:nvPr>
        </p:nvSpPr>
        <p:spPr/>
        <p:txBody>
          <a:bodyPr/>
          <a:lstStyle/>
          <a:p>
            <a:pPr defTabSz="342900" eaLnBrk="1" fontAlgn="auto" hangingPunct="1">
              <a:spcBef>
                <a:spcPts val="0"/>
              </a:spcBef>
              <a:spcAft>
                <a:spcPts val="0"/>
              </a:spcAft>
            </a:pPr>
            <a:endParaRPr lang="cs-CZ">
              <a:solidFill>
                <a:prstClr val="black">
                  <a:tint val="75000"/>
                </a:prstClr>
              </a:solidFill>
              <a:latin typeface="Trebuchet MS" panose="020B0603020202020204"/>
            </a:endParaRPr>
          </a:p>
        </p:txBody>
      </p:sp>
      <p:sp>
        <p:nvSpPr>
          <p:cNvPr id="6" name="Slide Number Placeholder 5"/>
          <p:cNvSpPr>
            <a:spLocks noGrp="1"/>
          </p:cNvSpPr>
          <p:nvPr>
            <p:ph type="sldNum" sz="quarter" idx="12"/>
          </p:nvPr>
        </p:nvSpPr>
        <p:spPr/>
        <p:txBody>
          <a:bodyPr/>
          <a:lstStyle/>
          <a:p>
            <a:pPr defTabSz="342900" eaLnBrk="1" fontAlgn="auto" hangingPunct="1">
              <a:spcBef>
                <a:spcPts val="0"/>
              </a:spcBef>
              <a:spcAft>
                <a:spcPts val="0"/>
              </a:spcAft>
            </a:pPr>
            <a:fld id="{4967516B-BF75-4540-A96D-E23AEBB2AF32}" type="slidenum">
              <a:rPr lang="cs-CZ" smtClean="0">
                <a:solidFill>
                  <a:srgbClr val="90C226"/>
                </a:solidFill>
                <a:latin typeface="Trebuchet MS" panose="020B0603020202020204"/>
              </a:rPr>
              <a:pPr defTabSz="342900" eaLnBrk="1" fontAlgn="auto" hangingPunct="1">
                <a:spcBef>
                  <a:spcPts val="0"/>
                </a:spcBef>
                <a:spcAft>
                  <a:spcPts val="0"/>
                </a:spcAft>
              </a:pPr>
              <a:t>‹Nr.›</a:t>
            </a:fld>
            <a:endParaRPr lang="cs-CZ">
              <a:solidFill>
                <a:srgbClr val="90C226"/>
              </a:solidFill>
              <a:latin typeface="Trebuchet MS" panose="020B0603020202020204"/>
            </a:endParaRPr>
          </a:p>
        </p:txBody>
      </p:sp>
    </p:spTree>
    <p:extLst>
      <p:ext uri="{BB962C8B-B14F-4D97-AF65-F5344CB8AC3E}">
        <p14:creationId xmlns:p14="http://schemas.microsoft.com/office/powerpoint/2010/main" val="40007061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pPr defTabSz="342900" eaLnBrk="1" fontAlgn="auto" hangingPunct="1">
              <a:spcBef>
                <a:spcPts val="0"/>
              </a:spcBef>
              <a:spcAft>
                <a:spcPts val="0"/>
              </a:spcAft>
            </a:pPr>
            <a:fld id="{65D976CE-FEB9-4FC2-B549-9F815B78DCE1}" type="datetimeFigureOut">
              <a:rPr lang="cs-CZ" smtClean="0">
                <a:solidFill>
                  <a:prstClr val="black">
                    <a:tint val="75000"/>
                  </a:prstClr>
                </a:solidFill>
                <a:latin typeface="Trebuchet MS" panose="020B0603020202020204"/>
              </a:rPr>
              <a:pPr defTabSz="342900" eaLnBrk="1" fontAlgn="auto" hangingPunct="1">
                <a:spcBef>
                  <a:spcPts val="0"/>
                </a:spcBef>
                <a:spcAft>
                  <a:spcPts val="0"/>
                </a:spcAft>
              </a:pPr>
              <a:t>21.01.2020</a:t>
            </a:fld>
            <a:endParaRPr lang="cs-CZ">
              <a:solidFill>
                <a:prstClr val="black">
                  <a:tint val="75000"/>
                </a:prstClr>
              </a:solidFill>
              <a:latin typeface="Trebuchet MS" panose="020B0603020202020204"/>
            </a:endParaRPr>
          </a:p>
        </p:txBody>
      </p:sp>
      <p:sp>
        <p:nvSpPr>
          <p:cNvPr id="5" name="Footer Placeholder 4"/>
          <p:cNvSpPr>
            <a:spLocks noGrp="1"/>
          </p:cNvSpPr>
          <p:nvPr>
            <p:ph type="ftr" sz="quarter" idx="11"/>
          </p:nvPr>
        </p:nvSpPr>
        <p:spPr/>
        <p:txBody>
          <a:bodyPr/>
          <a:lstStyle/>
          <a:p>
            <a:pPr defTabSz="342900" eaLnBrk="1" fontAlgn="auto" hangingPunct="1">
              <a:spcBef>
                <a:spcPts val="0"/>
              </a:spcBef>
              <a:spcAft>
                <a:spcPts val="0"/>
              </a:spcAft>
            </a:pPr>
            <a:endParaRPr lang="cs-CZ">
              <a:solidFill>
                <a:prstClr val="black">
                  <a:tint val="75000"/>
                </a:prstClr>
              </a:solidFill>
              <a:latin typeface="Trebuchet MS" panose="020B0603020202020204"/>
            </a:endParaRPr>
          </a:p>
        </p:txBody>
      </p:sp>
      <p:sp>
        <p:nvSpPr>
          <p:cNvPr id="6" name="Slide Number Placeholder 5"/>
          <p:cNvSpPr>
            <a:spLocks noGrp="1"/>
          </p:cNvSpPr>
          <p:nvPr>
            <p:ph type="sldNum" sz="quarter" idx="12"/>
          </p:nvPr>
        </p:nvSpPr>
        <p:spPr/>
        <p:txBody>
          <a:bodyPr/>
          <a:lstStyle/>
          <a:p>
            <a:pPr defTabSz="342900" eaLnBrk="1" fontAlgn="auto" hangingPunct="1">
              <a:spcBef>
                <a:spcPts val="0"/>
              </a:spcBef>
              <a:spcAft>
                <a:spcPts val="0"/>
              </a:spcAft>
            </a:pPr>
            <a:fld id="{4967516B-BF75-4540-A96D-E23AEBB2AF32}" type="slidenum">
              <a:rPr lang="cs-CZ" smtClean="0">
                <a:solidFill>
                  <a:srgbClr val="90C226"/>
                </a:solidFill>
                <a:latin typeface="Trebuchet MS" panose="020B0603020202020204"/>
              </a:rPr>
              <a:pPr defTabSz="342900" eaLnBrk="1" fontAlgn="auto" hangingPunct="1">
                <a:spcBef>
                  <a:spcPts val="0"/>
                </a:spcBef>
                <a:spcAft>
                  <a:spcPts val="0"/>
                </a:spcAft>
              </a:pPr>
              <a:t>‹Nr.›</a:t>
            </a:fld>
            <a:endParaRPr lang="cs-CZ">
              <a:solidFill>
                <a:srgbClr val="90C226"/>
              </a:solidFill>
              <a:latin typeface="Trebuchet MS" panose="020B0603020202020204"/>
            </a:endParaRPr>
          </a:p>
        </p:txBody>
      </p:sp>
    </p:spTree>
    <p:extLst>
      <p:ext uri="{BB962C8B-B14F-4D97-AF65-F5344CB8AC3E}">
        <p14:creationId xmlns:p14="http://schemas.microsoft.com/office/powerpoint/2010/main" val="2945463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smtClean="0"/>
              <a:t>Titelmasterformat durch Klicken bearbeiten</a:t>
            </a:r>
            <a:endParaRPr lang="en-GB" dirty="0"/>
          </a:p>
        </p:txBody>
      </p:sp>
      <p:sp>
        <p:nvSpPr>
          <p:cNvPr id="5" name="Textplatzhalter 4"/>
          <p:cNvSpPr>
            <a:spLocks noGrp="1"/>
          </p:cNvSpPr>
          <p:nvPr>
            <p:ph type="body" sz="quarter" idx="10"/>
          </p:nvPr>
        </p:nvSpPr>
        <p:spPr>
          <a:xfrm>
            <a:off x="421354" y="1648151"/>
            <a:ext cx="8030437" cy="4350106"/>
          </a:xfrm>
        </p:spPr>
        <p:txBody>
          <a:body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GB" dirty="0"/>
          </a:p>
        </p:txBody>
      </p:sp>
      <p:sp>
        <p:nvSpPr>
          <p:cNvPr id="6" name="Datumsplatzhalter 5"/>
          <p:cNvSpPr>
            <a:spLocks noGrp="1"/>
          </p:cNvSpPr>
          <p:nvPr>
            <p:ph type="dt" sz="half" idx="11"/>
          </p:nvPr>
        </p:nvSpPr>
        <p:spPr/>
        <p:txBody>
          <a:bodyPr/>
          <a:lstStyle/>
          <a:p>
            <a:fld id="{A4CA76D4-490B-4426-911A-5A67509ABD84}" type="datetime1">
              <a:rPr lang="en-GB" smtClean="0"/>
              <a:t>21/01/2020</a:t>
            </a:fld>
            <a:endParaRPr lang="en-GB" dirty="0"/>
          </a:p>
        </p:txBody>
      </p:sp>
      <p:sp>
        <p:nvSpPr>
          <p:cNvPr id="7" name="Fußzeilenplatzhalter 6"/>
          <p:cNvSpPr>
            <a:spLocks noGrp="1"/>
          </p:cNvSpPr>
          <p:nvPr>
            <p:ph type="ftr" sz="quarter" idx="12"/>
          </p:nvPr>
        </p:nvSpPr>
        <p:spPr/>
        <p:txBody>
          <a:bodyPr/>
          <a:lstStyle/>
          <a:p>
            <a:r>
              <a:rPr lang="de-AT" dirty="0" smtClean="0"/>
              <a:t>Vorstellung ABF-BOKU</a:t>
            </a:r>
            <a:endParaRPr lang="de-AT" dirty="0"/>
          </a:p>
        </p:txBody>
      </p:sp>
      <p:sp>
        <p:nvSpPr>
          <p:cNvPr id="8" name="Foliennummernplatzhalter 7"/>
          <p:cNvSpPr>
            <a:spLocks noGrp="1"/>
          </p:cNvSpPr>
          <p:nvPr>
            <p:ph type="sldNum" sz="quarter" idx="13"/>
          </p:nvPr>
        </p:nvSpPr>
        <p:spPr/>
        <p:txBody>
          <a:bodyPr/>
          <a:lstStyle/>
          <a:p>
            <a:pPr>
              <a:defRPr/>
            </a:pPr>
            <a:fld id="{A9DAB3B9-D254-4E33-A844-9219AC948C3E}" type="slidenum">
              <a:rPr lang="de-DE" smtClean="0"/>
              <a:pPr>
                <a:defRPr/>
              </a:pPr>
              <a:t>‹Nr.›</a:t>
            </a:fld>
            <a:endParaRPr lang="de-DE" dirty="0"/>
          </a:p>
        </p:txBody>
      </p:sp>
      <p:pic>
        <p:nvPicPr>
          <p:cNvPr id="9" name="Obrázek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81855" y="9536"/>
            <a:ext cx="1659815" cy="795245"/>
          </a:xfrm>
          <a:prstGeom prst="rect">
            <a:avLst/>
          </a:prstGeom>
        </p:spPr>
      </p:pic>
      <p:pic>
        <p:nvPicPr>
          <p:cNvPr id="10" name="Obrázek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41670" y="95249"/>
            <a:ext cx="754113" cy="610169"/>
          </a:xfrm>
          <a:prstGeom prst="rect">
            <a:avLst/>
          </a:prstGeom>
        </p:spPr>
      </p:pic>
    </p:spTree>
    <p:extLst>
      <p:ext uri="{BB962C8B-B14F-4D97-AF65-F5344CB8AC3E}">
        <p14:creationId xmlns:p14="http://schemas.microsoft.com/office/powerpoint/2010/main" val="284619916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609600"/>
            <a:ext cx="978557" cy="5251451"/>
          </a:xfrm>
        </p:spPr>
        <p:txBody>
          <a:bodyPr vert="eaVert" anchor="ctr"/>
          <a:lstStyle/>
          <a:p>
            <a:r>
              <a:rPr lang="cs-CZ" smtClean="0"/>
              <a:t>Kliknutím lze upravit styl.</a:t>
            </a:r>
            <a:endParaRPr lang="en-US" dirty="0"/>
          </a:p>
        </p:txBody>
      </p:sp>
      <p:sp>
        <p:nvSpPr>
          <p:cNvPr id="3" name="Vertical Text Placeholder 2"/>
          <p:cNvSpPr>
            <a:spLocks noGrp="1"/>
          </p:cNvSpPr>
          <p:nvPr>
            <p:ph type="body" orient="vert" idx="1"/>
          </p:nvPr>
        </p:nvSpPr>
        <p:spPr>
          <a:xfrm>
            <a:off x="508001" y="609600"/>
            <a:ext cx="5295113" cy="5251450"/>
          </a:xfrm>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pPr defTabSz="342900" eaLnBrk="1" fontAlgn="auto" hangingPunct="1">
              <a:spcBef>
                <a:spcPts val="0"/>
              </a:spcBef>
              <a:spcAft>
                <a:spcPts val="0"/>
              </a:spcAft>
            </a:pPr>
            <a:fld id="{65D976CE-FEB9-4FC2-B549-9F815B78DCE1}" type="datetimeFigureOut">
              <a:rPr lang="cs-CZ" smtClean="0">
                <a:solidFill>
                  <a:prstClr val="black">
                    <a:tint val="75000"/>
                  </a:prstClr>
                </a:solidFill>
                <a:latin typeface="Trebuchet MS" panose="020B0603020202020204"/>
              </a:rPr>
              <a:pPr defTabSz="342900" eaLnBrk="1" fontAlgn="auto" hangingPunct="1">
                <a:spcBef>
                  <a:spcPts val="0"/>
                </a:spcBef>
                <a:spcAft>
                  <a:spcPts val="0"/>
                </a:spcAft>
              </a:pPr>
              <a:t>21.01.2020</a:t>
            </a:fld>
            <a:endParaRPr lang="cs-CZ">
              <a:solidFill>
                <a:prstClr val="black">
                  <a:tint val="75000"/>
                </a:prstClr>
              </a:solidFill>
              <a:latin typeface="Trebuchet MS" panose="020B0603020202020204"/>
            </a:endParaRPr>
          </a:p>
        </p:txBody>
      </p:sp>
      <p:sp>
        <p:nvSpPr>
          <p:cNvPr id="5" name="Footer Placeholder 4"/>
          <p:cNvSpPr>
            <a:spLocks noGrp="1"/>
          </p:cNvSpPr>
          <p:nvPr>
            <p:ph type="ftr" sz="quarter" idx="11"/>
          </p:nvPr>
        </p:nvSpPr>
        <p:spPr/>
        <p:txBody>
          <a:bodyPr/>
          <a:lstStyle/>
          <a:p>
            <a:pPr defTabSz="342900" eaLnBrk="1" fontAlgn="auto" hangingPunct="1">
              <a:spcBef>
                <a:spcPts val="0"/>
              </a:spcBef>
              <a:spcAft>
                <a:spcPts val="0"/>
              </a:spcAft>
            </a:pPr>
            <a:endParaRPr lang="cs-CZ">
              <a:solidFill>
                <a:prstClr val="black">
                  <a:tint val="75000"/>
                </a:prstClr>
              </a:solidFill>
              <a:latin typeface="Trebuchet MS" panose="020B0603020202020204"/>
            </a:endParaRPr>
          </a:p>
        </p:txBody>
      </p:sp>
      <p:sp>
        <p:nvSpPr>
          <p:cNvPr id="6" name="Slide Number Placeholder 5"/>
          <p:cNvSpPr>
            <a:spLocks noGrp="1"/>
          </p:cNvSpPr>
          <p:nvPr>
            <p:ph type="sldNum" sz="quarter" idx="12"/>
          </p:nvPr>
        </p:nvSpPr>
        <p:spPr/>
        <p:txBody>
          <a:bodyPr/>
          <a:lstStyle/>
          <a:p>
            <a:pPr defTabSz="342900" eaLnBrk="1" fontAlgn="auto" hangingPunct="1">
              <a:spcBef>
                <a:spcPts val="0"/>
              </a:spcBef>
              <a:spcAft>
                <a:spcPts val="0"/>
              </a:spcAft>
            </a:pPr>
            <a:fld id="{4967516B-BF75-4540-A96D-E23AEBB2AF32}" type="slidenum">
              <a:rPr lang="cs-CZ" smtClean="0">
                <a:solidFill>
                  <a:srgbClr val="90C226"/>
                </a:solidFill>
                <a:latin typeface="Trebuchet MS" panose="020B0603020202020204"/>
              </a:rPr>
              <a:pPr defTabSz="342900" eaLnBrk="1" fontAlgn="auto" hangingPunct="1">
                <a:spcBef>
                  <a:spcPts val="0"/>
                </a:spcBef>
                <a:spcAft>
                  <a:spcPts val="0"/>
                </a:spcAft>
              </a:pPr>
              <a:t>‹Nr.›</a:t>
            </a:fld>
            <a:endParaRPr lang="cs-CZ">
              <a:solidFill>
                <a:srgbClr val="90C226"/>
              </a:solidFill>
              <a:latin typeface="Trebuchet MS" panose="020B0603020202020204"/>
            </a:endParaRPr>
          </a:p>
        </p:txBody>
      </p:sp>
    </p:spTree>
    <p:extLst>
      <p:ext uri="{BB962C8B-B14F-4D97-AF65-F5344CB8AC3E}">
        <p14:creationId xmlns:p14="http://schemas.microsoft.com/office/powerpoint/2010/main" val="1070947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New Chapter">
    <p:spTree>
      <p:nvGrpSpPr>
        <p:cNvPr id="1" name=""/>
        <p:cNvGrpSpPr/>
        <p:nvPr/>
      </p:nvGrpSpPr>
      <p:grpSpPr>
        <a:xfrm>
          <a:off x="0" y="0"/>
          <a:ext cx="0" cy="0"/>
          <a:chOff x="0" y="0"/>
          <a:chExt cx="0" cy="0"/>
        </a:xfrm>
      </p:grpSpPr>
      <p:sp>
        <p:nvSpPr>
          <p:cNvPr id="7" name="Textplatzhalter 6"/>
          <p:cNvSpPr>
            <a:spLocks noGrp="1"/>
          </p:cNvSpPr>
          <p:nvPr>
            <p:ph type="body" sz="quarter" idx="10" hasCustomPrompt="1"/>
          </p:nvPr>
        </p:nvSpPr>
        <p:spPr>
          <a:xfrm>
            <a:off x="1175010" y="3095618"/>
            <a:ext cx="6793981" cy="666764"/>
          </a:xfrm>
        </p:spPr>
        <p:txBody>
          <a:bodyPr anchor="ctr"/>
          <a:lstStyle>
            <a:lvl1pPr marL="0" indent="0" algn="ctr">
              <a:buNone/>
              <a:defRPr sz="3500" baseline="0">
                <a:solidFill>
                  <a:srgbClr val="00461C"/>
                </a:solidFill>
                <a:latin typeface="Segoe UI" panose="020B0502040204020203" pitchFamily="34" charset="0"/>
                <a:cs typeface="Segoe UI" panose="020B0502040204020203" pitchFamily="34" charset="0"/>
              </a:defRPr>
            </a:lvl1pPr>
            <a:lvl3pPr algn="ctr">
              <a:defRPr/>
            </a:lvl3pPr>
            <a:lvl4pPr algn="ctr">
              <a:defRPr/>
            </a:lvl4pPr>
            <a:lvl5pPr algn="ctr">
              <a:defRPr/>
            </a:lvl5pPr>
          </a:lstStyle>
          <a:p>
            <a:pPr lvl="0"/>
            <a:r>
              <a:rPr lang="de-DE" dirty="0" smtClean="0"/>
              <a:t>NEW CHAPTER</a:t>
            </a:r>
          </a:p>
        </p:txBody>
      </p:sp>
    </p:spTree>
    <p:extLst>
      <p:ext uri="{BB962C8B-B14F-4D97-AF65-F5344CB8AC3E}">
        <p14:creationId xmlns:p14="http://schemas.microsoft.com/office/powerpoint/2010/main" val="89223278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9" name="Gruppieren 8"/>
          <p:cNvGrpSpPr/>
          <p:nvPr userDrawn="1"/>
        </p:nvGrpSpPr>
        <p:grpSpPr>
          <a:xfrm>
            <a:off x="1169878" y="4233896"/>
            <a:ext cx="6804243" cy="2446968"/>
            <a:chOff x="984722" y="4233896"/>
            <a:chExt cx="6804243" cy="2446968"/>
          </a:xfrm>
        </p:grpSpPr>
        <p:pic>
          <p:nvPicPr>
            <p:cNvPr id="7" name="Grafik 6"/>
            <p:cNvPicPr>
              <a:picLocks noChangeAspect="1"/>
            </p:cNvPicPr>
            <p:nvPr userDrawn="1"/>
          </p:nvPicPr>
          <p:blipFill>
            <a:blip r:embed="rId2"/>
            <a:stretch>
              <a:fillRect/>
            </a:stretch>
          </p:blipFill>
          <p:spPr>
            <a:xfrm>
              <a:off x="4898845" y="4233896"/>
              <a:ext cx="2890120" cy="2446968"/>
            </a:xfrm>
            <a:prstGeom prst="rect">
              <a:avLst/>
            </a:prstGeom>
          </p:spPr>
        </p:pic>
        <p:pic>
          <p:nvPicPr>
            <p:cNvPr id="2" name="Grafik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4722" y="4233896"/>
              <a:ext cx="3848443" cy="2446968"/>
            </a:xfrm>
            <a:prstGeom prst="rect">
              <a:avLst/>
            </a:prstGeom>
          </p:spPr>
        </p:pic>
      </p:grpSp>
      <p:sp>
        <p:nvSpPr>
          <p:cNvPr id="21" name="Rectangle 4"/>
          <p:cNvSpPr txBox="1">
            <a:spLocks noChangeArrowheads="1"/>
          </p:cNvSpPr>
          <p:nvPr userDrawn="1"/>
        </p:nvSpPr>
        <p:spPr bwMode="auto">
          <a:xfrm>
            <a:off x="2033654" y="3217484"/>
            <a:ext cx="5076691" cy="1877218"/>
          </a:xfrm>
          <a:prstGeom prst="rect">
            <a:avLst/>
          </a:prstGeom>
          <a:solidFill>
            <a:schemeClr val="bg1">
              <a:alpha val="65000"/>
            </a:schemeClr>
          </a:solidFill>
          <a:extLst/>
        </p:spPr>
        <p:txBody>
          <a:bodyPr anchor="ctr"/>
          <a:lstStyle>
            <a:defPPr>
              <a:defRPr lang="de-DE"/>
            </a:defPPr>
            <a:lvl1pPr algn="ctr" rtl="0" eaLnBrk="0" fontAlgn="base" hangingPunct="0">
              <a:spcBef>
                <a:spcPct val="0"/>
              </a:spcBef>
              <a:spcAft>
                <a:spcPct val="0"/>
              </a:spcAft>
              <a:defRPr sz="2400" kern="1200">
                <a:solidFill>
                  <a:schemeClr val="tx1"/>
                </a:solidFill>
                <a:latin typeface="Antique Olv (W1)" pitchFamily="34" charset="0"/>
                <a:ea typeface="+mn-ea"/>
                <a:cs typeface="+mn-cs"/>
              </a:defRPr>
            </a:lvl1pPr>
            <a:lvl2pPr marL="457200" algn="ctr" rtl="0" eaLnBrk="0" fontAlgn="base" hangingPunct="0">
              <a:spcBef>
                <a:spcPct val="0"/>
              </a:spcBef>
              <a:spcAft>
                <a:spcPct val="0"/>
              </a:spcAft>
              <a:defRPr sz="2400" kern="1200">
                <a:solidFill>
                  <a:schemeClr val="tx1"/>
                </a:solidFill>
                <a:latin typeface="Antique Olv (W1)" pitchFamily="34" charset="0"/>
                <a:ea typeface="+mn-ea"/>
                <a:cs typeface="+mn-cs"/>
              </a:defRPr>
            </a:lvl2pPr>
            <a:lvl3pPr marL="914400" algn="ctr" rtl="0" eaLnBrk="0" fontAlgn="base" hangingPunct="0">
              <a:spcBef>
                <a:spcPct val="0"/>
              </a:spcBef>
              <a:spcAft>
                <a:spcPct val="0"/>
              </a:spcAft>
              <a:defRPr sz="2400" kern="1200">
                <a:solidFill>
                  <a:schemeClr val="tx1"/>
                </a:solidFill>
                <a:latin typeface="Antique Olv (W1)" pitchFamily="34" charset="0"/>
                <a:ea typeface="+mn-ea"/>
                <a:cs typeface="+mn-cs"/>
              </a:defRPr>
            </a:lvl3pPr>
            <a:lvl4pPr marL="1371600" algn="ctr" rtl="0" eaLnBrk="0" fontAlgn="base" hangingPunct="0">
              <a:spcBef>
                <a:spcPct val="0"/>
              </a:spcBef>
              <a:spcAft>
                <a:spcPct val="0"/>
              </a:spcAft>
              <a:defRPr sz="2400" kern="1200">
                <a:solidFill>
                  <a:schemeClr val="tx1"/>
                </a:solidFill>
                <a:latin typeface="Antique Olv (W1)" pitchFamily="34" charset="0"/>
                <a:ea typeface="+mn-ea"/>
                <a:cs typeface="+mn-cs"/>
              </a:defRPr>
            </a:lvl4pPr>
            <a:lvl5pPr marL="1828800" algn="ctr" rtl="0" eaLnBrk="0" fontAlgn="base" hangingPunct="0">
              <a:spcBef>
                <a:spcPct val="0"/>
              </a:spcBef>
              <a:spcAft>
                <a:spcPct val="0"/>
              </a:spcAft>
              <a:defRPr sz="2400" kern="1200">
                <a:solidFill>
                  <a:schemeClr val="tx1"/>
                </a:solidFill>
                <a:latin typeface="Antique Olv (W1)" pitchFamily="34" charset="0"/>
                <a:ea typeface="+mn-ea"/>
                <a:cs typeface="+mn-cs"/>
              </a:defRPr>
            </a:lvl5pPr>
            <a:lvl6pPr marL="2286000" algn="l" defTabSz="914400" rtl="0" eaLnBrk="1" latinLnBrk="0" hangingPunct="1">
              <a:defRPr sz="2400" kern="1200">
                <a:solidFill>
                  <a:schemeClr val="tx1"/>
                </a:solidFill>
                <a:latin typeface="Antique Olv (W1)" pitchFamily="34" charset="0"/>
                <a:ea typeface="+mn-ea"/>
                <a:cs typeface="+mn-cs"/>
              </a:defRPr>
            </a:lvl6pPr>
            <a:lvl7pPr marL="2743200" algn="l" defTabSz="914400" rtl="0" eaLnBrk="1" latinLnBrk="0" hangingPunct="1">
              <a:defRPr sz="2400" kern="1200">
                <a:solidFill>
                  <a:schemeClr val="tx1"/>
                </a:solidFill>
                <a:latin typeface="Antique Olv (W1)" pitchFamily="34" charset="0"/>
                <a:ea typeface="+mn-ea"/>
                <a:cs typeface="+mn-cs"/>
              </a:defRPr>
            </a:lvl7pPr>
            <a:lvl8pPr marL="3200400" algn="l" defTabSz="914400" rtl="0" eaLnBrk="1" latinLnBrk="0" hangingPunct="1">
              <a:defRPr sz="2400" kern="1200">
                <a:solidFill>
                  <a:schemeClr val="tx1"/>
                </a:solidFill>
                <a:latin typeface="Antique Olv (W1)" pitchFamily="34" charset="0"/>
                <a:ea typeface="+mn-ea"/>
                <a:cs typeface="+mn-cs"/>
              </a:defRPr>
            </a:lvl8pPr>
            <a:lvl9pPr marL="3657600" algn="l" defTabSz="914400" rtl="0" eaLnBrk="1" latinLnBrk="0" hangingPunct="1">
              <a:defRPr sz="2400" kern="1200">
                <a:solidFill>
                  <a:schemeClr val="tx1"/>
                </a:solidFill>
                <a:latin typeface="Antique Olv (W1)" pitchFamily="34" charset="0"/>
                <a:ea typeface="+mn-ea"/>
                <a:cs typeface="+mn-cs"/>
              </a:defRPr>
            </a:lvl9pPr>
          </a:lstStyle>
          <a:p>
            <a:pPr algn="ctr">
              <a:spcAft>
                <a:spcPts val="600"/>
              </a:spcAft>
              <a:defRPr/>
            </a:pPr>
            <a:r>
              <a:rPr lang="en-US" sz="1300" baseline="0" noProof="0" dirty="0" err="1" smtClean="0">
                <a:latin typeface="Segoe UI Symbol" panose="020B0502040204020203" pitchFamily="34" charset="0"/>
                <a:ea typeface="Segoe UI Symbol" panose="020B0502040204020203" pitchFamily="34" charset="0"/>
              </a:rPr>
              <a:t>Universität</a:t>
            </a:r>
            <a:r>
              <a:rPr lang="en-US" sz="1300" baseline="0" noProof="0" dirty="0" smtClean="0">
                <a:latin typeface="Segoe UI Symbol" panose="020B0502040204020203" pitchFamily="34" charset="0"/>
                <a:ea typeface="Segoe UI Symbol" panose="020B0502040204020203" pitchFamily="34" charset="0"/>
              </a:rPr>
              <a:t> </a:t>
            </a:r>
            <a:r>
              <a:rPr lang="en-US" sz="1300" baseline="0" noProof="0" dirty="0" err="1" smtClean="0">
                <a:latin typeface="Segoe UI Symbol" panose="020B0502040204020203" pitchFamily="34" charset="0"/>
                <a:ea typeface="Segoe UI Symbol" panose="020B0502040204020203" pitchFamily="34" charset="0"/>
              </a:rPr>
              <a:t>für</a:t>
            </a:r>
            <a:r>
              <a:rPr lang="en-US" sz="1300" baseline="0" noProof="0" dirty="0" smtClean="0">
                <a:latin typeface="Segoe UI Symbol" panose="020B0502040204020203" pitchFamily="34" charset="0"/>
                <a:ea typeface="Segoe UI Symbol" panose="020B0502040204020203" pitchFamily="34" charset="0"/>
              </a:rPr>
              <a:t> </a:t>
            </a:r>
            <a:r>
              <a:rPr lang="en-US" sz="1300" baseline="0" noProof="0" dirty="0" err="1" smtClean="0">
                <a:latin typeface="Segoe UI Symbol" panose="020B0502040204020203" pitchFamily="34" charset="0"/>
                <a:ea typeface="Segoe UI Symbol" panose="020B0502040204020203" pitchFamily="34" charset="0"/>
              </a:rPr>
              <a:t>Bodenkultur</a:t>
            </a:r>
            <a:r>
              <a:rPr lang="en-US" sz="1300" baseline="0" noProof="0" dirty="0" smtClean="0">
                <a:latin typeface="Segoe UI Symbol" panose="020B0502040204020203" pitchFamily="34" charset="0"/>
                <a:ea typeface="Segoe UI Symbol" panose="020B0502040204020203" pitchFamily="34" charset="0"/>
              </a:rPr>
              <a:t>, Wien</a:t>
            </a:r>
            <a:endParaRPr lang="en-US" sz="1300" noProof="0" dirty="0" smtClean="0">
              <a:latin typeface="Segoe UI Symbol" panose="020B0502040204020203" pitchFamily="34" charset="0"/>
              <a:ea typeface="Segoe UI Symbol" panose="020B0502040204020203" pitchFamily="34" charset="0"/>
            </a:endParaRPr>
          </a:p>
          <a:p>
            <a:pPr algn="ctr">
              <a:spcAft>
                <a:spcPts val="600"/>
              </a:spcAft>
              <a:defRPr/>
            </a:pPr>
            <a:r>
              <a:rPr lang="en-US" sz="1300" noProof="0" dirty="0" smtClean="0">
                <a:latin typeface="Segoe UI Symbol" panose="020B0502040204020203" pitchFamily="34" charset="0"/>
                <a:ea typeface="Segoe UI Symbol" panose="020B0502040204020203" pitchFamily="34" charset="0"/>
              </a:rPr>
              <a:t>Department </a:t>
            </a:r>
            <a:r>
              <a:rPr lang="en-US" sz="1300" noProof="0" dirty="0" err="1" smtClean="0">
                <a:latin typeface="Segoe UI Symbol" panose="020B0502040204020203" pitchFamily="34" charset="0"/>
                <a:ea typeface="Segoe UI Symbol" panose="020B0502040204020203" pitchFamily="34" charset="0"/>
              </a:rPr>
              <a:t>für</a:t>
            </a:r>
            <a:r>
              <a:rPr lang="en-US" sz="1300" noProof="0" dirty="0" smtClean="0">
                <a:latin typeface="Segoe UI Symbol" panose="020B0502040204020203" pitchFamily="34" charset="0"/>
                <a:ea typeface="Segoe UI Symbol" panose="020B0502040204020203" pitchFamily="34" charset="0"/>
              </a:rPr>
              <a:t> </a:t>
            </a:r>
            <a:r>
              <a:rPr lang="en-US" sz="1300" noProof="0" dirty="0" err="1" smtClean="0">
                <a:latin typeface="Segoe UI Symbol" panose="020B0502040204020203" pitchFamily="34" charset="0"/>
                <a:ea typeface="Segoe UI Symbol" panose="020B0502040204020203" pitchFamily="34" charset="0"/>
              </a:rPr>
              <a:t>Wasser</a:t>
            </a:r>
            <a:r>
              <a:rPr lang="en-US" sz="1300" noProof="0" dirty="0" smtClean="0">
                <a:latin typeface="Segoe UI Symbol" panose="020B0502040204020203" pitchFamily="34" charset="0"/>
                <a:ea typeface="Segoe UI Symbol" panose="020B0502040204020203" pitchFamily="34" charset="0"/>
              </a:rPr>
              <a:t>-</a:t>
            </a:r>
            <a:r>
              <a:rPr lang="en-US" sz="1300" noProof="0" dirty="0" err="1" smtClean="0">
                <a:latin typeface="Segoe UI Symbol" panose="020B0502040204020203" pitchFamily="34" charset="0"/>
                <a:ea typeface="Segoe UI Symbol" panose="020B0502040204020203" pitchFamily="34" charset="0"/>
              </a:rPr>
              <a:t>Atmosphäre</a:t>
            </a:r>
            <a:r>
              <a:rPr lang="en-US" sz="1300" noProof="0" dirty="0" smtClean="0">
                <a:latin typeface="Segoe UI Symbol" panose="020B0502040204020203" pitchFamily="34" charset="0"/>
                <a:ea typeface="Segoe UI Symbol" panose="020B0502040204020203" pitchFamily="34" charset="0"/>
              </a:rPr>
              <a:t>-Umwelt (WAU)</a:t>
            </a:r>
          </a:p>
          <a:p>
            <a:pPr algn="ctr">
              <a:spcAft>
                <a:spcPts val="600"/>
              </a:spcAft>
              <a:defRPr/>
            </a:pPr>
            <a:r>
              <a:rPr lang="en-US" sz="1300" b="1" noProof="0" dirty="0" err="1" smtClean="0">
                <a:solidFill>
                  <a:srgbClr val="01451C"/>
                </a:solidFill>
                <a:latin typeface="Segoe UI Semibold" panose="020B0702040204020203" pitchFamily="34" charset="0"/>
                <a:ea typeface="Segoe UI Symbol" panose="020B0502040204020203" pitchFamily="34" charset="0"/>
                <a:cs typeface="Segoe UI Semibold" panose="020B0702040204020203" pitchFamily="34" charset="0"/>
              </a:rPr>
              <a:t>Institut</a:t>
            </a:r>
            <a:r>
              <a:rPr lang="en-US" sz="1300" b="1" noProof="0" dirty="0" smtClean="0">
                <a:solidFill>
                  <a:srgbClr val="01451C"/>
                </a:solidFill>
                <a:latin typeface="Segoe UI Semibold" panose="020B0702040204020203" pitchFamily="34" charset="0"/>
                <a:ea typeface="Segoe UI Symbol" panose="020B0502040204020203" pitchFamily="34" charset="0"/>
                <a:cs typeface="Segoe UI Semibold" panose="020B0702040204020203" pitchFamily="34" charset="0"/>
              </a:rPr>
              <a:t> </a:t>
            </a:r>
            <a:r>
              <a:rPr lang="en-US" sz="1300" b="1" noProof="0" dirty="0" err="1" smtClean="0">
                <a:solidFill>
                  <a:srgbClr val="01451C"/>
                </a:solidFill>
                <a:latin typeface="Segoe UI Semibold" panose="020B0702040204020203" pitchFamily="34" charset="0"/>
                <a:ea typeface="Segoe UI Symbol" panose="020B0502040204020203" pitchFamily="34" charset="0"/>
                <a:cs typeface="Segoe UI Semibold" panose="020B0702040204020203" pitchFamily="34" charset="0"/>
              </a:rPr>
              <a:t>für</a:t>
            </a:r>
            <a:r>
              <a:rPr lang="en-US" sz="1300" b="1" noProof="0" dirty="0" smtClean="0">
                <a:solidFill>
                  <a:srgbClr val="01451C"/>
                </a:solidFill>
                <a:latin typeface="Segoe UI Semibold" panose="020B0702040204020203" pitchFamily="34" charset="0"/>
                <a:ea typeface="Segoe UI Symbol" panose="020B0502040204020203" pitchFamily="34" charset="0"/>
                <a:cs typeface="Segoe UI Semibold" panose="020B0702040204020203" pitchFamily="34" charset="0"/>
              </a:rPr>
              <a:t> </a:t>
            </a:r>
            <a:r>
              <a:rPr lang="en-US" sz="1300" b="1" noProof="0" dirty="0" err="1" smtClean="0">
                <a:solidFill>
                  <a:srgbClr val="01451C"/>
                </a:solidFill>
                <a:latin typeface="Segoe UI Semibold" panose="020B0702040204020203" pitchFamily="34" charset="0"/>
                <a:ea typeface="Segoe UI Symbol" panose="020B0502040204020203" pitchFamily="34" charset="0"/>
                <a:cs typeface="Segoe UI Semibold" panose="020B0702040204020203" pitchFamily="34" charset="0"/>
              </a:rPr>
              <a:t>Abfallwirtschaft</a:t>
            </a:r>
            <a:endParaRPr lang="en-US" sz="1300" noProof="0" dirty="0" smtClean="0"/>
          </a:p>
          <a:p>
            <a:pPr algn="ctr">
              <a:spcAft>
                <a:spcPts val="300"/>
              </a:spcAft>
              <a:defRPr/>
            </a:pPr>
            <a:r>
              <a:rPr lang="en-US" sz="1200" noProof="0" dirty="0" smtClean="0">
                <a:solidFill>
                  <a:schemeClr val="tx1"/>
                </a:solidFill>
                <a:latin typeface="Segoe UI Symbol" panose="020B0502040204020203" pitchFamily="34" charset="0"/>
                <a:ea typeface="Segoe UI Symbol" panose="020B0502040204020203" pitchFamily="34" charset="0"/>
              </a:rPr>
              <a:t>E-Mail: abf@boku.ac.at </a:t>
            </a:r>
            <a:r>
              <a:rPr lang="en-US" sz="1200" noProof="0" dirty="0" smtClean="0">
                <a:solidFill>
                  <a:schemeClr val="tx1"/>
                </a:solidFill>
                <a:latin typeface="Arial" panose="020B0604020202020204" pitchFamily="34" charset="0"/>
                <a:ea typeface="Segoe UI Symbol" panose="020B0502040204020203" pitchFamily="34" charset="0"/>
                <a:cs typeface="Arial" panose="020B0604020202020204" pitchFamily="34" charset="0"/>
              </a:rPr>
              <a:t>\</a:t>
            </a:r>
            <a:r>
              <a:rPr lang="en-US" sz="1200" noProof="0" dirty="0" smtClean="0">
                <a:solidFill>
                  <a:schemeClr val="tx1"/>
                </a:solidFill>
                <a:latin typeface="Segoe UI Symbol" panose="020B0502040204020203" pitchFamily="34" charset="0"/>
                <a:ea typeface="Segoe UI Symbol" panose="020B0502040204020203" pitchFamily="34" charset="0"/>
              </a:rPr>
              <a:t> Webpage: www.wau.boku.ac.at/abf.html</a:t>
            </a:r>
          </a:p>
          <a:p>
            <a:pPr marL="0" marR="0" lvl="0" indent="0" algn="ctr" defTabSz="914400" rtl="0" eaLnBrk="0" fontAlgn="base" latinLnBrk="0" hangingPunct="0">
              <a:lnSpc>
                <a:spcPct val="100000"/>
              </a:lnSpc>
              <a:spcBef>
                <a:spcPct val="0"/>
              </a:spcBef>
              <a:spcAft>
                <a:spcPts val="300"/>
              </a:spcAft>
              <a:buClrTx/>
              <a:buSzTx/>
              <a:buFontTx/>
              <a:buNone/>
              <a:tabLst/>
              <a:defRPr/>
            </a:pPr>
            <a:r>
              <a:rPr lang="de-DE" sz="1200" dirty="0" smtClean="0">
                <a:latin typeface="Segoe UI Symbol" panose="020B0502040204020203" pitchFamily="34" charset="0"/>
                <a:ea typeface="Segoe UI Symbol" panose="020B0502040204020203" pitchFamily="34" charset="0"/>
              </a:rPr>
              <a:t>Tel.: +43 (0) 1 47654 81300</a:t>
            </a:r>
            <a:r>
              <a:rPr lang="de-DE" sz="1200" baseline="0" dirty="0" smtClean="0">
                <a:latin typeface="Segoe UI Symbol" panose="020B0502040204020203" pitchFamily="34" charset="0"/>
                <a:ea typeface="Segoe UI Symbol" panose="020B0502040204020203" pitchFamily="34" charset="0"/>
              </a:rPr>
              <a:t> </a:t>
            </a:r>
            <a:r>
              <a:rPr lang="de-DE" sz="1200" dirty="0" smtClean="0">
                <a:solidFill>
                  <a:schemeClr val="tx1"/>
                </a:solidFill>
                <a:latin typeface="Arial" panose="020B0604020202020204" pitchFamily="34" charset="0"/>
                <a:ea typeface="Segoe UI Symbol" panose="020B0502040204020203" pitchFamily="34" charset="0"/>
                <a:cs typeface="Arial" panose="020B0604020202020204" pitchFamily="34" charset="0"/>
              </a:rPr>
              <a:t>\</a:t>
            </a:r>
            <a:r>
              <a:rPr lang="de-DE" sz="1200" dirty="0" smtClean="0">
                <a:latin typeface="Segoe UI Symbol" panose="020B0502040204020203" pitchFamily="34" charset="0"/>
                <a:ea typeface="Segoe UI Symbol" panose="020B0502040204020203" pitchFamily="34" charset="0"/>
              </a:rPr>
              <a:t> Fax: +43 (0) 1 47654 81309</a:t>
            </a:r>
          </a:p>
          <a:p>
            <a:pPr algn="ctr">
              <a:spcAft>
                <a:spcPts val="300"/>
              </a:spcAft>
              <a:defRPr/>
            </a:pPr>
            <a:r>
              <a:rPr lang="en-US" sz="1200" noProof="0" dirty="0" err="1" smtClean="0">
                <a:latin typeface="Segoe UI Symbol" panose="020B0502040204020203" pitchFamily="34" charset="0"/>
                <a:ea typeface="Segoe UI Symbol" panose="020B0502040204020203" pitchFamily="34" charset="0"/>
              </a:rPr>
              <a:t>Muthgasse</a:t>
            </a:r>
            <a:r>
              <a:rPr lang="en-US" sz="1200" noProof="0" dirty="0" smtClean="0">
                <a:latin typeface="Segoe UI Symbol" panose="020B0502040204020203" pitchFamily="34" charset="0"/>
                <a:ea typeface="Segoe UI Symbol" panose="020B0502040204020203" pitchFamily="34" charset="0"/>
              </a:rPr>
              <a:t> 107/3, A-1190 Wien</a:t>
            </a:r>
            <a:endParaRPr lang="en-US" sz="1200" u="sng" noProof="0" dirty="0">
              <a:solidFill>
                <a:srgbClr val="00421C"/>
              </a:solidFill>
              <a:latin typeface="Segoe UI Symbol" panose="020B0502040204020203" pitchFamily="34" charset="0"/>
              <a:ea typeface="Segoe UI Symbol" panose="020B0502040204020203" pitchFamily="34" charset="0"/>
            </a:endParaRPr>
          </a:p>
        </p:txBody>
      </p:sp>
      <p:sp>
        <p:nvSpPr>
          <p:cNvPr id="3" name="Abgerundetes Rechteck 2"/>
          <p:cNvSpPr/>
          <p:nvPr userDrawn="1"/>
        </p:nvSpPr>
        <p:spPr bwMode="auto">
          <a:xfrm>
            <a:off x="3077570" y="4333802"/>
            <a:ext cx="914400" cy="914400"/>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AT" sz="2400" b="0" i="0" u="none" strike="noStrike" cap="none" normalizeH="0" baseline="0" smtClean="0">
              <a:ln>
                <a:noFill/>
              </a:ln>
              <a:solidFill>
                <a:schemeClr val="tx1"/>
              </a:solidFill>
              <a:effectLst/>
              <a:latin typeface="Antique Olv (W1)" pitchFamily="34" charset="0"/>
            </a:endParaRPr>
          </a:p>
        </p:txBody>
      </p:sp>
      <p:cxnSp>
        <p:nvCxnSpPr>
          <p:cNvPr id="42" name="Gerade Verbindung 41"/>
          <p:cNvCxnSpPr/>
          <p:nvPr userDrawn="1"/>
        </p:nvCxnSpPr>
        <p:spPr bwMode="auto">
          <a:xfrm>
            <a:off x="0" y="660340"/>
            <a:ext cx="9144000" cy="0"/>
          </a:xfrm>
          <a:prstGeom prst="line">
            <a:avLst/>
          </a:prstGeom>
          <a:noFill/>
          <a:ln w="19050" cap="flat" cmpd="sng" algn="ctr">
            <a:solidFill>
              <a:srgbClr val="00421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Gerade Verbindung 43"/>
          <p:cNvCxnSpPr/>
          <p:nvPr userDrawn="1"/>
        </p:nvCxnSpPr>
        <p:spPr bwMode="auto">
          <a:xfrm>
            <a:off x="-14896" y="4078289"/>
            <a:ext cx="3240000" cy="0"/>
          </a:xfrm>
          <a:prstGeom prst="line">
            <a:avLst/>
          </a:prstGeom>
          <a:noFill/>
          <a:ln w="12700" cap="flat" cmpd="sng" algn="ctr">
            <a:solidFill>
              <a:srgbClr val="00421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Gerade Verbindung 44"/>
          <p:cNvCxnSpPr/>
          <p:nvPr userDrawn="1"/>
        </p:nvCxnSpPr>
        <p:spPr bwMode="auto">
          <a:xfrm>
            <a:off x="5910567" y="4078289"/>
            <a:ext cx="3240000" cy="0"/>
          </a:xfrm>
          <a:prstGeom prst="line">
            <a:avLst/>
          </a:prstGeom>
          <a:noFill/>
          <a:ln w="12700" cap="flat" cmpd="sng" algn="ctr">
            <a:solidFill>
              <a:srgbClr val="00421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Textplatzhalter 5"/>
          <p:cNvSpPr>
            <a:spLocks noGrp="1"/>
          </p:cNvSpPr>
          <p:nvPr>
            <p:ph type="body" sz="quarter" idx="10" hasCustomPrompt="1"/>
          </p:nvPr>
        </p:nvSpPr>
        <p:spPr>
          <a:xfrm>
            <a:off x="2174875" y="1658341"/>
            <a:ext cx="4794250" cy="827310"/>
          </a:xfrm>
        </p:spPr>
        <p:txBody>
          <a:bodyPr/>
          <a:lstStyle>
            <a:lvl1pPr marL="0" indent="0" algn="ctr">
              <a:buNone/>
              <a:defRPr lang="en-GB" sz="3500" b="1" kern="1200" baseline="0" dirty="0">
                <a:solidFill>
                  <a:srgbClr val="00461C"/>
                </a:solidFill>
                <a:latin typeface="Segoe UI Light" panose="020B0502040204020203" pitchFamily="34" charset="0"/>
                <a:ea typeface="+mn-ea"/>
                <a:cs typeface="Segoe UI Light" panose="020B0502040204020203" pitchFamily="34" charset="0"/>
              </a:defRPr>
            </a:lvl1pPr>
          </a:lstStyle>
          <a:p>
            <a:pPr lvl="0"/>
            <a:r>
              <a:rPr lang="en-US" noProof="0" dirty="0" smtClean="0"/>
              <a:t>Word of thanks</a:t>
            </a:r>
            <a:endParaRPr lang="en-US" noProof="0" dirty="0"/>
          </a:p>
        </p:txBody>
      </p:sp>
      <p:grpSp>
        <p:nvGrpSpPr>
          <p:cNvPr id="17" name="Gruppieren 16"/>
          <p:cNvGrpSpPr>
            <a:grpSpLocks noChangeAspect="1"/>
          </p:cNvGrpSpPr>
          <p:nvPr userDrawn="1"/>
        </p:nvGrpSpPr>
        <p:grpSpPr>
          <a:xfrm>
            <a:off x="118212" y="9752"/>
            <a:ext cx="540828" cy="1090275"/>
            <a:chOff x="259556" y="0"/>
            <a:chExt cx="651600" cy="1313587"/>
          </a:xfrm>
        </p:grpSpPr>
        <p:pic>
          <p:nvPicPr>
            <p:cNvPr id="18" name="Picture 1"/>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l="6901" r="49978"/>
            <a:stretch/>
          </p:blipFill>
          <p:spPr bwMode="auto">
            <a:xfrm>
              <a:off x="259556" y="657959"/>
              <a:ext cx="651600" cy="655628"/>
            </a:xfrm>
            <a:prstGeom prst="rect">
              <a:avLst/>
            </a:prstGeom>
            <a:noFill/>
            <a:ln w="1587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l="52637" r="4085"/>
            <a:stretch/>
          </p:blipFill>
          <p:spPr bwMode="auto">
            <a:xfrm>
              <a:off x="259556" y="0"/>
              <a:ext cx="650082" cy="651704"/>
            </a:xfrm>
            <a:prstGeom prst="rect">
              <a:avLst/>
            </a:prstGeom>
            <a:noFill/>
            <a:ln w="1587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73375258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7" name="Group 6"/>
          <p:cNvGrpSpPr/>
          <p:nvPr/>
        </p:nvGrpSpPr>
        <p:grpSpPr>
          <a:xfrm>
            <a:off x="0" y="-8467"/>
            <a:ext cx="9144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2404534"/>
            <a:ext cx="5825202" cy="1646302"/>
          </a:xfrm>
        </p:spPr>
        <p:txBody>
          <a:bodyPr anchor="b">
            <a:noAutofit/>
          </a:bodyPr>
          <a:lstStyle>
            <a:lvl1pPr algn="r">
              <a:defRPr sz="4050">
                <a:solidFill>
                  <a:schemeClr val="accent1"/>
                </a:solidFill>
              </a:defRPr>
            </a:lvl1pPr>
          </a:lstStyle>
          <a:p>
            <a:r>
              <a:rPr lang="cs-CZ" smtClean="0"/>
              <a:t>Kliknutím lze upravit styl.</a:t>
            </a:r>
            <a:endParaRPr lang="en-US" dirty="0"/>
          </a:p>
        </p:txBody>
      </p:sp>
      <p:sp>
        <p:nvSpPr>
          <p:cNvPr id="3" name="Subtitle 2"/>
          <p:cNvSpPr>
            <a:spLocks noGrp="1"/>
          </p:cNvSpPr>
          <p:nvPr>
            <p:ph type="subTitle" idx="1"/>
          </p:nvPr>
        </p:nvSpPr>
        <p:spPr>
          <a:xfrm>
            <a:off x="1130300" y="4050834"/>
            <a:ext cx="5825202" cy="1096899"/>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cs-CZ" smtClean="0"/>
              <a:t>Kliknutím můžete upravit styl předlohy.</a:t>
            </a:r>
            <a:endParaRPr lang="en-US" dirty="0"/>
          </a:p>
        </p:txBody>
      </p:sp>
      <p:sp>
        <p:nvSpPr>
          <p:cNvPr id="4" name="Date Placeholder 3"/>
          <p:cNvSpPr>
            <a:spLocks noGrp="1"/>
          </p:cNvSpPr>
          <p:nvPr>
            <p:ph type="dt" sz="half" idx="10"/>
          </p:nvPr>
        </p:nvSpPr>
        <p:spPr/>
        <p:txBody>
          <a:bodyPr/>
          <a:lstStyle/>
          <a:p>
            <a:pPr defTabSz="342900" eaLnBrk="1" fontAlgn="auto" hangingPunct="1">
              <a:spcBef>
                <a:spcPts val="0"/>
              </a:spcBef>
              <a:spcAft>
                <a:spcPts val="0"/>
              </a:spcAft>
            </a:pPr>
            <a:fld id="{65D976CE-FEB9-4FC2-B549-9F815B78DCE1}" type="datetimeFigureOut">
              <a:rPr lang="cs-CZ" smtClean="0">
                <a:solidFill>
                  <a:prstClr val="black">
                    <a:tint val="75000"/>
                  </a:prstClr>
                </a:solidFill>
                <a:latin typeface="Trebuchet MS" panose="020B0603020202020204"/>
              </a:rPr>
              <a:pPr defTabSz="342900" eaLnBrk="1" fontAlgn="auto" hangingPunct="1">
                <a:spcBef>
                  <a:spcPts val="0"/>
                </a:spcBef>
                <a:spcAft>
                  <a:spcPts val="0"/>
                </a:spcAft>
              </a:pPr>
              <a:t>21.01.2020</a:t>
            </a:fld>
            <a:endParaRPr lang="cs-CZ">
              <a:solidFill>
                <a:prstClr val="black">
                  <a:tint val="75000"/>
                </a:prstClr>
              </a:solidFill>
              <a:latin typeface="Trebuchet MS" panose="020B0603020202020204"/>
            </a:endParaRPr>
          </a:p>
        </p:txBody>
      </p:sp>
      <p:sp>
        <p:nvSpPr>
          <p:cNvPr id="5" name="Footer Placeholder 4"/>
          <p:cNvSpPr>
            <a:spLocks noGrp="1"/>
          </p:cNvSpPr>
          <p:nvPr>
            <p:ph type="ftr" sz="quarter" idx="11"/>
          </p:nvPr>
        </p:nvSpPr>
        <p:spPr/>
        <p:txBody>
          <a:bodyPr/>
          <a:lstStyle/>
          <a:p>
            <a:pPr defTabSz="342900" eaLnBrk="1" fontAlgn="auto" hangingPunct="1">
              <a:spcBef>
                <a:spcPts val="0"/>
              </a:spcBef>
              <a:spcAft>
                <a:spcPts val="0"/>
              </a:spcAft>
            </a:pPr>
            <a:endParaRPr lang="cs-CZ">
              <a:solidFill>
                <a:prstClr val="black">
                  <a:tint val="75000"/>
                </a:prstClr>
              </a:solidFill>
              <a:latin typeface="Trebuchet MS" panose="020B0603020202020204"/>
            </a:endParaRPr>
          </a:p>
        </p:txBody>
      </p:sp>
      <p:sp>
        <p:nvSpPr>
          <p:cNvPr id="6" name="Slide Number Placeholder 5"/>
          <p:cNvSpPr>
            <a:spLocks noGrp="1"/>
          </p:cNvSpPr>
          <p:nvPr>
            <p:ph type="sldNum" sz="quarter" idx="12"/>
          </p:nvPr>
        </p:nvSpPr>
        <p:spPr/>
        <p:txBody>
          <a:bodyPr/>
          <a:lstStyle/>
          <a:p>
            <a:pPr defTabSz="342900" eaLnBrk="1" fontAlgn="auto" hangingPunct="1">
              <a:spcBef>
                <a:spcPts val="0"/>
              </a:spcBef>
              <a:spcAft>
                <a:spcPts val="0"/>
              </a:spcAft>
            </a:pPr>
            <a:fld id="{4967516B-BF75-4540-A96D-E23AEBB2AF32}" type="slidenum">
              <a:rPr lang="cs-CZ" smtClean="0">
                <a:solidFill>
                  <a:srgbClr val="90C226"/>
                </a:solidFill>
                <a:latin typeface="Trebuchet MS" panose="020B0603020202020204"/>
              </a:rPr>
              <a:pPr defTabSz="342900" eaLnBrk="1" fontAlgn="auto" hangingPunct="1">
                <a:spcBef>
                  <a:spcPts val="0"/>
                </a:spcBef>
                <a:spcAft>
                  <a:spcPts val="0"/>
                </a:spcAft>
              </a:pPr>
              <a:t>‹Nr.›</a:t>
            </a:fld>
            <a:endParaRPr lang="cs-CZ">
              <a:solidFill>
                <a:srgbClr val="90C226"/>
              </a:solidFill>
              <a:latin typeface="Trebuchet MS" panose="020B0603020202020204"/>
            </a:endParaRPr>
          </a:p>
        </p:txBody>
      </p:sp>
    </p:spTree>
    <p:extLst>
      <p:ext uri="{BB962C8B-B14F-4D97-AF65-F5344CB8AC3E}">
        <p14:creationId xmlns:p14="http://schemas.microsoft.com/office/powerpoint/2010/main" val="2555369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cs-CZ" smtClean="0"/>
              <a:t>Kliknutím lze upravit styl.</a:t>
            </a:r>
            <a:endParaRPr lang="en-US" dirty="0"/>
          </a:p>
        </p:txBody>
      </p:sp>
      <p:sp>
        <p:nvSpPr>
          <p:cNvPr id="3" name="Content Placeholder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pPr defTabSz="342900" eaLnBrk="1" fontAlgn="auto" hangingPunct="1">
              <a:spcBef>
                <a:spcPts val="0"/>
              </a:spcBef>
              <a:spcAft>
                <a:spcPts val="0"/>
              </a:spcAft>
            </a:pPr>
            <a:fld id="{65D976CE-FEB9-4FC2-B549-9F815B78DCE1}" type="datetimeFigureOut">
              <a:rPr lang="cs-CZ" smtClean="0">
                <a:solidFill>
                  <a:prstClr val="black">
                    <a:tint val="75000"/>
                  </a:prstClr>
                </a:solidFill>
                <a:latin typeface="Trebuchet MS" panose="020B0603020202020204"/>
              </a:rPr>
              <a:pPr defTabSz="342900" eaLnBrk="1" fontAlgn="auto" hangingPunct="1">
                <a:spcBef>
                  <a:spcPts val="0"/>
                </a:spcBef>
                <a:spcAft>
                  <a:spcPts val="0"/>
                </a:spcAft>
              </a:pPr>
              <a:t>21.01.2020</a:t>
            </a:fld>
            <a:endParaRPr lang="cs-CZ">
              <a:solidFill>
                <a:prstClr val="black">
                  <a:tint val="75000"/>
                </a:prstClr>
              </a:solidFill>
              <a:latin typeface="Trebuchet MS" panose="020B0603020202020204"/>
            </a:endParaRPr>
          </a:p>
        </p:txBody>
      </p:sp>
      <p:sp>
        <p:nvSpPr>
          <p:cNvPr id="5" name="Footer Placeholder 4"/>
          <p:cNvSpPr>
            <a:spLocks noGrp="1"/>
          </p:cNvSpPr>
          <p:nvPr>
            <p:ph type="ftr" sz="quarter" idx="11"/>
          </p:nvPr>
        </p:nvSpPr>
        <p:spPr/>
        <p:txBody>
          <a:bodyPr/>
          <a:lstStyle/>
          <a:p>
            <a:pPr defTabSz="342900" eaLnBrk="1" fontAlgn="auto" hangingPunct="1">
              <a:spcBef>
                <a:spcPts val="0"/>
              </a:spcBef>
              <a:spcAft>
                <a:spcPts val="0"/>
              </a:spcAft>
            </a:pPr>
            <a:endParaRPr lang="cs-CZ">
              <a:solidFill>
                <a:prstClr val="black">
                  <a:tint val="75000"/>
                </a:prstClr>
              </a:solidFill>
              <a:latin typeface="Trebuchet MS" panose="020B0603020202020204"/>
            </a:endParaRPr>
          </a:p>
        </p:txBody>
      </p:sp>
      <p:sp>
        <p:nvSpPr>
          <p:cNvPr id="6" name="Slide Number Placeholder 5"/>
          <p:cNvSpPr>
            <a:spLocks noGrp="1"/>
          </p:cNvSpPr>
          <p:nvPr>
            <p:ph type="sldNum" sz="quarter" idx="12"/>
          </p:nvPr>
        </p:nvSpPr>
        <p:spPr/>
        <p:txBody>
          <a:bodyPr/>
          <a:lstStyle/>
          <a:p>
            <a:pPr defTabSz="342900" eaLnBrk="1" fontAlgn="auto" hangingPunct="1">
              <a:spcBef>
                <a:spcPts val="0"/>
              </a:spcBef>
              <a:spcAft>
                <a:spcPts val="0"/>
              </a:spcAft>
            </a:pPr>
            <a:fld id="{4967516B-BF75-4540-A96D-E23AEBB2AF32}" type="slidenum">
              <a:rPr lang="cs-CZ" smtClean="0">
                <a:solidFill>
                  <a:srgbClr val="90C226"/>
                </a:solidFill>
                <a:latin typeface="Trebuchet MS" panose="020B0603020202020204"/>
              </a:rPr>
              <a:pPr defTabSz="342900" eaLnBrk="1" fontAlgn="auto" hangingPunct="1">
                <a:spcBef>
                  <a:spcPts val="0"/>
                </a:spcBef>
                <a:spcAft>
                  <a:spcPts val="0"/>
                </a:spcAft>
              </a:pPr>
              <a:t>‹Nr.›</a:t>
            </a:fld>
            <a:endParaRPr lang="cs-CZ">
              <a:solidFill>
                <a:srgbClr val="90C226"/>
              </a:solidFill>
              <a:latin typeface="Trebuchet MS" panose="020B0603020202020204"/>
            </a:endParaRPr>
          </a:p>
        </p:txBody>
      </p:sp>
    </p:spTree>
    <p:extLst>
      <p:ext uri="{BB962C8B-B14F-4D97-AF65-F5344CB8AC3E}">
        <p14:creationId xmlns:p14="http://schemas.microsoft.com/office/powerpoint/2010/main" val="1663647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508001" y="2700868"/>
            <a:ext cx="6447501" cy="1826581"/>
          </a:xfrm>
        </p:spPr>
        <p:txBody>
          <a:bodyPr anchor="b"/>
          <a:lstStyle>
            <a:lvl1pPr algn="l">
              <a:defRPr sz="3000" b="0" cap="none"/>
            </a:lvl1pPr>
          </a:lstStyle>
          <a:p>
            <a:r>
              <a:rPr lang="cs-CZ" smtClean="0"/>
              <a:t>Kliknutím lze upravit styl.</a:t>
            </a:r>
            <a:endParaRPr lang="en-US" dirty="0"/>
          </a:p>
        </p:txBody>
      </p:sp>
      <p:sp>
        <p:nvSpPr>
          <p:cNvPr id="3" name="Text Placeholder 2"/>
          <p:cNvSpPr>
            <a:spLocks noGrp="1"/>
          </p:cNvSpPr>
          <p:nvPr>
            <p:ph type="body" idx="1"/>
          </p:nvPr>
        </p:nvSpPr>
        <p:spPr>
          <a:xfrm>
            <a:off x="508001" y="4527448"/>
            <a:ext cx="6447501" cy="8604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p:txBody>
          <a:bodyPr/>
          <a:lstStyle/>
          <a:p>
            <a:pPr defTabSz="342900" eaLnBrk="1" fontAlgn="auto" hangingPunct="1">
              <a:spcBef>
                <a:spcPts val="0"/>
              </a:spcBef>
              <a:spcAft>
                <a:spcPts val="0"/>
              </a:spcAft>
            </a:pPr>
            <a:fld id="{65D976CE-FEB9-4FC2-B549-9F815B78DCE1}" type="datetimeFigureOut">
              <a:rPr lang="cs-CZ" smtClean="0">
                <a:solidFill>
                  <a:prstClr val="black">
                    <a:tint val="75000"/>
                  </a:prstClr>
                </a:solidFill>
                <a:latin typeface="Trebuchet MS" panose="020B0603020202020204"/>
              </a:rPr>
              <a:pPr defTabSz="342900" eaLnBrk="1" fontAlgn="auto" hangingPunct="1">
                <a:spcBef>
                  <a:spcPts val="0"/>
                </a:spcBef>
                <a:spcAft>
                  <a:spcPts val="0"/>
                </a:spcAft>
              </a:pPr>
              <a:t>21.01.2020</a:t>
            </a:fld>
            <a:endParaRPr lang="cs-CZ">
              <a:solidFill>
                <a:prstClr val="black">
                  <a:tint val="75000"/>
                </a:prstClr>
              </a:solidFill>
              <a:latin typeface="Trebuchet MS" panose="020B0603020202020204"/>
            </a:endParaRPr>
          </a:p>
        </p:txBody>
      </p:sp>
      <p:sp>
        <p:nvSpPr>
          <p:cNvPr id="5" name="Footer Placeholder 4"/>
          <p:cNvSpPr>
            <a:spLocks noGrp="1"/>
          </p:cNvSpPr>
          <p:nvPr>
            <p:ph type="ftr" sz="quarter" idx="11"/>
          </p:nvPr>
        </p:nvSpPr>
        <p:spPr/>
        <p:txBody>
          <a:bodyPr/>
          <a:lstStyle/>
          <a:p>
            <a:pPr defTabSz="342900" eaLnBrk="1" fontAlgn="auto" hangingPunct="1">
              <a:spcBef>
                <a:spcPts val="0"/>
              </a:spcBef>
              <a:spcAft>
                <a:spcPts val="0"/>
              </a:spcAft>
            </a:pPr>
            <a:endParaRPr lang="cs-CZ">
              <a:solidFill>
                <a:prstClr val="black">
                  <a:tint val="75000"/>
                </a:prstClr>
              </a:solidFill>
              <a:latin typeface="Trebuchet MS" panose="020B0603020202020204"/>
            </a:endParaRPr>
          </a:p>
        </p:txBody>
      </p:sp>
      <p:sp>
        <p:nvSpPr>
          <p:cNvPr id="6" name="Slide Number Placeholder 5"/>
          <p:cNvSpPr>
            <a:spLocks noGrp="1"/>
          </p:cNvSpPr>
          <p:nvPr>
            <p:ph type="sldNum" sz="quarter" idx="12"/>
          </p:nvPr>
        </p:nvSpPr>
        <p:spPr/>
        <p:txBody>
          <a:bodyPr/>
          <a:lstStyle/>
          <a:p>
            <a:pPr defTabSz="342900" eaLnBrk="1" fontAlgn="auto" hangingPunct="1">
              <a:spcBef>
                <a:spcPts val="0"/>
              </a:spcBef>
              <a:spcAft>
                <a:spcPts val="0"/>
              </a:spcAft>
            </a:pPr>
            <a:fld id="{4967516B-BF75-4540-A96D-E23AEBB2AF32}" type="slidenum">
              <a:rPr lang="cs-CZ" smtClean="0">
                <a:solidFill>
                  <a:srgbClr val="90C226"/>
                </a:solidFill>
                <a:latin typeface="Trebuchet MS" panose="020B0603020202020204"/>
              </a:rPr>
              <a:pPr defTabSz="342900" eaLnBrk="1" fontAlgn="auto" hangingPunct="1">
                <a:spcBef>
                  <a:spcPts val="0"/>
                </a:spcBef>
                <a:spcAft>
                  <a:spcPts val="0"/>
                </a:spcAft>
              </a:pPr>
              <a:t>‹Nr.›</a:t>
            </a:fld>
            <a:endParaRPr lang="cs-CZ">
              <a:solidFill>
                <a:srgbClr val="90C226"/>
              </a:solidFill>
              <a:latin typeface="Trebuchet MS" panose="020B0603020202020204"/>
            </a:endParaRPr>
          </a:p>
        </p:txBody>
      </p:sp>
    </p:spTree>
    <p:extLst>
      <p:ext uri="{BB962C8B-B14F-4D97-AF65-F5344CB8AC3E}">
        <p14:creationId xmlns:p14="http://schemas.microsoft.com/office/powerpoint/2010/main" val="2133944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sz="half" idx="1"/>
          </p:nvPr>
        </p:nvSpPr>
        <p:spPr>
          <a:xfrm>
            <a:off x="508001" y="2160589"/>
            <a:ext cx="3138026" cy="3880772"/>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3817477" y="2160590"/>
            <a:ext cx="3138026" cy="3880773"/>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pPr defTabSz="342900" eaLnBrk="1" fontAlgn="auto" hangingPunct="1">
              <a:spcBef>
                <a:spcPts val="0"/>
              </a:spcBef>
              <a:spcAft>
                <a:spcPts val="0"/>
              </a:spcAft>
            </a:pPr>
            <a:fld id="{65D976CE-FEB9-4FC2-B549-9F815B78DCE1}" type="datetimeFigureOut">
              <a:rPr lang="cs-CZ" smtClean="0">
                <a:solidFill>
                  <a:prstClr val="black">
                    <a:tint val="75000"/>
                  </a:prstClr>
                </a:solidFill>
                <a:latin typeface="Trebuchet MS" panose="020B0603020202020204"/>
              </a:rPr>
              <a:pPr defTabSz="342900" eaLnBrk="1" fontAlgn="auto" hangingPunct="1">
                <a:spcBef>
                  <a:spcPts val="0"/>
                </a:spcBef>
                <a:spcAft>
                  <a:spcPts val="0"/>
                </a:spcAft>
              </a:pPr>
              <a:t>21.01.2020</a:t>
            </a:fld>
            <a:endParaRPr lang="cs-CZ">
              <a:solidFill>
                <a:prstClr val="black">
                  <a:tint val="75000"/>
                </a:prstClr>
              </a:solidFill>
              <a:latin typeface="Trebuchet MS" panose="020B0603020202020204"/>
            </a:endParaRPr>
          </a:p>
        </p:txBody>
      </p:sp>
      <p:sp>
        <p:nvSpPr>
          <p:cNvPr id="6" name="Footer Placeholder 5"/>
          <p:cNvSpPr>
            <a:spLocks noGrp="1"/>
          </p:cNvSpPr>
          <p:nvPr>
            <p:ph type="ftr" sz="quarter" idx="11"/>
          </p:nvPr>
        </p:nvSpPr>
        <p:spPr/>
        <p:txBody>
          <a:bodyPr/>
          <a:lstStyle/>
          <a:p>
            <a:pPr defTabSz="342900" eaLnBrk="1" fontAlgn="auto" hangingPunct="1">
              <a:spcBef>
                <a:spcPts val="0"/>
              </a:spcBef>
              <a:spcAft>
                <a:spcPts val="0"/>
              </a:spcAft>
            </a:pPr>
            <a:endParaRPr lang="cs-CZ">
              <a:solidFill>
                <a:prstClr val="black">
                  <a:tint val="75000"/>
                </a:prstClr>
              </a:solidFill>
              <a:latin typeface="Trebuchet MS" panose="020B0603020202020204"/>
            </a:endParaRPr>
          </a:p>
        </p:txBody>
      </p:sp>
      <p:sp>
        <p:nvSpPr>
          <p:cNvPr id="7" name="Slide Number Placeholder 6"/>
          <p:cNvSpPr>
            <a:spLocks noGrp="1"/>
          </p:cNvSpPr>
          <p:nvPr>
            <p:ph type="sldNum" sz="quarter" idx="12"/>
          </p:nvPr>
        </p:nvSpPr>
        <p:spPr/>
        <p:txBody>
          <a:bodyPr/>
          <a:lstStyle/>
          <a:p>
            <a:pPr defTabSz="342900" eaLnBrk="1" fontAlgn="auto" hangingPunct="1">
              <a:spcBef>
                <a:spcPts val="0"/>
              </a:spcBef>
              <a:spcAft>
                <a:spcPts val="0"/>
              </a:spcAft>
            </a:pPr>
            <a:fld id="{4967516B-BF75-4540-A96D-E23AEBB2AF32}" type="slidenum">
              <a:rPr lang="cs-CZ" smtClean="0">
                <a:solidFill>
                  <a:srgbClr val="90C226"/>
                </a:solidFill>
                <a:latin typeface="Trebuchet MS" panose="020B0603020202020204"/>
              </a:rPr>
              <a:pPr defTabSz="342900" eaLnBrk="1" fontAlgn="auto" hangingPunct="1">
                <a:spcBef>
                  <a:spcPts val="0"/>
                </a:spcBef>
                <a:spcAft>
                  <a:spcPts val="0"/>
                </a:spcAft>
              </a:pPr>
              <a:t>‹Nr.›</a:t>
            </a:fld>
            <a:endParaRPr lang="cs-CZ">
              <a:solidFill>
                <a:srgbClr val="90C226"/>
              </a:solidFill>
              <a:latin typeface="Trebuchet MS" panose="020B0603020202020204"/>
            </a:endParaRPr>
          </a:p>
        </p:txBody>
      </p:sp>
    </p:spTree>
    <p:extLst>
      <p:ext uri="{BB962C8B-B14F-4D97-AF65-F5344CB8AC3E}">
        <p14:creationId xmlns:p14="http://schemas.microsoft.com/office/powerpoint/2010/main" val="2516224597"/>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Kliknutím lze upravit styl.</a:t>
            </a:r>
            <a:endParaRPr lang="en-US" dirty="0"/>
          </a:p>
        </p:txBody>
      </p:sp>
      <p:sp>
        <p:nvSpPr>
          <p:cNvPr id="3" name="Text Placeholder 2"/>
          <p:cNvSpPr>
            <a:spLocks noGrp="1"/>
          </p:cNvSpPr>
          <p:nvPr>
            <p:ph type="body" idx="1"/>
          </p:nvPr>
        </p:nvSpPr>
        <p:spPr>
          <a:xfrm>
            <a:off x="506809" y="2160983"/>
            <a:ext cx="3139217"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cs-CZ" smtClean="0"/>
              <a:t>Upravte styly předlohy textu.</a:t>
            </a:r>
          </a:p>
        </p:txBody>
      </p:sp>
      <p:sp>
        <p:nvSpPr>
          <p:cNvPr id="4" name="Content Placeholder 3"/>
          <p:cNvSpPr>
            <a:spLocks noGrp="1"/>
          </p:cNvSpPr>
          <p:nvPr>
            <p:ph sz="half" idx="2"/>
          </p:nvPr>
        </p:nvSpPr>
        <p:spPr>
          <a:xfrm>
            <a:off x="506809" y="2737246"/>
            <a:ext cx="3139217" cy="3304117"/>
          </a:xfrm>
        </p:spPr>
        <p:txBody>
          <a:bodyPr>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3816287" y="2160983"/>
            <a:ext cx="3139214"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cs-CZ" smtClean="0"/>
              <a:t>Upravte styly předlohy textu.</a:t>
            </a:r>
          </a:p>
        </p:txBody>
      </p:sp>
      <p:sp>
        <p:nvSpPr>
          <p:cNvPr id="6" name="Content Placeholder 5"/>
          <p:cNvSpPr>
            <a:spLocks noGrp="1"/>
          </p:cNvSpPr>
          <p:nvPr>
            <p:ph sz="quarter" idx="4"/>
          </p:nvPr>
        </p:nvSpPr>
        <p:spPr>
          <a:xfrm>
            <a:off x="3816288" y="2737246"/>
            <a:ext cx="3139213" cy="3304117"/>
          </a:xfrm>
        </p:spPr>
        <p:txBody>
          <a:bodyPr>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pPr defTabSz="342900" eaLnBrk="1" fontAlgn="auto" hangingPunct="1">
              <a:spcBef>
                <a:spcPts val="0"/>
              </a:spcBef>
              <a:spcAft>
                <a:spcPts val="0"/>
              </a:spcAft>
            </a:pPr>
            <a:fld id="{65D976CE-FEB9-4FC2-B549-9F815B78DCE1}" type="datetimeFigureOut">
              <a:rPr lang="cs-CZ" smtClean="0">
                <a:solidFill>
                  <a:prstClr val="black">
                    <a:tint val="75000"/>
                  </a:prstClr>
                </a:solidFill>
                <a:latin typeface="Trebuchet MS" panose="020B0603020202020204"/>
              </a:rPr>
              <a:pPr defTabSz="342900" eaLnBrk="1" fontAlgn="auto" hangingPunct="1">
                <a:spcBef>
                  <a:spcPts val="0"/>
                </a:spcBef>
                <a:spcAft>
                  <a:spcPts val="0"/>
                </a:spcAft>
              </a:pPr>
              <a:t>21.01.2020</a:t>
            </a:fld>
            <a:endParaRPr lang="cs-CZ">
              <a:solidFill>
                <a:prstClr val="black">
                  <a:tint val="75000"/>
                </a:prstClr>
              </a:solidFill>
              <a:latin typeface="Trebuchet MS" panose="020B0603020202020204"/>
            </a:endParaRPr>
          </a:p>
        </p:txBody>
      </p:sp>
      <p:sp>
        <p:nvSpPr>
          <p:cNvPr id="8" name="Footer Placeholder 7"/>
          <p:cNvSpPr>
            <a:spLocks noGrp="1"/>
          </p:cNvSpPr>
          <p:nvPr>
            <p:ph type="ftr" sz="quarter" idx="11"/>
          </p:nvPr>
        </p:nvSpPr>
        <p:spPr/>
        <p:txBody>
          <a:bodyPr/>
          <a:lstStyle/>
          <a:p>
            <a:pPr defTabSz="342900" eaLnBrk="1" fontAlgn="auto" hangingPunct="1">
              <a:spcBef>
                <a:spcPts val="0"/>
              </a:spcBef>
              <a:spcAft>
                <a:spcPts val="0"/>
              </a:spcAft>
            </a:pPr>
            <a:endParaRPr lang="cs-CZ">
              <a:solidFill>
                <a:prstClr val="black">
                  <a:tint val="75000"/>
                </a:prstClr>
              </a:solidFill>
              <a:latin typeface="Trebuchet MS" panose="020B0603020202020204"/>
            </a:endParaRPr>
          </a:p>
        </p:txBody>
      </p:sp>
      <p:sp>
        <p:nvSpPr>
          <p:cNvPr id="9" name="Slide Number Placeholder 8"/>
          <p:cNvSpPr>
            <a:spLocks noGrp="1"/>
          </p:cNvSpPr>
          <p:nvPr>
            <p:ph type="sldNum" sz="quarter" idx="12"/>
          </p:nvPr>
        </p:nvSpPr>
        <p:spPr/>
        <p:txBody>
          <a:bodyPr/>
          <a:lstStyle/>
          <a:p>
            <a:pPr defTabSz="342900" eaLnBrk="1" fontAlgn="auto" hangingPunct="1">
              <a:spcBef>
                <a:spcPts val="0"/>
              </a:spcBef>
              <a:spcAft>
                <a:spcPts val="0"/>
              </a:spcAft>
            </a:pPr>
            <a:fld id="{4967516B-BF75-4540-A96D-E23AEBB2AF32}" type="slidenum">
              <a:rPr lang="cs-CZ" smtClean="0">
                <a:solidFill>
                  <a:srgbClr val="90C226"/>
                </a:solidFill>
                <a:latin typeface="Trebuchet MS" panose="020B0603020202020204"/>
              </a:rPr>
              <a:pPr defTabSz="342900" eaLnBrk="1" fontAlgn="auto" hangingPunct="1">
                <a:spcBef>
                  <a:spcPts val="0"/>
                </a:spcBef>
                <a:spcAft>
                  <a:spcPts val="0"/>
                </a:spcAft>
              </a:pPr>
              <a:t>‹Nr.›</a:t>
            </a:fld>
            <a:endParaRPr lang="cs-CZ">
              <a:solidFill>
                <a:srgbClr val="90C226"/>
              </a:solidFill>
              <a:latin typeface="Trebuchet MS" panose="020B0603020202020204"/>
            </a:endParaRPr>
          </a:p>
        </p:txBody>
      </p:sp>
    </p:spTree>
    <p:extLst>
      <p:ext uri="{BB962C8B-B14F-4D97-AF65-F5344CB8AC3E}">
        <p14:creationId xmlns:p14="http://schemas.microsoft.com/office/powerpoint/2010/main" val="4169299648"/>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theme" Target="../theme/theme2.xml"/><Relationship Id="rId2" Type="http://schemas.openxmlformats.org/officeDocument/2006/relationships/slideLayout" Target="../slideLayouts/slideLayout6.xml"/><Relationship Id="rId16" Type="http://schemas.openxmlformats.org/officeDocument/2006/relationships/slideLayout" Target="../slideLayouts/slideLayout20.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3"/>
          <p:cNvSpPr>
            <a:spLocks noGrp="1" noChangeArrowheads="1"/>
          </p:cNvSpPr>
          <p:nvPr>
            <p:ph type="body" idx="1"/>
          </p:nvPr>
        </p:nvSpPr>
        <p:spPr bwMode="auto">
          <a:xfrm>
            <a:off x="304800" y="1735138"/>
            <a:ext cx="8531225" cy="4462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dirty="0" smtClean="0"/>
              <a:t>Click to edit Master text style</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cxnSp>
        <p:nvCxnSpPr>
          <p:cNvPr id="4" name="Gerade Verbindung 3"/>
          <p:cNvCxnSpPr/>
          <p:nvPr userDrawn="1"/>
        </p:nvCxnSpPr>
        <p:spPr bwMode="auto">
          <a:xfrm>
            <a:off x="0" y="657959"/>
            <a:ext cx="9144000" cy="0"/>
          </a:xfrm>
          <a:prstGeom prst="line">
            <a:avLst/>
          </a:prstGeom>
          <a:noFill/>
          <a:ln w="19050" cap="flat" cmpd="sng" algn="ctr">
            <a:solidFill>
              <a:srgbClr val="00421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Rechteck 21"/>
          <p:cNvSpPr/>
          <p:nvPr userDrawn="1"/>
        </p:nvSpPr>
        <p:spPr bwMode="auto">
          <a:xfrm>
            <a:off x="8537250" y="6245137"/>
            <a:ext cx="535692" cy="344816"/>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AT" sz="2400" b="0" i="0" u="none" strike="noStrike" cap="none" normalizeH="0" baseline="0" smtClean="0">
              <a:ln>
                <a:noFill/>
              </a:ln>
              <a:solidFill>
                <a:schemeClr val="tx1"/>
              </a:solidFill>
              <a:effectLst/>
              <a:latin typeface="Antique Olv (W1)" pitchFamily="34" charset="0"/>
            </a:endParaRPr>
          </a:p>
        </p:txBody>
      </p:sp>
      <p:sp>
        <p:nvSpPr>
          <p:cNvPr id="32" name="Flussdiagramm: Manuelle Verarbeitung 31"/>
          <p:cNvSpPr/>
          <p:nvPr userDrawn="1"/>
        </p:nvSpPr>
        <p:spPr bwMode="auto">
          <a:xfrm>
            <a:off x="5165260" y="3778027"/>
            <a:ext cx="612000" cy="576000"/>
          </a:xfrm>
          <a:prstGeom prst="flowChartManualOperation">
            <a:avLst/>
          </a:prstGeom>
          <a:solidFill>
            <a:schemeClr val="bg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AT" sz="2400" b="0" i="0" u="none" strike="noStrike" cap="none" normalizeH="0" baseline="0" smtClean="0">
              <a:ln>
                <a:noFill/>
              </a:ln>
              <a:solidFill>
                <a:schemeClr val="tx1"/>
              </a:solidFill>
              <a:effectLst/>
              <a:latin typeface="Antique Olv (W1)" pitchFamily="34" charset="0"/>
            </a:endParaRPr>
          </a:p>
        </p:txBody>
      </p:sp>
      <p:cxnSp>
        <p:nvCxnSpPr>
          <p:cNvPr id="17" name="Gerade Verbindung 20"/>
          <p:cNvCxnSpPr/>
          <p:nvPr userDrawn="1"/>
        </p:nvCxnSpPr>
        <p:spPr bwMode="auto">
          <a:xfrm>
            <a:off x="-3175" y="6463762"/>
            <a:ext cx="9144000" cy="0"/>
          </a:xfrm>
          <a:prstGeom prst="line">
            <a:avLst/>
          </a:prstGeom>
          <a:noFill/>
          <a:ln w="12700" cap="flat" cmpd="sng" algn="ctr">
            <a:solidFill>
              <a:srgbClr val="00421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Datumsplatzhalter 3"/>
          <p:cNvSpPr>
            <a:spLocks noGrp="1"/>
          </p:cNvSpPr>
          <p:nvPr>
            <p:ph type="dt" sz="half" idx="2"/>
          </p:nvPr>
        </p:nvSpPr>
        <p:spPr>
          <a:xfrm>
            <a:off x="7453268" y="6514083"/>
            <a:ext cx="1083982" cy="288000"/>
          </a:xfrm>
          <a:prstGeom prst="rect">
            <a:avLst/>
          </a:prstGeom>
        </p:spPr>
        <p:txBody>
          <a:bodyPr vert="horz" lIns="91440" tIns="45720" rIns="91440" bIns="45720" rtlCol="0" anchor="ctr"/>
          <a:lstStyle>
            <a:lvl1pPr algn="r">
              <a:defRPr lang="de-AT" sz="1300" kern="1200" smtClean="0">
                <a:solidFill>
                  <a:schemeClr val="tx1"/>
                </a:solidFill>
                <a:latin typeface="Segoe UI Light" panose="020B0502040204020203" pitchFamily="34" charset="0"/>
                <a:ea typeface="+mn-ea"/>
                <a:cs typeface="+mn-cs"/>
              </a:defRPr>
            </a:lvl1pPr>
          </a:lstStyle>
          <a:p>
            <a:fld id="{A757FE29-8EC0-4BC5-B08D-3A3F3B474F48}" type="datetime1">
              <a:rPr lang="en-GB" smtClean="0"/>
              <a:t>21/01/2020</a:t>
            </a:fld>
            <a:endParaRPr lang="en-GB" dirty="0"/>
          </a:p>
        </p:txBody>
      </p:sp>
      <p:sp>
        <p:nvSpPr>
          <p:cNvPr id="31" name="Rechteck 30"/>
          <p:cNvSpPr/>
          <p:nvPr userDrawn="1"/>
        </p:nvSpPr>
        <p:spPr bwMode="auto">
          <a:xfrm>
            <a:off x="8607311" y="6412720"/>
            <a:ext cx="477582" cy="18000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AT" sz="2400" b="0" i="0" u="none" strike="noStrike" cap="none" normalizeH="0" baseline="0" smtClean="0">
              <a:ln>
                <a:noFill/>
              </a:ln>
              <a:solidFill>
                <a:schemeClr val="tx1"/>
              </a:solidFill>
              <a:effectLst/>
              <a:latin typeface="Antique Olv (W1)" pitchFamily="34" charset="0"/>
            </a:endParaRPr>
          </a:p>
        </p:txBody>
      </p:sp>
      <p:grpSp>
        <p:nvGrpSpPr>
          <p:cNvPr id="24" name="Gruppieren 23"/>
          <p:cNvGrpSpPr/>
          <p:nvPr userDrawn="1"/>
        </p:nvGrpSpPr>
        <p:grpSpPr>
          <a:xfrm>
            <a:off x="8659074" y="6426244"/>
            <a:ext cx="372112" cy="387634"/>
            <a:chOff x="5876427" y="4843043"/>
            <a:chExt cx="372112" cy="387634"/>
          </a:xfrm>
        </p:grpSpPr>
        <p:sp>
          <p:nvSpPr>
            <p:cNvPr id="25" name="Rechteck 24"/>
            <p:cNvSpPr/>
            <p:nvPr userDrawn="1"/>
          </p:nvSpPr>
          <p:spPr bwMode="auto">
            <a:xfrm>
              <a:off x="5909483" y="4924677"/>
              <a:ext cx="306000" cy="306000"/>
            </a:xfrm>
            <a:prstGeom prst="rect">
              <a:avLst/>
            </a:prstGeom>
            <a:solidFill>
              <a:srgbClr val="01451C"/>
            </a:solidFill>
            <a:ln>
              <a:noFill/>
            </a:ln>
            <a:effectLst/>
            <a:ex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ntique Olv (W1)" pitchFamily="34" charset="0"/>
              </a:endParaRPr>
            </a:p>
          </p:txBody>
        </p:sp>
        <p:cxnSp>
          <p:nvCxnSpPr>
            <p:cNvPr id="27" name="Gerader Verbinder 26"/>
            <p:cNvCxnSpPr/>
            <p:nvPr userDrawn="1"/>
          </p:nvCxnSpPr>
          <p:spPr bwMode="auto">
            <a:xfrm>
              <a:off x="5876427" y="4876800"/>
              <a:ext cx="372112" cy="0"/>
            </a:xfrm>
            <a:prstGeom prst="line">
              <a:avLst/>
            </a:prstGeom>
            <a:ln w="19050">
              <a:solidFill>
                <a:srgbClr val="00461C"/>
              </a:solidFill>
            </a:ln>
            <a:extLst/>
          </p:spPr>
          <p:style>
            <a:lnRef idx="1">
              <a:schemeClr val="accent6"/>
            </a:lnRef>
            <a:fillRef idx="0">
              <a:schemeClr val="accent6"/>
            </a:fillRef>
            <a:effectRef idx="0">
              <a:schemeClr val="accent6"/>
            </a:effectRef>
            <a:fontRef idx="minor">
              <a:schemeClr val="tx1"/>
            </a:fontRef>
          </p:style>
        </p:cxnSp>
        <p:sp>
          <p:nvSpPr>
            <p:cNvPr id="29" name="Eckige Klammer links 28"/>
            <p:cNvSpPr/>
            <p:nvPr userDrawn="1"/>
          </p:nvSpPr>
          <p:spPr bwMode="auto">
            <a:xfrm rot="5400000">
              <a:off x="6044482" y="4757493"/>
              <a:ext cx="36000" cy="207100"/>
            </a:xfrm>
            <a:prstGeom prst="leftBracket">
              <a:avLst/>
            </a:prstGeom>
            <a:noFill/>
            <a:ln w="9525" cap="flat" cmpd="sng" algn="ctr">
              <a:solidFill>
                <a:srgbClr val="01451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ntique Olv (W1)" pitchFamily="34" charset="0"/>
              </a:endParaRPr>
            </a:p>
          </p:txBody>
        </p:sp>
      </p:grpSp>
      <p:sp>
        <p:nvSpPr>
          <p:cNvPr id="30" name="Rectangle 19"/>
          <p:cNvSpPr>
            <a:spLocks noGrp="1" noChangeArrowheads="1"/>
          </p:cNvSpPr>
          <p:nvPr>
            <p:ph type="sldNum" sz="quarter" idx="4"/>
          </p:nvPr>
        </p:nvSpPr>
        <p:spPr bwMode="auto">
          <a:xfrm>
            <a:off x="8688236" y="6509048"/>
            <a:ext cx="304800" cy="288000"/>
          </a:xfrm>
          <a:prstGeom prst="rect">
            <a:avLst/>
          </a:prstGeom>
          <a:noFill/>
          <a:ln>
            <a:noFill/>
          </a:ln>
          <a:effectLst/>
          <a:extLst>
            <a:ext uri="{909E8E84-426E-40DD-AFC4-6F175D3DCCD1}">
              <a14:hiddenFill xmlns:a14="http://schemas.microsoft.com/office/drawing/2010/main">
                <a:solidFill>
                  <a:srgbClr val="0000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defRPr sz="1300">
                <a:solidFill>
                  <a:schemeClr val="bg1"/>
                </a:solidFill>
                <a:latin typeface="Segoe UI Light" panose="020B0502040204020203" pitchFamily="34" charset="0"/>
                <a:ea typeface="Segoe UI Symbol" panose="020B0502040204020203" pitchFamily="34" charset="0"/>
                <a:cs typeface="Segoe UI Light" panose="020B0502040204020203" pitchFamily="34" charset="0"/>
              </a:defRPr>
            </a:lvl1pPr>
          </a:lstStyle>
          <a:p>
            <a:pPr>
              <a:defRPr/>
            </a:pPr>
            <a:fld id="{A9DAB3B9-D254-4E33-A844-9219AC948C3E}" type="slidenum">
              <a:rPr lang="de-DE" smtClean="0"/>
              <a:pPr>
                <a:defRPr/>
              </a:pPr>
              <a:t>‹Nr.›</a:t>
            </a:fld>
            <a:endParaRPr lang="de-DE" dirty="0"/>
          </a:p>
        </p:txBody>
      </p:sp>
      <p:sp>
        <p:nvSpPr>
          <p:cNvPr id="21" name="Rectangle 2"/>
          <p:cNvSpPr>
            <a:spLocks noGrp="1" noChangeArrowheads="1"/>
          </p:cNvSpPr>
          <p:nvPr>
            <p:ph type="title"/>
          </p:nvPr>
        </p:nvSpPr>
        <p:spPr bwMode="auto">
          <a:xfrm>
            <a:off x="635168" y="-74211"/>
            <a:ext cx="8362962" cy="819405"/>
          </a:xfrm>
          <a:prstGeom prst="rect">
            <a:avLst/>
          </a:prstGeom>
          <a:noFill/>
          <a:ln>
            <a:noFill/>
          </a:ln>
          <a:effectLst/>
          <a:extLst>
            <a:ext uri="{909E8E84-426E-40DD-AFC4-6F175D3DCCD1}">
              <a14:hiddenFill xmlns:a14="http://schemas.microsoft.com/office/drawing/2010/main">
                <a:gradFill rotWithShape="0">
                  <a:gsLst>
                    <a:gs pos="0">
                      <a:srgbClr val="33CC33"/>
                    </a:gs>
                    <a:gs pos="100000">
                      <a:srgbClr val="006E00"/>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34000" tIns="45720" rIns="91440" bIns="45720" numCol="1" anchor="t" anchorCtr="0" compatLnSpc="1">
            <a:prstTxWarp prst="textNoShape">
              <a:avLst/>
            </a:prstTxWarp>
          </a:bodyPr>
          <a:lstStyle/>
          <a:p>
            <a:pPr lvl="0"/>
            <a:r>
              <a:rPr lang="en-US" dirty="0" err="1" smtClean="0"/>
              <a:t>Hier</a:t>
            </a:r>
            <a:r>
              <a:rPr lang="en-US" dirty="0" smtClean="0"/>
              <a:t> </a:t>
            </a:r>
            <a:r>
              <a:rPr lang="en-US" dirty="0" err="1" smtClean="0"/>
              <a:t>klicken</a:t>
            </a:r>
            <a:r>
              <a:rPr lang="en-US" dirty="0" smtClean="0"/>
              <a:t>, um Master-</a:t>
            </a:r>
            <a:r>
              <a:rPr lang="en-US" dirty="0" err="1" smtClean="0"/>
              <a:t>Titelformat</a:t>
            </a:r>
            <a:r>
              <a:rPr lang="en-US" dirty="0" smtClean="0"/>
              <a:t> </a:t>
            </a:r>
            <a:r>
              <a:rPr lang="en-US" dirty="0" err="1" smtClean="0"/>
              <a:t>zu</a:t>
            </a:r>
            <a:r>
              <a:rPr lang="en-US" dirty="0" smtClean="0"/>
              <a:t> </a:t>
            </a:r>
            <a:r>
              <a:rPr lang="en-US" dirty="0" err="1" smtClean="0"/>
              <a:t>bearbeiten</a:t>
            </a:r>
            <a:endParaRPr lang="en-US" dirty="0" smtClean="0"/>
          </a:p>
        </p:txBody>
      </p:sp>
      <p:grpSp>
        <p:nvGrpSpPr>
          <p:cNvPr id="26" name="Gruppieren 25"/>
          <p:cNvGrpSpPr/>
          <p:nvPr userDrawn="1"/>
        </p:nvGrpSpPr>
        <p:grpSpPr>
          <a:xfrm>
            <a:off x="119472" y="8785"/>
            <a:ext cx="651600" cy="1313587"/>
            <a:chOff x="259556" y="0"/>
            <a:chExt cx="651600" cy="1313587"/>
          </a:xfrm>
        </p:grpSpPr>
        <p:pic>
          <p:nvPicPr>
            <p:cNvPr id="28" name="Picture 1"/>
            <p:cNvPicPr>
              <a:picLocks noChangeAspect="1" noChangeArrowheads="1"/>
            </p:cNvPicPr>
            <p:nvPr userDrawn="1"/>
          </p:nvPicPr>
          <p:blipFill rotWithShape="1">
            <a:blip r:embed="rId6" cstate="print">
              <a:extLst>
                <a:ext uri="{28A0092B-C50C-407E-A947-70E740481C1C}">
                  <a14:useLocalDpi xmlns:a14="http://schemas.microsoft.com/office/drawing/2010/main" val="0"/>
                </a:ext>
              </a:extLst>
            </a:blip>
            <a:srcRect l="6901" r="49978"/>
            <a:stretch/>
          </p:blipFill>
          <p:spPr bwMode="auto">
            <a:xfrm>
              <a:off x="259556" y="657959"/>
              <a:ext cx="651600" cy="655628"/>
            </a:xfrm>
            <a:prstGeom prst="rect">
              <a:avLst/>
            </a:prstGeom>
            <a:noFill/>
            <a:ln w="1587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1"/>
            <p:cNvPicPr>
              <a:picLocks noChangeAspect="1" noChangeArrowheads="1"/>
            </p:cNvPicPr>
            <p:nvPr userDrawn="1"/>
          </p:nvPicPr>
          <p:blipFill rotWithShape="1">
            <a:blip r:embed="rId6" cstate="print">
              <a:extLst>
                <a:ext uri="{28A0092B-C50C-407E-A947-70E740481C1C}">
                  <a14:useLocalDpi xmlns:a14="http://schemas.microsoft.com/office/drawing/2010/main" val="0"/>
                </a:ext>
              </a:extLst>
            </a:blip>
            <a:srcRect l="52637" r="4085"/>
            <a:stretch/>
          </p:blipFill>
          <p:spPr bwMode="auto">
            <a:xfrm>
              <a:off x="259556" y="0"/>
              <a:ext cx="650082" cy="651704"/>
            </a:xfrm>
            <a:prstGeom prst="rect">
              <a:avLst/>
            </a:prstGeom>
            <a:noFill/>
            <a:ln w="1587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7" name="Picture 2" descr="Bildergebnis für BOKU Logo pn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23812" y="6518258"/>
            <a:ext cx="288000" cy="288000"/>
          </a:xfrm>
          <a:prstGeom prst="rect">
            <a:avLst/>
          </a:prstGeom>
          <a:solidFill>
            <a:srgbClr val="47B808"/>
          </a:solidFill>
          <a:ln w="3175">
            <a:solidFill>
              <a:schemeClr val="bg1"/>
            </a:solidFill>
          </a:ln>
        </p:spPr>
      </p:pic>
      <p:pic>
        <p:nvPicPr>
          <p:cNvPr id="38" name="Picture 2" descr="http://www.boku.ac.at/fileadmin/data/topstories_pre2014/03_10.jpg"/>
          <p:cNvPicPr>
            <a:picLocks noChangeAspect="1" noChangeArrowheads="1"/>
          </p:cNvPicPr>
          <p:nvPr userDrawn="1"/>
        </p:nvPicPr>
        <p:blipFill rotWithShape="1">
          <a:blip r:embed="rId8" cstate="screen">
            <a:extLst>
              <a:ext uri="{28A0092B-C50C-407E-A947-70E740481C1C}">
                <a14:useLocalDpi xmlns:a14="http://schemas.microsoft.com/office/drawing/2010/main"/>
              </a:ext>
            </a:extLst>
          </a:blip>
          <a:srcRect l="3834" t="5514" r="5211" b="4434"/>
          <a:stretch/>
        </p:blipFill>
        <p:spPr bwMode="auto">
          <a:xfrm>
            <a:off x="428807" y="6517867"/>
            <a:ext cx="290885" cy="288000"/>
          </a:xfrm>
          <a:prstGeom prst="rect">
            <a:avLst/>
          </a:prstGeom>
          <a:ln w="3175">
            <a:solidFill>
              <a:schemeClr val="bg1"/>
            </a:solidFill>
          </a:ln>
          <a:effectLst/>
          <a:extLst/>
        </p:spPr>
      </p:pic>
      <p:sp>
        <p:nvSpPr>
          <p:cNvPr id="39" name="Fußzeilenplatzhalter 4"/>
          <p:cNvSpPr>
            <a:spLocks noGrp="1"/>
          </p:cNvSpPr>
          <p:nvPr>
            <p:ph type="ftr" sz="quarter" idx="3"/>
          </p:nvPr>
        </p:nvSpPr>
        <p:spPr>
          <a:xfrm>
            <a:off x="769554" y="6518258"/>
            <a:ext cx="5760000" cy="286181"/>
          </a:xfrm>
          <a:prstGeom prst="rect">
            <a:avLst/>
          </a:prstGeom>
        </p:spPr>
        <p:txBody>
          <a:bodyPr anchor="ctr"/>
          <a:lstStyle>
            <a:lvl1pPr algn="l">
              <a:defRPr sz="1300">
                <a:solidFill>
                  <a:schemeClr val="tx1"/>
                </a:solidFill>
                <a:latin typeface="Segoe UI Light" panose="020B0502040204020203" pitchFamily="34" charset="0"/>
              </a:defRPr>
            </a:lvl1pPr>
          </a:lstStyle>
          <a:p>
            <a:r>
              <a:rPr lang="de-AT" dirty="0" smtClean="0"/>
              <a:t>Vorstellung ABF-BOKU</a:t>
            </a:r>
            <a:endParaRPr lang="de-AT" dirty="0"/>
          </a:p>
        </p:txBody>
      </p:sp>
    </p:spTree>
  </p:cSld>
  <p:clrMap bg1="lt1" tx1="dk1" bg2="lt2" tx2="dk2" accent1="accent1" accent2="accent2" accent3="accent3" accent4="accent4" accent5="accent5" accent6="accent6" hlink="hlink" folHlink="folHlink"/>
  <p:sldLayoutIdLst>
    <p:sldLayoutId id="2147484686" r:id="rId1"/>
    <p:sldLayoutId id="2147484689" r:id="rId2"/>
    <p:sldLayoutId id="2147484691" r:id="rId3"/>
    <p:sldLayoutId id="2147484688" r:id="rId4"/>
  </p:sldLayoutIdLst>
  <p:timing>
    <p:tnLst>
      <p:par>
        <p:cTn id="1" dur="indefinite" restart="never" nodeType="tmRoot"/>
      </p:par>
    </p:tnLst>
  </p:timing>
  <p:hf hdr="0"/>
  <p:txStyles>
    <p:titleStyle>
      <a:lvl1pPr algn="l" rtl="0" eaLnBrk="1" fontAlgn="base" hangingPunct="1">
        <a:lnSpc>
          <a:spcPts val="5000"/>
        </a:lnSpc>
        <a:spcBef>
          <a:spcPct val="0"/>
        </a:spcBef>
        <a:spcAft>
          <a:spcPct val="0"/>
        </a:spcAft>
        <a:defRPr sz="2400" b="1" baseline="0">
          <a:solidFill>
            <a:srgbClr val="00421C"/>
          </a:solidFill>
          <a:latin typeface="Segoe UI Semibold" panose="020B0702040204020203" pitchFamily="34" charset="0"/>
          <a:ea typeface="+mj-ea"/>
          <a:cs typeface="Segoe UI Semibold" panose="020B0702040204020203" pitchFamily="34" charset="0"/>
        </a:defRPr>
      </a:lvl1pPr>
      <a:lvl2pPr algn="l" rtl="0" eaLnBrk="1" fontAlgn="base" hangingPunct="1">
        <a:spcBef>
          <a:spcPct val="0"/>
        </a:spcBef>
        <a:spcAft>
          <a:spcPct val="0"/>
        </a:spcAft>
        <a:defRPr sz="3200" b="1">
          <a:solidFill>
            <a:srgbClr val="455745"/>
          </a:solidFill>
          <a:latin typeface="Arial" charset="0"/>
          <a:cs typeface="Arial" charset="0"/>
        </a:defRPr>
      </a:lvl2pPr>
      <a:lvl3pPr algn="l" rtl="0" eaLnBrk="1" fontAlgn="base" hangingPunct="1">
        <a:spcBef>
          <a:spcPct val="0"/>
        </a:spcBef>
        <a:spcAft>
          <a:spcPct val="0"/>
        </a:spcAft>
        <a:defRPr sz="3200" b="1">
          <a:solidFill>
            <a:srgbClr val="455745"/>
          </a:solidFill>
          <a:latin typeface="Arial" charset="0"/>
          <a:cs typeface="Arial" charset="0"/>
        </a:defRPr>
      </a:lvl3pPr>
      <a:lvl4pPr algn="l" rtl="0" eaLnBrk="1" fontAlgn="base" hangingPunct="1">
        <a:spcBef>
          <a:spcPct val="0"/>
        </a:spcBef>
        <a:spcAft>
          <a:spcPct val="0"/>
        </a:spcAft>
        <a:defRPr sz="3200" b="1">
          <a:solidFill>
            <a:srgbClr val="455745"/>
          </a:solidFill>
          <a:latin typeface="Arial" charset="0"/>
          <a:cs typeface="Arial" charset="0"/>
        </a:defRPr>
      </a:lvl4pPr>
      <a:lvl5pPr algn="l" rtl="0" eaLnBrk="1" fontAlgn="base" hangingPunct="1">
        <a:spcBef>
          <a:spcPct val="0"/>
        </a:spcBef>
        <a:spcAft>
          <a:spcPct val="0"/>
        </a:spcAft>
        <a:defRPr sz="3200" b="1">
          <a:solidFill>
            <a:srgbClr val="455745"/>
          </a:solidFill>
          <a:latin typeface="Arial" charset="0"/>
          <a:cs typeface="Arial" charset="0"/>
        </a:defRPr>
      </a:lvl5pPr>
      <a:lvl6pPr marL="457200" algn="l" rtl="0" eaLnBrk="1" fontAlgn="base" hangingPunct="1">
        <a:spcBef>
          <a:spcPct val="0"/>
        </a:spcBef>
        <a:spcAft>
          <a:spcPct val="0"/>
        </a:spcAft>
        <a:defRPr sz="3200" b="1">
          <a:solidFill>
            <a:srgbClr val="455745"/>
          </a:solidFill>
          <a:latin typeface="Times New Roman" pitchFamily="18" charset="0"/>
        </a:defRPr>
      </a:lvl6pPr>
      <a:lvl7pPr marL="914400" algn="l" rtl="0" eaLnBrk="1" fontAlgn="base" hangingPunct="1">
        <a:spcBef>
          <a:spcPct val="0"/>
        </a:spcBef>
        <a:spcAft>
          <a:spcPct val="0"/>
        </a:spcAft>
        <a:defRPr sz="3200" b="1">
          <a:solidFill>
            <a:srgbClr val="455745"/>
          </a:solidFill>
          <a:latin typeface="Times New Roman" pitchFamily="18" charset="0"/>
        </a:defRPr>
      </a:lvl7pPr>
      <a:lvl8pPr marL="1371600" algn="l" rtl="0" eaLnBrk="1" fontAlgn="base" hangingPunct="1">
        <a:spcBef>
          <a:spcPct val="0"/>
        </a:spcBef>
        <a:spcAft>
          <a:spcPct val="0"/>
        </a:spcAft>
        <a:defRPr sz="3200" b="1">
          <a:solidFill>
            <a:srgbClr val="455745"/>
          </a:solidFill>
          <a:latin typeface="Times New Roman" pitchFamily="18" charset="0"/>
        </a:defRPr>
      </a:lvl8pPr>
      <a:lvl9pPr marL="1828800" algn="l" rtl="0" eaLnBrk="1" fontAlgn="base" hangingPunct="1">
        <a:spcBef>
          <a:spcPct val="0"/>
        </a:spcBef>
        <a:spcAft>
          <a:spcPct val="0"/>
        </a:spcAft>
        <a:defRPr sz="3200" b="1">
          <a:solidFill>
            <a:srgbClr val="455745"/>
          </a:solidFill>
          <a:latin typeface="Times New Roman" pitchFamily="18" charset="0"/>
        </a:defRPr>
      </a:lvl9pPr>
    </p:titleStyle>
    <p:bodyStyle>
      <a:lvl1pPr marL="342900" indent="-342900" algn="l" rtl="0" eaLnBrk="1" fontAlgn="base" hangingPunct="1">
        <a:spcBef>
          <a:spcPct val="20000"/>
        </a:spcBef>
        <a:spcAft>
          <a:spcPct val="0"/>
        </a:spcAft>
        <a:buFont typeface="Courier New" panose="02070309020205020404" pitchFamily="49" charset="0"/>
        <a:buChar char="o"/>
        <a:defRPr sz="2400">
          <a:solidFill>
            <a:schemeClr val="tx1"/>
          </a:solidFill>
          <a:latin typeface="Segoe UI" panose="020B0502040204020203" pitchFamily="34" charset="0"/>
          <a:ea typeface="Segoe UI Symbol" panose="020B0502040204020203" pitchFamily="34" charset="0"/>
          <a:cs typeface="Segoe UI" panose="020B0502040204020203" pitchFamily="34" charset="0"/>
        </a:defRPr>
      </a:lvl1pPr>
      <a:lvl2pPr marL="742950" indent="-285750" algn="l" rtl="0" eaLnBrk="1" fontAlgn="base" hangingPunct="1">
        <a:spcBef>
          <a:spcPct val="20000"/>
        </a:spcBef>
        <a:spcAft>
          <a:spcPct val="0"/>
        </a:spcAft>
        <a:buFont typeface="Arial" panose="020B0604020202020204" pitchFamily="34" charset="0"/>
        <a:buChar char="•"/>
        <a:defRPr sz="2200">
          <a:solidFill>
            <a:schemeClr val="tx1"/>
          </a:solidFill>
          <a:latin typeface="Segoe UI" panose="020B0502040204020203" pitchFamily="34" charset="0"/>
          <a:cs typeface="Segoe UI" panose="020B0502040204020203" pitchFamily="34" charset="0"/>
        </a:defRPr>
      </a:lvl2pPr>
      <a:lvl3pPr marL="1143000" indent="-228600" algn="l" rtl="0" eaLnBrk="1" fontAlgn="base" hangingPunct="1">
        <a:spcBef>
          <a:spcPct val="20000"/>
        </a:spcBef>
        <a:spcAft>
          <a:spcPct val="0"/>
        </a:spcAft>
        <a:buFont typeface="Segoe UI" panose="020B0502040204020203" pitchFamily="34" charset="0"/>
        <a:buChar char="‑"/>
        <a:defRPr sz="2000">
          <a:solidFill>
            <a:schemeClr val="tx1"/>
          </a:solidFill>
          <a:latin typeface="Segoe UI" panose="020B0502040204020203" pitchFamily="34" charset="0"/>
          <a:cs typeface="Segoe UI" panose="020B0502040204020203" pitchFamily="34" charset="0"/>
        </a:defRPr>
      </a:lvl3pPr>
      <a:lvl4pPr marL="1600200" indent="-228600" algn="l" rtl="0" eaLnBrk="1" fontAlgn="base" hangingPunct="1">
        <a:spcBef>
          <a:spcPct val="20000"/>
        </a:spcBef>
        <a:spcAft>
          <a:spcPct val="0"/>
        </a:spcAft>
        <a:buFont typeface="Wingdings" panose="05000000000000000000" pitchFamily="2" charset="2"/>
        <a:buChar char="§"/>
        <a:defRPr sz="2000" baseline="0">
          <a:solidFill>
            <a:schemeClr val="tx1"/>
          </a:solidFill>
          <a:latin typeface="Segoe UI" panose="020B0502040204020203" pitchFamily="34" charset="0"/>
          <a:cs typeface="Segoe UI" panose="020B0502040204020203" pitchFamily="34" charset="0"/>
        </a:defRPr>
      </a:lvl4pPr>
      <a:lvl5pPr marL="2057400" indent="-228600" algn="l" rtl="0" eaLnBrk="1" fontAlgn="base" hangingPunct="1">
        <a:spcBef>
          <a:spcPct val="20000"/>
        </a:spcBef>
        <a:spcAft>
          <a:spcPct val="0"/>
        </a:spcAft>
        <a:buChar char="»"/>
        <a:defRPr sz="2000">
          <a:solidFill>
            <a:schemeClr val="tx1"/>
          </a:solidFill>
          <a:latin typeface="Segoe UI" panose="020B0502040204020203" pitchFamily="34" charset="0"/>
          <a:cs typeface="Segoe UI" panose="020B0502040204020203"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9144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cs-CZ" smtClean="0"/>
              <a:t>Kliknutím lze upravit styl.</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5403850" y="6041363"/>
            <a:ext cx="683954" cy="365125"/>
          </a:xfrm>
          <a:prstGeom prst="rect">
            <a:avLst/>
          </a:prstGeom>
        </p:spPr>
        <p:txBody>
          <a:bodyPr vert="horz" lIns="91440" tIns="45720" rIns="91440" bIns="45720" rtlCol="0" anchor="ctr"/>
          <a:lstStyle>
            <a:lvl1pPr algn="r">
              <a:defRPr sz="675">
                <a:solidFill>
                  <a:schemeClr val="tx1">
                    <a:tint val="75000"/>
                  </a:schemeClr>
                </a:solidFill>
              </a:defRPr>
            </a:lvl1pPr>
          </a:lstStyle>
          <a:p>
            <a:pPr defTabSz="342900" eaLnBrk="1" fontAlgn="auto" hangingPunct="1">
              <a:spcBef>
                <a:spcPts val="0"/>
              </a:spcBef>
              <a:spcAft>
                <a:spcPts val="0"/>
              </a:spcAft>
            </a:pPr>
            <a:fld id="{65D976CE-FEB9-4FC2-B549-9F815B78DCE1}" type="datetimeFigureOut">
              <a:rPr lang="cs-CZ" smtClean="0">
                <a:solidFill>
                  <a:prstClr val="black">
                    <a:tint val="75000"/>
                  </a:prstClr>
                </a:solidFill>
                <a:latin typeface="Trebuchet MS" panose="020B0603020202020204"/>
              </a:rPr>
              <a:pPr defTabSz="342900" eaLnBrk="1" fontAlgn="auto" hangingPunct="1">
                <a:spcBef>
                  <a:spcPts val="0"/>
                </a:spcBef>
                <a:spcAft>
                  <a:spcPts val="0"/>
                </a:spcAft>
              </a:pPr>
              <a:t>21.01.2020</a:t>
            </a:fld>
            <a:endParaRPr lang="cs-CZ">
              <a:solidFill>
                <a:prstClr val="black">
                  <a:tint val="75000"/>
                </a:prstClr>
              </a:solidFill>
              <a:latin typeface="Trebuchet MS" panose="020B0603020202020204"/>
            </a:endParaRPr>
          </a:p>
        </p:txBody>
      </p:sp>
      <p:sp>
        <p:nvSpPr>
          <p:cNvPr id="5" name="Footer Placeholder 4"/>
          <p:cNvSpPr>
            <a:spLocks noGrp="1"/>
          </p:cNvSpPr>
          <p:nvPr>
            <p:ph type="ftr" sz="quarter" idx="3"/>
          </p:nvPr>
        </p:nvSpPr>
        <p:spPr>
          <a:xfrm>
            <a:off x="508001" y="6041363"/>
            <a:ext cx="4723209" cy="365125"/>
          </a:xfrm>
          <a:prstGeom prst="rect">
            <a:avLst/>
          </a:prstGeom>
        </p:spPr>
        <p:txBody>
          <a:bodyPr vert="horz" lIns="91440" tIns="45720" rIns="91440" bIns="45720" rtlCol="0" anchor="ctr"/>
          <a:lstStyle>
            <a:lvl1pPr algn="l">
              <a:defRPr sz="675">
                <a:solidFill>
                  <a:schemeClr val="tx1">
                    <a:tint val="75000"/>
                  </a:schemeClr>
                </a:solidFill>
              </a:defRPr>
            </a:lvl1pPr>
          </a:lstStyle>
          <a:p>
            <a:pPr defTabSz="342900" eaLnBrk="1" fontAlgn="auto" hangingPunct="1">
              <a:spcBef>
                <a:spcPts val="0"/>
              </a:spcBef>
              <a:spcAft>
                <a:spcPts val="0"/>
              </a:spcAft>
            </a:pPr>
            <a:endParaRPr lang="cs-CZ">
              <a:solidFill>
                <a:prstClr val="black">
                  <a:tint val="75000"/>
                </a:prstClr>
              </a:solidFill>
              <a:latin typeface="Trebuchet MS" panose="020B0603020202020204"/>
            </a:endParaRPr>
          </a:p>
        </p:txBody>
      </p:sp>
      <p:sp>
        <p:nvSpPr>
          <p:cNvPr id="6" name="Slide Number Placeholder 5"/>
          <p:cNvSpPr>
            <a:spLocks noGrp="1"/>
          </p:cNvSpPr>
          <p:nvPr>
            <p:ph type="sldNum" sz="quarter" idx="4"/>
          </p:nvPr>
        </p:nvSpPr>
        <p:spPr>
          <a:xfrm>
            <a:off x="6442998" y="6041363"/>
            <a:ext cx="512504" cy="365125"/>
          </a:xfrm>
          <a:prstGeom prst="rect">
            <a:avLst/>
          </a:prstGeom>
        </p:spPr>
        <p:txBody>
          <a:bodyPr vert="horz" lIns="91440" tIns="45720" rIns="91440" bIns="45720" rtlCol="0" anchor="ctr"/>
          <a:lstStyle>
            <a:lvl1pPr algn="r">
              <a:defRPr sz="675">
                <a:solidFill>
                  <a:schemeClr val="accent1"/>
                </a:solidFill>
              </a:defRPr>
            </a:lvl1pPr>
          </a:lstStyle>
          <a:p>
            <a:pPr defTabSz="342900" eaLnBrk="1" fontAlgn="auto" hangingPunct="1">
              <a:spcBef>
                <a:spcPts val="0"/>
              </a:spcBef>
              <a:spcAft>
                <a:spcPts val="0"/>
              </a:spcAft>
            </a:pPr>
            <a:fld id="{4967516B-BF75-4540-A96D-E23AEBB2AF32}" type="slidenum">
              <a:rPr lang="cs-CZ" smtClean="0">
                <a:solidFill>
                  <a:srgbClr val="90C226"/>
                </a:solidFill>
                <a:latin typeface="Trebuchet MS" panose="020B0603020202020204"/>
              </a:rPr>
              <a:pPr defTabSz="342900" eaLnBrk="1" fontAlgn="auto" hangingPunct="1">
                <a:spcBef>
                  <a:spcPts val="0"/>
                </a:spcBef>
                <a:spcAft>
                  <a:spcPts val="0"/>
                </a:spcAft>
              </a:pPr>
              <a:t>‹Nr.›</a:t>
            </a:fld>
            <a:endParaRPr lang="cs-CZ">
              <a:solidFill>
                <a:srgbClr val="90C226"/>
              </a:solidFill>
              <a:latin typeface="Trebuchet MS" panose="020B0603020202020204"/>
            </a:endParaRPr>
          </a:p>
        </p:txBody>
      </p:sp>
    </p:spTree>
    <p:extLst>
      <p:ext uri="{BB962C8B-B14F-4D97-AF65-F5344CB8AC3E}">
        <p14:creationId xmlns:p14="http://schemas.microsoft.com/office/powerpoint/2010/main" val="3130727121"/>
      </p:ext>
    </p:extLst>
  </p:cSld>
  <p:clrMap bg1="lt1" tx1="dk1" bg2="lt2" tx2="dk2" accent1="accent1" accent2="accent2" accent3="accent3" accent4="accent4" accent5="accent5" accent6="accent6" hlink="hlink" folHlink="folHlink"/>
  <p:sldLayoutIdLst>
    <p:sldLayoutId id="2147484693" r:id="rId1"/>
    <p:sldLayoutId id="2147484694" r:id="rId2"/>
    <p:sldLayoutId id="2147484695" r:id="rId3"/>
    <p:sldLayoutId id="2147484696" r:id="rId4"/>
    <p:sldLayoutId id="2147484697" r:id="rId5"/>
    <p:sldLayoutId id="2147484698" r:id="rId6"/>
    <p:sldLayoutId id="2147484699" r:id="rId7"/>
    <p:sldLayoutId id="2147484700" r:id="rId8"/>
    <p:sldLayoutId id="2147484701" r:id="rId9"/>
    <p:sldLayoutId id="2147484702" r:id="rId10"/>
    <p:sldLayoutId id="2147484703" r:id="rId11"/>
    <p:sldLayoutId id="2147484704" r:id="rId12"/>
    <p:sldLayoutId id="2147484705" r:id="rId13"/>
    <p:sldLayoutId id="2147484706" r:id="rId14"/>
    <p:sldLayoutId id="2147484707" r:id="rId15"/>
    <p:sldLayoutId id="2147484708" r:id="rId16"/>
  </p:sldLayoutIdLst>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www.reducefoodwaste.eu/"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1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15.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image" Target="../media/image41.jpeg"/><Relationship Id="rId2" Type="http://schemas.openxmlformats.org/officeDocument/2006/relationships/image" Target="../media/image42.jpeg"/><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16.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1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60.png"/></Relationships>
</file>

<file path=ppt/slides/_rels/slide2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 Id="rId9" Type="http://schemas.openxmlformats.org/officeDocument/2006/relationships/image" Target="../media/image19.jpe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g"/><Relationship Id="rId7"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3.jpe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slide" Target="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048294" y="2846071"/>
            <a:ext cx="5946866" cy="891540"/>
          </a:xfrm>
        </p:spPr>
        <p:txBody>
          <a:bodyPr>
            <a:normAutofit fontScale="90000"/>
          </a:bodyPr>
          <a:lstStyle/>
          <a:p>
            <a:r>
              <a:rPr lang="cs-CZ" sz="2700" b="1" dirty="0" err="1">
                <a:solidFill>
                  <a:schemeClr val="accent2"/>
                </a:solidFill>
              </a:rPr>
              <a:t>Kick</a:t>
            </a:r>
            <a:r>
              <a:rPr lang="cs-CZ" sz="2700" b="1" dirty="0">
                <a:solidFill>
                  <a:schemeClr val="accent2"/>
                </a:solidFill>
              </a:rPr>
              <a:t>-</a:t>
            </a:r>
            <a:r>
              <a:rPr lang="cs-CZ" sz="2700" b="1" dirty="0" err="1">
                <a:solidFill>
                  <a:schemeClr val="accent2"/>
                </a:solidFill>
              </a:rPr>
              <a:t>off</a:t>
            </a:r>
            <a:r>
              <a:rPr lang="cs-CZ" sz="2700" b="1" dirty="0">
                <a:solidFill>
                  <a:schemeClr val="accent2"/>
                </a:solidFill>
              </a:rPr>
              <a:t>-</a:t>
            </a:r>
            <a:r>
              <a:rPr lang="cs-CZ" sz="2700" b="1" dirty="0">
                <a:solidFill>
                  <a:schemeClr val="accent2"/>
                </a:solidFill>
              </a:rPr>
              <a:t>M</a:t>
            </a:r>
            <a:r>
              <a:rPr lang="cs-CZ" sz="2700" b="1" dirty="0">
                <a:solidFill>
                  <a:schemeClr val="accent2"/>
                </a:solidFill>
              </a:rPr>
              <a:t>eeting </a:t>
            </a:r>
            <a:br>
              <a:rPr lang="cs-CZ" sz="2700" b="1" dirty="0">
                <a:solidFill>
                  <a:schemeClr val="accent2"/>
                </a:solidFill>
              </a:rPr>
            </a:br>
            <a:r>
              <a:rPr lang="cs-CZ" sz="2700" b="1" dirty="0">
                <a:solidFill>
                  <a:schemeClr val="accent2"/>
                </a:solidFill>
              </a:rPr>
              <a:t>23. 1. 2020</a:t>
            </a:r>
            <a:br>
              <a:rPr lang="cs-CZ" sz="2700" b="1" dirty="0">
                <a:solidFill>
                  <a:schemeClr val="accent2"/>
                </a:solidFill>
              </a:rPr>
            </a:br>
            <a:r>
              <a:rPr lang="cs-CZ" sz="2700" b="1" dirty="0">
                <a:solidFill>
                  <a:schemeClr val="accent2"/>
                </a:solidFill>
              </a:rPr>
              <a:t>Jihlava</a:t>
            </a:r>
            <a:endParaRPr lang="cs-CZ" sz="2700" b="1" dirty="0">
              <a:solidFill>
                <a:schemeClr val="accent2"/>
              </a:solidFill>
            </a:endParaRPr>
          </a:p>
        </p:txBody>
      </p:sp>
      <p:sp>
        <p:nvSpPr>
          <p:cNvPr id="3" name="Podnadpis 2"/>
          <p:cNvSpPr>
            <a:spLocks noGrp="1"/>
          </p:cNvSpPr>
          <p:nvPr>
            <p:ph type="subTitle" idx="1"/>
          </p:nvPr>
        </p:nvSpPr>
        <p:spPr>
          <a:xfrm>
            <a:off x="509452" y="3982538"/>
            <a:ext cx="6485708" cy="818062"/>
          </a:xfrm>
        </p:spPr>
        <p:txBody>
          <a:bodyPr>
            <a:noAutofit/>
          </a:bodyPr>
          <a:lstStyle/>
          <a:p>
            <a:r>
              <a:rPr lang="cs-CZ" sz="2400" dirty="0">
                <a:solidFill>
                  <a:schemeClr val="tx1"/>
                </a:solidFill>
              </a:rPr>
              <a:t>PROJEKT „CIRCULAR ECONOMY OF WASTE“ </a:t>
            </a:r>
          </a:p>
          <a:p>
            <a:r>
              <a:rPr lang="cs-CZ" sz="2400" dirty="0" err="1">
                <a:solidFill>
                  <a:schemeClr val="tx1"/>
                </a:solidFill>
              </a:rPr>
              <a:t>Projektnr</a:t>
            </a:r>
            <a:r>
              <a:rPr lang="cs-CZ" sz="2400" dirty="0">
                <a:solidFill>
                  <a:schemeClr val="tx1"/>
                </a:solidFill>
              </a:rPr>
              <a:t>. ATCZ205 </a:t>
            </a:r>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8234" y="1034395"/>
            <a:ext cx="2355432" cy="1128527"/>
          </a:xfrm>
          <a:prstGeom prst="rect">
            <a:avLst/>
          </a:prstGeom>
        </p:spPr>
      </p:pic>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0241" y="1034395"/>
            <a:ext cx="1411171" cy="1141809"/>
          </a:xfrm>
          <a:prstGeom prst="rect">
            <a:avLst/>
          </a:prstGeom>
        </p:spPr>
      </p:pic>
    </p:spTree>
    <p:extLst>
      <p:ext uri="{BB962C8B-B14F-4D97-AF65-F5344CB8AC3E}">
        <p14:creationId xmlns:p14="http://schemas.microsoft.com/office/powerpoint/2010/main" val="4411300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ABF-BOKU - Forschungsthemen</a:t>
            </a:r>
            <a:endParaRPr lang="de-AT" dirty="0"/>
          </a:p>
        </p:txBody>
      </p:sp>
      <p:sp>
        <p:nvSpPr>
          <p:cNvPr id="3" name="Textplatzhalter 2"/>
          <p:cNvSpPr>
            <a:spLocks noGrp="1"/>
          </p:cNvSpPr>
          <p:nvPr>
            <p:ph type="body" sz="quarter" idx="10"/>
          </p:nvPr>
        </p:nvSpPr>
        <p:spPr>
          <a:xfrm>
            <a:off x="393290" y="1769806"/>
            <a:ext cx="8377084" cy="4228450"/>
          </a:xfrm>
        </p:spPr>
        <p:txBody>
          <a:bodyPr/>
          <a:lstStyle/>
          <a:p>
            <a:pPr marL="0" indent="0">
              <a:buNone/>
            </a:pPr>
            <a:r>
              <a:rPr lang="de-AT" b="1" dirty="0" smtClean="0"/>
              <a:t>Projekt </a:t>
            </a:r>
            <a:r>
              <a:rPr lang="en-GB" b="1" dirty="0"/>
              <a:t>STREFOWA </a:t>
            </a:r>
            <a:r>
              <a:rPr lang="en-GB" b="1" dirty="0" smtClean="0"/>
              <a:t>- Strategies to </a:t>
            </a:r>
            <a:r>
              <a:rPr lang="en-GB" b="1" dirty="0"/>
              <a:t>reduce food waste</a:t>
            </a:r>
          </a:p>
          <a:p>
            <a:r>
              <a:rPr lang="en-GB" sz="2000" dirty="0" smtClean="0"/>
              <a:t>Partner </a:t>
            </a:r>
            <a:r>
              <a:rPr lang="en-GB" sz="2000" dirty="0" err="1" smtClean="0"/>
              <a:t>aus</a:t>
            </a:r>
            <a:r>
              <a:rPr lang="en-GB" sz="2000" dirty="0" smtClean="0"/>
              <a:t> </a:t>
            </a:r>
            <a:r>
              <a:rPr lang="de-DE" sz="2000" dirty="0"/>
              <a:t>Italien, Polen, Tschechien, Ungarn und </a:t>
            </a:r>
            <a:r>
              <a:rPr lang="de-DE" sz="2000" dirty="0" smtClean="0"/>
              <a:t>Österreich</a:t>
            </a:r>
          </a:p>
          <a:p>
            <a:r>
              <a:rPr lang="de-DE" sz="2000" dirty="0" smtClean="0"/>
              <a:t>16 Pilotaktionen z.B.:</a:t>
            </a:r>
          </a:p>
          <a:p>
            <a:pPr lvl="1"/>
            <a:r>
              <a:rPr lang="de-DE" sz="1800" dirty="0" smtClean="0"/>
              <a:t>Erhebung von Feldverlusten</a:t>
            </a:r>
          </a:p>
          <a:p>
            <a:pPr lvl="1"/>
            <a:r>
              <a:rPr lang="de-DE" sz="1800" dirty="0" smtClean="0"/>
              <a:t>Aufbau </a:t>
            </a:r>
            <a:r>
              <a:rPr lang="de-DE" sz="1800" dirty="0"/>
              <a:t>eines </a:t>
            </a:r>
            <a:r>
              <a:rPr lang="de-DE" sz="1800" dirty="0" smtClean="0"/>
              <a:t>Netzwerk zwischen </a:t>
            </a:r>
            <a:r>
              <a:rPr lang="de-DE" sz="1800" dirty="0"/>
              <a:t>Primärproduzenten, Lieferanten und Gastronomiebetrieben </a:t>
            </a:r>
            <a:r>
              <a:rPr lang="de-DE" sz="1800" dirty="0" smtClean="0"/>
              <a:t>zur Weitergabe</a:t>
            </a:r>
            <a:r>
              <a:rPr lang="en-GB" sz="1800" dirty="0"/>
              <a:t> von </a:t>
            </a:r>
            <a:r>
              <a:rPr lang="en-GB" sz="1800" dirty="0" err="1" smtClean="0"/>
              <a:t>Überschussware</a:t>
            </a:r>
            <a:endParaRPr lang="en-GB" sz="1800" dirty="0" smtClean="0"/>
          </a:p>
          <a:p>
            <a:pPr lvl="1"/>
            <a:r>
              <a:rPr lang="de-DE" sz="1800" dirty="0"/>
              <a:t>Schulmaterialien &amp; </a:t>
            </a:r>
            <a:r>
              <a:rPr lang="de-DE" sz="1800" dirty="0" smtClean="0"/>
              <a:t>Workshop-Konzept</a:t>
            </a:r>
          </a:p>
          <a:p>
            <a:pPr lvl="1"/>
            <a:r>
              <a:rPr lang="de-DE" sz="1800" dirty="0"/>
              <a:t>Lebensmittelabfälle bei Hotels und </a:t>
            </a:r>
            <a:r>
              <a:rPr lang="de-DE" sz="1800" dirty="0" smtClean="0"/>
              <a:t>Caterings</a:t>
            </a:r>
            <a:r>
              <a:rPr lang="de-DE" sz="1800" dirty="0"/>
              <a:t> </a:t>
            </a:r>
            <a:r>
              <a:rPr lang="de-DE" sz="1800" dirty="0" smtClean="0"/>
              <a:t>+ Vermeidungsmaßnahmen</a:t>
            </a:r>
          </a:p>
          <a:p>
            <a:pPr lvl="1"/>
            <a:r>
              <a:rPr lang="de-DE" sz="1800" dirty="0" smtClean="0"/>
              <a:t>„Erste-Hilfe-Box </a:t>
            </a:r>
            <a:r>
              <a:rPr lang="de-DE" sz="1800" dirty="0"/>
              <a:t>für Lebensmittel“</a:t>
            </a:r>
            <a:endParaRPr lang="de-DE" sz="1800" dirty="0" smtClean="0"/>
          </a:p>
          <a:p>
            <a:r>
              <a:rPr lang="en-GB" sz="2000" dirty="0">
                <a:hlinkClick r:id="rId2"/>
              </a:rPr>
              <a:t>www.reducefoodwaste.eu</a:t>
            </a:r>
            <a:endParaRPr lang="en-GB" sz="2000" dirty="0"/>
          </a:p>
          <a:p>
            <a:endParaRPr lang="de-AT" b="1" dirty="0" smtClean="0">
              <a:solidFill>
                <a:schemeClr val="accent2">
                  <a:lumMod val="75000"/>
                </a:schemeClr>
              </a:solidFill>
            </a:endParaRPr>
          </a:p>
        </p:txBody>
      </p:sp>
      <p:sp>
        <p:nvSpPr>
          <p:cNvPr id="4" name="Datumsplatzhalter 3"/>
          <p:cNvSpPr>
            <a:spLocks noGrp="1"/>
          </p:cNvSpPr>
          <p:nvPr>
            <p:ph type="dt" sz="half" idx="11"/>
          </p:nvPr>
        </p:nvSpPr>
        <p:spPr/>
        <p:txBody>
          <a:bodyPr/>
          <a:lstStyle/>
          <a:p>
            <a:fld id="{A4CA76D4-490B-4426-911A-5A67509ABD84}" type="datetime1">
              <a:rPr lang="en-GB" smtClean="0"/>
              <a:t>21/01/2020</a:t>
            </a:fld>
            <a:endParaRPr lang="en-GB" dirty="0"/>
          </a:p>
        </p:txBody>
      </p:sp>
      <p:sp>
        <p:nvSpPr>
          <p:cNvPr id="6" name="Foliennummernplatzhalter 5"/>
          <p:cNvSpPr>
            <a:spLocks noGrp="1"/>
          </p:cNvSpPr>
          <p:nvPr>
            <p:ph type="sldNum" sz="quarter" idx="13"/>
          </p:nvPr>
        </p:nvSpPr>
        <p:spPr/>
        <p:txBody>
          <a:bodyPr/>
          <a:lstStyle/>
          <a:p>
            <a:pPr>
              <a:defRPr/>
            </a:pPr>
            <a:fld id="{A9DAB3B9-D254-4E33-A844-9219AC948C3E}" type="slidenum">
              <a:rPr lang="de-DE" smtClean="0"/>
              <a:pPr>
                <a:defRPr/>
              </a:pPr>
              <a:t>10</a:t>
            </a:fld>
            <a:endParaRPr lang="de-DE" dirty="0"/>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5855" y="745194"/>
            <a:ext cx="2962275" cy="952500"/>
          </a:xfrm>
          <a:prstGeom prst="rect">
            <a:avLst/>
          </a:prstGeom>
        </p:spPr>
      </p:pic>
    </p:spTree>
    <p:extLst>
      <p:ext uri="{BB962C8B-B14F-4D97-AF65-F5344CB8AC3E}">
        <p14:creationId xmlns:p14="http://schemas.microsoft.com/office/powerpoint/2010/main" val="21630669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ABF-BOKU - Forschungsthemen</a:t>
            </a:r>
            <a:endParaRPr lang="de-AT" dirty="0"/>
          </a:p>
        </p:txBody>
      </p:sp>
      <p:sp>
        <p:nvSpPr>
          <p:cNvPr id="3" name="Textplatzhalter 2"/>
          <p:cNvSpPr>
            <a:spLocks noGrp="1"/>
          </p:cNvSpPr>
          <p:nvPr>
            <p:ph type="body" sz="quarter" idx="10"/>
          </p:nvPr>
        </p:nvSpPr>
        <p:spPr>
          <a:xfrm>
            <a:off x="393290" y="1331656"/>
            <a:ext cx="8377084" cy="4228450"/>
          </a:xfrm>
        </p:spPr>
        <p:txBody>
          <a:bodyPr/>
          <a:lstStyle/>
          <a:p>
            <a:pPr marL="0" indent="0">
              <a:buNone/>
            </a:pPr>
            <a:r>
              <a:rPr lang="de-AT" b="1" dirty="0" smtClean="0"/>
              <a:t>Projekt </a:t>
            </a:r>
            <a:r>
              <a:rPr lang="en-GB" b="1" dirty="0" smtClean="0"/>
              <a:t>FUWA – Future of Waste</a:t>
            </a:r>
            <a:endParaRPr lang="en-GB" b="1" dirty="0"/>
          </a:p>
          <a:p>
            <a:r>
              <a:rPr lang="de-AT" sz="2000" dirty="0" smtClean="0"/>
              <a:t>LP EAV, PP Mikroregion </a:t>
            </a:r>
            <a:r>
              <a:rPr lang="de-AT" sz="2000" dirty="0" err="1" smtClean="0"/>
              <a:t>Telcsko</a:t>
            </a:r>
            <a:r>
              <a:rPr lang="de-AT" sz="2000" dirty="0" smtClean="0"/>
              <a:t>, ABF-BOKU, </a:t>
            </a:r>
            <a:r>
              <a:rPr lang="de-AT" sz="2000" dirty="0" smtClean="0"/>
              <a:t>ÖÖI</a:t>
            </a:r>
          </a:p>
          <a:p>
            <a:r>
              <a:rPr lang="de-AT" sz="2000" dirty="0" smtClean="0"/>
              <a:t>BOKU Aktivitäten:</a:t>
            </a:r>
          </a:p>
          <a:p>
            <a:pPr lvl="1"/>
            <a:r>
              <a:rPr lang="de-DE" sz="1800" dirty="0" smtClean="0"/>
              <a:t>Analyse </a:t>
            </a:r>
            <a:r>
              <a:rPr lang="de-DE" sz="1800" dirty="0"/>
              <a:t>der Restmülltrennung (Sortierung von Restmüll aus Haushalten in der Region </a:t>
            </a:r>
            <a:r>
              <a:rPr lang="de-DE" sz="1800" dirty="0" err="1"/>
              <a:t>Vysočina</a:t>
            </a:r>
            <a:r>
              <a:rPr lang="de-DE" sz="1800" dirty="0"/>
              <a:t> mit Schwerpunkt auf Lebensmitteln) </a:t>
            </a:r>
            <a:endParaRPr lang="de-DE" altLang="de-DE" sz="1800" dirty="0" smtClean="0"/>
          </a:p>
          <a:p>
            <a:pPr lvl="1"/>
            <a:r>
              <a:rPr lang="de-DE" sz="1800" dirty="0" smtClean="0"/>
              <a:t>Leitfaden </a:t>
            </a:r>
            <a:r>
              <a:rPr lang="de-DE" sz="1800" dirty="0"/>
              <a:t>für die Vermeidung von weggeworfenen Lebensmitteln in </a:t>
            </a:r>
            <a:r>
              <a:rPr lang="de-DE" sz="1800" dirty="0" smtClean="0"/>
              <a:t>Haushalten</a:t>
            </a:r>
          </a:p>
          <a:p>
            <a:pPr lvl="1"/>
            <a:r>
              <a:rPr lang="de-DE" altLang="de-DE" sz="1800" dirty="0"/>
              <a:t>Untersuchung von Alternativen zur </a:t>
            </a:r>
            <a:r>
              <a:rPr lang="de-DE" altLang="de-DE" sz="1800" dirty="0" smtClean="0"/>
              <a:t>Restmüllbehandlung in </a:t>
            </a:r>
            <a:r>
              <a:rPr lang="de-DE" altLang="de-DE" sz="1800" dirty="0"/>
              <a:t>der Region </a:t>
            </a:r>
            <a:r>
              <a:rPr lang="de-DE" altLang="de-DE" sz="1800" dirty="0" err="1" smtClean="0"/>
              <a:t>Vysočina</a:t>
            </a:r>
            <a:endParaRPr lang="de-DE" sz="1800" dirty="0" smtClean="0"/>
          </a:p>
          <a:p>
            <a:pPr lvl="1"/>
            <a:r>
              <a:rPr lang="de-DE" sz="1600" dirty="0" smtClean="0"/>
              <a:t>Überregionales Re-</a:t>
            </a:r>
            <a:r>
              <a:rPr lang="de-DE" sz="1600" dirty="0" err="1" smtClean="0"/>
              <a:t>Use</a:t>
            </a:r>
            <a:r>
              <a:rPr lang="de-DE" sz="1600" dirty="0" smtClean="0"/>
              <a:t> Konzept</a:t>
            </a:r>
          </a:p>
          <a:p>
            <a:pPr lvl="1"/>
            <a:r>
              <a:rPr lang="de-AT" sz="1600" dirty="0"/>
              <a:t>Ökologische Auswirkungen ausgewählter abfallwirtschaftlicher </a:t>
            </a:r>
            <a:r>
              <a:rPr lang="de-AT" sz="1600" dirty="0" smtClean="0"/>
              <a:t>Maßnahmen</a:t>
            </a:r>
            <a:endParaRPr lang="de-AT" sz="1600" dirty="0"/>
          </a:p>
          <a:p>
            <a:pPr lvl="1"/>
            <a:endParaRPr lang="de-DE" sz="1600" dirty="0" smtClean="0"/>
          </a:p>
          <a:p>
            <a:r>
              <a:rPr lang="en-GB" sz="2000" dirty="0"/>
              <a:t>http://futureofwaste.eu/de/ueber-das-projekt</a:t>
            </a:r>
            <a:endParaRPr lang="de-AT" b="1" dirty="0" smtClean="0">
              <a:solidFill>
                <a:schemeClr val="accent2">
                  <a:lumMod val="75000"/>
                </a:schemeClr>
              </a:solidFill>
            </a:endParaRPr>
          </a:p>
        </p:txBody>
      </p:sp>
      <p:sp>
        <p:nvSpPr>
          <p:cNvPr id="4" name="Datumsplatzhalter 3"/>
          <p:cNvSpPr>
            <a:spLocks noGrp="1"/>
          </p:cNvSpPr>
          <p:nvPr>
            <p:ph type="dt" sz="half" idx="11"/>
          </p:nvPr>
        </p:nvSpPr>
        <p:spPr/>
        <p:txBody>
          <a:bodyPr/>
          <a:lstStyle/>
          <a:p>
            <a:fld id="{A4CA76D4-490B-4426-911A-5A67509ABD84}" type="datetime1">
              <a:rPr lang="en-GB" smtClean="0"/>
              <a:t>21/01/2020</a:t>
            </a:fld>
            <a:endParaRPr lang="en-GB" dirty="0"/>
          </a:p>
        </p:txBody>
      </p:sp>
      <p:sp>
        <p:nvSpPr>
          <p:cNvPr id="6" name="Foliennummernplatzhalter 5"/>
          <p:cNvSpPr>
            <a:spLocks noGrp="1"/>
          </p:cNvSpPr>
          <p:nvPr>
            <p:ph type="sldNum" sz="quarter" idx="13"/>
          </p:nvPr>
        </p:nvSpPr>
        <p:spPr/>
        <p:txBody>
          <a:bodyPr/>
          <a:lstStyle/>
          <a:p>
            <a:pPr>
              <a:defRPr/>
            </a:pPr>
            <a:fld id="{A9DAB3B9-D254-4E33-A844-9219AC948C3E}" type="slidenum">
              <a:rPr lang="de-DE" smtClean="0"/>
              <a:pPr>
                <a:defRPr/>
              </a:pPr>
              <a:t>11</a:t>
            </a:fld>
            <a:endParaRPr lang="de-DE" dirty="0"/>
          </a:p>
        </p:txBody>
      </p:sp>
      <p:pic>
        <p:nvPicPr>
          <p:cNvPr id="5" name="Grafik 4"/>
          <p:cNvPicPr>
            <a:picLocks noChangeAspect="1"/>
          </p:cNvPicPr>
          <p:nvPr/>
        </p:nvPicPr>
        <p:blipFill>
          <a:blip r:embed="rId3"/>
          <a:stretch>
            <a:fillRect/>
          </a:stretch>
        </p:blipFill>
        <p:spPr>
          <a:xfrm>
            <a:off x="6538788" y="905694"/>
            <a:ext cx="1828959" cy="627942"/>
          </a:xfrm>
          <a:prstGeom prst="rect">
            <a:avLst/>
          </a:prstGeom>
        </p:spPr>
      </p:pic>
    </p:spTree>
    <p:extLst>
      <p:ext uri="{BB962C8B-B14F-4D97-AF65-F5344CB8AC3E}">
        <p14:creationId xmlns:p14="http://schemas.microsoft.com/office/powerpoint/2010/main" val="38602902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ABF-BOKU - Forschungsthemen</a:t>
            </a:r>
            <a:endParaRPr lang="de-AT" dirty="0"/>
          </a:p>
        </p:txBody>
      </p:sp>
      <p:sp>
        <p:nvSpPr>
          <p:cNvPr id="3" name="Textplatzhalter 2"/>
          <p:cNvSpPr>
            <a:spLocks noGrp="1"/>
          </p:cNvSpPr>
          <p:nvPr>
            <p:ph type="body" sz="quarter" idx="10"/>
          </p:nvPr>
        </p:nvSpPr>
        <p:spPr>
          <a:xfrm>
            <a:off x="393290" y="1386347"/>
            <a:ext cx="8294946" cy="4611909"/>
          </a:xfrm>
        </p:spPr>
        <p:txBody>
          <a:bodyPr/>
          <a:lstStyle/>
          <a:p>
            <a:pPr marL="0" indent="0">
              <a:buNone/>
            </a:pPr>
            <a:r>
              <a:rPr lang="de-AT" b="1" dirty="0" smtClean="0"/>
              <a:t>Elektroaltgeräte</a:t>
            </a:r>
          </a:p>
          <a:p>
            <a:r>
              <a:rPr lang="de-DE" sz="2000" dirty="0"/>
              <a:t>Optimierung </a:t>
            </a:r>
            <a:r>
              <a:rPr lang="de-DE" sz="2000" dirty="0" smtClean="0"/>
              <a:t>von </a:t>
            </a:r>
            <a:r>
              <a:rPr lang="de-DE" sz="2000" dirty="0"/>
              <a:t>Sammelsystemen durch </a:t>
            </a:r>
            <a:r>
              <a:rPr lang="de-DE" sz="2000" dirty="0" smtClean="0"/>
              <a:t>Identifizierung </a:t>
            </a:r>
            <a:r>
              <a:rPr lang="de-DE" sz="2000" dirty="0"/>
              <a:t>von Hotspots und Erstellung gezielter </a:t>
            </a:r>
            <a:r>
              <a:rPr lang="de-DE" sz="2000" dirty="0" smtClean="0"/>
              <a:t>Verbesserungsmaßnahmen</a:t>
            </a:r>
          </a:p>
          <a:p>
            <a:r>
              <a:rPr lang="de-DE" sz="2000" dirty="0"/>
              <a:t>Optimierung der Recycling-Prozesse und </a:t>
            </a:r>
            <a:r>
              <a:rPr lang="de-DE" sz="2000" dirty="0" smtClean="0"/>
              <a:t>Potenzialabschätzung der Rohstoffrückgewinnung, </a:t>
            </a:r>
            <a:r>
              <a:rPr lang="de-DE" sz="2000" dirty="0"/>
              <a:t>unter </a:t>
            </a:r>
            <a:endParaRPr lang="de-DE" sz="2000" dirty="0" smtClean="0"/>
          </a:p>
          <a:p>
            <a:r>
              <a:rPr lang="de-DE" sz="2000" dirty="0" smtClean="0"/>
              <a:t>Materialdatenbank </a:t>
            </a:r>
            <a:r>
              <a:rPr lang="de-DE" sz="2000" dirty="0"/>
              <a:t>für Elektro- und </a:t>
            </a:r>
            <a:r>
              <a:rPr lang="de-DE" sz="2000" dirty="0" smtClean="0"/>
              <a:t>Elektronikgeräte</a:t>
            </a:r>
          </a:p>
          <a:p>
            <a:r>
              <a:rPr lang="de-AT" sz="2000" dirty="0"/>
              <a:t>Identifizierung von geeigneten </a:t>
            </a:r>
            <a:r>
              <a:rPr lang="de-AT" sz="2000" dirty="0" smtClean="0"/>
              <a:t>Behandlungstechnologien</a:t>
            </a:r>
          </a:p>
          <a:p>
            <a:r>
              <a:rPr lang="de-AT" sz="2000" dirty="0"/>
              <a:t>Wissenstransfer und Training</a:t>
            </a:r>
            <a:endParaRPr lang="de-AT" sz="2000" dirty="0" smtClean="0"/>
          </a:p>
        </p:txBody>
      </p:sp>
      <p:sp>
        <p:nvSpPr>
          <p:cNvPr id="4" name="Datumsplatzhalter 3"/>
          <p:cNvSpPr>
            <a:spLocks noGrp="1"/>
          </p:cNvSpPr>
          <p:nvPr>
            <p:ph type="dt" sz="half" idx="11"/>
          </p:nvPr>
        </p:nvSpPr>
        <p:spPr/>
        <p:txBody>
          <a:bodyPr/>
          <a:lstStyle/>
          <a:p>
            <a:fld id="{A4CA76D4-490B-4426-911A-5A67509ABD84}" type="datetime1">
              <a:rPr lang="en-GB" smtClean="0"/>
              <a:t>21/01/2020</a:t>
            </a:fld>
            <a:endParaRPr lang="en-GB" dirty="0"/>
          </a:p>
        </p:txBody>
      </p:sp>
      <p:sp>
        <p:nvSpPr>
          <p:cNvPr id="6" name="Foliennummernplatzhalter 5"/>
          <p:cNvSpPr>
            <a:spLocks noGrp="1"/>
          </p:cNvSpPr>
          <p:nvPr>
            <p:ph type="sldNum" sz="quarter" idx="13"/>
          </p:nvPr>
        </p:nvSpPr>
        <p:spPr/>
        <p:txBody>
          <a:bodyPr/>
          <a:lstStyle/>
          <a:p>
            <a:pPr>
              <a:defRPr/>
            </a:pPr>
            <a:fld id="{A9DAB3B9-D254-4E33-A844-9219AC948C3E}" type="slidenum">
              <a:rPr lang="de-DE" smtClean="0"/>
              <a:pPr>
                <a:defRPr/>
              </a:pPr>
              <a:t>12</a:t>
            </a:fld>
            <a:endParaRPr lang="de-DE" dirty="0"/>
          </a:p>
        </p:txBody>
      </p:sp>
      <p:pic>
        <p:nvPicPr>
          <p:cNvPr id="7" name="Picture 2" descr="http://www.wau.boku.ac.at/fileadmin/_processed_/5/d/csm_leiterplatten_5cc65e3f49.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356032" y="4593878"/>
            <a:ext cx="2215344" cy="1476896"/>
          </a:xfrm>
          <a:prstGeom prst="rect">
            <a:avLst/>
          </a:prstGeom>
          <a:noFill/>
          <a:extLst>
            <a:ext uri="{909E8E84-426E-40DD-AFC4-6F175D3DCCD1}">
              <a14:hiddenFill xmlns:a14="http://schemas.microsoft.com/office/drawing/2010/main">
                <a:solidFill>
                  <a:srgbClr val="FFFFFF"/>
                </a:solidFill>
              </a14:hiddenFill>
            </a:ext>
          </a:extLst>
        </p:spPr>
      </p:pic>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8879" y="4593879"/>
            <a:ext cx="2155717" cy="1476896"/>
          </a:xfrm>
          <a:prstGeom prst="rect">
            <a:avLst/>
          </a:prstGeom>
        </p:spPr>
      </p:pic>
      <p:pic>
        <p:nvPicPr>
          <p:cNvPr id="8" name="Grafi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22099" y="4593880"/>
            <a:ext cx="1982217" cy="1488686"/>
          </a:xfrm>
          <a:prstGeom prst="rect">
            <a:avLst/>
          </a:prstGeom>
        </p:spPr>
      </p:pic>
    </p:spTree>
    <p:extLst>
      <p:ext uri="{BB962C8B-B14F-4D97-AF65-F5344CB8AC3E}">
        <p14:creationId xmlns:p14="http://schemas.microsoft.com/office/powerpoint/2010/main" val="24176771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ABF-BOKU - Forschungsthemen</a:t>
            </a:r>
            <a:endParaRPr lang="de-AT" dirty="0"/>
          </a:p>
        </p:txBody>
      </p:sp>
      <p:sp>
        <p:nvSpPr>
          <p:cNvPr id="3" name="Textplatzhalter 2"/>
          <p:cNvSpPr>
            <a:spLocks noGrp="1"/>
          </p:cNvSpPr>
          <p:nvPr>
            <p:ph type="body" sz="quarter" idx="10"/>
          </p:nvPr>
        </p:nvSpPr>
        <p:spPr>
          <a:xfrm>
            <a:off x="393290" y="1671484"/>
            <a:ext cx="8377084" cy="4326772"/>
          </a:xfrm>
        </p:spPr>
        <p:txBody>
          <a:bodyPr/>
          <a:lstStyle/>
          <a:p>
            <a:pPr marL="0" indent="0">
              <a:spcAft>
                <a:spcPts val="1200"/>
              </a:spcAft>
              <a:buNone/>
            </a:pPr>
            <a:r>
              <a:rPr lang="de-AT" b="1" dirty="0" smtClean="0"/>
              <a:t>Projekt </a:t>
            </a:r>
            <a:r>
              <a:rPr lang="en-GB" b="1" dirty="0"/>
              <a:t>REWIN - Improving resource </a:t>
            </a:r>
            <a:r>
              <a:rPr lang="en-GB" b="1" dirty="0" smtClean="0"/>
              <a:t/>
            </a:r>
            <a:br>
              <a:rPr lang="en-GB" b="1" dirty="0" smtClean="0"/>
            </a:br>
            <a:r>
              <a:rPr lang="en-GB" b="1" dirty="0" smtClean="0"/>
              <a:t>efficiency </a:t>
            </a:r>
            <a:r>
              <a:rPr lang="en-GB" b="1" dirty="0"/>
              <a:t>of e-waste recycling in China</a:t>
            </a:r>
            <a:endParaRPr lang="en-GB" b="1" dirty="0" smtClean="0"/>
          </a:p>
          <a:p>
            <a:r>
              <a:rPr lang="de-DE" sz="2000" dirty="0"/>
              <a:t>Steigerung der Ressourceneffizienz bei der Herstellung und Verwertung von Elektronikprodukten mittels </a:t>
            </a:r>
            <a:r>
              <a:rPr lang="de-DE" sz="2000" dirty="0" smtClean="0"/>
              <a:t>Abfallinformationssystem</a:t>
            </a:r>
          </a:p>
          <a:p>
            <a:r>
              <a:rPr lang="en-GB" sz="2000" dirty="0" err="1"/>
              <a:t>Umsetzung</a:t>
            </a:r>
            <a:r>
              <a:rPr lang="en-GB" sz="2000" dirty="0"/>
              <a:t> </a:t>
            </a:r>
            <a:r>
              <a:rPr lang="en-GB" sz="2000" dirty="0" err="1"/>
              <a:t>eines</a:t>
            </a:r>
            <a:r>
              <a:rPr lang="en-GB" sz="2000" dirty="0"/>
              <a:t> </a:t>
            </a:r>
            <a:r>
              <a:rPr lang="en-GB" sz="2000" dirty="0" err="1" smtClean="0"/>
              <a:t>Abfallnachweissystems</a:t>
            </a:r>
            <a:r>
              <a:rPr lang="en-GB" sz="2000" dirty="0" smtClean="0"/>
              <a:t> </a:t>
            </a:r>
          </a:p>
          <a:p>
            <a:r>
              <a:rPr lang="de-DE" sz="2000" dirty="0"/>
              <a:t>Aufbau einer Plattform für den Handel mit Sekundärrohstoffen</a:t>
            </a:r>
            <a:endParaRPr lang="de-AT" sz="2000" b="1" dirty="0">
              <a:solidFill>
                <a:schemeClr val="accent2">
                  <a:lumMod val="75000"/>
                </a:schemeClr>
              </a:solidFill>
            </a:endParaRPr>
          </a:p>
          <a:p>
            <a:r>
              <a:rPr lang="de-DE" sz="2000" dirty="0" smtClean="0"/>
              <a:t>Richtlinien für recyclinggerechte Konstruktion</a:t>
            </a:r>
          </a:p>
          <a:p>
            <a:r>
              <a:rPr lang="de-DE" sz="2000" dirty="0" smtClean="0"/>
              <a:t>Technische </a:t>
            </a:r>
            <a:r>
              <a:rPr lang="de-DE" sz="2000" dirty="0"/>
              <a:t>Standards für die Sammlung und Verwertung von </a:t>
            </a:r>
            <a:r>
              <a:rPr lang="de-DE" sz="2000" dirty="0" smtClean="0"/>
              <a:t>Elektroaltgeräten</a:t>
            </a:r>
            <a:r>
              <a:rPr lang="de-DE" sz="2000" dirty="0"/>
              <a:t/>
            </a:r>
            <a:br>
              <a:rPr lang="de-DE" sz="2000" dirty="0"/>
            </a:br>
            <a:endParaRPr lang="de-DE" sz="2000" dirty="0"/>
          </a:p>
        </p:txBody>
      </p:sp>
      <p:sp>
        <p:nvSpPr>
          <p:cNvPr id="4" name="Datumsplatzhalter 3"/>
          <p:cNvSpPr>
            <a:spLocks noGrp="1"/>
          </p:cNvSpPr>
          <p:nvPr>
            <p:ph type="dt" sz="half" idx="11"/>
          </p:nvPr>
        </p:nvSpPr>
        <p:spPr/>
        <p:txBody>
          <a:bodyPr/>
          <a:lstStyle/>
          <a:p>
            <a:fld id="{A4CA76D4-490B-4426-911A-5A67509ABD84}" type="datetime1">
              <a:rPr lang="en-GB" smtClean="0"/>
              <a:t>21/01/2020</a:t>
            </a:fld>
            <a:endParaRPr lang="en-GB" dirty="0"/>
          </a:p>
        </p:txBody>
      </p:sp>
      <p:sp>
        <p:nvSpPr>
          <p:cNvPr id="6" name="Foliennummernplatzhalter 5"/>
          <p:cNvSpPr>
            <a:spLocks noGrp="1"/>
          </p:cNvSpPr>
          <p:nvPr>
            <p:ph type="sldNum" sz="quarter" idx="13"/>
          </p:nvPr>
        </p:nvSpPr>
        <p:spPr/>
        <p:txBody>
          <a:bodyPr/>
          <a:lstStyle/>
          <a:p>
            <a:pPr>
              <a:defRPr/>
            </a:pPr>
            <a:fld id="{A9DAB3B9-D254-4E33-A844-9219AC948C3E}" type="slidenum">
              <a:rPr lang="de-DE" smtClean="0"/>
              <a:pPr>
                <a:defRPr/>
              </a:pPr>
              <a:t>13</a:t>
            </a:fld>
            <a:endParaRPr lang="de-DE" dirty="0"/>
          </a:p>
        </p:txBody>
      </p:sp>
      <p:pic>
        <p:nvPicPr>
          <p:cNvPr id="7" name="图片 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0129" y="829946"/>
            <a:ext cx="2558001" cy="1805100"/>
          </a:xfrm>
          <a:prstGeom prst="rect">
            <a:avLst/>
          </a:prstGeom>
          <a:noFill/>
          <a:ln>
            <a:noFill/>
          </a:ln>
        </p:spPr>
      </p:pic>
    </p:spTree>
    <p:extLst>
      <p:ext uri="{BB962C8B-B14F-4D97-AF65-F5344CB8AC3E}">
        <p14:creationId xmlns:p14="http://schemas.microsoft.com/office/powerpoint/2010/main" val="19965411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ABF-BOKU - Forschungsthemen</a:t>
            </a:r>
            <a:endParaRPr lang="de-AT" dirty="0"/>
          </a:p>
        </p:txBody>
      </p:sp>
      <p:sp>
        <p:nvSpPr>
          <p:cNvPr id="3" name="Textplatzhalter 2"/>
          <p:cNvSpPr>
            <a:spLocks noGrp="1"/>
          </p:cNvSpPr>
          <p:nvPr>
            <p:ph type="body" sz="quarter" idx="10"/>
          </p:nvPr>
        </p:nvSpPr>
        <p:spPr>
          <a:xfrm>
            <a:off x="421355" y="1396181"/>
            <a:ext cx="6108200" cy="4602076"/>
          </a:xfrm>
        </p:spPr>
        <p:txBody>
          <a:bodyPr/>
          <a:lstStyle/>
          <a:p>
            <a:pPr marL="0" indent="0">
              <a:buNone/>
            </a:pPr>
            <a:r>
              <a:rPr lang="de-AT" b="1" dirty="0" smtClean="0"/>
              <a:t>Projekt </a:t>
            </a:r>
            <a:r>
              <a:rPr lang="de-AT" b="1" dirty="0" err="1" smtClean="0"/>
              <a:t>TransWaste</a:t>
            </a:r>
            <a:endParaRPr lang="de-AT" b="1" dirty="0" smtClean="0"/>
          </a:p>
          <a:p>
            <a:r>
              <a:rPr lang="de-DE" sz="2000" dirty="0"/>
              <a:t>Problem: informelle Sperrmüllsammlung in Westeuropa und Umschlag nach Osteuropa</a:t>
            </a:r>
          </a:p>
          <a:p>
            <a:r>
              <a:rPr lang="de-DE" sz="2000" dirty="0" smtClean="0"/>
              <a:t>Umsetzung </a:t>
            </a:r>
            <a:r>
              <a:rPr lang="de-DE" sz="2000" dirty="0"/>
              <a:t>der transnationalen Zusammenarbeit der Behörden bei Aktivitäten des informellen Sektors; </a:t>
            </a:r>
          </a:p>
          <a:p>
            <a:r>
              <a:rPr lang="de-DE" sz="2000" dirty="0" smtClean="0"/>
              <a:t>Formalisierung </a:t>
            </a:r>
            <a:r>
              <a:rPr lang="de-DE" sz="2000" dirty="0"/>
              <a:t>des informellen Sektors in Zusammenarbeit mit den Zielgruppen unter Berücksichtigung ihrer Bedürfnisse für ausgewählte Regionen</a:t>
            </a:r>
            <a:r>
              <a:rPr lang="de-DE" sz="2000" dirty="0" smtClean="0"/>
              <a:t>.</a:t>
            </a:r>
          </a:p>
          <a:p>
            <a:r>
              <a:rPr lang="en-GB" sz="2000" dirty="0">
                <a:latin typeface="Arial" panose="020B0604020202020204" pitchFamily="34" charset="0"/>
                <a:cs typeface="Arial" panose="020B0604020202020204" pitchFamily="34" charset="0"/>
              </a:rPr>
              <a:t>http://</a:t>
            </a:r>
            <a:r>
              <a:rPr lang="en-GB" sz="2000" dirty="0" smtClean="0">
                <a:latin typeface="Arial" panose="020B0604020202020204" pitchFamily="34" charset="0"/>
                <a:cs typeface="Arial" panose="020B0604020202020204" pitchFamily="34" charset="0"/>
              </a:rPr>
              <a:t>www.transwaste.eu</a:t>
            </a:r>
            <a:endParaRPr lang="en-GB" sz="2000" dirty="0">
              <a:latin typeface="Arial" panose="020B0604020202020204" pitchFamily="34" charset="0"/>
              <a:cs typeface="Arial" panose="020B0604020202020204" pitchFamily="34" charset="0"/>
            </a:endParaRPr>
          </a:p>
        </p:txBody>
      </p:sp>
      <p:sp>
        <p:nvSpPr>
          <p:cNvPr id="4" name="Datumsplatzhalter 3"/>
          <p:cNvSpPr>
            <a:spLocks noGrp="1"/>
          </p:cNvSpPr>
          <p:nvPr>
            <p:ph type="dt" sz="half" idx="11"/>
          </p:nvPr>
        </p:nvSpPr>
        <p:spPr/>
        <p:txBody>
          <a:bodyPr/>
          <a:lstStyle/>
          <a:p>
            <a:fld id="{A4CA76D4-490B-4426-911A-5A67509ABD84}" type="datetime1">
              <a:rPr lang="en-GB" smtClean="0"/>
              <a:t>21/01/2020</a:t>
            </a:fld>
            <a:endParaRPr lang="en-GB" dirty="0"/>
          </a:p>
        </p:txBody>
      </p:sp>
      <p:sp>
        <p:nvSpPr>
          <p:cNvPr id="6" name="Foliennummernplatzhalter 5"/>
          <p:cNvSpPr>
            <a:spLocks noGrp="1"/>
          </p:cNvSpPr>
          <p:nvPr>
            <p:ph type="sldNum" sz="quarter" idx="13"/>
          </p:nvPr>
        </p:nvSpPr>
        <p:spPr/>
        <p:txBody>
          <a:bodyPr/>
          <a:lstStyle/>
          <a:p>
            <a:pPr>
              <a:defRPr/>
            </a:pPr>
            <a:fld id="{A9DAB3B9-D254-4E33-A844-9219AC948C3E}" type="slidenum">
              <a:rPr lang="de-DE" smtClean="0"/>
              <a:pPr>
                <a:defRPr/>
              </a:pPr>
              <a:t>14</a:t>
            </a:fld>
            <a:endParaRPr lang="de-DE" dirty="0"/>
          </a:p>
        </p:txBody>
      </p:sp>
      <p:pic>
        <p:nvPicPr>
          <p:cNvPr id="9" name="Picture 8" descr="Transwaste_30_03_09 059"/>
          <p:cNvPicPr>
            <a:picLocks noChangeAspect="1" noChangeArrowheads="1"/>
          </p:cNvPicPr>
          <p:nvPr/>
        </p:nvPicPr>
        <p:blipFill>
          <a:blip r:embed="rId2">
            <a:lum bright="6000"/>
            <a:extLst>
              <a:ext uri="{28A0092B-C50C-407E-A947-70E740481C1C}">
                <a14:useLocalDpi xmlns:a14="http://schemas.microsoft.com/office/drawing/2010/main" val="0"/>
              </a:ext>
            </a:extLst>
          </a:blip>
          <a:srcRect/>
          <a:stretch>
            <a:fillRect/>
          </a:stretch>
        </p:blipFill>
        <p:spPr bwMode="auto">
          <a:xfrm>
            <a:off x="6394338" y="973450"/>
            <a:ext cx="2680836" cy="3574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94338" y="4720909"/>
            <a:ext cx="2004476" cy="1533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Grafik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88095" y="5157532"/>
            <a:ext cx="169545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43473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ABF-BOKU - Forschungsthemen</a:t>
            </a:r>
            <a:endParaRPr lang="de-AT" dirty="0"/>
          </a:p>
        </p:txBody>
      </p:sp>
      <p:sp>
        <p:nvSpPr>
          <p:cNvPr id="3" name="Textplatzhalter 2"/>
          <p:cNvSpPr>
            <a:spLocks noGrp="1"/>
          </p:cNvSpPr>
          <p:nvPr>
            <p:ph type="body" sz="quarter" idx="10"/>
          </p:nvPr>
        </p:nvSpPr>
        <p:spPr>
          <a:xfrm>
            <a:off x="845574" y="909277"/>
            <a:ext cx="7606217" cy="5088980"/>
          </a:xfrm>
        </p:spPr>
        <p:txBody>
          <a:bodyPr/>
          <a:lstStyle/>
          <a:p>
            <a:pPr marL="0" indent="0">
              <a:buNone/>
            </a:pPr>
            <a:r>
              <a:rPr lang="de-AT" b="1" dirty="0" smtClean="0"/>
              <a:t>Projekt </a:t>
            </a:r>
            <a:r>
              <a:rPr lang="en-GB" b="1" dirty="0" err="1"/>
              <a:t>TransWaste</a:t>
            </a:r>
            <a:endParaRPr lang="de-AT" b="1" dirty="0" smtClean="0"/>
          </a:p>
          <a:p>
            <a:pPr marL="457200" indent="-457200">
              <a:buAutoNum type="arabicPeriod"/>
            </a:pPr>
            <a:endParaRPr lang="de-AT" b="1" dirty="0" smtClean="0">
              <a:solidFill>
                <a:schemeClr val="accent2">
                  <a:lumMod val="75000"/>
                </a:schemeClr>
              </a:solidFill>
            </a:endParaRPr>
          </a:p>
        </p:txBody>
      </p:sp>
      <p:sp>
        <p:nvSpPr>
          <p:cNvPr id="4" name="Datumsplatzhalter 3"/>
          <p:cNvSpPr>
            <a:spLocks noGrp="1"/>
          </p:cNvSpPr>
          <p:nvPr>
            <p:ph type="dt" sz="half" idx="11"/>
          </p:nvPr>
        </p:nvSpPr>
        <p:spPr/>
        <p:txBody>
          <a:bodyPr/>
          <a:lstStyle/>
          <a:p>
            <a:fld id="{A4CA76D4-490B-4426-911A-5A67509ABD84}" type="datetime1">
              <a:rPr lang="en-GB" smtClean="0"/>
              <a:t>21/01/2020</a:t>
            </a:fld>
            <a:endParaRPr lang="en-GB" dirty="0"/>
          </a:p>
        </p:txBody>
      </p:sp>
      <p:sp>
        <p:nvSpPr>
          <p:cNvPr id="6" name="Foliennummernplatzhalter 5"/>
          <p:cNvSpPr>
            <a:spLocks noGrp="1"/>
          </p:cNvSpPr>
          <p:nvPr>
            <p:ph type="sldNum" sz="quarter" idx="13"/>
          </p:nvPr>
        </p:nvSpPr>
        <p:spPr/>
        <p:txBody>
          <a:bodyPr/>
          <a:lstStyle/>
          <a:p>
            <a:pPr>
              <a:defRPr/>
            </a:pPr>
            <a:fld id="{A9DAB3B9-D254-4E33-A844-9219AC948C3E}" type="slidenum">
              <a:rPr lang="de-DE" smtClean="0"/>
              <a:pPr>
                <a:defRPr/>
              </a:pPr>
              <a:t>15</a:t>
            </a:fld>
            <a:endParaRPr lang="de-DE" dirty="0"/>
          </a:p>
        </p:txBody>
      </p:sp>
      <p:grpSp>
        <p:nvGrpSpPr>
          <p:cNvPr id="14" name="Group 3"/>
          <p:cNvGrpSpPr>
            <a:grpSpLocks/>
          </p:cNvGrpSpPr>
          <p:nvPr/>
        </p:nvGrpSpPr>
        <p:grpSpPr bwMode="auto">
          <a:xfrm>
            <a:off x="5805488" y="4040188"/>
            <a:ext cx="2835275" cy="2127250"/>
            <a:chOff x="3657" y="2545"/>
            <a:chExt cx="1786" cy="1340"/>
          </a:xfrm>
        </p:grpSpPr>
        <p:grpSp>
          <p:nvGrpSpPr>
            <p:cNvPr id="15" name="Group 4"/>
            <p:cNvGrpSpPr>
              <a:grpSpLocks/>
            </p:cNvGrpSpPr>
            <p:nvPr/>
          </p:nvGrpSpPr>
          <p:grpSpPr bwMode="auto">
            <a:xfrm>
              <a:off x="3657" y="2545"/>
              <a:ext cx="1786" cy="1340"/>
              <a:chOff x="3657" y="2545"/>
              <a:chExt cx="1786" cy="1340"/>
            </a:xfrm>
          </p:grpSpPr>
          <p:pic>
            <p:nvPicPr>
              <p:cNvPr id="24" name="Picture 5" descr="IMG_42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 y="2545"/>
                <a:ext cx="1786" cy="1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6"/>
              <p:cNvSpPr>
                <a:spLocks noChangeArrowheads="1"/>
              </p:cNvSpPr>
              <p:nvPr/>
            </p:nvSpPr>
            <p:spPr bwMode="invGray">
              <a:xfrm>
                <a:off x="4242" y="3570"/>
                <a:ext cx="174" cy="132"/>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dirty="0"/>
              </a:p>
            </p:txBody>
          </p:sp>
        </p:grpSp>
        <p:sp>
          <p:nvSpPr>
            <p:cNvPr id="23" name="Text Box 7"/>
            <p:cNvSpPr txBox="1">
              <a:spLocks noChangeArrowheads="1"/>
            </p:cNvSpPr>
            <p:nvPr/>
          </p:nvSpPr>
          <p:spPr bwMode="invGray">
            <a:xfrm>
              <a:off x="4777" y="3705"/>
              <a:ext cx="610"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AT" sz="1000" dirty="0">
                  <a:solidFill>
                    <a:schemeClr val="bg1"/>
                  </a:solidFill>
                  <a:cs typeface="Arial" charset="0"/>
                </a:rPr>
                <a:t>© ABF-BOKU</a:t>
              </a:r>
            </a:p>
          </p:txBody>
        </p:sp>
      </p:grpSp>
      <p:pic>
        <p:nvPicPr>
          <p:cNvPr id="26" name="Picture 8" descr="Transwaste_30_03_09 059"/>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2727325" y="1620838"/>
            <a:ext cx="3200400" cy="426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 Box 9"/>
          <p:cNvSpPr txBox="1">
            <a:spLocks noChangeArrowheads="1"/>
          </p:cNvSpPr>
          <p:nvPr/>
        </p:nvSpPr>
        <p:spPr bwMode="invGray">
          <a:xfrm>
            <a:off x="3216989" y="5592763"/>
            <a:ext cx="96853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AT" sz="1000" dirty="0">
                <a:solidFill>
                  <a:schemeClr val="bg1"/>
                </a:solidFill>
                <a:cs typeface="Arial" charset="0"/>
              </a:rPr>
              <a:t>© ABF-BOKU</a:t>
            </a:r>
          </a:p>
        </p:txBody>
      </p:sp>
      <p:pic>
        <p:nvPicPr>
          <p:cNvPr id="28" name="Picture 10" descr="IMG_42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1646238"/>
            <a:ext cx="3013075" cy="226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 Box 11"/>
          <p:cNvSpPr txBox="1">
            <a:spLocks noChangeArrowheads="1"/>
          </p:cNvSpPr>
          <p:nvPr/>
        </p:nvSpPr>
        <p:spPr bwMode="invGray">
          <a:xfrm>
            <a:off x="7603251" y="3562350"/>
            <a:ext cx="96853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AT" sz="1000" dirty="0">
                <a:solidFill>
                  <a:schemeClr val="bg1"/>
                </a:solidFill>
                <a:cs typeface="Arial" charset="0"/>
              </a:rPr>
              <a:t>© ABF-BOKU</a:t>
            </a:r>
          </a:p>
        </p:txBody>
      </p:sp>
      <p:grpSp>
        <p:nvGrpSpPr>
          <p:cNvPr id="30" name="Group 12"/>
          <p:cNvGrpSpPr>
            <a:grpSpLocks/>
          </p:cNvGrpSpPr>
          <p:nvPr/>
        </p:nvGrpSpPr>
        <p:grpSpPr bwMode="auto">
          <a:xfrm>
            <a:off x="742950" y="1968500"/>
            <a:ext cx="1882775" cy="2146300"/>
            <a:chOff x="4460" y="1096"/>
            <a:chExt cx="1186" cy="1352"/>
          </a:xfrm>
        </p:grpSpPr>
        <p:pic>
          <p:nvPicPr>
            <p:cNvPr id="31" name="Picture 13" descr="IMG_42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60" y="1096"/>
              <a:ext cx="1186" cy="1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 Box 14"/>
            <p:cNvSpPr txBox="1">
              <a:spLocks noChangeArrowheads="1"/>
            </p:cNvSpPr>
            <p:nvPr/>
          </p:nvSpPr>
          <p:spPr bwMode="invGray">
            <a:xfrm>
              <a:off x="4950" y="2287"/>
              <a:ext cx="67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de-DE" sz="1000" dirty="0">
                  <a:solidFill>
                    <a:schemeClr val="bg1"/>
                  </a:solidFill>
                  <a:cs typeface="Arial" charset="0"/>
                </a:rPr>
                <a:t>© ABF-BOKU</a:t>
              </a:r>
            </a:p>
          </p:txBody>
        </p:sp>
        <p:sp>
          <p:nvSpPr>
            <p:cNvPr id="33" name="Rectangle 15"/>
            <p:cNvSpPr>
              <a:spLocks noChangeArrowheads="1"/>
            </p:cNvSpPr>
            <p:nvPr/>
          </p:nvSpPr>
          <p:spPr bwMode="invGray">
            <a:xfrm>
              <a:off x="4734" y="2196"/>
              <a:ext cx="222" cy="126"/>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dirty="0"/>
            </a:p>
          </p:txBody>
        </p:sp>
      </p:grpSp>
      <p:grpSp>
        <p:nvGrpSpPr>
          <p:cNvPr id="34" name="Group 16"/>
          <p:cNvGrpSpPr>
            <a:grpSpLocks/>
          </p:cNvGrpSpPr>
          <p:nvPr/>
        </p:nvGrpSpPr>
        <p:grpSpPr bwMode="auto">
          <a:xfrm>
            <a:off x="692150" y="4643438"/>
            <a:ext cx="2406650" cy="1804987"/>
            <a:chOff x="2892" y="2973"/>
            <a:chExt cx="1516" cy="1137"/>
          </a:xfrm>
        </p:grpSpPr>
        <p:pic>
          <p:nvPicPr>
            <p:cNvPr id="35" name="Picture 17" descr="IMG_422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2" y="2973"/>
              <a:ext cx="1516" cy="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 Box 18"/>
            <p:cNvSpPr txBox="1">
              <a:spLocks noChangeArrowheads="1"/>
            </p:cNvSpPr>
            <p:nvPr/>
          </p:nvSpPr>
          <p:spPr bwMode="invGray">
            <a:xfrm>
              <a:off x="3732" y="3943"/>
              <a:ext cx="67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de-DE" sz="1000" dirty="0">
                  <a:solidFill>
                    <a:schemeClr val="bg1"/>
                  </a:solidFill>
                  <a:cs typeface="Arial" charset="0"/>
                </a:rPr>
                <a:t>© ABF-BOKU</a:t>
              </a:r>
            </a:p>
          </p:txBody>
        </p:sp>
      </p:grpSp>
      <p:pic>
        <p:nvPicPr>
          <p:cNvPr id="37" name="Grafik 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761488" y="746821"/>
            <a:ext cx="1236642" cy="805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77354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ABF-BOKU - Forschungsthemen</a:t>
            </a:r>
            <a:endParaRPr lang="de-AT" dirty="0"/>
          </a:p>
        </p:txBody>
      </p:sp>
      <p:sp>
        <p:nvSpPr>
          <p:cNvPr id="3" name="Textplatzhalter 2"/>
          <p:cNvSpPr>
            <a:spLocks noGrp="1"/>
          </p:cNvSpPr>
          <p:nvPr>
            <p:ph type="body" sz="quarter" idx="10"/>
          </p:nvPr>
        </p:nvSpPr>
        <p:spPr>
          <a:xfrm>
            <a:off x="810199" y="984371"/>
            <a:ext cx="8030437" cy="4350106"/>
          </a:xfrm>
        </p:spPr>
        <p:txBody>
          <a:bodyPr/>
          <a:lstStyle/>
          <a:p>
            <a:pPr marL="0" indent="0">
              <a:buNone/>
            </a:pPr>
            <a:r>
              <a:rPr lang="de-DE" b="1" dirty="0">
                <a:solidFill>
                  <a:schemeClr val="accent2">
                    <a:lumMod val="75000"/>
                  </a:schemeClr>
                </a:solidFill>
              </a:rPr>
              <a:t>2. </a:t>
            </a:r>
            <a:r>
              <a:rPr lang="de-DE" b="1" dirty="0" smtClean="0">
                <a:solidFill>
                  <a:schemeClr val="accent2">
                    <a:lumMod val="75000"/>
                  </a:schemeClr>
                </a:solidFill>
              </a:rPr>
              <a:t>Optimierung </a:t>
            </a:r>
            <a:r>
              <a:rPr lang="de-DE" b="1" dirty="0">
                <a:solidFill>
                  <a:schemeClr val="accent2">
                    <a:lumMod val="75000"/>
                  </a:schemeClr>
                </a:solidFill>
              </a:rPr>
              <a:t>der Abfallsammlung und </a:t>
            </a:r>
            <a:r>
              <a:rPr lang="de-DE" b="1" dirty="0" smtClean="0">
                <a:solidFill>
                  <a:schemeClr val="accent2">
                    <a:lumMod val="75000"/>
                  </a:schemeClr>
                </a:solidFill>
              </a:rPr>
              <a:t>–</a:t>
            </a:r>
            <a:r>
              <a:rPr lang="de-DE" b="1" dirty="0" err="1" smtClean="0">
                <a:solidFill>
                  <a:schemeClr val="accent2">
                    <a:lumMod val="75000"/>
                  </a:schemeClr>
                </a:solidFill>
              </a:rPr>
              <a:t>verwertung</a:t>
            </a:r>
            <a:endParaRPr lang="de-DE" b="1" dirty="0" smtClean="0">
              <a:solidFill>
                <a:schemeClr val="accent2">
                  <a:lumMod val="75000"/>
                </a:schemeClr>
              </a:solidFill>
            </a:endParaRPr>
          </a:p>
          <a:p>
            <a:pPr marL="0" indent="0">
              <a:buNone/>
            </a:pPr>
            <a:endParaRPr lang="de-DE" sz="1100" b="1" dirty="0">
              <a:solidFill>
                <a:schemeClr val="accent2">
                  <a:lumMod val="75000"/>
                </a:schemeClr>
              </a:solidFill>
            </a:endParaRPr>
          </a:p>
          <a:p>
            <a:pPr>
              <a:spcAft>
                <a:spcPts val="600"/>
              </a:spcAft>
            </a:pPr>
            <a:r>
              <a:rPr lang="de-DE" sz="2000" dirty="0" smtClean="0"/>
              <a:t>Analyse von Aufkommen </a:t>
            </a:r>
            <a:r>
              <a:rPr lang="de-DE" sz="2000" dirty="0"/>
              <a:t>und Zusammensetzung </a:t>
            </a:r>
            <a:r>
              <a:rPr lang="de-DE" sz="2000" dirty="0" smtClean="0"/>
              <a:t>von Abfällen</a:t>
            </a:r>
          </a:p>
          <a:p>
            <a:pPr>
              <a:spcAft>
                <a:spcPts val="600"/>
              </a:spcAft>
            </a:pPr>
            <a:r>
              <a:rPr lang="de-DE" sz="2000" dirty="0" smtClean="0"/>
              <a:t>Entwicklung von Leitfäden zur Sortierung von Abfällen (Restmüll, Altpapier, Biomüll etc.)</a:t>
            </a:r>
          </a:p>
          <a:p>
            <a:pPr>
              <a:spcAft>
                <a:spcPts val="600"/>
              </a:spcAft>
            </a:pPr>
            <a:r>
              <a:rPr lang="de-DE" sz="2000" dirty="0" smtClean="0"/>
              <a:t>Entwicklung von Prognosemodellen als Planungsgrundlage</a:t>
            </a:r>
          </a:p>
          <a:p>
            <a:pPr>
              <a:spcAft>
                <a:spcPts val="600"/>
              </a:spcAft>
            </a:pPr>
            <a:r>
              <a:rPr lang="de-DE" sz="2000" dirty="0" smtClean="0"/>
              <a:t>Optimierung </a:t>
            </a:r>
            <a:r>
              <a:rPr lang="de-DE" sz="2000" dirty="0"/>
              <a:t>von Sammel-, Behandlungs- und </a:t>
            </a:r>
            <a:r>
              <a:rPr lang="de-DE" sz="2000" dirty="0" smtClean="0"/>
              <a:t>Entsorgungssystemen</a:t>
            </a:r>
            <a:endParaRPr lang="de-AT" sz="2000" b="1" dirty="0"/>
          </a:p>
        </p:txBody>
      </p:sp>
      <p:sp>
        <p:nvSpPr>
          <p:cNvPr id="4" name="Datumsplatzhalter 3"/>
          <p:cNvSpPr>
            <a:spLocks noGrp="1"/>
          </p:cNvSpPr>
          <p:nvPr>
            <p:ph type="dt" sz="half" idx="11"/>
          </p:nvPr>
        </p:nvSpPr>
        <p:spPr/>
        <p:txBody>
          <a:bodyPr/>
          <a:lstStyle/>
          <a:p>
            <a:fld id="{A4CA76D4-490B-4426-911A-5A67509ABD84}" type="datetime1">
              <a:rPr lang="en-GB" smtClean="0"/>
              <a:t>21/01/2020</a:t>
            </a:fld>
            <a:endParaRPr lang="en-GB" dirty="0"/>
          </a:p>
        </p:txBody>
      </p:sp>
      <p:sp>
        <p:nvSpPr>
          <p:cNvPr id="6" name="Foliennummernplatzhalter 5"/>
          <p:cNvSpPr>
            <a:spLocks noGrp="1"/>
          </p:cNvSpPr>
          <p:nvPr>
            <p:ph type="sldNum" sz="quarter" idx="13"/>
          </p:nvPr>
        </p:nvSpPr>
        <p:spPr/>
        <p:txBody>
          <a:bodyPr/>
          <a:lstStyle/>
          <a:p>
            <a:pPr>
              <a:defRPr/>
            </a:pPr>
            <a:fld id="{A9DAB3B9-D254-4E33-A844-9219AC948C3E}" type="slidenum">
              <a:rPr lang="de-DE" smtClean="0"/>
              <a:pPr>
                <a:defRPr/>
              </a:pPr>
              <a:t>16</a:t>
            </a:fld>
            <a:endParaRPr lang="de-DE" dirty="0"/>
          </a:p>
        </p:txBody>
      </p:sp>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invGray">
          <a:xfrm>
            <a:off x="828617" y="4181475"/>
            <a:ext cx="3296081" cy="21835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40188" y="3885541"/>
            <a:ext cx="3603687" cy="224680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81207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ABF-BOKU - Forschungsthemen</a:t>
            </a:r>
            <a:endParaRPr lang="de-AT" dirty="0"/>
          </a:p>
        </p:txBody>
      </p:sp>
      <p:sp>
        <p:nvSpPr>
          <p:cNvPr id="3" name="Textplatzhalter 2"/>
          <p:cNvSpPr>
            <a:spLocks noGrp="1"/>
          </p:cNvSpPr>
          <p:nvPr>
            <p:ph type="body" sz="quarter" idx="10"/>
          </p:nvPr>
        </p:nvSpPr>
        <p:spPr>
          <a:xfrm>
            <a:off x="801248" y="1098900"/>
            <a:ext cx="7590277" cy="4350106"/>
          </a:xfrm>
        </p:spPr>
        <p:txBody>
          <a:bodyPr/>
          <a:lstStyle/>
          <a:p>
            <a:pPr marL="0" indent="0">
              <a:buNone/>
            </a:pPr>
            <a:r>
              <a:rPr lang="de-DE" b="1" dirty="0">
                <a:solidFill>
                  <a:schemeClr val="accent2">
                    <a:lumMod val="75000"/>
                  </a:schemeClr>
                </a:solidFill>
              </a:rPr>
              <a:t>3</a:t>
            </a:r>
            <a:r>
              <a:rPr lang="de-DE" b="1" dirty="0" smtClean="0">
                <a:solidFill>
                  <a:schemeClr val="accent2">
                    <a:lumMod val="75000"/>
                  </a:schemeClr>
                </a:solidFill>
              </a:rPr>
              <a:t>. Biologische Behandlung</a:t>
            </a:r>
            <a:endParaRPr lang="de-DE" b="1" dirty="0">
              <a:solidFill>
                <a:schemeClr val="accent2">
                  <a:lumMod val="75000"/>
                </a:schemeClr>
              </a:solidFill>
            </a:endParaRPr>
          </a:p>
          <a:p>
            <a:pPr>
              <a:spcAft>
                <a:spcPts val="600"/>
              </a:spcAft>
            </a:pPr>
            <a:r>
              <a:rPr lang="de-DE" sz="2000" dirty="0" smtClean="0"/>
              <a:t>Untersuchungs- </a:t>
            </a:r>
            <a:r>
              <a:rPr lang="de-DE" sz="2000" dirty="0"/>
              <a:t>und Analysemethoden </a:t>
            </a:r>
            <a:r>
              <a:rPr lang="de-DE" sz="2000" dirty="0" smtClean="0"/>
              <a:t>für die </a:t>
            </a:r>
            <a:r>
              <a:rPr lang="de-DE" sz="2000" dirty="0"/>
              <a:t>umfassende Qualitätssicherung </a:t>
            </a:r>
            <a:r>
              <a:rPr lang="de-DE" sz="2000" dirty="0" smtClean="0"/>
              <a:t>der Endprodukte (Kompost)</a:t>
            </a:r>
          </a:p>
          <a:p>
            <a:pPr>
              <a:spcAft>
                <a:spcPts val="600"/>
              </a:spcAft>
            </a:pPr>
            <a:r>
              <a:rPr lang="de-DE" sz="2000" dirty="0"/>
              <a:t>Abschätzung des langfristig gebundenen Kohlenstoffs (Kohlenstoffbindung einschließlich Quantifizierung) ist Gegenstand aktueller </a:t>
            </a:r>
            <a:r>
              <a:rPr lang="de-DE" sz="2000" dirty="0" smtClean="0"/>
              <a:t>Forschung</a:t>
            </a:r>
          </a:p>
          <a:p>
            <a:pPr marL="0" indent="0">
              <a:spcAft>
                <a:spcPts val="600"/>
              </a:spcAft>
              <a:buNone/>
            </a:pPr>
            <a:r>
              <a:rPr lang="de-DE" b="1" dirty="0" smtClean="0">
                <a:solidFill>
                  <a:schemeClr val="accent2">
                    <a:lumMod val="75000"/>
                  </a:schemeClr>
                </a:solidFill>
              </a:rPr>
              <a:t>4. Nachsorge </a:t>
            </a:r>
            <a:r>
              <a:rPr lang="de-DE" b="1" dirty="0">
                <a:solidFill>
                  <a:schemeClr val="accent2">
                    <a:lumMod val="75000"/>
                  </a:schemeClr>
                </a:solidFill>
              </a:rPr>
              <a:t>und Emissionsminderung </a:t>
            </a:r>
            <a:br>
              <a:rPr lang="de-DE" b="1" dirty="0">
                <a:solidFill>
                  <a:schemeClr val="accent2">
                    <a:lumMod val="75000"/>
                  </a:schemeClr>
                </a:solidFill>
              </a:rPr>
            </a:br>
            <a:r>
              <a:rPr lang="de-DE" b="1" dirty="0">
                <a:solidFill>
                  <a:schemeClr val="accent2">
                    <a:lumMod val="75000"/>
                  </a:schemeClr>
                </a:solidFill>
              </a:rPr>
              <a:t>    von </a:t>
            </a:r>
            <a:r>
              <a:rPr lang="de-DE" b="1" dirty="0" smtClean="0">
                <a:solidFill>
                  <a:schemeClr val="accent2">
                    <a:lumMod val="75000"/>
                  </a:schemeClr>
                </a:solidFill>
              </a:rPr>
              <a:t>Deponien</a:t>
            </a:r>
          </a:p>
          <a:p>
            <a:pPr>
              <a:spcAft>
                <a:spcPts val="600"/>
              </a:spcAft>
            </a:pPr>
            <a:r>
              <a:rPr lang="de-DE" sz="2000" dirty="0"/>
              <a:t>Entwicklung von (standort-)geeigneten Technologien zur Emissionsminderung (z.B. in-situ-Belüftung, Methanoxidationsabdeckungen) sowie Nachsorge- und Nachnutzungskonzepte</a:t>
            </a:r>
            <a:endParaRPr lang="de-AT" sz="2000" dirty="0"/>
          </a:p>
        </p:txBody>
      </p:sp>
      <p:sp>
        <p:nvSpPr>
          <p:cNvPr id="4" name="Datumsplatzhalter 3"/>
          <p:cNvSpPr>
            <a:spLocks noGrp="1"/>
          </p:cNvSpPr>
          <p:nvPr>
            <p:ph type="dt" sz="half" idx="11"/>
          </p:nvPr>
        </p:nvSpPr>
        <p:spPr/>
        <p:txBody>
          <a:bodyPr/>
          <a:lstStyle/>
          <a:p>
            <a:fld id="{A4CA76D4-490B-4426-911A-5A67509ABD84}" type="datetime1">
              <a:rPr lang="en-GB" smtClean="0"/>
              <a:t>21/01/2020</a:t>
            </a:fld>
            <a:endParaRPr lang="en-GB" dirty="0"/>
          </a:p>
        </p:txBody>
      </p:sp>
      <p:sp>
        <p:nvSpPr>
          <p:cNvPr id="6" name="Foliennummernplatzhalter 5"/>
          <p:cNvSpPr>
            <a:spLocks noGrp="1"/>
          </p:cNvSpPr>
          <p:nvPr>
            <p:ph type="sldNum" sz="quarter" idx="13"/>
          </p:nvPr>
        </p:nvSpPr>
        <p:spPr/>
        <p:txBody>
          <a:bodyPr/>
          <a:lstStyle/>
          <a:p>
            <a:pPr>
              <a:defRPr/>
            </a:pPr>
            <a:fld id="{A9DAB3B9-D254-4E33-A844-9219AC948C3E}" type="slidenum">
              <a:rPr lang="de-DE" smtClean="0"/>
              <a:pPr>
                <a:defRPr/>
              </a:pPr>
              <a:t>17</a:t>
            </a:fld>
            <a:endParaRPr lang="de-DE" dirty="0"/>
          </a:p>
        </p:txBody>
      </p:sp>
      <p:pic>
        <p:nvPicPr>
          <p:cNvPr id="7" name="Grafi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49974" y="86912"/>
            <a:ext cx="1976740" cy="1470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rafik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31253" y="5253820"/>
            <a:ext cx="2099783" cy="145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53970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ABF-BOKU - Forschungsthemen</a:t>
            </a:r>
            <a:endParaRPr lang="de-AT" dirty="0"/>
          </a:p>
        </p:txBody>
      </p:sp>
      <p:sp>
        <p:nvSpPr>
          <p:cNvPr id="3" name="Textplatzhalter 2"/>
          <p:cNvSpPr>
            <a:spLocks noGrp="1"/>
          </p:cNvSpPr>
          <p:nvPr>
            <p:ph type="body" sz="quarter" idx="10"/>
          </p:nvPr>
        </p:nvSpPr>
        <p:spPr>
          <a:xfrm>
            <a:off x="845574" y="909277"/>
            <a:ext cx="7606217" cy="5088980"/>
          </a:xfrm>
        </p:spPr>
        <p:txBody>
          <a:bodyPr/>
          <a:lstStyle/>
          <a:p>
            <a:pPr marL="0" indent="0">
              <a:buNone/>
            </a:pPr>
            <a:r>
              <a:rPr lang="de-AT" dirty="0" smtClean="0"/>
              <a:t>Deponienachsorge und Sanierung</a:t>
            </a:r>
          </a:p>
          <a:p>
            <a:pPr marL="457200" indent="-457200">
              <a:buAutoNum type="arabicPeriod"/>
            </a:pPr>
            <a:endParaRPr lang="de-AT" b="1" dirty="0" smtClean="0">
              <a:solidFill>
                <a:schemeClr val="accent2">
                  <a:lumMod val="75000"/>
                </a:schemeClr>
              </a:solidFill>
            </a:endParaRPr>
          </a:p>
        </p:txBody>
      </p:sp>
      <p:sp>
        <p:nvSpPr>
          <p:cNvPr id="4" name="Datumsplatzhalter 3"/>
          <p:cNvSpPr>
            <a:spLocks noGrp="1"/>
          </p:cNvSpPr>
          <p:nvPr>
            <p:ph type="dt" sz="half" idx="11"/>
          </p:nvPr>
        </p:nvSpPr>
        <p:spPr/>
        <p:txBody>
          <a:bodyPr/>
          <a:lstStyle/>
          <a:p>
            <a:fld id="{A4CA76D4-490B-4426-911A-5A67509ABD84}" type="datetime1">
              <a:rPr lang="en-GB" smtClean="0"/>
              <a:t>21/01/2020</a:t>
            </a:fld>
            <a:endParaRPr lang="en-GB" dirty="0"/>
          </a:p>
        </p:txBody>
      </p:sp>
      <p:sp>
        <p:nvSpPr>
          <p:cNvPr id="6" name="Foliennummernplatzhalter 5"/>
          <p:cNvSpPr>
            <a:spLocks noGrp="1"/>
          </p:cNvSpPr>
          <p:nvPr>
            <p:ph type="sldNum" sz="quarter" idx="13"/>
          </p:nvPr>
        </p:nvSpPr>
        <p:spPr/>
        <p:txBody>
          <a:bodyPr/>
          <a:lstStyle/>
          <a:p>
            <a:pPr>
              <a:defRPr/>
            </a:pPr>
            <a:fld id="{A9DAB3B9-D254-4E33-A844-9219AC948C3E}" type="slidenum">
              <a:rPr lang="de-DE" smtClean="0"/>
              <a:pPr>
                <a:defRPr/>
              </a:pPr>
              <a:t>18</a:t>
            </a:fld>
            <a:endParaRPr lang="de-DE" dirty="0"/>
          </a:p>
        </p:txBody>
      </p:sp>
      <p:grpSp>
        <p:nvGrpSpPr>
          <p:cNvPr id="14" name="Group 15"/>
          <p:cNvGrpSpPr>
            <a:grpSpLocks/>
          </p:cNvGrpSpPr>
          <p:nvPr/>
        </p:nvGrpSpPr>
        <p:grpSpPr bwMode="auto">
          <a:xfrm>
            <a:off x="4422775" y="1484313"/>
            <a:ext cx="2797175" cy="2220912"/>
            <a:chOff x="387" y="1993"/>
            <a:chExt cx="3120" cy="1943"/>
          </a:xfrm>
        </p:grpSpPr>
        <p:pic>
          <p:nvPicPr>
            <p:cNvPr id="15"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 y="1993"/>
              <a:ext cx="3120" cy="1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Group 17"/>
            <p:cNvGrpSpPr>
              <a:grpSpLocks/>
            </p:cNvGrpSpPr>
            <p:nvPr/>
          </p:nvGrpSpPr>
          <p:grpSpPr bwMode="auto">
            <a:xfrm>
              <a:off x="3016" y="1998"/>
              <a:ext cx="397" cy="1901"/>
              <a:chOff x="3016" y="1998"/>
              <a:chExt cx="397" cy="1901"/>
            </a:xfrm>
          </p:grpSpPr>
          <p:grpSp>
            <p:nvGrpSpPr>
              <p:cNvPr id="24" name="Group 18"/>
              <p:cNvGrpSpPr>
                <a:grpSpLocks/>
              </p:cNvGrpSpPr>
              <p:nvPr/>
            </p:nvGrpSpPr>
            <p:grpSpPr bwMode="auto">
              <a:xfrm>
                <a:off x="3016" y="2055"/>
                <a:ext cx="338" cy="1844"/>
                <a:chOff x="2920" y="1315"/>
                <a:chExt cx="351" cy="1859"/>
              </a:xfrm>
            </p:grpSpPr>
            <p:sp>
              <p:nvSpPr>
                <p:cNvPr id="178" name="Rectangle 19"/>
                <p:cNvSpPr>
                  <a:spLocks noChangeArrowheads="1"/>
                </p:cNvSpPr>
                <p:nvPr/>
              </p:nvSpPr>
              <p:spPr bwMode="auto">
                <a:xfrm>
                  <a:off x="2968" y="2601"/>
                  <a:ext cx="175" cy="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179" name="Rectangle 20"/>
                <p:cNvSpPr>
                  <a:spLocks noChangeArrowheads="1"/>
                </p:cNvSpPr>
                <p:nvPr/>
              </p:nvSpPr>
              <p:spPr bwMode="auto">
                <a:xfrm>
                  <a:off x="2944" y="2902"/>
                  <a:ext cx="175" cy="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180" name="Rectangle 21"/>
                <p:cNvSpPr>
                  <a:spLocks noChangeArrowheads="1"/>
                </p:cNvSpPr>
                <p:nvPr/>
              </p:nvSpPr>
              <p:spPr bwMode="auto">
                <a:xfrm>
                  <a:off x="2920" y="3150"/>
                  <a:ext cx="175" cy="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181" name="Rectangle 22"/>
                <p:cNvSpPr>
                  <a:spLocks noChangeArrowheads="1"/>
                </p:cNvSpPr>
                <p:nvPr/>
              </p:nvSpPr>
              <p:spPr bwMode="auto">
                <a:xfrm>
                  <a:off x="3004" y="2291"/>
                  <a:ext cx="175" cy="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182" name="Rectangle 23"/>
                <p:cNvSpPr>
                  <a:spLocks noChangeArrowheads="1"/>
                </p:cNvSpPr>
                <p:nvPr/>
              </p:nvSpPr>
              <p:spPr bwMode="auto">
                <a:xfrm>
                  <a:off x="3040" y="1975"/>
                  <a:ext cx="174" cy="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183" name="Rectangle 24"/>
                <p:cNvSpPr>
                  <a:spLocks noChangeArrowheads="1"/>
                </p:cNvSpPr>
                <p:nvPr/>
              </p:nvSpPr>
              <p:spPr bwMode="auto">
                <a:xfrm>
                  <a:off x="3066" y="1664"/>
                  <a:ext cx="174" cy="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184" name="Rectangle 25"/>
                <p:cNvSpPr>
                  <a:spLocks noChangeArrowheads="1"/>
                </p:cNvSpPr>
                <p:nvPr/>
              </p:nvSpPr>
              <p:spPr bwMode="auto">
                <a:xfrm>
                  <a:off x="3097" y="1315"/>
                  <a:ext cx="174" cy="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185" name="Freeform 26"/>
                <p:cNvSpPr>
                  <a:spLocks/>
                </p:cNvSpPr>
                <p:nvPr/>
              </p:nvSpPr>
              <p:spPr bwMode="auto">
                <a:xfrm>
                  <a:off x="3036" y="2812"/>
                  <a:ext cx="20" cy="67"/>
                </a:xfrm>
                <a:custGeom>
                  <a:avLst/>
                  <a:gdLst>
                    <a:gd name="T0" fmla="*/ 1 w 40"/>
                    <a:gd name="T1" fmla="*/ 1 h 134"/>
                    <a:gd name="T2" fmla="*/ 1 w 40"/>
                    <a:gd name="T3" fmla="*/ 1 h 134"/>
                    <a:gd name="T4" fmla="*/ 1 w 40"/>
                    <a:gd name="T5" fmla="*/ 1 h 134"/>
                    <a:gd name="T6" fmla="*/ 0 w 40"/>
                    <a:gd name="T7" fmla="*/ 1 h 134"/>
                    <a:gd name="T8" fmla="*/ 0 w 40"/>
                    <a:gd name="T9" fmla="*/ 0 h 134"/>
                    <a:gd name="T10" fmla="*/ 1 w 40"/>
                    <a:gd name="T11" fmla="*/ 0 h 134"/>
                    <a:gd name="T12" fmla="*/ 1 w 40"/>
                    <a:gd name="T13" fmla="*/ 1 h 1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134">
                      <a:moveTo>
                        <a:pt x="40" y="134"/>
                      </a:moveTo>
                      <a:lnTo>
                        <a:pt x="26" y="134"/>
                      </a:lnTo>
                      <a:lnTo>
                        <a:pt x="26" y="12"/>
                      </a:lnTo>
                      <a:lnTo>
                        <a:pt x="0" y="12"/>
                      </a:lnTo>
                      <a:lnTo>
                        <a:pt x="0" y="0"/>
                      </a:lnTo>
                      <a:lnTo>
                        <a:pt x="40" y="0"/>
                      </a:lnTo>
                      <a:lnTo>
                        <a:pt x="40" y="1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186" name="Freeform 27"/>
                <p:cNvSpPr>
                  <a:spLocks noEditPoints="1"/>
                </p:cNvSpPr>
                <p:nvPr/>
              </p:nvSpPr>
              <p:spPr bwMode="auto">
                <a:xfrm>
                  <a:off x="3084" y="2810"/>
                  <a:ext cx="48" cy="70"/>
                </a:xfrm>
                <a:custGeom>
                  <a:avLst/>
                  <a:gdLst>
                    <a:gd name="T0" fmla="*/ 1 w 95"/>
                    <a:gd name="T1" fmla="*/ 1 h 139"/>
                    <a:gd name="T2" fmla="*/ 1 w 95"/>
                    <a:gd name="T3" fmla="*/ 1 h 139"/>
                    <a:gd name="T4" fmla="*/ 1 w 95"/>
                    <a:gd name="T5" fmla="*/ 1 h 139"/>
                    <a:gd name="T6" fmla="*/ 1 w 95"/>
                    <a:gd name="T7" fmla="*/ 1 h 139"/>
                    <a:gd name="T8" fmla="*/ 1 w 95"/>
                    <a:gd name="T9" fmla="*/ 1 h 139"/>
                    <a:gd name="T10" fmla="*/ 1 w 95"/>
                    <a:gd name="T11" fmla="*/ 1 h 139"/>
                    <a:gd name="T12" fmla="*/ 1 w 95"/>
                    <a:gd name="T13" fmla="*/ 1 h 139"/>
                    <a:gd name="T14" fmla="*/ 1 w 95"/>
                    <a:gd name="T15" fmla="*/ 1 h 139"/>
                    <a:gd name="T16" fmla="*/ 1 w 95"/>
                    <a:gd name="T17" fmla="*/ 1 h 139"/>
                    <a:gd name="T18" fmla="*/ 1 w 95"/>
                    <a:gd name="T19" fmla="*/ 1 h 139"/>
                    <a:gd name="T20" fmla="*/ 1 w 95"/>
                    <a:gd name="T21" fmla="*/ 1 h 139"/>
                    <a:gd name="T22" fmla="*/ 1 w 95"/>
                    <a:gd name="T23" fmla="*/ 1 h 139"/>
                    <a:gd name="T24" fmla="*/ 1 w 95"/>
                    <a:gd name="T25" fmla="*/ 1 h 139"/>
                    <a:gd name="T26" fmla="*/ 1 w 95"/>
                    <a:gd name="T27" fmla="*/ 1 h 139"/>
                    <a:gd name="T28" fmla="*/ 1 w 95"/>
                    <a:gd name="T29" fmla="*/ 1 h 139"/>
                    <a:gd name="T30" fmla="*/ 1 w 95"/>
                    <a:gd name="T31" fmla="*/ 1 h 139"/>
                    <a:gd name="T32" fmla="*/ 1 w 95"/>
                    <a:gd name="T33" fmla="*/ 1 h 139"/>
                    <a:gd name="T34" fmla="*/ 0 w 95"/>
                    <a:gd name="T35" fmla="*/ 1 h 139"/>
                    <a:gd name="T36" fmla="*/ 0 w 95"/>
                    <a:gd name="T37" fmla="*/ 1 h 139"/>
                    <a:gd name="T38" fmla="*/ 1 w 95"/>
                    <a:gd name="T39" fmla="*/ 1 h 139"/>
                    <a:gd name="T40" fmla="*/ 1 w 95"/>
                    <a:gd name="T41" fmla="*/ 1 h 139"/>
                    <a:gd name="T42" fmla="*/ 1 w 95"/>
                    <a:gd name="T43" fmla="*/ 1 h 139"/>
                    <a:gd name="T44" fmla="*/ 1 w 95"/>
                    <a:gd name="T45" fmla="*/ 1 h 139"/>
                    <a:gd name="T46" fmla="*/ 1 w 95"/>
                    <a:gd name="T47" fmla="*/ 1 h 139"/>
                    <a:gd name="T48" fmla="*/ 1 w 95"/>
                    <a:gd name="T49" fmla="*/ 1 h 139"/>
                    <a:gd name="T50" fmla="*/ 1 w 95"/>
                    <a:gd name="T51" fmla="*/ 1 h 139"/>
                    <a:gd name="T52" fmla="*/ 1 w 95"/>
                    <a:gd name="T53" fmla="*/ 1 h 139"/>
                    <a:gd name="T54" fmla="*/ 1 w 95"/>
                    <a:gd name="T55" fmla="*/ 1 h 139"/>
                    <a:gd name="T56" fmla="*/ 1 w 95"/>
                    <a:gd name="T57" fmla="*/ 1 h 139"/>
                    <a:gd name="T58" fmla="*/ 1 w 95"/>
                    <a:gd name="T59" fmla="*/ 1 h 139"/>
                    <a:gd name="T60" fmla="*/ 1 w 95"/>
                    <a:gd name="T61" fmla="*/ 1 h 139"/>
                    <a:gd name="T62" fmla="*/ 1 w 95"/>
                    <a:gd name="T63" fmla="*/ 1 h 139"/>
                    <a:gd name="T64" fmla="*/ 1 w 95"/>
                    <a:gd name="T65" fmla="*/ 1 h 139"/>
                    <a:gd name="T66" fmla="*/ 1 w 95"/>
                    <a:gd name="T67" fmla="*/ 1 h 139"/>
                    <a:gd name="T68" fmla="*/ 0 w 95"/>
                    <a:gd name="T69" fmla="*/ 1 h 13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5" h="139">
                      <a:moveTo>
                        <a:pt x="13" y="92"/>
                      </a:moveTo>
                      <a:lnTo>
                        <a:pt x="13" y="99"/>
                      </a:lnTo>
                      <a:lnTo>
                        <a:pt x="15" y="107"/>
                      </a:lnTo>
                      <a:lnTo>
                        <a:pt x="17" y="113"/>
                      </a:lnTo>
                      <a:lnTo>
                        <a:pt x="21" y="118"/>
                      </a:lnTo>
                      <a:lnTo>
                        <a:pt x="27" y="122"/>
                      </a:lnTo>
                      <a:lnTo>
                        <a:pt x="33" y="126"/>
                      </a:lnTo>
                      <a:lnTo>
                        <a:pt x="39" y="128"/>
                      </a:lnTo>
                      <a:lnTo>
                        <a:pt x="47" y="128"/>
                      </a:lnTo>
                      <a:lnTo>
                        <a:pt x="55" y="128"/>
                      </a:lnTo>
                      <a:lnTo>
                        <a:pt x="61" y="126"/>
                      </a:lnTo>
                      <a:lnTo>
                        <a:pt x="67" y="122"/>
                      </a:lnTo>
                      <a:lnTo>
                        <a:pt x="73" y="118"/>
                      </a:lnTo>
                      <a:lnTo>
                        <a:pt x="77" y="113"/>
                      </a:lnTo>
                      <a:lnTo>
                        <a:pt x="79" y="107"/>
                      </a:lnTo>
                      <a:lnTo>
                        <a:pt x="81" y="101"/>
                      </a:lnTo>
                      <a:lnTo>
                        <a:pt x="81" y="92"/>
                      </a:lnTo>
                      <a:lnTo>
                        <a:pt x="81" y="47"/>
                      </a:lnTo>
                      <a:lnTo>
                        <a:pt x="81" y="39"/>
                      </a:lnTo>
                      <a:lnTo>
                        <a:pt x="79" y="32"/>
                      </a:lnTo>
                      <a:lnTo>
                        <a:pt x="77" y="26"/>
                      </a:lnTo>
                      <a:lnTo>
                        <a:pt x="73" y="20"/>
                      </a:lnTo>
                      <a:lnTo>
                        <a:pt x="67" y="17"/>
                      </a:lnTo>
                      <a:lnTo>
                        <a:pt x="61" y="15"/>
                      </a:lnTo>
                      <a:lnTo>
                        <a:pt x="55" y="13"/>
                      </a:lnTo>
                      <a:lnTo>
                        <a:pt x="47" y="11"/>
                      </a:lnTo>
                      <a:lnTo>
                        <a:pt x="39" y="13"/>
                      </a:lnTo>
                      <a:lnTo>
                        <a:pt x="33" y="15"/>
                      </a:lnTo>
                      <a:lnTo>
                        <a:pt x="27" y="17"/>
                      </a:lnTo>
                      <a:lnTo>
                        <a:pt x="21" y="20"/>
                      </a:lnTo>
                      <a:lnTo>
                        <a:pt x="17" y="26"/>
                      </a:lnTo>
                      <a:lnTo>
                        <a:pt x="15" y="32"/>
                      </a:lnTo>
                      <a:lnTo>
                        <a:pt x="13" y="39"/>
                      </a:lnTo>
                      <a:lnTo>
                        <a:pt x="13" y="47"/>
                      </a:lnTo>
                      <a:lnTo>
                        <a:pt x="13" y="92"/>
                      </a:lnTo>
                      <a:close/>
                      <a:moveTo>
                        <a:pt x="0" y="90"/>
                      </a:moveTo>
                      <a:lnTo>
                        <a:pt x="0" y="51"/>
                      </a:lnTo>
                      <a:lnTo>
                        <a:pt x="0" y="39"/>
                      </a:lnTo>
                      <a:lnTo>
                        <a:pt x="2" y="30"/>
                      </a:lnTo>
                      <a:lnTo>
                        <a:pt x="4" y="24"/>
                      </a:lnTo>
                      <a:lnTo>
                        <a:pt x="7" y="19"/>
                      </a:lnTo>
                      <a:lnTo>
                        <a:pt x="15" y="11"/>
                      </a:lnTo>
                      <a:lnTo>
                        <a:pt x="25" y="5"/>
                      </a:lnTo>
                      <a:lnTo>
                        <a:pt x="35" y="2"/>
                      </a:lnTo>
                      <a:lnTo>
                        <a:pt x="47" y="0"/>
                      </a:lnTo>
                      <a:lnTo>
                        <a:pt x="57" y="2"/>
                      </a:lnTo>
                      <a:lnTo>
                        <a:pt x="67" y="3"/>
                      </a:lnTo>
                      <a:lnTo>
                        <a:pt x="75" y="7"/>
                      </a:lnTo>
                      <a:lnTo>
                        <a:pt x="83" y="13"/>
                      </a:lnTo>
                      <a:lnTo>
                        <a:pt x="87" y="20"/>
                      </a:lnTo>
                      <a:lnTo>
                        <a:pt x="93" y="28"/>
                      </a:lnTo>
                      <a:lnTo>
                        <a:pt x="95" y="37"/>
                      </a:lnTo>
                      <a:lnTo>
                        <a:pt x="95" y="49"/>
                      </a:lnTo>
                      <a:lnTo>
                        <a:pt x="95" y="90"/>
                      </a:lnTo>
                      <a:lnTo>
                        <a:pt x="95" y="99"/>
                      </a:lnTo>
                      <a:lnTo>
                        <a:pt x="93" y="109"/>
                      </a:lnTo>
                      <a:lnTo>
                        <a:pt x="91" y="115"/>
                      </a:lnTo>
                      <a:lnTo>
                        <a:pt x="87" y="120"/>
                      </a:lnTo>
                      <a:lnTo>
                        <a:pt x="79" y="128"/>
                      </a:lnTo>
                      <a:lnTo>
                        <a:pt x="71" y="135"/>
                      </a:lnTo>
                      <a:lnTo>
                        <a:pt x="59" y="139"/>
                      </a:lnTo>
                      <a:lnTo>
                        <a:pt x="47" y="139"/>
                      </a:lnTo>
                      <a:lnTo>
                        <a:pt x="35" y="139"/>
                      </a:lnTo>
                      <a:lnTo>
                        <a:pt x="25" y="135"/>
                      </a:lnTo>
                      <a:lnTo>
                        <a:pt x="15" y="130"/>
                      </a:lnTo>
                      <a:lnTo>
                        <a:pt x="7" y="122"/>
                      </a:lnTo>
                      <a:lnTo>
                        <a:pt x="4" y="116"/>
                      </a:lnTo>
                      <a:lnTo>
                        <a:pt x="2" y="109"/>
                      </a:lnTo>
                      <a:lnTo>
                        <a:pt x="0" y="99"/>
                      </a:lnTo>
                      <a:lnTo>
                        <a:pt x="0"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187" name="Freeform 28"/>
                <p:cNvSpPr>
                  <a:spLocks noEditPoints="1"/>
                </p:cNvSpPr>
                <p:nvPr/>
              </p:nvSpPr>
              <p:spPr bwMode="auto">
                <a:xfrm>
                  <a:off x="3141" y="2810"/>
                  <a:ext cx="48" cy="70"/>
                </a:xfrm>
                <a:custGeom>
                  <a:avLst/>
                  <a:gdLst>
                    <a:gd name="T0" fmla="*/ 1 w 96"/>
                    <a:gd name="T1" fmla="*/ 1 h 139"/>
                    <a:gd name="T2" fmla="*/ 1 w 96"/>
                    <a:gd name="T3" fmla="*/ 1 h 139"/>
                    <a:gd name="T4" fmla="*/ 1 w 96"/>
                    <a:gd name="T5" fmla="*/ 1 h 139"/>
                    <a:gd name="T6" fmla="*/ 1 w 96"/>
                    <a:gd name="T7" fmla="*/ 1 h 139"/>
                    <a:gd name="T8" fmla="*/ 1 w 96"/>
                    <a:gd name="T9" fmla="*/ 1 h 139"/>
                    <a:gd name="T10" fmla="*/ 1 w 96"/>
                    <a:gd name="T11" fmla="*/ 1 h 139"/>
                    <a:gd name="T12" fmla="*/ 1 w 96"/>
                    <a:gd name="T13" fmla="*/ 1 h 139"/>
                    <a:gd name="T14" fmla="*/ 1 w 96"/>
                    <a:gd name="T15" fmla="*/ 1 h 139"/>
                    <a:gd name="T16" fmla="*/ 1 w 96"/>
                    <a:gd name="T17" fmla="*/ 1 h 139"/>
                    <a:gd name="T18" fmla="*/ 1 w 96"/>
                    <a:gd name="T19" fmla="*/ 1 h 139"/>
                    <a:gd name="T20" fmla="*/ 1 w 96"/>
                    <a:gd name="T21" fmla="*/ 1 h 139"/>
                    <a:gd name="T22" fmla="*/ 1 w 96"/>
                    <a:gd name="T23" fmla="*/ 1 h 139"/>
                    <a:gd name="T24" fmla="*/ 1 w 96"/>
                    <a:gd name="T25" fmla="*/ 1 h 139"/>
                    <a:gd name="T26" fmla="*/ 1 w 96"/>
                    <a:gd name="T27" fmla="*/ 1 h 139"/>
                    <a:gd name="T28" fmla="*/ 1 w 96"/>
                    <a:gd name="T29" fmla="*/ 1 h 139"/>
                    <a:gd name="T30" fmla="*/ 1 w 96"/>
                    <a:gd name="T31" fmla="*/ 1 h 139"/>
                    <a:gd name="T32" fmla="*/ 1 w 96"/>
                    <a:gd name="T33" fmla="*/ 1 h 139"/>
                    <a:gd name="T34" fmla="*/ 0 w 96"/>
                    <a:gd name="T35" fmla="*/ 1 h 139"/>
                    <a:gd name="T36" fmla="*/ 0 w 96"/>
                    <a:gd name="T37" fmla="*/ 1 h 139"/>
                    <a:gd name="T38" fmla="*/ 1 w 96"/>
                    <a:gd name="T39" fmla="*/ 1 h 139"/>
                    <a:gd name="T40" fmla="*/ 1 w 96"/>
                    <a:gd name="T41" fmla="*/ 1 h 139"/>
                    <a:gd name="T42" fmla="*/ 1 w 96"/>
                    <a:gd name="T43" fmla="*/ 1 h 139"/>
                    <a:gd name="T44" fmla="*/ 1 w 96"/>
                    <a:gd name="T45" fmla="*/ 1 h 139"/>
                    <a:gd name="T46" fmla="*/ 1 w 96"/>
                    <a:gd name="T47" fmla="*/ 1 h 139"/>
                    <a:gd name="T48" fmla="*/ 1 w 96"/>
                    <a:gd name="T49" fmla="*/ 1 h 139"/>
                    <a:gd name="T50" fmla="*/ 1 w 96"/>
                    <a:gd name="T51" fmla="*/ 1 h 139"/>
                    <a:gd name="T52" fmla="*/ 1 w 96"/>
                    <a:gd name="T53" fmla="*/ 1 h 139"/>
                    <a:gd name="T54" fmla="*/ 1 w 96"/>
                    <a:gd name="T55" fmla="*/ 1 h 139"/>
                    <a:gd name="T56" fmla="*/ 1 w 96"/>
                    <a:gd name="T57" fmla="*/ 1 h 139"/>
                    <a:gd name="T58" fmla="*/ 1 w 96"/>
                    <a:gd name="T59" fmla="*/ 1 h 139"/>
                    <a:gd name="T60" fmla="*/ 1 w 96"/>
                    <a:gd name="T61" fmla="*/ 1 h 139"/>
                    <a:gd name="T62" fmla="*/ 1 w 96"/>
                    <a:gd name="T63" fmla="*/ 1 h 139"/>
                    <a:gd name="T64" fmla="*/ 1 w 96"/>
                    <a:gd name="T65" fmla="*/ 1 h 139"/>
                    <a:gd name="T66" fmla="*/ 1 w 96"/>
                    <a:gd name="T67" fmla="*/ 1 h 139"/>
                    <a:gd name="T68" fmla="*/ 0 w 96"/>
                    <a:gd name="T69" fmla="*/ 1 h 13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6" h="139">
                      <a:moveTo>
                        <a:pt x="12" y="92"/>
                      </a:moveTo>
                      <a:lnTo>
                        <a:pt x="14" y="99"/>
                      </a:lnTo>
                      <a:lnTo>
                        <a:pt x="16" y="107"/>
                      </a:lnTo>
                      <a:lnTo>
                        <a:pt x="18" y="113"/>
                      </a:lnTo>
                      <a:lnTo>
                        <a:pt x="22" y="118"/>
                      </a:lnTo>
                      <a:lnTo>
                        <a:pt x="26" y="122"/>
                      </a:lnTo>
                      <a:lnTo>
                        <a:pt x="32" y="126"/>
                      </a:lnTo>
                      <a:lnTo>
                        <a:pt x="40" y="128"/>
                      </a:lnTo>
                      <a:lnTo>
                        <a:pt x="48" y="128"/>
                      </a:lnTo>
                      <a:lnTo>
                        <a:pt x="54" y="128"/>
                      </a:lnTo>
                      <a:lnTo>
                        <a:pt x="62" y="126"/>
                      </a:lnTo>
                      <a:lnTo>
                        <a:pt x="68" y="122"/>
                      </a:lnTo>
                      <a:lnTo>
                        <a:pt x="72" y="118"/>
                      </a:lnTo>
                      <a:lnTo>
                        <a:pt x="76" y="113"/>
                      </a:lnTo>
                      <a:lnTo>
                        <a:pt x="80" y="107"/>
                      </a:lnTo>
                      <a:lnTo>
                        <a:pt x="80" y="101"/>
                      </a:lnTo>
                      <a:lnTo>
                        <a:pt x="82" y="92"/>
                      </a:lnTo>
                      <a:lnTo>
                        <a:pt x="82" y="47"/>
                      </a:lnTo>
                      <a:lnTo>
                        <a:pt x="80" y="39"/>
                      </a:lnTo>
                      <a:lnTo>
                        <a:pt x="80" y="32"/>
                      </a:lnTo>
                      <a:lnTo>
                        <a:pt x="76" y="26"/>
                      </a:lnTo>
                      <a:lnTo>
                        <a:pt x="72" y="20"/>
                      </a:lnTo>
                      <a:lnTo>
                        <a:pt x="68" y="17"/>
                      </a:lnTo>
                      <a:lnTo>
                        <a:pt x="62" y="15"/>
                      </a:lnTo>
                      <a:lnTo>
                        <a:pt x="54" y="13"/>
                      </a:lnTo>
                      <a:lnTo>
                        <a:pt x="48" y="11"/>
                      </a:lnTo>
                      <a:lnTo>
                        <a:pt x="40" y="13"/>
                      </a:lnTo>
                      <a:lnTo>
                        <a:pt x="32" y="15"/>
                      </a:lnTo>
                      <a:lnTo>
                        <a:pt x="26" y="17"/>
                      </a:lnTo>
                      <a:lnTo>
                        <a:pt x="22" y="20"/>
                      </a:lnTo>
                      <a:lnTo>
                        <a:pt x="18" y="26"/>
                      </a:lnTo>
                      <a:lnTo>
                        <a:pt x="16" y="32"/>
                      </a:lnTo>
                      <a:lnTo>
                        <a:pt x="14" y="39"/>
                      </a:lnTo>
                      <a:lnTo>
                        <a:pt x="12" y="47"/>
                      </a:lnTo>
                      <a:lnTo>
                        <a:pt x="12" y="92"/>
                      </a:lnTo>
                      <a:close/>
                      <a:moveTo>
                        <a:pt x="0" y="90"/>
                      </a:moveTo>
                      <a:lnTo>
                        <a:pt x="0" y="51"/>
                      </a:lnTo>
                      <a:lnTo>
                        <a:pt x="0" y="39"/>
                      </a:lnTo>
                      <a:lnTo>
                        <a:pt x="2" y="30"/>
                      </a:lnTo>
                      <a:lnTo>
                        <a:pt x="4" y="24"/>
                      </a:lnTo>
                      <a:lnTo>
                        <a:pt x="8" y="19"/>
                      </a:lnTo>
                      <a:lnTo>
                        <a:pt x="16" y="11"/>
                      </a:lnTo>
                      <a:lnTo>
                        <a:pt x="24" y="5"/>
                      </a:lnTo>
                      <a:lnTo>
                        <a:pt x="36" y="2"/>
                      </a:lnTo>
                      <a:lnTo>
                        <a:pt x="48" y="0"/>
                      </a:lnTo>
                      <a:lnTo>
                        <a:pt x="58" y="2"/>
                      </a:lnTo>
                      <a:lnTo>
                        <a:pt x="68" y="3"/>
                      </a:lnTo>
                      <a:lnTo>
                        <a:pt x="76" y="7"/>
                      </a:lnTo>
                      <a:lnTo>
                        <a:pt x="82" y="13"/>
                      </a:lnTo>
                      <a:lnTo>
                        <a:pt x="88" y="20"/>
                      </a:lnTo>
                      <a:lnTo>
                        <a:pt x="92" y="28"/>
                      </a:lnTo>
                      <a:lnTo>
                        <a:pt x="94" y="37"/>
                      </a:lnTo>
                      <a:lnTo>
                        <a:pt x="96" y="49"/>
                      </a:lnTo>
                      <a:lnTo>
                        <a:pt x="96" y="90"/>
                      </a:lnTo>
                      <a:lnTo>
                        <a:pt x="94" y="99"/>
                      </a:lnTo>
                      <a:lnTo>
                        <a:pt x="94" y="109"/>
                      </a:lnTo>
                      <a:lnTo>
                        <a:pt x="92" y="115"/>
                      </a:lnTo>
                      <a:lnTo>
                        <a:pt x="88" y="120"/>
                      </a:lnTo>
                      <a:lnTo>
                        <a:pt x="80" y="128"/>
                      </a:lnTo>
                      <a:lnTo>
                        <a:pt x="70" y="135"/>
                      </a:lnTo>
                      <a:lnTo>
                        <a:pt x="60" y="139"/>
                      </a:lnTo>
                      <a:lnTo>
                        <a:pt x="48" y="139"/>
                      </a:lnTo>
                      <a:lnTo>
                        <a:pt x="36" y="139"/>
                      </a:lnTo>
                      <a:lnTo>
                        <a:pt x="24" y="135"/>
                      </a:lnTo>
                      <a:lnTo>
                        <a:pt x="16" y="130"/>
                      </a:lnTo>
                      <a:lnTo>
                        <a:pt x="8" y="122"/>
                      </a:lnTo>
                      <a:lnTo>
                        <a:pt x="4" y="116"/>
                      </a:lnTo>
                      <a:lnTo>
                        <a:pt x="2" y="109"/>
                      </a:lnTo>
                      <a:lnTo>
                        <a:pt x="0" y="99"/>
                      </a:lnTo>
                      <a:lnTo>
                        <a:pt x="0"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188" name="Freeform 29"/>
                <p:cNvSpPr>
                  <a:spLocks/>
                </p:cNvSpPr>
                <p:nvPr/>
              </p:nvSpPr>
              <p:spPr bwMode="auto">
                <a:xfrm>
                  <a:off x="3046" y="2876"/>
                  <a:ext cx="10" cy="6"/>
                </a:xfrm>
                <a:custGeom>
                  <a:avLst/>
                  <a:gdLst>
                    <a:gd name="T0" fmla="*/ 0 w 20"/>
                    <a:gd name="T1" fmla="*/ 1 h 12"/>
                    <a:gd name="T2" fmla="*/ 1 w 20"/>
                    <a:gd name="T3" fmla="*/ 1 h 12"/>
                    <a:gd name="T4" fmla="*/ 1 w 20"/>
                    <a:gd name="T5" fmla="*/ 1 h 12"/>
                    <a:gd name="T6" fmla="*/ 1 w 20"/>
                    <a:gd name="T7" fmla="*/ 0 h 12"/>
                    <a:gd name="T8" fmla="*/ 1 w 20"/>
                    <a:gd name="T9" fmla="*/ 0 h 12"/>
                    <a:gd name="T10" fmla="*/ 0 w 20"/>
                    <a:gd name="T11" fmla="*/ 1 h 12"/>
                    <a:gd name="T12" fmla="*/ 0 w 20"/>
                    <a:gd name="T13" fmla="*/ 1 h 12"/>
                    <a:gd name="T14" fmla="*/ 0 w 20"/>
                    <a:gd name="T15" fmla="*/ 1 h 12"/>
                    <a:gd name="T16" fmla="*/ 1 w 20"/>
                    <a:gd name="T17" fmla="*/ 1 h 12"/>
                    <a:gd name="T18" fmla="*/ 0 w 20"/>
                    <a:gd name="T19" fmla="*/ 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12">
                      <a:moveTo>
                        <a:pt x="0" y="6"/>
                      </a:moveTo>
                      <a:lnTo>
                        <a:pt x="6" y="12"/>
                      </a:lnTo>
                      <a:lnTo>
                        <a:pt x="20" y="12"/>
                      </a:lnTo>
                      <a:lnTo>
                        <a:pt x="20" y="0"/>
                      </a:lnTo>
                      <a:lnTo>
                        <a:pt x="6" y="0"/>
                      </a:lnTo>
                      <a:lnTo>
                        <a:pt x="0" y="6"/>
                      </a:lnTo>
                      <a:lnTo>
                        <a:pt x="0" y="12"/>
                      </a:lnTo>
                      <a:lnTo>
                        <a:pt x="6" y="12"/>
                      </a:ln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189" name="Freeform 30"/>
                <p:cNvSpPr>
                  <a:spLocks/>
                </p:cNvSpPr>
                <p:nvPr/>
              </p:nvSpPr>
              <p:spPr bwMode="auto">
                <a:xfrm>
                  <a:off x="3046" y="2815"/>
                  <a:ext cx="6" cy="64"/>
                </a:xfrm>
                <a:custGeom>
                  <a:avLst/>
                  <a:gdLst>
                    <a:gd name="T0" fmla="*/ 1 w 12"/>
                    <a:gd name="T1" fmla="*/ 0 h 128"/>
                    <a:gd name="T2" fmla="*/ 0 w 12"/>
                    <a:gd name="T3" fmla="*/ 1 h 128"/>
                    <a:gd name="T4" fmla="*/ 0 w 12"/>
                    <a:gd name="T5" fmla="*/ 1 h 128"/>
                    <a:gd name="T6" fmla="*/ 1 w 12"/>
                    <a:gd name="T7" fmla="*/ 1 h 128"/>
                    <a:gd name="T8" fmla="*/ 1 w 12"/>
                    <a:gd name="T9" fmla="*/ 1 h 128"/>
                    <a:gd name="T10" fmla="*/ 1 w 12"/>
                    <a:gd name="T11" fmla="*/ 0 h 128"/>
                    <a:gd name="T12" fmla="*/ 1 w 12"/>
                    <a:gd name="T13" fmla="*/ 1 h 128"/>
                    <a:gd name="T14" fmla="*/ 1 w 12"/>
                    <a:gd name="T15" fmla="*/ 0 h 128"/>
                    <a:gd name="T16" fmla="*/ 1 w 12"/>
                    <a:gd name="T17" fmla="*/ 0 h 1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128">
                      <a:moveTo>
                        <a:pt x="6" y="0"/>
                      </a:moveTo>
                      <a:lnTo>
                        <a:pt x="0" y="6"/>
                      </a:lnTo>
                      <a:lnTo>
                        <a:pt x="0" y="128"/>
                      </a:lnTo>
                      <a:lnTo>
                        <a:pt x="12" y="128"/>
                      </a:lnTo>
                      <a:lnTo>
                        <a:pt x="12" y="6"/>
                      </a:lnTo>
                      <a:lnTo>
                        <a:pt x="6" y="0"/>
                      </a:lnTo>
                      <a:lnTo>
                        <a:pt x="12" y="6"/>
                      </a:lnTo>
                      <a:lnTo>
                        <a:pt x="12" y="0"/>
                      </a:lnTo>
                      <a:lnTo>
                        <a:pt x="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190" name="Freeform 31"/>
                <p:cNvSpPr>
                  <a:spLocks/>
                </p:cNvSpPr>
                <p:nvPr/>
              </p:nvSpPr>
              <p:spPr bwMode="auto">
                <a:xfrm>
                  <a:off x="3034" y="2815"/>
                  <a:ext cx="15" cy="6"/>
                </a:xfrm>
                <a:custGeom>
                  <a:avLst/>
                  <a:gdLst>
                    <a:gd name="T0" fmla="*/ 0 w 30"/>
                    <a:gd name="T1" fmla="*/ 1 h 11"/>
                    <a:gd name="T2" fmla="*/ 1 w 30"/>
                    <a:gd name="T3" fmla="*/ 1 h 11"/>
                    <a:gd name="T4" fmla="*/ 1 w 30"/>
                    <a:gd name="T5" fmla="*/ 1 h 11"/>
                    <a:gd name="T6" fmla="*/ 1 w 30"/>
                    <a:gd name="T7" fmla="*/ 0 h 11"/>
                    <a:gd name="T8" fmla="*/ 1 w 30"/>
                    <a:gd name="T9" fmla="*/ 0 h 11"/>
                    <a:gd name="T10" fmla="*/ 0 w 30"/>
                    <a:gd name="T11" fmla="*/ 1 h 11"/>
                    <a:gd name="T12" fmla="*/ 0 w 30"/>
                    <a:gd name="T13" fmla="*/ 1 h 11"/>
                    <a:gd name="T14" fmla="*/ 0 w 30"/>
                    <a:gd name="T15" fmla="*/ 1 h 11"/>
                    <a:gd name="T16" fmla="*/ 1 w 30"/>
                    <a:gd name="T17" fmla="*/ 1 h 11"/>
                    <a:gd name="T18" fmla="*/ 0 w 30"/>
                    <a:gd name="T19" fmla="*/ 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 h="11">
                      <a:moveTo>
                        <a:pt x="0" y="6"/>
                      </a:moveTo>
                      <a:lnTo>
                        <a:pt x="4" y="11"/>
                      </a:lnTo>
                      <a:lnTo>
                        <a:pt x="30" y="11"/>
                      </a:lnTo>
                      <a:lnTo>
                        <a:pt x="30" y="0"/>
                      </a:lnTo>
                      <a:lnTo>
                        <a:pt x="4" y="0"/>
                      </a:lnTo>
                      <a:lnTo>
                        <a:pt x="0" y="6"/>
                      </a:lnTo>
                      <a:lnTo>
                        <a:pt x="0" y="11"/>
                      </a:lnTo>
                      <a:lnTo>
                        <a:pt x="4" y="11"/>
                      </a:ln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191" name="Freeform 32"/>
                <p:cNvSpPr>
                  <a:spLocks/>
                </p:cNvSpPr>
                <p:nvPr/>
              </p:nvSpPr>
              <p:spPr bwMode="auto">
                <a:xfrm>
                  <a:off x="3034" y="2809"/>
                  <a:ext cx="5" cy="9"/>
                </a:xfrm>
                <a:custGeom>
                  <a:avLst/>
                  <a:gdLst>
                    <a:gd name="T0" fmla="*/ 1 w 10"/>
                    <a:gd name="T1" fmla="*/ 0 h 17"/>
                    <a:gd name="T2" fmla="*/ 0 w 10"/>
                    <a:gd name="T3" fmla="*/ 1 h 17"/>
                    <a:gd name="T4" fmla="*/ 0 w 10"/>
                    <a:gd name="T5" fmla="*/ 1 h 17"/>
                    <a:gd name="T6" fmla="*/ 1 w 10"/>
                    <a:gd name="T7" fmla="*/ 1 h 17"/>
                    <a:gd name="T8" fmla="*/ 1 w 10"/>
                    <a:gd name="T9" fmla="*/ 1 h 17"/>
                    <a:gd name="T10" fmla="*/ 1 w 10"/>
                    <a:gd name="T11" fmla="*/ 0 h 17"/>
                    <a:gd name="T12" fmla="*/ 1 w 10"/>
                    <a:gd name="T13" fmla="*/ 0 h 17"/>
                    <a:gd name="T14" fmla="*/ 0 w 10"/>
                    <a:gd name="T15" fmla="*/ 0 h 17"/>
                    <a:gd name="T16" fmla="*/ 0 w 10"/>
                    <a:gd name="T17" fmla="*/ 1 h 17"/>
                    <a:gd name="T18" fmla="*/ 1 w 10"/>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 h="17">
                      <a:moveTo>
                        <a:pt x="4" y="0"/>
                      </a:moveTo>
                      <a:lnTo>
                        <a:pt x="0" y="5"/>
                      </a:lnTo>
                      <a:lnTo>
                        <a:pt x="0" y="17"/>
                      </a:lnTo>
                      <a:lnTo>
                        <a:pt x="10" y="17"/>
                      </a:lnTo>
                      <a:lnTo>
                        <a:pt x="10" y="5"/>
                      </a:lnTo>
                      <a:lnTo>
                        <a:pt x="4" y="0"/>
                      </a:lnTo>
                      <a:lnTo>
                        <a:pt x="0" y="0"/>
                      </a:lnTo>
                      <a:lnTo>
                        <a:pt x="0" y="5"/>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192" name="Freeform 33"/>
                <p:cNvSpPr>
                  <a:spLocks/>
                </p:cNvSpPr>
                <p:nvPr/>
              </p:nvSpPr>
              <p:spPr bwMode="auto">
                <a:xfrm>
                  <a:off x="3036" y="2809"/>
                  <a:ext cx="23" cy="5"/>
                </a:xfrm>
                <a:custGeom>
                  <a:avLst/>
                  <a:gdLst>
                    <a:gd name="T0" fmla="*/ 1 w 46"/>
                    <a:gd name="T1" fmla="*/ 1 h 9"/>
                    <a:gd name="T2" fmla="*/ 1 w 46"/>
                    <a:gd name="T3" fmla="*/ 0 h 9"/>
                    <a:gd name="T4" fmla="*/ 0 w 46"/>
                    <a:gd name="T5" fmla="*/ 0 h 9"/>
                    <a:gd name="T6" fmla="*/ 0 w 46"/>
                    <a:gd name="T7" fmla="*/ 1 h 9"/>
                    <a:gd name="T8" fmla="*/ 1 w 46"/>
                    <a:gd name="T9" fmla="*/ 1 h 9"/>
                    <a:gd name="T10" fmla="*/ 1 w 46"/>
                    <a:gd name="T11" fmla="*/ 1 h 9"/>
                    <a:gd name="T12" fmla="*/ 1 w 46"/>
                    <a:gd name="T13" fmla="*/ 1 h 9"/>
                    <a:gd name="T14" fmla="*/ 1 w 46"/>
                    <a:gd name="T15" fmla="*/ 0 h 9"/>
                    <a:gd name="T16" fmla="*/ 1 w 46"/>
                    <a:gd name="T17" fmla="*/ 0 h 9"/>
                    <a:gd name="T18" fmla="*/ 1 w 46"/>
                    <a:gd name="T19" fmla="*/ 1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6" h="9">
                      <a:moveTo>
                        <a:pt x="46" y="5"/>
                      </a:moveTo>
                      <a:lnTo>
                        <a:pt x="40" y="0"/>
                      </a:lnTo>
                      <a:lnTo>
                        <a:pt x="0" y="0"/>
                      </a:lnTo>
                      <a:lnTo>
                        <a:pt x="0" y="9"/>
                      </a:lnTo>
                      <a:lnTo>
                        <a:pt x="40" y="9"/>
                      </a:lnTo>
                      <a:lnTo>
                        <a:pt x="46" y="5"/>
                      </a:lnTo>
                      <a:lnTo>
                        <a:pt x="46" y="0"/>
                      </a:lnTo>
                      <a:lnTo>
                        <a:pt x="40" y="0"/>
                      </a:lnTo>
                      <a:lnTo>
                        <a:pt x="46"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193" name="Freeform 34"/>
                <p:cNvSpPr>
                  <a:spLocks/>
                </p:cNvSpPr>
                <p:nvPr/>
              </p:nvSpPr>
              <p:spPr bwMode="auto">
                <a:xfrm>
                  <a:off x="3053" y="2812"/>
                  <a:ext cx="6" cy="70"/>
                </a:xfrm>
                <a:custGeom>
                  <a:avLst/>
                  <a:gdLst>
                    <a:gd name="T0" fmla="*/ 1 w 12"/>
                    <a:gd name="T1" fmla="*/ 1 h 140"/>
                    <a:gd name="T2" fmla="*/ 1 w 12"/>
                    <a:gd name="T3" fmla="*/ 1 h 140"/>
                    <a:gd name="T4" fmla="*/ 1 w 12"/>
                    <a:gd name="T5" fmla="*/ 0 h 140"/>
                    <a:gd name="T6" fmla="*/ 0 w 12"/>
                    <a:gd name="T7" fmla="*/ 0 h 140"/>
                    <a:gd name="T8" fmla="*/ 0 w 12"/>
                    <a:gd name="T9" fmla="*/ 1 h 140"/>
                    <a:gd name="T10" fmla="*/ 1 w 12"/>
                    <a:gd name="T11" fmla="*/ 1 h 140"/>
                    <a:gd name="T12" fmla="*/ 1 w 12"/>
                    <a:gd name="T13" fmla="*/ 1 h 140"/>
                    <a:gd name="T14" fmla="*/ 1 w 12"/>
                    <a:gd name="T15" fmla="*/ 1 h 140"/>
                    <a:gd name="T16" fmla="*/ 1 w 12"/>
                    <a:gd name="T17" fmla="*/ 1 h 140"/>
                    <a:gd name="T18" fmla="*/ 1 w 12"/>
                    <a:gd name="T19" fmla="*/ 1 h 1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 h="140">
                      <a:moveTo>
                        <a:pt x="6" y="140"/>
                      </a:moveTo>
                      <a:lnTo>
                        <a:pt x="12" y="134"/>
                      </a:lnTo>
                      <a:lnTo>
                        <a:pt x="12" y="0"/>
                      </a:lnTo>
                      <a:lnTo>
                        <a:pt x="0" y="0"/>
                      </a:lnTo>
                      <a:lnTo>
                        <a:pt x="0" y="134"/>
                      </a:lnTo>
                      <a:lnTo>
                        <a:pt x="6" y="140"/>
                      </a:lnTo>
                      <a:lnTo>
                        <a:pt x="12" y="140"/>
                      </a:lnTo>
                      <a:lnTo>
                        <a:pt x="12" y="134"/>
                      </a:lnTo>
                      <a:lnTo>
                        <a:pt x="6" y="1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194" name="Freeform 35"/>
                <p:cNvSpPr>
                  <a:spLocks/>
                </p:cNvSpPr>
                <p:nvPr/>
              </p:nvSpPr>
              <p:spPr bwMode="auto">
                <a:xfrm>
                  <a:off x="3088" y="2856"/>
                  <a:ext cx="10" cy="16"/>
                </a:xfrm>
                <a:custGeom>
                  <a:avLst/>
                  <a:gdLst>
                    <a:gd name="T0" fmla="*/ 1 w 20"/>
                    <a:gd name="T1" fmla="*/ 1 h 30"/>
                    <a:gd name="T2" fmla="*/ 1 w 20"/>
                    <a:gd name="T3" fmla="*/ 1 h 30"/>
                    <a:gd name="T4" fmla="*/ 1 w 20"/>
                    <a:gd name="T5" fmla="*/ 1 h 30"/>
                    <a:gd name="T6" fmla="*/ 1 w 20"/>
                    <a:gd name="T7" fmla="*/ 1 h 30"/>
                    <a:gd name="T8" fmla="*/ 1 w 20"/>
                    <a:gd name="T9" fmla="*/ 1 h 30"/>
                    <a:gd name="T10" fmla="*/ 1 w 20"/>
                    <a:gd name="T11" fmla="*/ 0 h 30"/>
                    <a:gd name="T12" fmla="*/ 0 w 20"/>
                    <a:gd name="T13" fmla="*/ 0 h 30"/>
                    <a:gd name="T14" fmla="*/ 0 w 20"/>
                    <a:gd name="T15" fmla="*/ 1 h 30"/>
                    <a:gd name="T16" fmla="*/ 1 w 20"/>
                    <a:gd name="T17" fmla="*/ 1 h 30"/>
                    <a:gd name="T18" fmla="*/ 1 w 20"/>
                    <a:gd name="T19" fmla="*/ 1 h 30"/>
                    <a:gd name="T20" fmla="*/ 1 w 20"/>
                    <a:gd name="T21" fmla="*/ 1 h 30"/>
                    <a:gd name="T22" fmla="*/ 1 w 20"/>
                    <a:gd name="T23" fmla="*/ 1 h 30"/>
                    <a:gd name="T24" fmla="*/ 1 w 20"/>
                    <a:gd name="T25" fmla="*/ 1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 h="30">
                      <a:moveTo>
                        <a:pt x="20" y="23"/>
                      </a:moveTo>
                      <a:lnTo>
                        <a:pt x="20" y="23"/>
                      </a:lnTo>
                      <a:lnTo>
                        <a:pt x="16" y="19"/>
                      </a:lnTo>
                      <a:lnTo>
                        <a:pt x="14" y="13"/>
                      </a:lnTo>
                      <a:lnTo>
                        <a:pt x="12" y="7"/>
                      </a:lnTo>
                      <a:lnTo>
                        <a:pt x="12" y="0"/>
                      </a:lnTo>
                      <a:lnTo>
                        <a:pt x="0" y="0"/>
                      </a:lnTo>
                      <a:lnTo>
                        <a:pt x="0" y="9"/>
                      </a:lnTo>
                      <a:lnTo>
                        <a:pt x="2" y="17"/>
                      </a:lnTo>
                      <a:lnTo>
                        <a:pt x="6" y="24"/>
                      </a:lnTo>
                      <a:lnTo>
                        <a:pt x="10" y="30"/>
                      </a:lnTo>
                      <a:lnTo>
                        <a:pt x="20"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195" name="Freeform 36"/>
                <p:cNvSpPr>
                  <a:spLocks/>
                </p:cNvSpPr>
                <p:nvPr/>
              </p:nvSpPr>
              <p:spPr bwMode="auto">
                <a:xfrm>
                  <a:off x="3093" y="2868"/>
                  <a:ext cx="15" cy="9"/>
                </a:xfrm>
                <a:custGeom>
                  <a:avLst/>
                  <a:gdLst>
                    <a:gd name="T0" fmla="*/ 1 w 30"/>
                    <a:gd name="T1" fmla="*/ 1 h 18"/>
                    <a:gd name="T2" fmla="*/ 1 w 30"/>
                    <a:gd name="T3" fmla="*/ 1 h 18"/>
                    <a:gd name="T4" fmla="*/ 1 w 30"/>
                    <a:gd name="T5" fmla="*/ 1 h 18"/>
                    <a:gd name="T6" fmla="*/ 1 w 30"/>
                    <a:gd name="T7" fmla="*/ 1 h 18"/>
                    <a:gd name="T8" fmla="*/ 1 w 30"/>
                    <a:gd name="T9" fmla="*/ 1 h 18"/>
                    <a:gd name="T10" fmla="*/ 1 w 30"/>
                    <a:gd name="T11" fmla="*/ 0 h 18"/>
                    <a:gd name="T12" fmla="*/ 0 w 30"/>
                    <a:gd name="T13" fmla="*/ 1 h 18"/>
                    <a:gd name="T14" fmla="*/ 1 w 30"/>
                    <a:gd name="T15" fmla="*/ 1 h 18"/>
                    <a:gd name="T16" fmla="*/ 1 w 30"/>
                    <a:gd name="T17" fmla="*/ 1 h 18"/>
                    <a:gd name="T18" fmla="*/ 1 w 30"/>
                    <a:gd name="T19" fmla="*/ 1 h 18"/>
                    <a:gd name="T20" fmla="*/ 1 w 30"/>
                    <a:gd name="T21" fmla="*/ 1 h 18"/>
                    <a:gd name="T22" fmla="*/ 1 w 30"/>
                    <a:gd name="T23" fmla="*/ 1 h 18"/>
                    <a:gd name="T24" fmla="*/ 1 w 30"/>
                    <a:gd name="T25" fmla="*/ 1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18">
                      <a:moveTo>
                        <a:pt x="30" y="7"/>
                      </a:moveTo>
                      <a:lnTo>
                        <a:pt x="30" y="7"/>
                      </a:lnTo>
                      <a:lnTo>
                        <a:pt x="24" y="7"/>
                      </a:lnTo>
                      <a:lnTo>
                        <a:pt x="18" y="5"/>
                      </a:lnTo>
                      <a:lnTo>
                        <a:pt x="14" y="3"/>
                      </a:lnTo>
                      <a:lnTo>
                        <a:pt x="10" y="0"/>
                      </a:lnTo>
                      <a:lnTo>
                        <a:pt x="0" y="7"/>
                      </a:lnTo>
                      <a:lnTo>
                        <a:pt x="6" y="13"/>
                      </a:lnTo>
                      <a:lnTo>
                        <a:pt x="14" y="15"/>
                      </a:lnTo>
                      <a:lnTo>
                        <a:pt x="22" y="16"/>
                      </a:lnTo>
                      <a:lnTo>
                        <a:pt x="30" y="18"/>
                      </a:lnTo>
                      <a:lnTo>
                        <a:pt x="3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196" name="Freeform 37"/>
                <p:cNvSpPr>
                  <a:spLocks/>
                </p:cNvSpPr>
                <p:nvPr/>
              </p:nvSpPr>
              <p:spPr bwMode="auto">
                <a:xfrm>
                  <a:off x="3108" y="2868"/>
                  <a:ext cx="15" cy="9"/>
                </a:xfrm>
                <a:custGeom>
                  <a:avLst/>
                  <a:gdLst>
                    <a:gd name="T0" fmla="*/ 1 w 30"/>
                    <a:gd name="T1" fmla="*/ 0 h 18"/>
                    <a:gd name="T2" fmla="*/ 1 w 30"/>
                    <a:gd name="T3" fmla="*/ 0 h 18"/>
                    <a:gd name="T4" fmla="*/ 1 w 30"/>
                    <a:gd name="T5" fmla="*/ 1 h 18"/>
                    <a:gd name="T6" fmla="*/ 1 w 30"/>
                    <a:gd name="T7" fmla="*/ 1 h 18"/>
                    <a:gd name="T8" fmla="*/ 1 w 30"/>
                    <a:gd name="T9" fmla="*/ 1 h 18"/>
                    <a:gd name="T10" fmla="*/ 0 w 30"/>
                    <a:gd name="T11" fmla="*/ 1 h 18"/>
                    <a:gd name="T12" fmla="*/ 0 w 30"/>
                    <a:gd name="T13" fmla="*/ 1 h 18"/>
                    <a:gd name="T14" fmla="*/ 1 w 30"/>
                    <a:gd name="T15" fmla="*/ 1 h 18"/>
                    <a:gd name="T16" fmla="*/ 1 w 30"/>
                    <a:gd name="T17" fmla="*/ 1 h 18"/>
                    <a:gd name="T18" fmla="*/ 1 w 30"/>
                    <a:gd name="T19" fmla="*/ 1 h 18"/>
                    <a:gd name="T20" fmla="*/ 1 w 30"/>
                    <a:gd name="T21" fmla="*/ 1 h 18"/>
                    <a:gd name="T22" fmla="*/ 1 w 30"/>
                    <a:gd name="T23" fmla="*/ 1 h 18"/>
                    <a:gd name="T24" fmla="*/ 1 w 30"/>
                    <a:gd name="T25" fmla="*/ 0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18">
                      <a:moveTo>
                        <a:pt x="22" y="0"/>
                      </a:moveTo>
                      <a:lnTo>
                        <a:pt x="22" y="0"/>
                      </a:lnTo>
                      <a:lnTo>
                        <a:pt x="18" y="3"/>
                      </a:lnTo>
                      <a:lnTo>
                        <a:pt x="12" y="5"/>
                      </a:lnTo>
                      <a:lnTo>
                        <a:pt x="6" y="7"/>
                      </a:lnTo>
                      <a:lnTo>
                        <a:pt x="0" y="7"/>
                      </a:lnTo>
                      <a:lnTo>
                        <a:pt x="0" y="18"/>
                      </a:lnTo>
                      <a:lnTo>
                        <a:pt x="8" y="16"/>
                      </a:lnTo>
                      <a:lnTo>
                        <a:pt x="16" y="15"/>
                      </a:lnTo>
                      <a:lnTo>
                        <a:pt x="24" y="13"/>
                      </a:lnTo>
                      <a:lnTo>
                        <a:pt x="30" y="7"/>
                      </a:lnTo>
                      <a:lnTo>
                        <a:pt x="2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197" name="Freeform 38"/>
                <p:cNvSpPr>
                  <a:spLocks/>
                </p:cNvSpPr>
                <p:nvPr/>
              </p:nvSpPr>
              <p:spPr bwMode="auto">
                <a:xfrm>
                  <a:off x="3119" y="2856"/>
                  <a:ext cx="9" cy="16"/>
                </a:xfrm>
                <a:custGeom>
                  <a:avLst/>
                  <a:gdLst>
                    <a:gd name="T0" fmla="*/ 1 w 18"/>
                    <a:gd name="T1" fmla="*/ 0 h 30"/>
                    <a:gd name="T2" fmla="*/ 1 w 18"/>
                    <a:gd name="T3" fmla="*/ 0 h 30"/>
                    <a:gd name="T4" fmla="*/ 1 w 18"/>
                    <a:gd name="T5" fmla="*/ 1 h 30"/>
                    <a:gd name="T6" fmla="*/ 1 w 18"/>
                    <a:gd name="T7" fmla="*/ 1 h 30"/>
                    <a:gd name="T8" fmla="*/ 1 w 18"/>
                    <a:gd name="T9" fmla="*/ 1 h 30"/>
                    <a:gd name="T10" fmla="*/ 0 w 18"/>
                    <a:gd name="T11" fmla="*/ 1 h 30"/>
                    <a:gd name="T12" fmla="*/ 1 w 18"/>
                    <a:gd name="T13" fmla="*/ 1 h 30"/>
                    <a:gd name="T14" fmla="*/ 1 w 18"/>
                    <a:gd name="T15" fmla="*/ 1 h 30"/>
                    <a:gd name="T16" fmla="*/ 1 w 18"/>
                    <a:gd name="T17" fmla="*/ 1 h 30"/>
                    <a:gd name="T18" fmla="*/ 1 w 18"/>
                    <a:gd name="T19" fmla="*/ 1 h 30"/>
                    <a:gd name="T20" fmla="*/ 1 w 18"/>
                    <a:gd name="T21" fmla="*/ 0 h 30"/>
                    <a:gd name="T22" fmla="*/ 1 w 18"/>
                    <a:gd name="T23" fmla="*/ 0 h 30"/>
                    <a:gd name="T24" fmla="*/ 1 w 18"/>
                    <a:gd name="T25" fmla="*/ 0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 h="30">
                      <a:moveTo>
                        <a:pt x="6" y="0"/>
                      </a:moveTo>
                      <a:lnTo>
                        <a:pt x="6" y="0"/>
                      </a:lnTo>
                      <a:lnTo>
                        <a:pt x="6" y="7"/>
                      </a:lnTo>
                      <a:lnTo>
                        <a:pt x="4" y="13"/>
                      </a:lnTo>
                      <a:lnTo>
                        <a:pt x="2" y="19"/>
                      </a:lnTo>
                      <a:lnTo>
                        <a:pt x="0" y="23"/>
                      </a:lnTo>
                      <a:lnTo>
                        <a:pt x="8" y="30"/>
                      </a:lnTo>
                      <a:lnTo>
                        <a:pt x="12" y="24"/>
                      </a:lnTo>
                      <a:lnTo>
                        <a:pt x="16" y="17"/>
                      </a:lnTo>
                      <a:lnTo>
                        <a:pt x="18" y="9"/>
                      </a:lnTo>
                      <a:lnTo>
                        <a:pt x="18" y="0"/>
                      </a:lnTo>
                      <a:lnTo>
                        <a:pt x="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198" name="Freeform 39"/>
                <p:cNvSpPr>
                  <a:spLocks/>
                </p:cNvSpPr>
                <p:nvPr/>
              </p:nvSpPr>
              <p:spPr bwMode="auto">
                <a:xfrm>
                  <a:off x="3122" y="2834"/>
                  <a:ext cx="6" cy="22"/>
                </a:xfrm>
                <a:custGeom>
                  <a:avLst/>
                  <a:gdLst>
                    <a:gd name="T0" fmla="*/ 1 w 12"/>
                    <a:gd name="T1" fmla="*/ 0 h 45"/>
                    <a:gd name="T2" fmla="*/ 0 w 12"/>
                    <a:gd name="T3" fmla="*/ 0 h 45"/>
                    <a:gd name="T4" fmla="*/ 0 w 12"/>
                    <a:gd name="T5" fmla="*/ 0 h 45"/>
                    <a:gd name="T6" fmla="*/ 1 w 12"/>
                    <a:gd name="T7" fmla="*/ 0 h 45"/>
                    <a:gd name="T8" fmla="*/ 1 w 12"/>
                    <a:gd name="T9" fmla="*/ 0 h 45"/>
                    <a:gd name="T10" fmla="*/ 1 w 12"/>
                    <a:gd name="T11" fmla="*/ 0 h 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45">
                      <a:moveTo>
                        <a:pt x="12" y="0"/>
                      </a:moveTo>
                      <a:lnTo>
                        <a:pt x="0" y="0"/>
                      </a:lnTo>
                      <a:lnTo>
                        <a:pt x="0" y="45"/>
                      </a:lnTo>
                      <a:lnTo>
                        <a:pt x="12" y="45"/>
                      </a:lnTo>
                      <a:lnTo>
                        <a:pt x="1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199" name="Freeform 40"/>
                <p:cNvSpPr>
                  <a:spLocks/>
                </p:cNvSpPr>
                <p:nvPr/>
              </p:nvSpPr>
              <p:spPr bwMode="auto">
                <a:xfrm>
                  <a:off x="3119" y="2819"/>
                  <a:ext cx="9" cy="15"/>
                </a:xfrm>
                <a:custGeom>
                  <a:avLst/>
                  <a:gdLst>
                    <a:gd name="T0" fmla="*/ 0 w 18"/>
                    <a:gd name="T1" fmla="*/ 1 h 30"/>
                    <a:gd name="T2" fmla="*/ 0 w 18"/>
                    <a:gd name="T3" fmla="*/ 1 h 30"/>
                    <a:gd name="T4" fmla="*/ 1 w 18"/>
                    <a:gd name="T5" fmla="*/ 1 h 30"/>
                    <a:gd name="T6" fmla="*/ 1 w 18"/>
                    <a:gd name="T7" fmla="*/ 1 h 30"/>
                    <a:gd name="T8" fmla="*/ 1 w 18"/>
                    <a:gd name="T9" fmla="*/ 1 h 30"/>
                    <a:gd name="T10" fmla="*/ 1 w 18"/>
                    <a:gd name="T11" fmla="*/ 1 h 30"/>
                    <a:gd name="T12" fmla="*/ 1 w 18"/>
                    <a:gd name="T13" fmla="*/ 1 h 30"/>
                    <a:gd name="T14" fmla="*/ 1 w 18"/>
                    <a:gd name="T15" fmla="*/ 1 h 30"/>
                    <a:gd name="T16" fmla="*/ 1 w 18"/>
                    <a:gd name="T17" fmla="*/ 1 h 30"/>
                    <a:gd name="T18" fmla="*/ 1 w 18"/>
                    <a:gd name="T19" fmla="*/ 1 h 30"/>
                    <a:gd name="T20" fmla="*/ 1 w 18"/>
                    <a:gd name="T21" fmla="*/ 0 h 30"/>
                    <a:gd name="T22" fmla="*/ 1 w 18"/>
                    <a:gd name="T23" fmla="*/ 0 h 30"/>
                    <a:gd name="T24" fmla="*/ 0 w 18"/>
                    <a:gd name="T25" fmla="*/ 1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 h="30">
                      <a:moveTo>
                        <a:pt x="0" y="7"/>
                      </a:moveTo>
                      <a:lnTo>
                        <a:pt x="0" y="7"/>
                      </a:lnTo>
                      <a:lnTo>
                        <a:pt x="2" y="11"/>
                      </a:lnTo>
                      <a:lnTo>
                        <a:pt x="4" y="17"/>
                      </a:lnTo>
                      <a:lnTo>
                        <a:pt x="6" y="22"/>
                      </a:lnTo>
                      <a:lnTo>
                        <a:pt x="6" y="30"/>
                      </a:lnTo>
                      <a:lnTo>
                        <a:pt x="18" y="30"/>
                      </a:lnTo>
                      <a:lnTo>
                        <a:pt x="18" y="20"/>
                      </a:lnTo>
                      <a:lnTo>
                        <a:pt x="16" y="13"/>
                      </a:lnTo>
                      <a:lnTo>
                        <a:pt x="12" y="7"/>
                      </a:lnTo>
                      <a:lnTo>
                        <a:pt x="8" y="0"/>
                      </a:lnTo>
                      <a:lnTo>
                        <a:pt x="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200" name="Freeform 41"/>
                <p:cNvSpPr>
                  <a:spLocks/>
                </p:cNvSpPr>
                <p:nvPr/>
              </p:nvSpPr>
              <p:spPr bwMode="auto">
                <a:xfrm>
                  <a:off x="3108" y="2814"/>
                  <a:ext cx="15" cy="9"/>
                </a:xfrm>
                <a:custGeom>
                  <a:avLst/>
                  <a:gdLst>
                    <a:gd name="T0" fmla="*/ 0 w 30"/>
                    <a:gd name="T1" fmla="*/ 1 h 17"/>
                    <a:gd name="T2" fmla="*/ 0 w 30"/>
                    <a:gd name="T3" fmla="*/ 1 h 17"/>
                    <a:gd name="T4" fmla="*/ 1 w 30"/>
                    <a:gd name="T5" fmla="*/ 1 h 17"/>
                    <a:gd name="T6" fmla="*/ 1 w 30"/>
                    <a:gd name="T7" fmla="*/ 1 h 17"/>
                    <a:gd name="T8" fmla="*/ 1 w 30"/>
                    <a:gd name="T9" fmla="*/ 1 h 17"/>
                    <a:gd name="T10" fmla="*/ 1 w 30"/>
                    <a:gd name="T11" fmla="*/ 1 h 17"/>
                    <a:gd name="T12" fmla="*/ 1 w 30"/>
                    <a:gd name="T13" fmla="*/ 1 h 17"/>
                    <a:gd name="T14" fmla="*/ 1 w 30"/>
                    <a:gd name="T15" fmla="*/ 1 h 17"/>
                    <a:gd name="T16" fmla="*/ 1 w 30"/>
                    <a:gd name="T17" fmla="*/ 1 h 17"/>
                    <a:gd name="T18" fmla="*/ 1 w 30"/>
                    <a:gd name="T19" fmla="*/ 0 h 17"/>
                    <a:gd name="T20" fmla="*/ 0 w 30"/>
                    <a:gd name="T21" fmla="*/ 0 h 17"/>
                    <a:gd name="T22" fmla="*/ 0 w 30"/>
                    <a:gd name="T23" fmla="*/ 0 h 17"/>
                    <a:gd name="T24" fmla="*/ 0 w 30"/>
                    <a:gd name="T25" fmla="*/ 1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17">
                      <a:moveTo>
                        <a:pt x="0" y="10"/>
                      </a:moveTo>
                      <a:lnTo>
                        <a:pt x="0" y="10"/>
                      </a:lnTo>
                      <a:lnTo>
                        <a:pt x="6" y="12"/>
                      </a:lnTo>
                      <a:lnTo>
                        <a:pt x="12" y="12"/>
                      </a:lnTo>
                      <a:lnTo>
                        <a:pt x="16" y="15"/>
                      </a:lnTo>
                      <a:lnTo>
                        <a:pt x="22" y="17"/>
                      </a:lnTo>
                      <a:lnTo>
                        <a:pt x="30" y="10"/>
                      </a:lnTo>
                      <a:lnTo>
                        <a:pt x="24" y="6"/>
                      </a:lnTo>
                      <a:lnTo>
                        <a:pt x="16" y="2"/>
                      </a:lnTo>
                      <a:lnTo>
                        <a:pt x="8" y="0"/>
                      </a:lnTo>
                      <a:lnTo>
                        <a:pt x="0" y="0"/>
                      </a:lnTo>
                      <a:lnTo>
                        <a:pt x="0"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201" name="Freeform 42"/>
                <p:cNvSpPr>
                  <a:spLocks/>
                </p:cNvSpPr>
                <p:nvPr/>
              </p:nvSpPr>
              <p:spPr bwMode="auto">
                <a:xfrm>
                  <a:off x="3093" y="2814"/>
                  <a:ext cx="15" cy="9"/>
                </a:xfrm>
                <a:custGeom>
                  <a:avLst/>
                  <a:gdLst>
                    <a:gd name="T0" fmla="*/ 1 w 30"/>
                    <a:gd name="T1" fmla="*/ 1 h 17"/>
                    <a:gd name="T2" fmla="*/ 1 w 30"/>
                    <a:gd name="T3" fmla="*/ 1 h 17"/>
                    <a:gd name="T4" fmla="*/ 1 w 30"/>
                    <a:gd name="T5" fmla="*/ 1 h 17"/>
                    <a:gd name="T6" fmla="*/ 1 w 30"/>
                    <a:gd name="T7" fmla="*/ 1 h 17"/>
                    <a:gd name="T8" fmla="*/ 1 w 30"/>
                    <a:gd name="T9" fmla="*/ 1 h 17"/>
                    <a:gd name="T10" fmla="*/ 1 w 30"/>
                    <a:gd name="T11" fmla="*/ 1 h 17"/>
                    <a:gd name="T12" fmla="*/ 1 w 30"/>
                    <a:gd name="T13" fmla="*/ 0 h 17"/>
                    <a:gd name="T14" fmla="*/ 1 w 30"/>
                    <a:gd name="T15" fmla="*/ 0 h 17"/>
                    <a:gd name="T16" fmla="*/ 1 w 30"/>
                    <a:gd name="T17" fmla="*/ 1 h 17"/>
                    <a:gd name="T18" fmla="*/ 1 w 30"/>
                    <a:gd name="T19" fmla="*/ 1 h 17"/>
                    <a:gd name="T20" fmla="*/ 0 w 30"/>
                    <a:gd name="T21" fmla="*/ 1 h 17"/>
                    <a:gd name="T22" fmla="*/ 0 w 30"/>
                    <a:gd name="T23" fmla="*/ 1 h 17"/>
                    <a:gd name="T24" fmla="*/ 1 w 30"/>
                    <a:gd name="T25" fmla="*/ 1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17">
                      <a:moveTo>
                        <a:pt x="10" y="17"/>
                      </a:moveTo>
                      <a:lnTo>
                        <a:pt x="10" y="17"/>
                      </a:lnTo>
                      <a:lnTo>
                        <a:pt x="14" y="15"/>
                      </a:lnTo>
                      <a:lnTo>
                        <a:pt x="18" y="12"/>
                      </a:lnTo>
                      <a:lnTo>
                        <a:pt x="24" y="12"/>
                      </a:lnTo>
                      <a:lnTo>
                        <a:pt x="30" y="10"/>
                      </a:lnTo>
                      <a:lnTo>
                        <a:pt x="30" y="0"/>
                      </a:lnTo>
                      <a:lnTo>
                        <a:pt x="22" y="0"/>
                      </a:lnTo>
                      <a:lnTo>
                        <a:pt x="14" y="2"/>
                      </a:lnTo>
                      <a:lnTo>
                        <a:pt x="6" y="6"/>
                      </a:lnTo>
                      <a:lnTo>
                        <a:pt x="0" y="12"/>
                      </a:lnTo>
                      <a:lnTo>
                        <a:pt x="10"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202" name="Freeform 43"/>
                <p:cNvSpPr>
                  <a:spLocks/>
                </p:cNvSpPr>
                <p:nvPr/>
              </p:nvSpPr>
              <p:spPr bwMode="auto">
                <a:xfrm>
                  <a:off x="3088" y="2820"/>
                  <a:ext cx="10" cy="14"/>
                </a:xfrm>
                <a:custGeom>
                  <a:avLst/>
                  <a:gdLst>
                    <a:gd name="T0" fmla="*/ 1 w 20"/>
                    <a:gd name="T1" fmla="*/ 1 h 28"/>
                    <a:gd name="T2" fmla="*/ 1 w 20"/>
                    <a:gd name="T3" fmla="*/ 1 h 28"/>
                    <a:gd name="T4" fmla="*/ 1 w 20"/>
                    <a:gd name="T5" fmla="*/ 1 h 28"/>
                    <a:gd name="T6" fmla="*/ 1 w 20"/>
                    <a:gd name="T7" fmla="*/ 1 h 28"/>
                    <a:gd name="T8" fmla="*/ 1 w 20"/>
                    <a:gd name="T9" fmla="*/ 1 h 28"/>
                    <a:gd name="T10" fmla="*/ 1 w 20"/>
                    <a:gd name="T11" fmla="*/ 1 h 28"/>
                    <a:gd name="T12" fmla="*/ 1 w 20"/>
                    <a:gd name="T13" fmla="*/ 0 h 28"/>
                    <a:gd name="T14" fmla="*/ 1 w 20"/>
                    <a:gd name="T15" fmla="*/ 1 h 28"/>
                    <a:gd name="T16" fmla="*/ 1 w 20"/>
                    <a:gd name="T17" fmla="*/ 1 h 28"/>
                    <a:gd name="T18" fmla="*/ 0 w 20"/>
                    <a:gd name="T19" fmla="*/ 1 h 28"/>
                    <a:gd name="T20" fmla="*/ 0 w 20"/>
                    <a:gd name="T21" fmla="*/ 1 h 28"/>
                    <a:gd name="T22" fmla="*/ 0 w 20"/>
                    <a:gd name="T23" fmla="*/ 1 h 28"/>
                    <a:gd name="T24" fmla="*/ 1 w 20"/>
                    <a:gd name="T25" fmla="*/ 1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 h="28">
                      <a:moveTo>
                        <a:pt x="12" y="28"/>
                      </a:moveTo>
                      <a:lnTo>
                        <a:pt x="12" y="28"/>
                      </a:lnTo>
                      <a:lnTo>
                        <a:pt x="12" y="20"/>
                      </a:lnTo>
                      <a:lnTo>
                        <a:pt x="14" y="15"/>
                      </a:lnTo>
                      <a:lnTo>
                        <a:pt x="16" y="11"/>
                      </a:lnTo>
                      <a:lnTo>
                        <a:pt x="20" y="5"/>
                      </a:lnTo>
                      <a:lnTo>
                        <a:pt x="10" y="0"/>
                      </a:lnTo>
                      <a:lnTo>
                        <a:pt x="6" y="5"/>
                      </a:lnTo>
                      <a:lnTo>
                        <a:pt x="2" y="11"/>
                      </a:lnTo>
                      <a:lnTo>
                        <a:pt x="0" y="20"/>
                      </a:lnTo>
                      <a:lnTo>
                        <a:pt x="0" y="28"/>
                      </a:lnTo>
                      <a:lnTo>
                        <a:pt x="12"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203" name="Freeform 44"/>
                <p:cNvSpPr>
                  <a:spLocks/>
                </p:cNvSpPr>
                <p:nvPr/>
              </p:nvSpPr>
              <p:spPr bwMode="auto">
                <a:xfrm>
                  <a:off x="3088" y="2834"/>
                  <a:ext cx="6" cy="22"/>
                </a:xfrm>
                <a:custGeom>
                  <a:avLst/>
                  <a:gdLst>
                    <a:gd name="T0" fmla="*/ 0 w 12"/>
                    <a:gd name="T1" fmla="*/ 0 h 45"/>
                    <a:gd name="T2" fmla="*/ 1 w 12"/>
                    <a:gd name="T3" fmla="*/ 0 h 45"/>
                    <a:gd name="T4" fmla="*/ 1 w 12"/>
                    <a:gd name="T5" fmla="*/ 0 h 45"/>
                    <a:gd name="T6" fmla="*/ 0 w 12"/>
                    <a:gd name="T7" fmla="*/ 0 h 45"/>
                    <a:gd name="T8" fmla="*/ 0 w 12"/>
                    <a:gd name="T9" fmla="*/ 0 h 45"/>
                    <a:gd name="T10" fmla="*/ 0 w 12"/>
                    <a:gd name="T11" fmla="*/ 0 h 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45">
                      <a:moveTo>
                        <a:pt x="0" y="45"/>
                      </a:moveTo>
                      <a:lnTo>
                        <a:pt x="12" y="45"/>
                      </a:lnTo>
                      <a:lnTo>
                        <a:pt x="12" y="0"/>
                      </a:lnTo>
                      <a:lnTo>
                        <a:pt x="0" y="0"/>
                      </a:lnTo>
                      <a:lnTo>
                        <a:pt x="0"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204" name="Freeform 45"/>
                <p:cNvSpPr>
                  <a:spLocks/>
                </p:cNvSpPr>
                <p:nvPr/>
              </p:nvSpPr>
              <p:spPr bwMode="auto">
                <a:xfrm>
                  <a:off x="3081" y="2836"/>
                  <a:ext cx="6" cy="20"/>
                </a:xfrm>
                <a:custGeom>
                  <a:avLst/>
                  <a:gdLst>
                    <a:gd name="T0" fmla="*/ 1 w 11"/>
                    <a:gd name="T1" fmla="*/ 0 h 39"/>
                    <a:gd name="T2" fmla="*/ 0 w 11"/>
                    <a:gd name="T3" fmla="*/ 0 h 39"/>
                    <a:gd name="T4" fmla="*/ 0 w 11"/>
                    <a:gd name="T5" fmla="*/ 1 h 39"/>
                    <a:gd name="T6" fmla="*/ 1 w 11"/>
                    <a:gd name="T7" fmla="*/ 1 h 39"/>
                    <a:gd name="T8" fmla="*/ 1 w 11"/>
                    <a:gd name="T9" fmla="*/ 0 h 39"/>
                    <a:gd name="T10" fmla="*/ 1 w 11"/>
                    <a:gd name="T11" fmla="*/ 0 h 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 h="39">
                      <a:moveTo>
                        <a:pt x="11" y="0"/>
                      </a:moveTo>
                      <a:lnTo>
                        <a:pt x="0" y="0"/>
                      </a:lnTo>
                      <a:lnTo>
                        <a:pt x="0" y="39"/>
                      </a:lnTo>
                      <a:lnTo>
                        <a:pt x="11" y="39"/>
                      </a:ln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205" name="Freeform 46"/>
                <p:cNvSpPr>
                  <a:spLocks/>
                </p:cNvSpPr>
                <p:nvPr/>
              </p:nvSpPr>
              <p:spPr bwMode="auto">
                <a:xfrm>
                  <a:off x="3081" y="2825"/>
                  <a:ext cx="7" cy="11"/>
                </a:xfrm>
                <a:custGeom>
                  <a:avLst/>
                  <a:gdLst>
                    <a:gd name="T0" fmla="*/ 1 w 13"/>
                    <a:gd name="T1" fmla="*/ 0 h 21"/>
                    <a:gd name="T2" fmla="*/ 1 w 13"/>
                    <a:gd name="T3" fmla="*/ 0 h 21"/>
                    <a:gd name="T4" fmla="*/ 0 w 13"/>
                    <a:gd name="T5" fmla="*/ 1 h 21"/>
                    <a:gd name="T6" fmla="*/ 0 w 13"/>
                    <a:gd name="T7" fmla="*/ 1 h 21"/>
                    <a:gd name="T8" fmla="*/ 1 w 13"/>
                    <a:gd name="T9" fmla="*/ 1 h 21"/>
                    <a:gd name="T10" fmla="*/ 1 w 13"/>
                    <a:gd name="T11" fmla="*/ 1 h 21"/>
                    <a:gd name="T12" fmla="*/ 1 w 13"/>
                    <a:gd name="T13" fmla="*/ 1 h 21"/>
                    <a:gd name="T14" fmla="*/ 1 w 13"/>
                    <a:gd name="T15" fmla="*/ 1 h 21"/>
                    <a:gd name="T16" fmla="*/ 1 w 13"/>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 h="21">
                      <a:moveTo>
                        <a:pt x="2" y="0"/>
                      </a:moveTo>
                      <a:lnTo>
                        <a:pt x="2" y="0"/>
                      </a:lnTo>
                      <a:lnTo>
                        <a:pt x="0" y="7"/>
                      </a:lnTo>
                      <a:lnTo>
                        <a:pt x="0" y="21"/>
                      </a:lnTo>
                      <a:lnTo>
                        <a:pt x="11" y="21"/>
                      </a:lnTo>
                      <a:lnTo>
                        <a:pt x="11" y="9"/>
                      </a:lnTo>
                      <a:lnTo>
                        <a:pt x="13" y="2"/>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206" name="Freeform 47"/>
                <p:cNvSpPr>
                  <a:spLocks/>
                </p:cNvSpPr>
                <p:nvPr/>
              </p:nvSpPr>
              <p:spPr bwMode="auto">
                <a:xfrm>
                  <a:off x="3082" y="2818"/>
                  <a:ext cx="8" cy="8"/>
                </a:xfrm>
                <a:custGeom>
                  <a:avLst/>
                  <a:gdLst>
                    <a:gd name="T0" fmla="*/ 1 w 15"/>
                    <a:gd name="T1" fmla="*/ 0 h 17"/>
                    <a:gd name="T2" fmla="*/ 1 w 15"/>
                    <a:gd name="T3" fmla="*/ 0 h 17"/>
                    <a:gd name="T4" fmla="*/ 1 w 15"/>
                    <a:gd name="T5" fmla="*/ 0 h 17"/>
                    <a:gd name="T6" fmla="*/ 0 w 15"/>
                    <a:gd name="T7" fmla="*/ 0 h 17"/>
                    <a:gd name="T8" fmla="*/ 1 w 15"/>
                    <a:gd name="T9" fmla="*/ 0 h 17"/>
                    <a:gd name="T10" fmla="*/ 1 w 15"/>
                    <a:gd name="T11" fmla="*/ 0 h 17"/>
                    <a:gd name="T12" fmla="*/ 1 w 15"/>
                    <a:gd name="T13" fmla="*/ 0 h 17"/>
                    <a:gd name="T14" fmla="*/ 1 w 15"/>
                    <a:gd name="T15" fmla="*/ 0 h 17"/>
                    <a:gd name="T16" fmla="*/ 1 w 15"/>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17">
                      <a:moveTo>
                        <a:pt x="8" y="0"/>
                      </a:moveTo>
                      <a:lnTo>
                        <a:pt x="8" y="0"/>
                      </a:lnTo>
                      <a:lnTo>
                        <a:pt x="4" y="7"/>
                      </a:lnTo>
                      <a:lnTo>
                        <a:pt x="0" y="15"/>
                      </a:lnTo>
                      <a:lnTo>
                        <a:pt x="11" y="17"/>
                      </a:lnTo>
                      <a:lnTo>
                        <a:pt x="13" y="11"/>
                      </a:lnTo>
                      <a:lnTo>
                        <a:pt x="15" y="5"/>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207" name="Freeform 48"/>
                <p:cNvSpPr>
                  <a:spLocks/>
                </p:cNvSpPr>
                <p:nvPr/>
              </p:nvSpPr>
              <p:spPr bwMode="auto">
                <a:xfrm>
                  <a:off x="3086" y="2810"/>
                  <a:ext cx="12" cy="11"/>
                </a:xfrm>
                <a:custGeom>
                  <a:avLst/>
                  <a:gdLst>
                    <a:gd name="T0" fmla="*/ 1 w 23"/>
                    <a:gd name="T1" fmla="*/ 0 h 20"/>
                    <a:gd name="T2" fmla="*/ 1 w 23"/>
                    <a:gd name="T3" fmla="*/ 0 h 20"/>
                    <a:gd name="T4" fmla="*/ 1 w 23"/>
                    <a:gd name="T5" fmla="*/ 1 h 20"/>
                    <a:gd name="T6" fmla="*/ 0 w 23"/>
                    <a:gd name="T7" fmla="*/ 1 h 20"/>
                    <a:gd name="T8" fmla="*/ 1 w 23"/>
                    <a:gd name="T9" fmla="*/ 1 h 20"/>
                    <a:gd name="T10" fmla="*/ 1 w 23"/>
                    <a:gd name="T11" fmla="*/ 1 h 20"/>
                    <a:gd name="T12" fmla="*/ 1 w 23"/>
                    <a:gd name="T13" fmla="*/ 1 h 20"/>
                    <a:gd name="T14" fmla="*/ 1 w 23"/>
                    <a:gd name="T15" fmla="*/ 1 h 20"/>
                    <a:gd name="T16" fmla="*/ 1 w 23"/>
                    <a:gd name="T17" fmla="*/ 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20">
                      <a:moveTo>
                        <a:pt x="19" y="0"/>
                      </a:moveTo>
                      <a:lnTo>
                        <a:pt x="19" y="0"/>
                      </a:lnTo>
                      <a:lnTo>
                        <a:pt x="7" y="7"/>
                      </a:lnTo>
                      <a:lnTo>
                        <a:pt x="0" y="15"/>
                      </a:lnTo>
                      <a:lnTo>
                        <a:pt x="7" y="20"/>
                      </a:lnTo>
                      <a:lnTo>
                        <a:pt x="15" y="15"/>
                      </a:lnTo>
                      <a:lnTo>
                        <a:pt x="23" y="9"/>
                      </a:ln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208" name="Freeform 49"/>
                <p:cNvSpPr>
                  <a:spLocks/>
                </p:cNvSpPr>
                <p:nvPr/>
              </p:nvSpPr>
              <p:spPr bwMode="auto">
                <a:xfrm>
                  <a:off x="3096" y="2808"/>
                  <a:ext cx="12" cy="7"/>
                </a:xfrm>
                <a:custGeom>
                  <a:avLst/>
                  <a:gdLst>
                    <a:gd name="T0" fmla="*/ 1 w 24"/>
                    <a:gd name="T1" fmla="*/ 0 h 15"/>
                    <a:gd name="T2" fmla="*/ 1 w 24"/>
                    <a:gd name="T3" fmla="*/ 0 h 15"/>
                    <a:gd name="T4" fmla="*/ 1 w 24"/>
                    <a:gd name="T5" fmla="*/ 0 h 15"/>
                    <a:gd name="T6" fmla="*/ 0 w 24"/>
                    <a:gd name="T7" fmla="*/ 0 h 15"/>
                    <a:gd name="T8" fmla="*/ 1 w 24"/>
                    <a:gd name="T9" fmla="*/ 0 h 15"/>
                    <a:gd name="T10" fmla="*/ 1 w 24"/>
                    <a:gd name="T11" fmla="*/ 0 h 15"/>
                    <a:gd name="T12" fmla="*/ 1 w 24"/>
                    <a:gd name="T13" fmla="*/ 0 h 15"/>
                    <a:gd name="T14" fmla="*/ 1 w 24"/>
                    <a:gd name="T15" fmla="*/ 0 h 15"/>
                    <a:gd name="T16" fmla="*/ 1 w 24"/>
                    <a:gd name="T17" fmla="*/ 0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15">
                      <a:moveTo>
                        <a:pt x="24" y="0"/>
                      </a:moveTo>
                      <a:lnTo>
                        <a:pt x="24" y="0"/>
                      </a:lnTo>
                      <a:lnTo>
                        <a:pt x="12" y="2"/>
                      </a:lnTo>
                      <a:lnTo>
                        <a:pt x="0" y="6"/>
                      </a:lnTo>
                      <a:lnTo>
                        <a:pt x="4" y="15"/>
                      </a:lnTo>
                      <a:lnTo>
                        <a:pt x="14" y="13"/>
                      </a:lnTo>
                      <a:lnTo>
                        <a:pt x="24" y="11"/>
                      </a:lnTo>
                      <a:lnTo>
                        <a:pt x="2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209" name="Freeform 50"/>
                <p:cNvSpPr>
                  <a:spLocks/>
                </p:cNvSpPr>
                <p:nvPr/>
              </p:nvSpPr>
              <p:spPr bwMode="auto">
                <a:xfrm>
                  <a:off x="3108" y="2808"/>
                  <a:ext cx="20" cy="11"/>
                </a:xfrm>
                <a:custGeom>
                  <a:avLst/>
                  <a:gdLst>
                    <a:gd name="T0" fmla="*/ 1 w 40"/>
                    <a:gd name="T1" fmla="*/ 0 h 23"/>
                    <a:gd name="T2" fmla="*/ 1 w 40"/>
                    <a:gd name="T3" fmla="*/ 0 h 23"/>
                    <a:gd name="T4" fmla="*/ 1 w 40"/>
                    <a:gd name="T5" fmla="*/ 0 h 23"/>
                    <a:gd name="T6" fmla="*/ 1 w 40"/>
                    <a:gd name="T7" fmla="*/ 0 h 23"/>
                    <a:gd name="T8" fmla="*/ 1 w 40"/>
                    <a:gd name="T9" fmla="*/ 0 h 23"/>
                    <a:gd name="T10" fmla="*/ 0 w 40"/>
                    <a:gd name="T11" fmla="*/ 0 h 23"/>
                    <a:gd name="T12" fmla="*/ 0 w 40"/>
                    <a:gd name="T13" fmla="*/ 0 h 23"/>
                    <a:gd name="T14" fmla="*/ 1 w 40"/>
                    <a:gd name="T15" fmla="*/ 0 h 23"/>
                    <a:gd name="T16" fmla="*/ 1 w 40"/>
                    <a:gd name="T17" fmla="*/ 0 h 23"/>
                    <a:gd name="T18" fmla="*/ 1 w 40"/>
                    <a:gd name="T19" fmla="*/ 0 h 23"/>
                    <a:gd name="T20" fmla="*/ 1 w 40"/>
                    <a:gd name="T21" fmla="*/ 0 h 23"/>
                    <a:gd name="T22" fmla="*/ 1 w 40"/>
                    <a:gd name="T23" fmla="*/ 0 h 23"/>
                    <a:gd name="T24" fmla="*/ 1 w 40"/>
                    <a:gd name="T25" fmla="*/ 0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0" h="23">
                      <a:moveTo>
                        <a:pt x="40" y="15"/>
                      </a:moveTo>
                      <a:lnTo>
                        <a:pt x="40" y="15"/>
                      </a:lnTo>
                      <a:lnTo>
                        <a:pt x="32" y="9"/>
                      </a:lnTo>
                      <a:lnTo>
                        <a:pt x="22" y="4"/>
                      </a:lnTo>
                      <a:lnTo>
                        <a:pt x="12" y="2"/>
                      </a:lnTo>
                      <a:lnTo>
                        <a:pt x="0" y="0"/>
                      </a:lnTo>
                      <a:lnTo>
                        <a:pt x="0" y="11"/>
                      </a:lnTo>
                      <a:lnTo>
                        <a:pt x="10" y="11"/>
                      </a:lnTo>
                      <a:lnTo>
                        <a:pt x="18" y="13"/>
                      </a:lnTo>
                      <a:lnTo>
                        <a:pt x="26" y="17"/>
                      </a:lnTo>
                      <a:lnTo>
                        <a:pt x="32" y="23"/>
                      </a:lnTo>
                      <a:lnTo>
                        <a:pt x="40"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210" name="Freeform 51"/>
                <p:cNvSpPr>
                  <a:spLocks/>
                </p:cNvSpPr>
                <p:nvPr/>
              </p:nvSpPr>
              <p:spPr bwMode="auto">
                <a:xfrm>
                  <a:off x="3124" y="2815"/>
                  <a:ext cx="11" cy="20"/>
                </a:xfrm>
                <a:custGeom>
                  <a:avLst/>
                  <a:gdLst>
                    <a:gd name="T0" fmla="*/ 1 w 22"/>
                    <a:gd name="T1" fmla="*/ 1 h 40"/>
                    <a:gd name="T2" fmla="*/ 1 w 22"/>
                    <a:gd name="T3" fmla="*/ 1 h 40"/>
                    <a:gd name="T4" fmla="*/ 1 w 22"/>
                    <a:gd name="T5" fmla="*/ 1 h 40"/>
                    <a:gd name="T6" fmla="*/ 1 w 22"/>
                    <a:gd name="T7" fmla="*/ 1 h 40"/>
                    <a:gd name="T8" fmla="*/ 1 w 22"/>
                    <a:gd name="T9" fmla="*/ 1 h 40"/>
                    <a:gd name="T10" fmla="*/ 1 w 22"/>
                    <a:gd name="T11" fmla="*/ 0 h 40"/>
                    <a:gd name="T12" fmla="*/ 0 w 22"/>
                    <a:gd name="T13" fmla="*/ 1 h 40"/>
                    <a:gd name="T14" fmla="*/ 1 w 22"/>
                    <a:gd name="T15" fmla="*/ 1 h 40"/>
                    <a:gd name="T16" fmla="*/ 1 w 22"/>
                    <a:gd name="T17" fmla="*/ 1 h 40"/>
                    <a:gd name="T18" fmla="*/ 1 w 22"/>
                    <a:gd name="T19" fmla="*/ 1 h 40"/>
                    <a:gd name="T20" fmla="*/ 1 w 22"/>
                    <a:gd name="T21" fmla="*/ 1 h 40"/>
                    <a:gd name="T22" fmla="*/ 1 w 22"/>
                    <a:gd name="T23" fmla="*/ 1 h 40"/>
                    <a:gd name="T24" fmla="*/ 1 w 22"/>
                    <a:gd name="T25" fmla="*/ 1 h 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2" h="40">
                      <a:moveTo>
                        <a:pt x="22" y="40"/>
                      </a:moveTo>
                      <a:lnTo>
                        <a:pt x="22" y="40"/>
                      </a:lnTo>
                      <a:lnTo>
                        <a:pt x="22" y="28"/>
                      </a:lnTo>
                      <a:lnTo>
                        <a:pt x="18" y="17"/>
                      </a:lnTo>
                      <a:lnTo>
                        <a:pt x="14" y="8"/>
                      </a:lnTo>
                      <a:lnTo>
                        <a:pt x="8" y="0"/>
                      </a:lnTo>
                      <a:lnTo>
                        <a:pt x="0" y="8"/>
                      </a:lnTo>
                      <a:lnTo>
                        <a:pt x="4" y="13"/>
                      </a:lnTo>
                      <a:lnTo>
                        <a:pt x="8" y="21"/>
                      </a:lnTo>
                      <a:lnTo>
                        <a:pt x="10" y="30"/>
                      </a:lnTo>
                      <a:lnTo>
                        <a:pt x="10" y="40"/>
                      </a:lnTo>
                      <a:lnTo>
                        <a:pt x="22"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211" name="Freeform 52"/>
                <p:cNvSpPr>
                  <a:spLocks/>
                </p:cNvSpPr>
                <p:nvPr/>
              </p:nvSpPr>
              <p:spPr bwMode="auto">
                <a:xfrm>
                  <a:off x="3129" y="2835"/>
                  <a:ext cx="6" cy="21"/>
                </a:xfrm>
                <a:custGeom>
                  <a:avLst/>
                  <a:gdLst>
                    <a:gd name="T0" fmla="*/ 0 w 12"/>
                    <a:gd name="T1" fmla="*/ 1 h 41"/>
                    <a:gd name="T2" fmla="*/ 1 w 12"/>
                    <a:gd name="T3" fmla="*/ 1 h 41"/>
                    <a:gd name="T4" fmla="*/ 1 w 12"/>
                    <a:gd name="T5" fmla="*/ 0 h 41"/>
                    <a:gd name="T6" fmla="*/ 0 w 12"/>
                    <a:gd name="T7" fmla="*/ 0 h 41"/>
                    <a:gd name="T8" fmla="*/ 0 w 12"/>
                    <a:gd name="T9" fmla="*/ 1 h 41"/>
                    <a:gd name="T10" fmla="*/ 0 w 12"/>
                    <a:gd name="T11" fmla="*/ 1 h 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41">
                      <a:moveTo>
                        <a:pt x="0" y="41"/>
                      </a:moveTo>
                      <a:lnTo>
                        <a:pt x="12" y="41"/>
                      </a:lnTo>
                      <a:lnTo>
                        <a:pt x="12" y="0"/>
                      </a:lnTo>
                      <a:lnTo>
                        <a:pt x="0" y="0"/>
                      </a:lnTo>
                      <a:lnTo>
                        <a:pt x="0" y="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212" name="Freeform 53"/>
                <p:cNvSpPr>
                  <a:spLocks/>
                </p:cNvSpPr>
                <p:nvPr/>
              </p:nvSpPr>
              <p:spPr bwMode="auto">
                <a:xfrm>
                  <a:off x="3128" y="2856"/>
                  <a:ext cx="7" cy="9"/>
                </a:xfrm>
                <a:custGeom>
                  <a:avLst/>
                  <a:gdLst>
                    <a:gd name="T0" fmla="*/ 1 w 14"/>
                    <a:gd name="T1" fmla="*/ 0 h 19"/>
                    <a:gd name="T2" fmla="*/ 1 w 14"/>
                    <a:gd name="T3" fmla="*/ 0 h 19"/>
                    <a:gd name="T4" fmla="*/ 1 w 14"/>
                    <a:gd name="T5" fmla="*/ 0 h 19"/>
                    <a:gd name="T6" fmla="*/ 1 w 14"/>
                    <a:gd name="T7" fmla="*/ 0 h 19"/>
                    <a:gd name="T8" fmla="*/ 1 w 14"/>
                    <a:gd name="T9" fmla="*/ 0 h 19"/>
                    <a:gd name="T10" fmla="*/ 1 w 14"/>
                    <a:gd name="T11" fmla="*/ 0 h 19"/>
                    <a:gd name="T12" fmla="*/ 0 w 14"/>
                    <a:gd name="T13" fmla="*/ 0 h 19"/>
                    <a:gd name="T14" fmla="*/ 0 w 14"/>
                    <a:gd name="T15" fmla="*/ 0 h 19"/>
                    <a:gd name="T16" fmla="*/ 1 w 14"/>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 h="19">
                      <a:moveTo>
                        <a:pt x="12" y="19"/>
                      </a:moveTo>
                      <a:lnTo>
                        <a:pt x="12" y="19"/>
                      </a:lnTo>
                      <a:lnTo>
                        <a:pt x="14" y="11"/>
                      </a:lnTo>
                      <a:lnTo>
                        <a:pt x="14" y="0"/>
                      </a:lnTo>
                      <a:lnTo>
                        <a:pt x="2" y="0"/>
                      </a:lnTo>
                      <a:lnTo>
                        <a:pt x="2" y="9"/>
                      </a:lnTo>
                      <a:lnTo>
                        <a:pt x="0" y="17"/>
                      </a:lnTo>
                      <a:lnTo>
                        <a:pt x="12"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213" name="Freeform 54"/>
                <p:cNvSpPr>
                  <a:spLocks/>
                </p:cNvSpPr>
                <p:nvPr/>
              </p:nvSpPr>
              <p:spPr bwMode="auto">
                <a:xfrm>
                  <a:off x="3126" y="2864"/>
                  <a:ext cx="8" cy="8"/>
                </a:xfrm>
                <a:custGeom>
                  <a:avLst/>
                  <a:gdLst>
                    <a:gd name="T0" fmla="*/ 1 w 16"/>
                    <a:gd name="T1" fmla="*/ 0 h 17"/>
                    <a:gd name="T2" fmla="*/ 1 w 16"/>
                    <a:gd name="T3" fmla="*/ 0 h 17"/>
                    <a:gd name="T4" fmla="*/ 1 w 16"/>
                    <a:gd name="T5" fmla="*/ 0 h 17"/>
                    <a:gd name="T6" fmla="*/ 1 w 16"/>
                    <a:gd name="T7" fmla="*/ 0 h 17"/>
                    <a:gd name="T8" fmla="*/ 1 w 16"/>
                    <a:gd name="T9" fmla="*/ 0 h 17"/>
                    <a:gd name="T10" fmla="*/ 1 w 16"/>
                    <a:gd name="T11" fmla="*/ 0 h 17"/>
                    <a:gd name="T12" fmla="*/ 0 w 16"/>
                    <a:gd name="T13" fmla="*/ 0 h 17"/>
                    <a:gd name="T14" fmla="*/ 0 w 16"/>
                    <a:gd name="T15" fmla="*/ 0 h 17"/>
                    <a:gd name="T16" fmla="*/ 1 w 16"/>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17">
                      <a:moveTo>
                        <a:pt x="10" y="17"/>
                      </a:moveTo>
                      <a:lnTo>
                        <a:pt x="10" y="17"/>
                      </a:lnTo>
                      <a:lnTo>
                        <a:pt x="14" y="9"/>
                      </a:lnTo>
                      <a:lnTo>
                        <a:pt x="16" y="2"/>
                      </a:lnTo>
                      <a:lnTo>
                        <a:pt x="4" y="0"/>
                      </a:lnTo>
                      <a:lnTo>
                        <a:pt x="2" y="6"/>
                      </a:lnTo>
                      <a:lnTo>
                        <a:pt x="0" y="11"/>
                      </a:lnTo>
                      <a:lnTo>
                        <a:pt x="10"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214" name="Freeform 55"/>
                <p:cNvSpPr>
                  <a:spLocks/>
                </p:cNvSpPr>
                <p:nvPr/>
              </p:nvSpPr>
              <p:spPr bwMode="auto">
                <a:xfrm>
                  <a:off x="3118" y="2870"/>
                  <a:ext cx="13" cy="10"/>
                </a:xfrm>
                <a:custGeom>
                  <a:avLst/>
                  <a:gdLst>
                    <a:gd name="T0" fmla="*/ 1 w 26"/>
                    <a:gd name="T1" fmla="*/ 0 h 21"/>
                    <a:gd name="T2" fmla="*/ 1 w 26"/>
                    <a:gd name="T3" fmla="*/ 0 h 21"/>
                    <a:gd name="T4" fmla="*/ 1 w 26"/>
                    <a:gd name="T5" fmla="*/ 0 h 21"/>
                    <a:gd name="T6" fmla="*/ 1 w 26"/>
                    <a:gd name="T7" fmla="*/ 0 h 21"/>
                    <a:gd name="T8" fmla="*/ 1 w 26"/>
                    <a:gd name="T9" fmla="*/ 0 h 21"/>
                    <a:gd name="T10" fmla="*/ 1 w 26"/>
                    <a:gd name="T11" fmla="*/ 0 h 21"/>
                    <a:gd name="T12" fmla="*/ 0 w 26"/>
                    <a:gd name="T13" fmla="*/ 0 h 21"/>
                    <a:gd name="T14" fmla="*/ 0 w 26"/>
                    <a:gd name="T15" fmla="*/ 0 h 21"/>
                    <a:gd name="T16" fmla="*/ 1 w 26"/>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 h="21">
                      <a:moveTo>
                        <a:pt x="6" y="21"/>
                      </a:moveTo>
                      <a:lnTo>
                        <a:pt x="6" y="21"/>
                      </a:lnTo>
                      <a:lnTo>
                        <a:pt x="16" y="15"/>
                      </a:lnTo>
                      <a:lnTo>
                        <a:pt x="26" y="6"/>
                      </a:lnTo>
                      <a:lnTo>
                        <a:pt x="16" y="0"/>
                      </a:lnTo>
                      <a:lnTo>
                        <a:pt x="10" y="6"/>
                      </a:lnTo>
                      <a:lnTo>
                        <a:pt x="0" y="12"/>
                      </a:lnTo>
                      <a:lnTo>
                        <a:pt x="6"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215" name="Freeform 56"/>
                <p:cNvSpPr>
                  <a:spLocks/>
                </p:cNvSpPr>
                <p:nvPr/>
              </p:nvSpPr>
              <p:spPr bwMode="auto">
                <a:xfrm>
                  <a:off x="3108" y="2875"/>
                  <a:ext cx="13" cy="8"/>
                </a:xfrm>
                <a:custGeom>
                  <a:avLst/>
                  <a:gdLst>
                    <a:gd name="T0" fmla="*/ 0 w 26"/>
                    <a:gd name="T1" fmla="*/ 1 h 15"/>
                    <a:gd name="T2" fmla="*/ 0 w 26"/>
                    <a:gd name="T3" fmla="*/ 1 h 15"/>
                    <a:gd name="T4" fmla="*/ 1 w 26"/>
                    <a:gd name="T5" fmla="*/ 1 h 15"/>
                    <a:gd name="T6" fmla="*/ 1 w 26"/>
                    <a:gd name="T7" fmla="*/ 1 h 15"/>
                    <a:gd name="T8" fmla="*/ 1 w 26"/>
                    <a:gd name="T9" fmla="*/ 0 h 15"/>
                    <a:gd name="T10" fmla="*/ 1 w 26"/>
                    <a:gd name="T11" fmla="*/ 1 h 15"/>
                    <a:gd name="T12" fmla="*/ 0 w 26"/>
                    <a:gd name="T13" fmla="*/ 1 h 15"/>
                    <a:gd name="T14" fmla="*/ 0 w 26"/>
                    <a:gd name="T15" fmla="*/ 1 h 15"/>
                    <a:gd name="T16" fmla="*/ 0 w 26"/>
                    <a:gd name="T17" fmla="*/ 1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 h="15">
                      <a:moveTo>
                        <a:pt x="0" y="15"/>
                      </a:moveTo>
                      <a:lnTo>
                        <a:pt x="0" y="15"/>
                      </a:lnTo>
                      <a:lnTo>
                        <a:pt x="14" y="13"/>
                      </a:lnTo>
                      <a:lnTo>
                        <a:pt x="26" y="9"/>
                      </a:lnTo>
                      <a:lnTo>
                        <a:pt x="20" y="0"/>
                      </a:lnTo>
                      <a:lnTo>
                        <a:pt x="10" y="3"/>
                      </a:lnTo>
                      <a:lnTo>
                        <a:pt x="0" y="3"/>
                      </a:lnTo>
                      <a:lnTo>
                        <a:pt x="0"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216" name="Freeform 57"/>
                <p:cNvSpPr>
                  <a:spLocks/>
                </p:cNvSpPr>
                <p:nvPr/>
              </p:nvSpPr>
              <p:spPr bwMode="auto">
                <a:xfrm>
                  <a:off x="3096" y="2875"/>
                  <a:ext cx="12" cy="8"/>
                </a:xfrm>
                <a:custGeom>
                  <a:avLst/>
                  <a:gdLst>
                    <a:gd name="T0" fmla="*/ 0 w 24"/>
                    <a:gd name="T1" fmla="*/ 1 h 15"/>
                    <a:gd name="T2" fmla="*/ 0 w 24"/>
                    <a:gd name="T3" fmla="*/ 1 h 15"/>
                    <a:gd name="T4" fmla="*/ 1 w 24"/>
                    <a:gd name="T5" fmla="*/ 1 h 15"/>
                    <a:gd name="T6" fmla="*/ 1 w 24"/>
                    <a:gd name="T7" fmla="*/ 1 h 15"/>
                    <a:gd name="T8" fmla="*/ 1 w 24"/>
                    <a:gd name="T9" fmla="*/ 1 h 15"/>
                    <a:gd name="T10" fmla="*/ 1 w 24"/>
                    <a:gd name="T11" fmla="*/ 1 h 15"/>
                    <a:gd name="T12" fmla="*/ 1 w 24"/>
                    <a:gd name="T13" fmla="*/ 0 h 15"/>
                    <a:gd name="T14" fmla="*/ 1 w 24"/>
                    <a:gd name="T15" fmla="*/ 0 h 15"/>
                    <a:gd name="T16" fmla="*/ 0 w 24"/>
                    <a:gd name="T17" fmla="*/ 1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15">
                      <a:moveTo>
                        <a:pt x="0" y="9"/>
                      </a:moveTo>
                      <a:lnTo>
                        <a:pt x="0" y="9"/>
                      </a:lnTo>
                      <a:lnTo>
                        <a:pt x="12" y="13"/>
                      </a:lnTo>
                      <a:lnTo>
                        <a:pt x="24" y="15"/>
                      </a:lnTo>
                      <a:lnTo>
                        <a:pt x="24" y="3"/>
                      </a:lnTo>
                      <a:lnTo>
                        <a:pt x="14" y="3"/>
                      </a:lnTo>
                      <a:lnTo>
                        <a:pt x="4" y="0"/>
                      </a:ln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217" name="Freeform 58"/>
                <p:cNvSpPr>
                  <a:spLocks/>
                </p:cNvSpPr>
                <p:nvPr/>
              </p:nvSpPr>
              <p:spPr bwMode="auto">
                <a:xfrm>
                  <a:off x="3086" y="2870"/>
                  <a:ext cx="12" cy="10"/>
                </a:xfrm>
                <a:custGeom>
                  <a:avLst/>
                  <a:gdLst>
                    <a:gd name="T0" fmla="*/ 0 w 23"/>
                    <a:gd name="T1" fmla="*/ 0 h 21"/>
                    <a:gd name="T2" fmla="*/ 0 w 23"/>
                    <a:gd name="T3" fmla="*/ 0 h 21"/>
                    <a:gd name="T4" fmla="*/ 1 w 23"/>
                    <a:gd name="T5" fmla="*/ 0 h 21"/>
                    <a:gd name="T6" fmla="*/ 1 w 23"/>
                    <a:gd name="T7" fmla="*/ 0 h 21"/>
                    <a:gd name="T8" fmla="*/ 1 w 23"/>
                    <a:gd name="T9" fmla="*/ 0 h 21"/>
                    <a:gd name="T10" fmla="*/ 1 w 23"/>
                    <a:gd name="T11" fmla="*/ 0 h 21"/>
                    <a:gd name="T12" fmla="*/ 1 w 23"/>
                    <a:gd name="T13" fmla="*/ 0 h 21"/>
                    <a:gd name="T14" fmla="*/ 1 w 23"/>
                    <a:gd name="T15" fmla="*/ 0 h 21"/>
                    <a:gd name="T16" fmla="*/ 0 w 23"/>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21">
                      <a:moveTo>
                        <a:pt x="0" y="6"/>
                      </a:moveTo>
                      <a:lnTo>
                        <a:pt x="0" y="6"/>
                      </a:lnTo>
                      <a:lnTo>
                        <a:pt x="7" y="15"/>
                      </a:lnTo>
                      <a:lnTo>
                        <a:pt x="19" y="21"/>
                      </a:lnTo>
                      <a:lnTo>
                        <a:pt x="23" y="12"/>
                      </a:lnTo>
                      <a:lnTo>
                        <a:pt x="15" y="8"/>
                      </a:lnTo>
                      <a:lnTo>
                        <a:pt x="7" y="0"/>
                      </a:ln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218" name="Freeform 59"/>
                <p:cNvSpPr>
                  <a:spLocks/>
                </p:cNvSpPr>
                <p:nvPr/>
              </p:nvSpPr>
              <p:spPr bwMode="auto">
                <a:xfrm>
                  <a:off x="3082" y="2864"/>
                  <a:ext cx="8" cy="8"/>
                </a:xfrm>
                <a:custGeom>
                  <a:avLst/>
                  <a:gdLst>
                    <a:gd name="T0" fmla="*/ 0 w 15"/>
                    <a:gd name="T1" fmla="*/ 0 h 17"/>
                    <a:gd name="T2" fmla="*/ 0 w 15"/>
                    <a:gd name="T3" fmla="*/ 0 h 17"/>
                    <a:gd name="T4" fmla="*/ 1 w 15"/>
                    <a:gd name="T5" fmla="*/ 0 h 17"/>
                    <a:gd name="T6" fmla="*/ 1 w 15"/>
                    <a:gd name="T7" fmla="*/ 0 h 17"/>
                    <a:gd name="T8" fmla="*/ 1 w 15"/>
                    <a:gd name="T9" fmla="*/ 0 h 17"/>
                    <a:gd name="T10" fmla="*/ 1 w 15"/>
                    <a:gd name="T11" fmla="*/ 0 h 17"/>
                    <a:gd name="T12" fmla="*/ 1 w 15"/>
                    <a:gd name="T13" fmla="*/ 0 h 17"/>
                    <a:gd name="T14" fmla="*/ 1 w 15"/>
                    <a:gd name="T15" fmla="*/ 0 h 17"/>
                    <a:gd name="T16" fmla="*/ 0 w 15"/>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17">
                      <a:moveTo>
                        <a:pt x="0" y="4"/>
                      </a:moveTo>
                      <a:lnTo>
                        <a:pt x="0" y="4"/>
                      </a:lnTo>
                      <a:lnTo>
                        <a:pt x="4" y="11"/>
                      </a:lnTo>
                      <a:lnTo>
                        <a:pt x="8" y="17"/>
                      </a:lnTo>
                      <a:lnTo>
                        <a:pt x="15" y="11"/>
                      </a:lnTo>
                      <a:lnTo>
                        <a:pt x="13" y="6"/>
                      </a:lnTo>
                      <a:lnTo>
                        <a:pt x="11" y="0"/>
                      </a:lnTo>
                      <a:lnTo>
                        <a:pt x="0"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219" name="Freeform 60"/>
                <p:cNvSpPr>
                  <a:spLocks/>
                </p:cNvSpPr>
                <p:nvPr/>
              </p:nvSpPr>
              <p:spPr bwMode="auto">
                <a:xfrm>
                  <a:off x="3081" y="2856"/>
                  <a:ext cx="7" cy="10"/>
                </a:xfrm>
                <a:custGeom>
                  <a:avLst/>
                  <a:gdLst>
                    <a:gd name="T0" fmla="*/ 0 w 13"/>
                    <a:gd name="T1" fmla="*/ 0 h 21"/>
                    <a:gd name="T2" fmla="*/ 0 w 13"/>
                    <a:gd name="T3" fmla="*/ 0 h 21"/>
                    <a:gd name="T4" fmla="*/ 0 w 13"/>
                    <a:gd name="T5" fmla="*/ 0 h 21"/>
                    <a:gd name="T6" fmla="*/ 1 w 13"/>
                    <a:gd name="T7" fmla="*/ 0 h 21"/>
                    <a:gd name="T8" fmla="*/ 1 w 13"/>
                    <a:gd name="T9" fmla="*/ 0 h 21"/>
                    <a:gd name="T10" fmla="*/ 1 w 13"/>
                    <a:gd name="T11" fmla="*/ 0 h 21"/>
                    <a:gd name="T12" fmla="*/ 1 w 13"/>
                    <a:gd name="T13" fmla="*/ 0 h 21"/>
                    <a:gd name="T14" fmla="*/ 1 w 13"/>
                    <a:gd name="T15" fmla="*/ 0 h 21"/>
                    <a:gd name="T16" fmla="*/ 0 w 13"/>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 h="21">
                      <a:moveTo>
                        <a:pt x="0" y="0"/>
                      </a:moveTo>
                      <a:lnTo>
                        <a:pt x="0" y="0"/>
                      </a:lnTo>
                      <a:lnTo>
                        <a:pt x="0" y="11"/>
                      </a:lnTo>
                      <a:lnTo>
                        <a:pt x="2" y="21"/>
                      </a:lnTo>
                      <a:lnTo>
                        <a:pt x="13" y="17"/>
                      </a:lnTo>
                      <a:lnTo>
                        <a:pt x="11" y="9"/>
                      </a:lnTo>
                      <a:lnTo>
                        <a:pt x="1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220" name="Freeform 61"/>
                <p:cNvSpPr>
                  <a:spLocks/>
                </p:cNvSpPr>
                <p:nvPr/>
              </p:nvSpPr>
              <p:spPr bwMode="auto">
                <a:xfrm>
                  <a:off x="3145" y="2856"/>
                  <a:ext cx="9" cy="16"/>
                </a:xfrm>
                <a:custGeom>
                  <a:avLst/>
                  <a:gdLst>
                    <a:gd name="T0" fmla="*/ 1 w 18"/>
                    <a:gd name="T1" fmla="*/ 1 h 30"/>
                    <a:gd name="T2" fmla="*/ 1 w 18"/>
                    <a:gd name="T3" fmla="*/ 1 h 30"/>
                    <a:gd name="T4" fmla="*/ 1 w 18"/>
                    <a:gd name="T5" fmla="*/ 1 h 30"/>
                    <a:gd name="T6" fmla="*/ 1 w 18"/>
                    <a:gd name="T7" fmla="*/ 1 h 30"/>
                    <a:gd name="T8" fmla="*/ 1 w 18"/>
                    <a:gd name="T9" fmla="*/ 1 h 30"/>
                    <a:gd name="T10" fmla="*/ 1 w 18"/>
                    <a:gd name="T11" fmla="*/ 0 h 30"/>
                    <a:gd name="T12" fmla="*/ 0 w 18"/>
                    <a:gd name="T13" fmla="*/ 0 h 30"/>
                    <a:gd name="T14" fmla="*/ 0 w 18"/>
                    <a:gd name="T15" fmla="*/ 1 h 30"/>
                    <a:gd name="T16" fmla="*/ 1 w 18"/>
                    <a:gd name="T17" fmla="*/ 1 h 30"/>
                    <a:gd name="T18" fmla="*/ 1 w 18"/>
                    <a:gd name="T19" fmla="*/ 1 h 30"/>
                    <a:gd name="T20" fmla="*/ 1 w 18"/>
                    <a:gd name="T21" fmla="*/ 1 h 30"/>
                    <a:gd name="T22" fmla="*/ 1 w 18"/>
                    <a:gd name="T23" fmla="*/ 1 h 30"/>
                    <a:gd name="T24" fmla="*/ 1 w 18"/>
                    <a:gd name="T25" fmla="*/ 1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 h="30">
                      <a:moveTo>
                        <a:pt x="18" y="23"/>
                      </a:moveTo>
                      <a:lnTo>
                        <a:pt x="18" y="23"/>
                      </a:lnTo>
                      <a:lnTo>
                        <a:pt x="14" y="19"/>
                      </a:lnTo>
                      <a:lnTo>
                        <a:pt x="12" y="13"/>
                      </a:lnTo>
                      <a:lnTo>
                        <a:pt x="10" y="7"/>
                      </a:lnTo>
                      <a:lnTo>
                        <a:pt x="10" y="0"/>
                      </a:lnTo>
                      <a:lnTo>
                        <a:pt x="0" y="0"/>
                      </a:lnTo>
                      <a:lnTo>
                        <a:pt x="0" y="9"/>
                      </a:lnTo>
                      <a:lnTo>
                        <a:pt x="2" y="17"/>
                      </a:lnTo>
                      <a:lnTo>
                        <a:pt x="6" y="24"/>
                      </a:lnTo>
                      <a:lnTo>
                        <a:pt x="10" y="30"/>
                      </a:lnTo>
                      <a:lnTo>
                        <a:pt x="18"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221" name="Freeform 62"/>
                <p:cNvSpPr>
                  <a:spLocks/>
                </p:cNvSpPr>
                <p:nvPr/>
              </p:nvSpPr>
              <p:spPr bwMode="auto">
                <a:xfrm>
                  <a:off x="3150" y="2868"/>
                  <a:ext cx="15" cy="9"/>
                </a:xfrm>
                <a:custGeom>
                  <a:avLst/>
                  <a:gdLst>
                    <a:gd name="T0" fmla="*/ 1 w 30"/>
                    <a:gd name="T1" fmla="*/ 1 h 18"/>
                    <a:gd name="T2" fmla="*/ 1 w 30"/>
                    <a:gd name="T3" fmla="*/ 1 h 18"/>
                    <a:gd name="T4" fmla="*/ 1 w 30"/>
                    <a:gd name="T5" fmla="*/ 1 h 18"/>
                    <a:gd name="T6" fmla="*/ 1 w 30"/>
                    <a:gd name="T7" fmla="*/ 1 h 18"/>
                    <a:gd name="T8" fmla="*/ 1 w 30"/>
                    <a:gd name="T9" fmla="*/ 1 h 18"/>
                    <a:gd name="T10" fmla="*/ 1 w 30"/>
                    <a:gd name="T11" fmla="*/ 0 h 18"/>
                    <a:gd name="T12" fmla="*/ 0 w 30"/>
                    <a:gd name="T13" fmla="*/ 1 h 18"/>
                    <a:gd name="T14" fmla="*/ 1 w 30"/>
                    <a:gd name="T15" fmla="*/ 1 h 18"/>
                    <a:gd name="T16" fmla="*/ 1 w 30"/>
                    <a:gd name="T17" fmla="*/ 1 h 18"/>
                    <a:gd name="T18" fmla="*/ 1 w 30"/>
                    <a:gd name="T19" fmla="*/ 1 h 18"/>
                    <a:gd name="T20" fmla="*/ 1 w 30"/>
                    <a:gd name="T21" fmla="*/ 1 h 18"/>
                    <a:gd name="T22" fmla="*/ 1 w 30"/>
                    <a:gd name="T23" fmla="*/ 1 h 18"/>
                    <a:gd name="T24" fmla="*/ 1 w 30"/>
                    <a:gd name="T25" fmla="*/ 1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18">
                      <a:moveTo>
                        <a:pt x="30" y="7"/>
                      </a:moveTo>
                      <a:lnTo>
                        <a:pt x="30" y="7"/>
                      </a:lnTo>
                      <a:lnTo>
                        <a:pt x="22" y="7"/>
                      </a:lnTo>
                      <a:lnTo>
                        <a:pt x="16" y="5"/>
                      </a:lnTo>
                      <a:lnTo>
                        <a:pt x="12" y="3"/>
                      </a:lnTo>
                      <a:lnTo>
                        <a:pt x="8" y="0"/>
                      </a:lnTo>
                      <a:lnTo>
                        <a:pt x="0" y="7"/>
                      </a:lnTo>
                      <a:lnTo>
                        <a:pt x="6" y="13"/>
                      </a:lnTo>
                      <a:lnTo>
                        <a:pt x="12" y="15"/>
                      </a:lnTo>
                      <a:lnTo>
                        <a:pt x="20" y="16"/>
                      </a:lnTo>
                      <a:lnTo>
                        <a:pt x="30" y="18"/>
                      </a:lnTo>
                      <a:lnTo>
                        <a:pt x="3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222" name="Freeform 63"/>
                <p:cNvSpPr>
                  <a:spLocks/>
                </p:cNvSpPr>
                <p:nvPr/>
              </p:nvSpPr>
              <p:spPr bwMode="auto">
                <a:xfrm>
                  <a:off x="3165" y="2868"/>
                  <a:ext cx="14" cy="9"/>
                </a:xfrm>
                <a:custGeom>
                  <a:avLst/>
                  <a:gdLst>
                    <a:gd name="T0" fmla="*/ 1 w 28"/>
                    <a:gd name="T1" fmla="*/ 0 h 18"/>
                    <a:gd name="T2" fmla="*/ 1 w 28"/>
                    <a:gd name="T3" fmla="*/ 0 h 18"/>
                    <a:gd name="T4" fmla="*/ 1 w 28"/>
                    <a:gd name="T5" fmla="*/ 1 h 18"/>
                    <a:gd name="T6" fmla="*/ 1 w 28"/>
                    <a:gd name="T7" fmla="*/ 1 h 18"/>
                    <a:gd name="T8" fmla="*/ 1 w 28"/>
                    <a:gd name="T9" fmla="*/ 1 h 18"/>
                    <a:gd name="T10" fmla="*/ 0 w 28"/>
                    <a:gd name="T11" fmla="*/ 1 h 18"/>
                    <a:gd name="T12" fmla="*/ 0 w 28"/>
                    <a:gd name="T13" fmla="*/ 1 h 18"/>
                    <a:gd name="T14" fmla="*/ 1 w 28"/>
                    <a:gd name="T15" fmla="*/ 1 h 18"/>
                    <a:gd name="T16" fmla="*/ 1 w 28"/>
                    <a:gd name="T17" fmla="*/ 1 h 18"/>
                    <a:gd name="T18" fmla="*/ 1 w 28"/>
                    <a:gd name="T19" fmla="*/ 1 h 18"/>
                    <a:gd name="T20" fmla="*/ 1 w 28"/>
                    <a:gd name="T21" fmla="*/ 1 h 18"/>
                    <a:gd name="T22" fmla="*/ 1 w 28"/>
                    <a:gd name="T23" fmla="*/ 1 h 18"/>
                    <a:gd name="T24" fmla="*/ 1 w 28"/>
                    <a:gd name="T25" fmla="*/ 0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 h="18">
                      <a:moveTo>
                        <a:pt x="20" y="0"/>
                      </a:moveTo>
                      <a:lnTo>
                        <a:pt x="20" y="0"/>
                      </a:lnTo>
                      <a:lnTo>
                        <a:pt x="16" y="3"/>
                      </a:lnTo>
                      <a:lnTo>
                        <a:pt x="12" y="5"/>
                      </a:lnTo>
                      <a:lnTo>
                        <a:pt x="6" y="7"/>
                      </a:lnTo>
                      <a:lnTo>
                        <a:pt x="0" y="7"/>
                      </a:lnTo>
                      <a:lnTo>
                        <a:pt x="0" y="18"/>
                      </a:lnTo>
                      <a:lnTo>
                        <a:pt x="8" y="16"/>
                      </a:lnTo>
                      <a:lnTo>
                        <a:pt x="16" y="15"/>
                      </a:lnTo>
                      <a:lnTo>
                        <a:pt x="22" y="13"/>
                      </a:lnTo>
                      <a:lnTo>
                        <a:pt x="28" y="7"/>
                      </a:lnTo>
                      <a:lnTo>
                        <a:pt x="2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223" name="Freeform 64"/>
                <p:cNvSpPr>
                  <a:spLocks/>
                </p:cNvSpPr>
                <p:nvPr/>
              </p:nvSpPr>
              <p:spPr bwMode="auto">
                <a:xfrm>
                  <a:off x="3175" y="2856"/>
                  <a:ext cx="9" cy="16"/>
                </a:xfrm>
                <a:custGeom>
                  <a:avLst/>
                  <a:gdLst>
                    <a:gd name="T0" fmla="*/ 1 w 18"/>
                    <a:gd name="T1" fmla="*/ 0 h 30"/>
                    <a:gd name="T2" fmla="*/ 1 w 18"/>
                    <a:gd name="T3" fmla="*/ 0 h 30"/>
                    <a:gd name="T4" fmla="*/ 1 w 18"/>
                    <a:gd name="T5" fmla="*/ 1 h 30"/>
                    <a:gd name="T6" fmla="*/ 1 w 18"/>
                    <a:gd name="T7" fmla="*/ 1 h 30"/>
                    <a:gd name="T8" fmla="*/ 1 w 18"/>
                    <a:gd name="T9" fmla="*/ 1 h 30"/>
                    <a:gd name="T10" fmla="*/ 0 w 18"/>
                    <a:gd name="T11" fmla="*/ 1 h 30"/>
                    <a:gd name="T12" fmla="*/ 1 w 18"/>
                    <a:gd name="T13" fmla="*/ 1 h 30"/>
                    <a:gd name="T14" fmla="*/ 1 w 18"/>
                    <a:gd name="T15" fmla="*/ 1 h 30"/>
                    <a:gd name="T16" fmla="*/ 1 w 18"/>
                    <a:gd name="T17" fmla="*/ 1 h 30"/>
                    <a:gd name="T18" fmla="*/ 1 w 18"/>
                    <a:gd name="T19" fmla="*/ 1 h 30"/>
                    <a:gd name="T20" fmla="*/ 1 w 18"/>
                    <a:gd name="T21" fmla="*/ 0 h 30"/>
                    <a:gd name="T22" fmla="*/ 1 w 18"/>
                    <a:gd name="T23" fmla="*/ 0 h 30"/>
                    <a:gd name="T24" fmla="*/ 1 w 18"/>
                    <a:gd name="T25" fmla="*/ 0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 h="30">
                      <a:moveTo>
                        <a:pt x="8" y="0"/>
                      </a:moveTo>
                      <a:lnTo>
                        <a:pt x="8" y="0"/>
                      </a:lnTo>
                      <a:lnTo>
                        <a:pt x="8" y="7"/>
                      </a:lnTo>
                      <a:lnTo>
                        <a:pt x="6" y="13"/>
                      </a:lnTo>
                      <a:lnTo>
                        <a:pt x="4" y="19"/>
                      </a:lnTo>
                      <a:lnTo>
                        <a:pt x="0" y="23"/>
                      </a:lnTo>
                      <a:lnTo>
                        <a:pt x="8" y="30"/>
                      </a:lnTo>
                      <a:lnTo>
                        <a:pt x="14" y="24"/>
                      </a:lnTo>
                      <a:lnTo>
                        <a:pt x="16" y="17"/>
                      </a:lnTo>
                      <a:lnTo>
                        <a:pt x="18" y="9"/>
                      </a:lnTo>
                      <a:lnTo>
                        <a:pt x="18" y="0"/>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224" name="Freeform 65"/>
                <p:cNvSpPr>
                  <a:spLocks/>
                </p:cNvSpPr>
                <p:nvPr/>
              </p:nvSpPr>
              <p:spPr bwMode="auto">
                <a:xfrm>
                  <a:off x="3179" y="2834"/>
                  <a:ext cx="5" cy="22"/>
                </a:xfrm>
                <a:custGeom>
                  <a:avLst/>
                  <a:gdLst>
                    <a:gd name="T0" fmla="*/ 1 w 10"/>
                    <a:gd name="T1" fmla="*/ 0 h 45"/>
                    <a:gd name="T2" fmla="*/ 0 w 10"/>
                    <a:gd name="T3" fmla="*/ 0 h 45"/>
                    <a:gd name="T4" fmla="*/ 0 w 10"/>
                    <a:gd name="T5" fmla="*/ 0 h 45"/>
                    <a:gd name="T6" fmla="*/ 1 w 10"/>
                    <a:gd name="T7" fmla="*/ 0 h 45"/>
                    <a:gd name="T8" fmla="*/ 1 w 10"/>
                    <a:gd name="T9" fmla="*/ 0 h 45"/>
                    <a:gd name="T10" fmla="*/ 1 w 10"/>
                    <a:gd name="T11" fmla="*/ 0 h 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 h="45">
                      <a:moveTo>
                        <a:pt x="10" y="0"/>
                      </a:moveTo>
                      <a:lnTo>
                        <a:pt x="0" y="0"/>
                      </a:lnTo>
                      <a:lnTo>
                        <a:pt x="0" y="45"/>
                      </a:lnTo>
                      <a:lnTo>
                        <a:pt x="10" y="45"/>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225" name="Freeform 66"/>
                <p:cNvSpPr>
                  <a:spLocks/>
                </p:cNvSpPr>
                <p:nvPr/>
              </p:nvSpPr>
              <p:spPr bwMode="auto">
                <a:xfrm>
                  <a:off x="3175" y="2819"/>
                  <a:ext cx="9" cy="15"/>
                </a:xfrm>
                <a:custGeom>
                  <a:avLst/>
                  <a:gdLst>
                    <a:gd name="T0" fmla="*/ 0 w 18"/>
                    <a:gd name="T1" fmla="*/ 1 h 30"/>
                    <a:gd name="T2" fmla="*/ 0 w 18"/>
                    <a:gd name="T3" fmla="*/ 1 h 30"/>
                    <a:gd name="T4" fmla="*/ 1 w 18"/>
                    <a:gd name="T5" fmla="*/ 1 h 30"/>
                    <a:gd name="T6" fmla="*/ 1 w 18"/>
                    <a:gd name="T7" fmla="*/ 1 h 30"/>
                    <a:gd name="T8" fmla="*/ 1 w 18"/>
                    <a:gd name="T9" fmla="*/ 1 h 30"/>
                    <a:gd name="T10" fmla="*/ 1 w 18"/>
                    <a:gd name="T11" fmla="*/ 1 h 30"/>
                    <a:gd name="T12" fmla="*/ 1 w 18"/>
                    <a:gd name="T13" fmla="*/ 1 h 30"/>
                    <a:gd name="T14" fmla="*/ 1 w 18"/>
                    <a:gd name="T15" fmla="*/ 1 h 30"/>
                    <a:gd name="T16" fmla="*/ 1 w 18"/>
                    <a:gd name="T17" fmla="*/ 1 h 30"/>
                    <a:gd name="T18" fmla="*/ 1 w 18"/>
                    <a:gd name="T19" fmla="*/ 1 h 30"/>
                    <a:gd name="T20" fmla="*/ 1 w 18"/>
                    <a:gd name="T21" fmla="*/ 0 h 30"/>
                    <a:gd name="T22" fmla="*/ 1 w 18"/>
                    <a:gd name="T23" fmla="*/ 0 h 30"/>
                    <a:gd name="T24" fmla="*/ 0 w 18"/>
                    <a:gd name="T25" fmla="*/ 1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 h="30">
                      <a:moveTo>
                        <a:pt x="0" y="7"/>
                      </a:moveTo>
                      <a:lnTo>
                        <a:pt x="0" y="7"/>
                      </a:lnTo>
                      <a:lnTo>
                        <a:pt x="4" y="11"/>
                      </a:lnTo>
                      <a:lnTo>
                        <a:pt x="6" y="17"/>
                      </a:lnTo>
                      <a:lnTo>
                        <a:pt x="8" y="22"/>
                      </a:lnTo>
                      <a:lnTo>
                        <a:pt x="8" y="30"/>
                      </a:lnTo>
                      <a:lnTo>
                        <a:pt x="18" y="30"/>
                      </a:lnTo>
                      <a:lnTo>
                        <a:pt x="18" y="20"/>
                      </a:lnTo>
                      <a:lnTo>
                        <a:pt x="16" y="13"/>
                      </a:lnTo>
                      <a:lnTo>
                        <a:pt x="14" y="7"/>
                      </a:lnTo>
                      <a:lnTo>
                        <a:pt x="8" y="0"/>
                      </a:lnTo>
                      <a:lnTo>
                        <a:pt x="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226" name="Freeform 67"/>
                <p:cNvSpPr>
                  <a:spLocks/>
                </p:cNvSpPr>
                <p:nvPr/>
              </p:nvSpPr>
              <p:spPr bwMode="auto">
                <a:xfrm>
                  <a:off x="3165" y="2814"/>
                  <a:ext cx="14" cy="9"/>
                </a:xfrm>
                <a:custGeom>
                  <a:avLst/>
                  <a:gdLst>
                    <a:gd name="T0" fmla="*/ 0 w 28"/>
                    <a:gd name="T1" fmla="*/ 1 h 17"/>
                    <a:gd name="T2" fmla="*/ 0 w 28"/>
                    <a:gd name="T3" fmla="*/ 1 h 17"/>
                    <a:gd name="T4" fmla="*/ 1 w 28"/>
                    <a:gd name="T5" fmla="*/ 1 h 17"/>
                    <a:gd name="T6" fmla="*/ 1 w 28"/>
                    <a:gd name="T7" fmla="*/ 1 h 17"/>
                    <a:gd name="T8" fmla="*/ 1 w 28"/>
                    <a:gd name="T9" fmla="*/ 1 h 17"/>
                    <a:gd name="T10" fmla="*/ 1 w 28"/>
                    <a:gd name="T11" fmla="*/ 1 h 17"/>
                    <a:gd name="T12" fmla="*/ 1 w 28"/>
                    <a:gd name="T13" fmla="*/ 1 h 17"/>
                    <a:gd name="T14" fmla="*/ 1 w 28"/>
                    <a:gd name="T15" fmla="*/ 1 h 17"/>
                    <a:gd name="T16" fmla="*/ 1 w 28"/>
                    <a:gd name="T17" fmla="*/ 1 h 17"/>
                    <a:gd name="T18" fmla="*/ 1 w 28"/>
                    <a:gd name="T19" fmla="*/ 0 h 17"/>
                    <a:gd name="T20" fmla="*/ 0 w 28"/>
                    <a:gd name="T21" fmla="*/ 0 h 17"/>
                    <a:gd name="T22" fmla="*/ 0 w 28"/>
                    <a:gd name="T23" fmla="*/ 0 h 17"/>
                    <a:gd name="T24" fmla="*/ 0 w 28"/>
                    <a:gd name="T25" fmla="*/ 1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 h="17">
                      <a:moveTo>
                        <a:pt x="0" y="10"/>
                      </a:moveTo>
                      <a:lnTo>
                        <a:pt x="0" y="10"/>
                      </a:lnTo>
                      <a:lnTo>
                        <a:pt x="6" y="12"/>
                      </a:lnTo>
                      <a:lnTo>
                        <a:pt x="12" y="12"/>
                      </a:lnTo>
                      <a:lnTo>
                        <a:pt x="16" y="15"/>
                      </a:lnTo>
                      <a:lnTo>
                        <a:pt x="20" y="17"/>
                      </a:lnTo>
                      <a:lnTo>
                        <a:pt x="28" y="10"/>
                      </a:lnTo>
                      <a:lnTo>
                        <a:pt x="22" y="6"/>
                      </a:lnTo>
                      <a:lnTo>
                        <a:pt x="16" y="2"/>
                      </a:lnTo>
                      <a:lnTo>
                        <a:pt x="8" y="0"/>
                      </a:lnTo>
                      <a:lnTo>
                        <a:pt x="0" y="0"/>
                      </a:lnTo>
                      <a:lnTo>
                        <a:pt x="0"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227" name="Freeform 68"/>
                <p:cNvSpPr>
                  <a:spLocks/>
                </p:cNvSpPr>
                <p:nvPr/>
              </p:nvSpPr>
              <p:spPr bwMode="auto">
                <a:xfrm>
                  <a:off x="3150" y="2814"/>
                  <a:ext cx="15" cy="9"/>
                </a:xfrm>
                <a:custGeom>
                  <a:avLst/>
                  <a:gdLst>
                    <a:gd name="T0" fmla="*/ 1 w 30"/>
                    <a:gd name="T1" fmla="*/ 1 h 17"/>
                    <a:gd name="T2" fmla="*/ 1 w 30"/>
                    <a:gd name="T3" fmla="*/ 1 h 17"/>
                    <a:gd name="T4" fmla="*/ 1 w 30"/>
                    <a:gd name="T5" fmla="*/ 1 h 17"/>
                    <a:gd name="T6" fmla="*/ 1 w 30"/>
                    <a:gd name="T7" fmla="*/ 1 h 17"/>
                    <a:gd name="T8" fmla="*/ 1 w 30"/>
                    <a:gd name="T9" fmla="*/ 1 h 17"/>
                    <a:gd name="T10" fmla="*/ 1 w 30"/>
                    <a:gd name="T11" fmla="*/ 1 h 17"/>
                    <a:gd name="T12" fmla="*/ 1 w 30"/>
                    <a:gd name="T13" fmla="*/ 0 h 17"/>
                    <a:gd name="T14" fmla="*/ 1 w 30"/>
                    <a:gd name="T15" fmla="*/ 0 h 17"/>
                    <a:gd name="T16" fmla="*/ 1 w 30"/>
                    <a:gd name="T17" fmla="*/ 1 h 17"/>
                    <a:gd name="T18" fmla="*/ 1 w 30"/>
                    <a:gd name="T19" fmla="*/ 1 h 17"/>
                    <a:gd name="T20" fmla="*/ 0 w 30"/>
                    <a:gd name="T21" fmla="*/ 1 h 17"/>
                    <a:gd name="T22" fmla="*/ 0 w 30"/>
                    <a:gd name="T23" fmla="*/ 1 h 17"/>
                    <a:gd name="T24" fmla="*/ 1 w 30"/>
                    <a:gd name="T25" fmla="*/ 1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17">
                      <a:moveTo>
                        <a:pt x="8" y="17"/>
                      </a:moveTo>
                      <a:lnTo>
                        <a:pt x="8" y="17"/>
                      </a:lnTo>
                      <a:lnTo>
                        <a:pt x="12" y="15"/>
                      </a:lnTo>
                      <a:lnTo>
                        <a:pt x="16" y="12"/>
                      </a:lnTo>
                      <a:lnTo>
                        <a:pt x="22" y="12"/>
                      </a:lnTo>
                      <a:lnTo>
                        <a:pt x="30" y="10"/>
                      </a:lnTo>
                      <a:lnTo>
                        <a:pt x="30" y="0"/>
                      </a:lnTo>
                      <a:lnTo>
                        <a:pt x="20" y="0"/>
                      </a:lnTo>
                      <a:lnTo>
                        <a:pt x="12" y="2"/>
                      </a:lnTo>
                      <a:lnTo>
                        <a:pt x="6" y="6"/>
                      </a:lnTo>
                      <a:lnTo>
                        <a:pt x="0" y="12"/>
                      </a:lnTo>
                      <a:lnTo>
                        <a:pt x="8"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228" name="Freeform 69"/>
                <p:cNvSpPr>
                  <a:spLocks/>
                </p:cNvSpPr>
                <p:nvPr/>
              </p:nvSpPr>
              <p:spPr bwMode="auto">
                <a:xfrm>
                  <a:off x="3145" y="2820"/>
                  <a:ext cx="9" cy="14"/>
                </a:xfrm>
                <a:custGeom>
                  <a:avLst/>
                  <a:gdLst>
                    <a:gd name="T0" fmla="*/ 1 w 18"/>
                    <a:gd name="T1" fmla="*/ 1 h 28"/>
                    <a:gd name="T2" fmla="*/ 1 w 18"/>
                    <a:gd name="T3" fmla="*/ 1 h 28"/>
                    <a:gd name="T4" fmla="*/ 1 w 18"/>
                    <a:gd name="T5" fmla="*/ 1 h 28"/>
                    <a:gd name="T6" fmla="*/ 1 w 18"/>
                    <a:gd name="T7" fmla="*/ 1 h 28"/>
                    <a:gd name="T8" fmla="*/ 1 w 18"/>
                    <a:gd name="T9" fmla="*/ 1 h 28"/>
                    <a:gd name="T10" fmla="*/ 1 w 18"/>
                    <a:gd name="T11" fmla="*/ 1 h 28"/>
                    <a:gd name="T12" fmla="*/ 1 w 18"/>
                    <a:gd name="T13" fmla="*/ 0 h 28"/>
                    <a:gd name="T14" fmla="*/ 1 w 18"/>
                    <a:gd name="T15" fmla="*/ 1 h 28"/>
                    <a:gd name="T16" fmla="*/ 1 w 18"/>
                    <a:gd name="T17" fmla="*/ 1 h 28"/>
                    <a:gd name="T18" fmla="*/ 0 w 18"/>
                    <a:gd name="T19" fmla="*/ 1 h 28"/>
                    <a:gd name="T20" fmla="*/ 0 w 18"/>
                    <a:gd name="T21" fmla="*/ 1 h 28"/>
                    <a:gd name="T22" fmla="*/ 0 w 18"/>
                    <a:gd name="T23" fmla="*/ 1 h 28"/>
                    <a:gd name="T24" fmla="*/ 1 w 18"/>
                    <a:gd name="T25" fmla="*/ 1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 h="28">
                      <a:moveTo>
                        <a:pt x="10" y="28"/>
                      </a:moveTo>
                      <a:lnTo>
                        <a:pt x="10" y="28"/>
                      </a:lnTo>
                      <a:lnTo>
                        <a:pt x="10" y="20"/>
                      </a:lnTo>
                      <a:lnTo>
                        <a:pt x="12" y="15"/>
                      </a:lnTo>
                      <a:lnTo>
                        <a:pt x="14" y="11"/>
                      </a:lnTo>
                      <a:lnTo>
                        <a:pt x="18" y="5"/>
                      </a:lnTo>
                      <a:lnTo>
                        <a:pt x="10" y="0"/>
                      </a:lnTo>
                      <a:lnTo>
                        <a:pt x="6" y="5"/>
                      </a:lnTo>
                      <a:lnTo>
                        <a:pt x="2" y="11"/>
                      </a:lnTo>
                      <a:lnTo>
                        <a:pt x="0" y="20"/>
                      </a:lnTo>
                      <a:lnTo>
                        <a:pt x="0" y="28"/>
                      </a:lnTo>
                      <a:lnTo>
                        <a:pt x="1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229" name="Freeform 70"/>
                <p:cNvSpPr>
                  <a:spLocks/>
                </p:cNvSpPr>
                <p:nvPr/>
              </p:nvSpPr>
              <p:spPr bwMode="auto">
                <a:xfrm>
                  <a:off x="3145" y="2834"/>
                  <a:ext cx="5" cy="22"/>
                </a:xfrm>
                <a:custGeom>
                  <a:avLst/>
                  <a:gdLst>
                    <a:gd name="T0" fmla="*/ 0 w 10"/>
                    <a:gd name="T1" fmla="*/ 0 h 45"/>
                    <a:gd name="T2" fmla="*/ 1 w 10"/>
                    <a:gd name="T3" fmla="*/ 0 h 45"/>
                    <a:gd name="T4" fmla="*/ 1 w 10"/>
                    <a:gd name="T5" fmla="*/ 0 h 45"/>
                    <a:gd name="T6" fmla="*/ 0 w 10"/>
                    <a:gd name="T7" fmla="*/ 0 h 45"/>
                    <a:gd name="T8" fmla="*/ 0 w 10"/>
                    <a:gd name="T9" fmla="*/ 0 h 45"/>
                    <a:gd name="T10" fmla="*/ 0 w 10"/>
                    <a:gd name="T11" fmla="*/ 0 h 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 h="45">
                      <a:moveTo>
                        <a:pt x="0" y="45"/>
                      </a:moveTo>
                      <a:lnTo>
                        <a:pt x="10" y="45"/>
                      </a:lnTo>
                      <a:lnTo>
                        <a:pt x="10" y="0"/>
                      </a:lnTo>
                      <a:lnTo>
                        <a:pt x="0" y="0"/>
                      </a:lnTo>
                      <a:lnTo>
                        <a:pt x="0"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230" name="Freeform 71"/>
                <p:cNvSpPr>
                  <a:spLocks/>
                </p:cNvSpPr>
                <p:nvPr/>
              </p:nvSpPr>
              <p:spPr bwMode="auto">
                <a:xfrm>
                  <a:off x="3138" y="2836"/>
                  <a:ext cx="5" cy="20"/>
                </a:xfrm>
                <a:custGeom>
                  <a:avLst/>
                  <a:gdLst>
                    <a:gd name="T0" fmla="*/ 1 w 10"/>
                    <a:gd name="T1" fmla="*/ 0 h 39"/>
                    <a:gd name="T2" fmla="*/ 0 w 10"/>
                    <a:gd name="T3" fmla="*/ 0 h 39"/>
                    <a:gd name="T4" fmla="*/ 0 w 10"/>
                    <a:gd name="T5" fmla="*/ 1 h 39"/>
                    <a:gd name="T6" fmla="*/ 1 w 10"/>
                    <a:gd name="T7" fmla="*/ 1 h 39"/>
                    <a:gd name="T8" fmla="*/ 1 w 10"/>
                    <a:gd name="T9" fmla="*/ 0 h 39"/>
                    <a:gd name="T10" fmla="*/ 1 w 10"/>
                    <a:gd name="T11" fmla="*/ 0 h 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 h="39">
                      <a:moveTo>
                        <a:pt x="10" y="0"/>
                      </a:moveTo>
                      <a:lnTo>
                        <a:pt x="0" y="0"/>
                      </a:lnTo>
                      <a:lnTo>
                        <a:pt x="0" y="39"/>
                      </a:lnTo>
                      <a:lnTo>
                        <a:pt x="10" y="39"/>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231" name="Freeform 72"/>
                <p:cNvSpPr>
                  <a:spLocks/>
                </p:cNvSpPr>
                <p:nvPr/>
              </p:nvSpPr>
              <p:spPr bwMode="auto">
                <a:xfrm>
                  <a:off x="3138" y="2825"/>
                  <a:ext cx="6" cy="11"/>
                </a:xfrm>
                <a:custGeom>
                  <a:avLst/>
                  <a:gdLst>
                    <a:gd name="T0" fmla="*/ 1 w 12"/>
                    <a:gd name="T1" fmla="*/ 0 h 21"/>
                    <a:gd name="T2" fmla="*/ 1 w 12"/>
                    <a:gd name="T3" fmla="*/ 0 h 21"/>
                    <a:gd name="T4" fmla="*/ 0 w 12"/>
                    <a:gd name="T5" fmla="*/ 1 h 21"/>
                    <a:gd name="T6" fmla="*/ 0 w 12"/>
                    <a:gd name="T7" fmla="*/ 1 h 21"/>
                    <a:gd name="T8" fmla="*/ 1 w 12"/>
                    <a:gd name="T9" fmla="*/ 1 h 21"/>
                    <a:gd name="T10" fmla="*/ 1 w 12"/>
                    <a:gd name="T11" fmla="*/ 1 h 21"/>
                    <a:gd name="T12" fmla="*/ 1 w 12"/>
                    <a:gd name="T13" fmla="*/ 1 h 21"/>
                    <a:gd name="T14" fmla="*/ 1 w 12"/>
                    <a:gd name="T15" fmla="*/ 1 h 21"/>
                    <a:gd name="T16" fmla="*/ 1 w 12"/>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21">
                      <a:moveTo>
                        <a:pt x="2" y="0"/>
                      </a:moveTo>
                      <a:lnTo>
                        <a:pt x="2" y="0"/>
                      </a:lnTo>
                      <a:lnTo>
                        <a:pt x="0" y="7"/>
                      </a:lnTo>
                      <a:lnTo>
                        <a:pt x="0" y="21"/>
                      </a:lnTo>
                      <a:lnTo>
                        <a:pt x="10" y="21"/>
                      </a:lnTo>
                      <a:lnTo>
                        <a:pt x="12" y="9"/>
                      </a:lnTo>
                      <a:lnTo>
                        <a:pt x="12" y="2"/>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232" name="Freeform 73"/>
                <p:cNvSpPr>
                  <a:spLocks/>
                </p:cNvSpPr>
                <p:nvPr/>
              </p:nvSpPr>
              <p:spPr bwMode="auto">
                <a:xfrm>
                  <a:off x="3139" y="2818"/>
                  <a:ext cx="8" cy="8"/>
                </a:xfrm>
                <a:custGeom>
                  <a:avLst/>
                  <a:gdLst>
                    <a:gd name="T0" fmla="*/ 1 w 16"/>
                    <a:gd name="T1" fmla="*/ 0 h 17"/>
                    <a:gd name="T2" fmla="*/ 1 w 16"/>
                    <a:gd name="T3" fmla="*/ 0 h 17"/>
                    <a:gd name="T4" fmla="*/ 1 w 16"/>
                    <a:gd name="T5" fmla="*/ 0 h 17"/>
                    <a:gd name="T6" fmla="*/ 0 w 16"/>
                    <a:gd name="T7" fmla="*/ 0 h 17"/>
                    <a:gd name="T8" fmla="*/ 1 w 16"/>
                    <a:gd name="T9" fmla="*/ 0 h 17"/>
                    <a:gd name="T10" fmla="*/ 1 w 16"/>
                    <a:gd name="T11" fmla="*/ 0 h 17"/>
                    <a:gd name="T12" fmla="*/ 1 w 16"/>
                    <a:gd name="T13" fmla="*/ 0 h 17"/>
                    <a:gd name="T14" fmla="*/ 1 w 16"/>
                    <a:gd name="T15" fmla="*/ 0 h 17"/>
                    <a:gd name="T16" fmla="*/ 1 w 16"/>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17">
                      <a:moveTo>
                        <a:pt x="8" y="0"/>
                      </a:moveTo>
                      <a:lnTo>
                        <a:pt x="6" y="0"/>
                      </a:lnTo>
                      <a:lnTo>
                        <a:pt x="2" y="7"/>
                      </a:lnTo>
                      <a:lnTo>
                        <a:pt x="0" y="15"/>
                      </a:lnTo>
                      <a:lnTo>
                        <a:pt x="10" y="17"/>
                      </a:lnTo>
                      <a:lnTo>
                        <a:pt x="12" y="11"/>
                      </a:lnTo>
                      <a:lnTo>
                        <a:pt x="16" y="5"/>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233" name="Freeform 74"/>
                <p:cNvSpPr>
                  <a:spLocks/>
                </p:cNvSpPr>
                <p:nvPr/>
              </p:nvSpPr>
              <p:spPr bwMode="auto">
                <a:xfrm>
                  <a:off x="3143" y="2810"/>
                  <a:ext cx="12" cy="11"/>
                </a:xfrm>
                <a:custGeom>
                  <a:avLst/>
                  <a:gdLst>
                    <a:gd name="T0" fmla="*/ 1 w 24"/>
                    <a:gd name="T1" fmla="*/ 0 h 20"/>
                    <a:gd name="T2" fmla="*/ 1 w 24"/>
                    <a:gd name="T3" fmla="*/ 0 h 20"/>
                    <a:gd name="T4" fmla="*/ 1 w 24"/>
                    <a:gd name="T5" fmla="*/ 1 h 20"/>
                    <a:gd name="T6" fmla="*/ 0 w 24"/>
                    <a:gd name="T7" fmla="*/ 1 h 20"/>
                    <a:gd name="T8" fmla="*/ 1 w 24"/>
                    <a:gd name="T9" fmla="*/ 1 h 20"/>
                    <a:gd name="T10" fmla="*/ 1 w 24"/>
                    <a:gd name="T11" fmla="*/ 1 h 20"/>
                    <a:gd name="T12" fmla="*/ 1 w 24"/>
                    <a:gd name="T13" fmla="*/ 1 h 20"/>
                    <a:gd name="T14" fmla="*/ 1 w 24"/>
                    <a:gd name="T15" fmla="*/ 1 h 20"/>
                    <a:gd name="T16" fmla="*/ 1 w 24"/>
                    <a:gd name="T17" fmla="*/ 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20">
                      <a:moveTo>
                        <a:pt x="18" y="0"/>
                      </a:moveTo>
                      <a:lnTo>
                        <a:pt x="18" y="0"/>
                      </a:lnTo>
                      <a:lnTo>
                        <a:pt x="8" y="7"/>
                      </a:lnTo>
                      <a:lnTo>
                        <a:pt x="0" y="15"/>
                      </a:lnTo>
                      <a:lnTo>
                        <a:pt x="8" y="20"/>
                      </a:lnTo>
                      <a:lnTo>
                        <a:pt x="14" y="15"/>
                      </a:lnTo>
                      <a:lnTo>
                        <a:pt x="24" y="9"/>
                      </a:lnTo>
                      <a:lnTo>
                        <a:pt x="1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234" name="Freeform 75"/>
                <p:cNvSpPr>
                  <a:spLocks/>
                </p:cNvSpPr>
                <p:nvPr/>
              </p:nvSpPr>
              <p:spPr bwMode="auto">
                <a:xfrm>
                  <a:off x="3152" y="2808"/>
                  <a:ext cx="13" cy="7"/>
                </a:xfrm>
                <a:custGeom>
                  <a:avLst/>
                  <a:gdLst>
                    <a:gd name="T0" fmla="*/ 1 w 26"/>
                    <a:gd name="T1" fmla="*/ 0 h 15"/>
                    <a:gd name="T2" fmla="*/ 1 w 26"/>
                    <a:gd name="T3" fmla="*/ 0 h 15"/>
                    <a:gd name="T4" fmla="*/ 1 w 26"/>
                    <a:gd name="T5" fmla="*/ 0 h 15"/>
                    <a:gd name="T6" fmla="*/ 0 w 26"/>
                    <a:gd name="T7" fmla="*/ 0 h 15"/>
                    <a:gd name="T8" fmla="*/ 1 w 26"/>
                    <a:gd name="T9" fmla="*/ 0 h 15"/>
                    <a:gd name="T10" fmla="*/ 1 w 26"/>
                    <a:gd name="T11" fmla="*/ 0 h 15"/>
                    <a:gd name="T12" fmla="*/ 1 w 26"/>
                    <a:gd name="T13" fmla="*/ 0 h 15"/>
                    <a:gd name="T14" fmla="*/ 1 w 26"/>
                    <a:gd name="T15" fmla="*/ 0 h 15"/>
                    <a:gd name="T16" fmla="*/ 1 w 26"/>
                    <a:gd name="T17" fmla="*/ 0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 h="15">
                      <a:moveTo>
                        <a:pt x="26" y="0"/>
                      </a:moveTo>
                      <a:lnTo>
                        <a:pt x="26" y="0"/>
                      </a:lnTo>
                      <a:lnTo>
                        <a:pt x="12" y="2"/>
                      </a:lnTo>
                      <a:lnTo>
                        <a:pt x="0" y="6"/>
                      </a:lnTo>
                      <a:lnTo>
                        <a:pt x="6" y="15"/>
                      </a:lnTo>
                      <a:lnTo>
                        <a:pt x="14" y="13"/>
                      </a:lnTo>
                      <a:lnTo>
                        <a:pt x="26" y="11"/>
                      </a:lnTo>
                      <a:lnTo>
                        <a:pt x="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235" name="Freeform 76"/>
                <p:cNvSpPr>
                  <a:spLocks/>
                </p:cNvSpPr>
                <p:nvPr/>
              </p:nvSpPr>
              <p:spPr bwMode="auto">
                <a:xfrm>
                  <a:off x="3165" y="2808"/>
                  <a:ext cx="19" cy="11"/>
                </a:xfrm>
                <a:custGeom>
                  <a:avLst/>
                  <a:gdLst>
                    <a:gd name="T0" fmla="*/ 1 w 38"/>
                    <a:gd name="T1" fmla="*/ 0 h 23"/>
                    <a:gd name="T2" fmla="*/ 1 w 38"/>
                    <a:gd name="T3" fmla="*/ 0 h 23"/>
                    <a:gd name="T4" fmla="*/ 1 w 38"/>
                    <a:gd name="T5" fmla="*/ 0 h 23"/>
                    <a:gd name="T6" fmla="*/ 1 w 38"/>
                    <a:gd name="T7" fmla="*/ 0 h 23"/>
                    <a:gd name="T8" fmla="*/ 1 w 38"/>
                    <a:gd name="T9" fmla="*/ 0 h 23"/>
                    <a:gd name="T10" fmla="*/ 0 w 38"/>
                    <a:gd name="T11" fmla="*/ 0 h 23"/>
                    <a:gd name="T12" fmla="*/ 0 w 38"/>
                    <a:gd name="T13" fmla="*/ 0 h 23"/>
                    <a:gd name="T14" fmla="*/ 1 w 38"/>
                    <a:gd name="T15" fmla="*/ 0 h 23"/>
                    <a:gd name="T16" fmla="*/ 1 w 38"/>
                    <a:gd name="T17" fmla="*/ 0 h 23"/>
                    <a:gd name="T18" fmla="*/ 1 w 38"/>
                    <a:gd name="T19" fmla="*/ 0 h 23"/>
                    <a:gd name="T20" fmla="*/ 1 w 38"/>
                    <a:gd name="T21" fmla="*/ 0 h 23"/>
                    <a:gd name="T22" fmla="*/ 1 w 38"/>
                    <a:gd name="T23" fmla="*/ 0 h 23"/>
                    <a:gd name="T24" fmla="*/ 1 w 38"/>
                    <a:gd name="T25" fmla="*/ 0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8" h="23">
                      <a:moveTo>
                        <a:pt x="38" y="15"/>
                      </a:moveTo>
                      <a:lnTo>
                        <a:pt x="38" y="15"/>
                      </a:lnTo>
                      <a:lnTo>
                        <a:pt x="30" y="9"/>
                      </a:lnTo>
                      <a:lnTo>
                        <a:pt x="22" y="4"/>
                      </a:lnTo>
                      <a:lnTo>
                        <a:pt x="10" y="2"/>
                      </a:lnTo>
                      <a:lnTo>
                        <a:pt x="0" y="0"/>
                      </a:lnTo>
                      <a:lnTo>
                        <a:pt x="0" y="11"/>
                      </a:lnTo>
                      <a:lnTo>
                        <a:pt x="8" y="11"/>
                      </a:lnTo>
                      <a:lnTo>
                        <a:pt x="18" y="13"/>
                      </a:lnTo>
                      <a:lnTo>
                        <a:pt x="24" y="17"/>
                      </a:lnTo>
                      <a:lnTo>
                        <a:pt x="30" y="23"/>
                      </a:lnTo>
                      <a:lnTo>
                        <a:pt x="38"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236" name="Freeform 77"/>
                <p:cNvSpPr>
                  <a:spLocks/>
                </p:cNvSpPr>
                <p:nvPr/>
              </p:nvSpPr>
              <p:spPr bwMode="auto">
                <a:xfrm>
                  <a:off x="3180" y="2815"/>
                  <a:ext cx="11" cy="20"/>
                </a:xfrm>
                <a:custGeom>
                  <a:avLst/>
                  <a:gdLst>
                    <a:gd name="T0" fmla="*/ 1 w 22"/>
                    <a:gd name="T1" fmla="*/ 1 h 40"/>
                    <a:gd name="T2" fmla="*/ 1 w 22"/>
                    <a:gd name="T3" fmla="*/ 1 h 40"/>
                    <a:gd name="T4" fmla="*/ 1 w 22"/>
                    <a:gd name="T5" fmla="*/ 1 h 40"/>
                    <a:gd name="T6" fmla="*/ 1 w 22"/>
                    <a:gd name="T7" fmla="*/ 1 h 40"/>
                    <a:gd name="T8" fmla="*/ 1 w 22"/>
                    <a:gd name="T9" fmla="*/ 1 h 40"/>
                    <a:gd name="T10" fmla="*/ 1 w 22"/>
                    <a:gd name="T11" fmla="*/ 0 h 40"/>
                    <a:gd name="T12" fmla="*/ 0 w 22"/>
                    <a:gd name="T13" fmla="*/ 1 h 40"/>
                    <a:gd name="T14" fmla="*/ 1 w 22"/>
                    <a:gd name="T15" fmla="*/ 1 h 40"/>
                    <a:gd name="T16" fmla="*/ 1 w 22"/>
                    <a:gd name="T17" fmla="*/ 1 h 40"/>
                    <a:gd name="T18" fmla="*/ 1 w 22"/>
                    <a:gd name="T19" fmla="*/ 1 h 40"/>
                    <a:gd name="T20" fmla="*/ 1 w 22"/>
                    <a:gd name="T21" fmla="*/ 1 h 40"/>
                    <a:gd name="T22" fmla="*/ 1 w 22"/>
                    <a:gd name="T23" fmla="*/ 1 h 40"/>
                    <a:gd name="T24" fmla="*/ 1 w 22"/>
                    <a:gd name="T25" fmla="*/ 1 h 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2" h="40">
                      <a:moveTo>
                        <a:pt x="22" y="40"/>
                      </a:moveTo>
                      <a:lnTo>
                        <a:pt x="22" y="40"/>
                      </a:lnTo>
                      <a:lnTo>
                        <a:pt x="22" y="28"/>
                      </a:lnTo>
                      <a:lnTo>
                        <a:pt x="20" y="17"/>
                      </a:lnTo>
                      <a:lnTo>
                        <a:pt x="14" y="8"/>
                      </a:lnTo>
                      <a:lnTo>
                        <a:pt x="8" y="0"/>
                      </a:lnTo>
                      <a:lnTo>
                        <a:pt x="0" y="8"/>
                      </a:lnTo>
                      <a:lnTo>
                        <a:pt x="6" y="13"/>
                      </a:lnTo>
                      <a:lnTo>
                        <a:pt x="8" y="21"/>
                      </a:lnTo>
                      <a:lnTo>
                        <a:pt x="10" y="30"/>
                      </a:lnTo>
                      <a:lnTo>
                        <a:pt x="12" y="40"/>
                      </a:lnTo>
                      <a:lnTo>
                        <a:pt x="22"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237" name="Freeform 78"/>
                <p:cNvSpPr>
                  <a:spLocks/>
                </p:cNvSpPr>
                <p:nvPr/>
              </p:nvSpPr>
              <p:spPr bwMode="auto">
                <a:xfrm>
                  <a:off x="3186" y="2835"/>
                  <a:ext cx="5" cy="21"/>
                </a:xfrm>
                <a:custGeom>
                  <a:avLst/>
                  <a:gdLst>
                    <a:gd name="T0" fmla="*/ 0 w 10"/>
                    <a:gd name="T1" fmla="*/ 1 h 41"/>
                    <a:gd name="T2" fmla="*/ 1 w 10"/>
                    <a:gd name="T3" fmla="*/ 1 h 41"/>
                    <a:gd name="T4" fmla="*/ 1 w 10"/>
                    <a:gd name="T5" fmla="*/ 0 h 41"/>
                    <a:gd name="T6" fmla="*/ 0 w 10"/>
                    <a:gd name="T7" fmla="*/ 0 h 41"/>
                    <a:gd name="T8" fmla="*/ 0 w 10"/>
                    <a:gd name="T9" fmla="*/ 1 h 41"/>
                    <a:gd name="T10" fmla="*/ 0 w 10"/>
                    <a:gd name="T11" fmla="*/ 1 h 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 h="41">
                      <a:moveTo>
                        <a:pt x="0" y="41"/>
                      </a:moveTo>
                      <a:lnTo>
                        <a:pt x="10" y="41"/>
                      </a:lnTo>
                      <a:lnTo>
                        <a:pt x="10" y="0"/>
                      </a:lnTo>
                      <a:lnTo>
                        <a:pt x="0" y="0"/>
                      </a:lnTo>
                      <a:lnTo>
                        <a:pt x="0" y="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238" name="Freeform 79"/>
                <p:cNvSpPr>
                  <a:spLocks/>
                </p:cNvSpPr>
                <p:nvPr/>
              </p:nvSpPr>
              <p:spPr bwMode="auto">
                <a:xfrm>
                  <a:off x="3185" y="2856"/>
                  <a:ext cx="6" cy="9"/>
                </a:xfrm>
                <a:custGeom>
                  <a:avLst/>
                  <a:gdLst>
                    <a:gd name="T0" fmla="*/ 1 w 12"/>
                    <a:gd name="T1" fmla="*/ 0 h 19"/>
                    <a:gd name="T2" fmla="*/ 1 w 12"/>
                    <a:gd name="T3" fmla="*/ 0 h 19"/>
                    <a:gd name="T4" fmla="*/ 1 w 12"/>
                    <a:gd name="T5" fmla="*/ 0 h 19"/>
                    <a:gd name="T6" fmla="*/ 1 w 12"/>
                    <a:gd name="T7" fmla="*/ 0 h 19"/>
                    <a:gd name="T8" fmla="*/ 1 w 12"/>
                    <a:gd name="T9" fmla="*/ 0 h 19"/>
                    <a:gd name="T10" fmla="*/ 1 w 12"/>
                    <a:gd name="T11" fmla="*/ 0 h 19"/>
                    <a:gd name="T12" fmla="*/ 0 w 12"/>
                    <a:gd name="T13" fmla="*/ 0 h 19"/>
                    <a:gd name="T14" fmla="*/ 0 w 12"/>
                    <a:gd name="T15" fmla="*/ 0 h 19"/>
                    <a:gd name="T16" fmla="*/ 1 w 12"/>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19">
                      <a:moveTo>
                        <a:pt x="10" y="19"/>
                      </a:moveTo>
                      <a:lnTo>
                        <a:pt x="10" y="19"/>
                      </a:lnTo>
                      <a:lnTo>
                        <a:pt x="12" y="11"/>
                      </a:lnTo>
                      <a:lnTo>
                        <a:pt x="12" y="0"/>
                      </a:lnTo>
                      <a:lnTo>
                        <a:pt x="2" y="0"/>
                      </a:lnTo>
                      <a:lnTo>
                        <a:pt x="2" y="9"/>
                      </a:lnTo>
                      <a:lnTo>
                        <a:pt x="0" y="17"/>
                      </a:lnTo>
                      <a:lnTo>
                        <a:pt x="10"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239" name="Freeform 80"/>
                <p:cNvSpPr>
                  <a:spLocks/>
                </p:cNvSpPr>
                <p:nvPr/>
              </p:nvSpPr>
              <p:spPr bwMode="auto">
                <a:xfrm>
                  <a:off x="3182" y="2864"/>
                  <a:ext cx="8" cy="8"/>
                </a:xfrm>
                <a:custGeom>
                  <a:avLst/>
                  <a:gdLst>
                    <a:gd name="T0" fmla="*/ 1 w 16"/>
                    <a:gd name="T1" fmla="*/ 0 h 17"/>
                    <a:gd name="T2" fmla="*/ 1 w 16"/>
                    <a:gd name="T3" fmla="*/ 0 h 17"/>
                    <a:gd name="T4" fmla="*/ 1 w 16"/>
                    <a:gd name="T5" fmla="*/ 0 h 17"/>
                    <a:gd name="T6" fmla="*/ 1 w 16"/>
                    <a:gd name="T7" fmla="*/ 0 h 17"/>
                    <a:gd name="T8" fmla="*/ 1 w 16"/>
                    <a:gd name="T9" fmla="*/ 0 h 17"/>
                    <a:gd name="T10" fmla="*/ 1 w 16"/>
                    <a:gd name="T11" fmla="*/ 0 h 17"/>
                    <a:gd name="T12" fmla="*/ 0 w 16"/>
                    <a:gd name="T13" fmla="*/ 0 h 17"/>
                    <a:gd name="T14" fmla="*/ 0 w 16"/>
                    <a:gd name="T15" fmla="*/ 0 h 17"/>
                    <a:gd name="T16" fmla="*/ 1 w 16"/>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17">
                      <a:moveTo>
                        <a:pt x="10" y="17"/>
                      </a:moveTo>
                      <a:lnTo>
                        <a:pt x="10" y="17"/>
                      </a:lnTo>
                      <a:lnTo>
                        <a:pt x="14" y="9"/>
                      </a:lnTo>
                      <a:lnTo>
                        <a:pt x="16" y="2"/>
                      </a:lnTo>
                      <a:lnTo>
                        <a:pt x="6" y="0"/>
                      </a:lnTo>
                      <a:lnTo>
                        <a:pt x="4" y="6"/>
                      </a:lnTo>
                      <a:lnTo>
                        <a:pt x="0" y="11"/>
                      </a:lnTo>
                      <a:lnTo>
                        <a:pt x="10"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240" name="Freeform 81"/>
                <p:cNvSpPr>
                  <a:spLocks/>
                </p:cNvSpPr>
                <p:nvPr/>
              </p:nvSpPr>
              <p:spPr bwMode="auto">
                <a:xfrm>
                  <a:off x="3175" y="2870"/>
                  <a:ext cx="12" cy="10"/>
                </a:xfrm>
                <a:custGeom>
                  <a:avLst/>
                  <a:gdLst>
                    <a:gd name="T0" fmla="*/ 1 w 24"/>
                    <a:gd name="T1" fmla="*/ 0 h 21"/>
                    <a:gd name="T2" fmla="*/ 1 w 24"/>
                    <a:gd name="T3" fmla="*/ 0 h 21"/>
                    <a:gd name="T4" fmla="*/ 1 w 24"/>
                    <a:gd name="T5" fmla="*/ 0 h 21"/>
                    <a:gd name="T6" fmla="*/ 1 w 24"/>
                    <a:gd name="T7" fmla="*/ 0 h 21"/>
                    <a:gd name="T8" fmla="*/ 1 w 24"/>
                    <a:gd name="T9" fmla="*/ 0 h 21"/>
                    <a:gd name="T10" fmla="*/ 1 w 24"/>
                    <a:gd name="T11" fmla="*/ 0 h 21"/>
                    <a:gd name="T12" fmla="*/ 0 w 24"/>
                    <a:gd name="T13" fmla="*/ 0 h 21"/>
                    <a:gd name="T14" fmla="*/ 0 w 24"/>
                    <a:gd name="T15" fmla="*/ 0 h 21"/>
                    <a:gd name="T16" fmla="*/ 1 w 24"/>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21">
                      <a:moveTo>
                        <a:pt x="4" y="21"/>
                      </a:moveTo>
                      <a:lnTo>
                        <a:pt x="4" y="21"/>
                      </a:lnTo>
                      <a:lnTo>
                        <a:pt x="16" y="15"/>
                      </a:lnTo>
                      <a:lnTo>
                        <a:pt x="24" y="6"/>
                      </a:lnTo>
                      <a:lnTo>
                        <a:pt x="14" y="0"/>
                      </a:lnTo>
                      <a:lnTo>
                        <a:pt x="8" y="6"/>
                      </a:lnTo>
                      <a:lnTo>
                        <a:pt x="0" y="12"/>
                      </a:lnTo>
                      <a:lnTo>
                        <a:pt x="4"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241" name="Freeform 82"/>
                <p:cNvSpPr>
                  <a:spLocks/>
                </p:cNvSpPr>
                <p:nvPr/>
              </p:nvSpPr>
              <p:spPr bwMode="auto">
                <a:xfrm>
                  <a:off x="3165" y="2875"/>
                  <a:ext cx="12" cy="8"/>
                </a:xfrm>
                <a:custGeom>
                  <a:avLst/>
                  <a:gdLst>
                    <a:gd name="T0" fmla="*/ 0 w 24"/>
                    <a:gd name="T1" fmla="*/ 1 h 15"/>
                    <a:gd name="T2" fmla="*/ 0 w 24"/>
                    <a:gd name="T3" fmla="*/ 1 h 15"/>
                    <a:gd name="T4" fmla="*/ 1 w 24"/>
                    <a:gd name="T5" fmla="*/ 1 h 15"/>
                    <a:gd name="T6" fmla="*/ 1 w 24"/>
                    <a:gd name="T7" fmla="*/ 1 h 15"/>
                    <a:gd name="T8" fmla="*/ 1 w 24"/>
                    <a:gd name="T9" fmla="*/ 0 h 15"/>
                    <a:gd name="T10" fmla="*/ 1 w 24"/>
                    <a:gd name="T11" fmla="*/ 1 h 15"/>
                    <a:gd name="T12" fmla="*/ 0 w 24"/>
                    <a:gd name="T13" fmla="*/ 1 h 15"/>
                    <a:gd name="T14" fmla="*/ 0 w 24"/>
                    <a:gd name="T15" fmla="*/ 1 h 15"/>
                    <a:gd name="T16" fmla="*/ 0 w 24"/>
                    <a:gd name="T17" fmla="*/ 1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15">
                      <a:moveTo>
                        <a:pt x="0" y="15"/>
                      </a:moveTo>
                      <a:lnTo>
                        <a:pt x="0" y="15"/>
                      </a:lnTo>
                      <a:lnTo>
                        <a:pt x="12" y="13"/>
                      </a:lnTo>
                      <a:lnTo>
                        <a:pt x="24" y="9"/>
                      </a:lnTo>
                      <a:lnTo>
                        <a:pt x="20" y="0"/>
                      </a:lnTo>
                      <a:lnTo>
                        <a:pt x="10" y="3"/>
                      </a:lnTo>
                      <a:lnTo>
                        <a:pt x="0" y="3"/>
                      </a:lnTo>
                      <a:lnTo>
                        <a:pt x="0"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242" name="Freeform 83"/>
                <p:cNvSpPr>
                  <a:spLocks/>
                </p:cNvSpPr>
                <p:nvPr/>
              </p:nvSpPr>
              <p:spPr bwMode="auto">
                <a:xfrm>
                  <a:off x="3152" y="2875"/>
                  <a:ext cx="13" cy="8"/>
                </a:xfrm>
                <a:custGeom>
                  <a:avLst/>
                  <a:gdLst>
                    <a:gd name="T0" fmla="*/ 0 w 26"/>
                    <a:gd name="T1" fmla="*/ 1 h 15"/>
                    <a:gd name="T2" fmla="*/ 0 w 26"/>
                    <a:gd name="T3" fmla="*/ 1 h 15"/>
                    <a:gd name="T4" fmla="*/ 1 w 26"/>
                    <a:gd name="T5" fmla="*/ 1 h 15"/>
                    <a:gd name="T6" fmla="*/ 1 w 26"/>
                    <a:gd name="T7" fmla="*/ 1 h 15"/>
                    <a:gd name="T8" fmla="*/ 1 w 26"/>
                    <a:gd name="T9" fmla="*/ 1 h 15"/>
                    <a:gd name="T10" fmla="*/ 1 w 26"/>
                    <a:gd name="T11" fmla="*/ 1 h 15"/>
                    <a:gd name="T12" fmla="*/ 1 w 26"/>
                    <a:gd name="T13" fmla="*/ 0 h 15"/>
                    <a:gd name="T14" fmla="*/ 1 w 26"/>
                    <a:gd name="T15" fmla="*/ 0 h 15"/>
                    <a:gd name="T16" fmla="*/ 0 w 26"/>
                    <a:gd name="T17" fmla="*/ 1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 h="15">
                      <a:moveTo>
                        <a:pt x="0" y="9"/>
                      </a:moveTo>
                      <a:lnTo>
                        <a:pt x="0" y="9"/>
                      </a:lnTo>
                      <a:lnTo>
                        <a:pt x="12" y="13"/>
                      </a:lnTo>
                      <a:lnTo>
                        <a:pt x="26" y="15"/>
                      </a:lnTo>
                      <a:lnTo>
                        <a:pt x="26" y="3"/>
                      </a:lnTo>
                      <a:lnTo>
                        <a:pt x="14" y="3"/>
                      </a:lnTo>
                      <a:lnTo>
                        <a:pt x="6" y="0"/>
                      </a:ln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243" name="Freeform 84"/>
                <p:cNvSpPr>
                  <a:spLocks/>
                </p:cNvSpPr>
                <p:nvPr/>
              </p:nvSpPr>
              <p:spPr bwMode="auto">
                <a:xfrm>
                  <a:off x="3142" y="2870"/>
                  <a:ext cx="13" cy="10"/>
                </a:xfrm>
                <a:custGeom>
                  <a:avLst/>
                  <a:gdLst>
                    <a:gd name="T0" fmla="*/ 0 w 26"/>
                    <a:gd name="T1" fmla="*/ 0 h 21"/>
                    <a:gd name="T2" fmla="*/ 0 w 26"/>
                    <a:gd name="T3" fmla="*/ 0 h 21"/>
                    <a:gd name="T4" fmla="*/ 1 w 26"/>
                    <a:gd name="T5" fmla="*/ 0 h 21"/>
                    <a:gd name="T6" fmla="*/ 1 w 26"/>
                    <a:gd name="T7" fmla="*/ 0 h 21"/>
                    <a:gd name="T8" fmla="*/ 1 w 26"/>
                    <a:gd name="T9" fmla="*/ 0 h 21"/>
                    <a:gd name="T10" fmla="*/ 1 w 26"/>
                    <a:gd name="T11" fmla="*/ 0 h 21"/>
                    <a:gd name="T12" fmla="*/ 1 w 26"/>
                    <a:gd name="T13" fmla="*/ 0 h 21"/>
                    <a:gd name="T14" fmla="*/ 1 w 26"/>
                    <a:gd name="T15" fmla="*/ 0 h 21"/>
                    <a:gd name="T16" fmla="*/ 0 w 26"/>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 h="21">
                      <a:moveTo>
                        <a:pt x="0" y="6"/>
                      </a:moveTo>
                      <a:lnTo>
                        <a:pt x="0" y="6"/>
                      </a:lnTo>
                      <a:lnTo>
                        <a:pt x="10" y="15"/>
                      </a:lnTo>
                      <a:lnTo>
                        <a:pt x="20" y="21"/>
                      </a:lnTo>
                      <a:lnTo>
                        <a:pt x="26" y="12"/>
                      </a:lnTo>
                      <a:lnTo>
                        <a:pt x="16" y="8"/>
                      </a:lnTo>
                      <a:lnTo>
                        <a:pt x="10" y="0"/>
                      </a:ln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244" name="Freeform 85"/>
                <p:cNvSpPr>
                  <a:spLocks/>
                </p:cNvSpPr>
                <p:nvPr/>
              </p:nvSpPr>
              <p:spPr bwMode="auto">
                <a:xfrm>
                  <a:off x="3139" y="2864"/>
                  <a:ext cx="8" cy="8"/>
                </a:xfrm>
                <a:custGeom>
                  <a:avLst/>
                  <a:gdLst>
                    <a:gd name="T0" fmla="*/ 0 w 16"/>
                    <a:gd name="T1" fmla="*/ 0 h 17"/>
                    <a:gd name="T2" fmla="*/ 0 w 16"/>
                    <a:gd name="T3" fmla="*/ 0 h 17"/>
                    <a:gd name="T4" fmla="*/ 1 w 16"/>
                    <a:gd name="T5" fmla="*/ 0 h 17"/>
                    <a:gd name="T6" fmla="*/ 1 w 16"/>
                    <a:gd name="T7" fmla="*/ 0 h 17"/>
                    <a:gd name="T8" fmla="*/ 1 w 16"/>
                    <a:gd name="T9" fmla="*/ 0 h 17"/>
                    <a:gd name="T10" fmla="*/ 1 w 16"/>
                    <a:gd name="T11" fmla="*/ 0 h 17"/>
                    <a:gd name="T12" fmla="*/ 1 w 16"/>
                    <a:gd name="T13" fmla="*/ 0 h 17"/>
                    <a:gd name="T14" fmla="*/ 1 w 16"/>
                    <a:gd name="T15" fmla="*/ 0 h 17"/>
                    <a:gd name="T16" fmla="*/ 0 w 16"/>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17">
                      <a:moveTo>
                        <a:pt x="0" y="4"/>
                      </a:moveTo>
                      <a:lnTo>
                        <a:pt x="0" y="4"/>
                      </a:lnTo>
                      <a:lnTo>
                        <a:pt x="2" y="11"/>
                      </a:lnTo>
                      <a:lnTo>
                        <a:pt x="6" y="17"/>
                      </a:lnTo>
                      <a:lnTo>
                        <a:pt x="16" y="11"/>
                      </a:lnTo>
                      <a:lnTo>
                        <a:pt x="12" y="6"/>
                      </a:lnTo>
                      <a:lnTo>
                        <a:pt x="10" y="0"/>
                      </a:lnTo>
                      <a:lnTo>
                        <a:pt x="0"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245" name="Freeform 86"/>
                <p:cNvSpPr>
                  <a:spLocks/>
                </p:cNvSpPr>
                <p:nvPr/>
              </p:nvSpPr>
              <p:spPr bwMode="auto">
                <a:xfrm>
                  <a:off x="3138" y="2856"/>
                  <a:ext cx="6" cy="10"/>
                </a:xfrm>
                <a:custGeom>
                  <a:avLst/>
                  <a:gdLst>
                    <a:gd name="T0" fmla="*/ 0 w 12"/>
                    <a:gd name="T1" fmla="*/ 0 h 21"/>
                    <a:gd name="T2" fmla="*/ 0 w 12"/>
                    <a:gd name="T3" fmla="*/ 0 h 21"/>
                    <a:gd name="T4" fmla="*/ 0 w 12"/>
                    <a:gd name="T5" fmla="*/ 0 h 21"/>
                    <a:gd name="T6" fmla="*/ 1 w 12"/>
                    <a:gd name="T7" fmla="*/ 0 h 21"/>
                    <a:gd name="T8" fmla="*/ 1 w 12"/>
                    <a:gd name="T9" fmla="*/ 0 h 21"/>
                    <a:gd name="T10" fmla="*/ 1 w 12"/>
                    <a:gd name="T11" fmla="*/ 0 h 21"/>
                    <a:gd name="T12" fmla="*/ 1 w 12"/>
                    <a:gd name="T13" fmla="*/ 0 h 21"/>
                    <a:gd name="T14" fmla="*/ 1 w 12"/>
                    <a:gd name="T15" fmla="*/ 0 h 21"/>
                    <a:gd name="T16" fmla="*/ 0 w 12"/>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21">
                      <a:moveTo>
                        <a:pt x="0" y="0"/>
                      </a:moveTo>
                      <a:lnTo>
                        <a:pt x="0" y="0"/>
                      </a:lnTo>
                      <a:lnTo>
                        <a:pt x="0" y="11"/>
                      </a:lnTo>
                      <a:lnTo>
                        <a:pt x="2" y="21"/>
                      </a:lnTo>
                      <a:lnTo>
                        <a:pt x="12" y="17"/>
                      </a:lnTo>
                      <a:lnTo>
                        <a:pt x="12" y="9"/>
                      </a:lnTo>
                      <a:lnTo>
                        <a:pt x="1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246" name="Freeform 87"/>
                <p:cNvSpPr>
                  <a:spLocks/>
                </p:cNvSpPr>
                <p:nvPr/>
              </p:nvSpPr>
              <p:spPr bwMode="auto">
                <a:xfrm>
                  <a:off x="3022" y="3055"/>
                  <a:ext cx="20" cy="68"/>
                </a:xfrm>
                <a:custGeom>
                  <a:avLst/>
                  <a:gdLst>
                    <a:gd name="T0" fmla="*/ 1 w 40"/>
                    <a:gd name="T1" fmla="*/ 1 h 136"/>
                    <a:gd name="T2" fmla="*/ 1 w 40"/>
                    <a:gd name="T3" fmla="*/ 1 h 136"/>
                    <a:gd name="T4" fmla="*/ 1 w 40"/>
                    <a:gd name="T5" fmla="*/ 1 h 136"/>
                    <a:gd name="T6" fmla="*/ 0 w 40"/>
                    <a:gd name="T7" fmla="*/ 1 h 136"/>
                    <a:gd name="T8" fmla="*/ 0 w 40"/>
                    <a:gd name="T9" fmla="*/ 0 h 136"/>
                    <a:gd name="T10" fmla="*/ 1 w 40"/>
                    <a:gd name="T11" fmla="*/ 0 h 136"/>
                    <a:gd name="T12" fmla="*/ 1 w 40"/>
                    <a:gd name="T13" fmla="*/ 1 h 1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136">
                      <a:moveTo>
                        <a:pt x="40" y="136"/>
                      </a:moveTo>
                      <a:lnTo>
                        <a:pt x="26" y="136"/>
                      </a:lnTo>
                      <a:lnTo>
                        <a:pt x="26" y="11"/>
                      </a:lnTo>
                      <a:lnTo>
                        <a:pt x="0" y="11"/>
                      </a:lnTo>
                      <a:lnTo>
                        <a:pt x="0" y="0"/>
                      </a:lnTo>
                      <a:lnTo>
                        <a:pt x="40" y="0"/>
                      </a:lnTo>
                      <a:lnTo>
                        <a:pt x="40" y="1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247" name="Freeform 88"/>
                <p:cNvSpPr>
                  <a:spLocks/>
                </p:cNvSpPr>
                <p:nvPr/>
              </p:nvSpPr>
              <p:spPr bwMode="auto">
                <a:xfrm>
                  <a:off x="3072" y="3054"/>
                  <a:ext cx="45" cy="69"/>
                </a:xfrm>
                <a:custGeom>
                  <a:avLst/>
                  <a:gdLst>
                    <a:gd name="T0" fmla="*/ 1 w 89"/>
                    <a:gd name="T1" fmla="*/ 1 h 138"/>
                    <a:gd name="T2" fmla="*/ 0 w 89"/>
                    <a:gd name="T3" fmla="*/ 1 h 138"/>
                    <a:gd name="T4" fmla="*/ 0 w 89"/>
                    <a:gd name="T5" fmla="*/ 1 h 138"/>
                    <a:gd name="T6" fmla="*/ 1 w 89"/>
                    <a:gd name="T7" fmla="*/ 1 h 138"/>
                    <a:gd name="T8" fmla="*/ 1 w 89"/>
                    <a:gd name="T9" fmla="*/ 1 h 138"/>
                    <a:gd name="T10" fmla="*/ 1 w 89"/>
                    <a:gd name="T11" fmla="*/ 1 h 138"/>
                    <a:gd name="T12" fmla="*/ 1 w 89"/>
                    <a:gd name="T13" fmla="*/ 1 h 138"/>
                    <a:gd name="T14" fmla="*/ 1 w 89"/>
                    <a:gd name="T15" fmla="*/ 1 h 138"/>
                    <a:gd name="T16" fmla="*/ 1 w 89"/>
                    <a:gd name="T17" fmla="*/ 1 h 138"/>
                    <a:gd name="T18" fmla="*/ 1 w 89"/>
                    <a:gd name="T19" fmla="*/ 1 h 138"/>
                    <a:gd name="T20" fmla="*/ 1 w 89"/>
                    <a:gd name="T21" fmla="*/ 1 h 138"/>
                    <a:gd name="T22" fmla="*/ 1 w 89"/>
                    <a:gd name="T23" fmla="*/ 1 h 138"/>
                    <a:gd name="T24" fmla="*/ 1 w 89"/>
                    <a:gd name="T25" fmla="*/ 1 h 138"/>
                    <a:gd name="T26" fmla="*/ 1 w 89"/>
                    <a:gd name="T27" fmla="*/ 1 h 138"/>
                    <a:gd name="T28" fmla="*/ 1 w 89"/>
                    <a:gd name="T29" fmla="*/ 1 h 138"/>
                    <a:gd name="T30" fmla="*/ 1 w 89"/>
                    <a:gd name="T31" fmla="*/ 1 h 138"/>
                    <a:gd name="T32" fmla="*/ 1 w 89"/>
                    <a:gd name="T33" fmla="*/ 1 h 138"/>
                    <a:gd name="T34" fmla="*/ 1 w 89"/>
                    <a:gd name="T35" fmla="*/ 1 h 138"/>
                    <a:gd name="T36" fmla="*/ 1 w 89"/>
                    <a:gd name="T37" fmla="*/ 1 h 138"/>
                    <a:gd name="T38" fmla="*/ 1 w 89"/>
                    <a:gd name="T39" fmla="*/ 1 h 138"/>
                    <a:gd name="T40" fmla="*/ 1 w 89"/>
                    <a:gd name="T41" fmla="*/ 1 h 138"/>
                    <a:gd name="T42" fmla="*/ 1 w 89"/>
                    <a:gd name="T43" fmla="*/ 1 h 138"/>
                    <a:gd name="T44" fmla="*/ 1 w 89"/>
                    <a:gd name="T45" fmla="*/ 1 h 138"/>
                    <a:gd name="T46" fmla="*/ 1 w 89"/>
                    <a:gd name="T47" fmla="*/ 1 h 138"/>
                    <a:gd name="T48" fmla="*/ 1 w 89"/>
                    <a:gd name="T49" fmla="*/ 1 h 138"/>
                    <a:gd name="T50" fmla="*/ 1 w 89"/>
                    <a:gd name="T51" fmla="*/ 1 h 138"/>
                    <a:gd name="T52" fmla="*/ 1 w 89"/>
                    <a:gd name="T53" fmla="*/ 1 h 138"/>
                    <a:gd name="T54" fmla="*/ 1 w 89"/>
                    <a:gd name="T55" fmla="*/ 1 h 138"/>
                    <a:gd name="T56" fmla="*/ 0 w 89"/>
                    <a:gd name="T57" fmla="*/ 1 h 138"/>
                    <a:gd name="T58" fmla="*/ 0 w 89"/>
                    <a:gd name="T59" fmla="*/ 1 h 138"/>
                    <a:gd name="T60" fmla="*/ 1 w 89"/>
                    <a:gd name="T61" fmla="*/ 1 h 138"/>
                    <a:gd name="T62" fmla="*/ 1 w 89"/>
                    <a:gd name="T63" fmla="*/ 1 h 138"/>
                    <a:gd name="T64" fmla="*/ 1 w 89"/>
                    <a:gd name="T65" fmla="*/ 1 h 138"/>
                    <a:gd name="T66" fmla="*/ 1 w 89"/>
                    <a:gd name="T67" fmla="*/ 1 h 138"/>
                    <a:gd name="T68" fmla="*/ 1 w 89"/>
                    <a:gd name="T69" fmla="*/ 1 h 138"/>
                    <a:gd name="T70" fmla="*/ 1 w 89"/>
                    <a:gd name="T71" fmla="*/ 1 h 138"/>
                    <a:gd name="T72" fmla="*/ 1 w 89"/>
                    <a:gd name="T73" fmla="*/ 0 h 138"/>
                    <a:gd name="T74" fmla="*/ 1 w 89"/>
                    <a:gd name="T75" fmla="*/ 0 h 138"/>
                    <a:gd name="T76" fmla="*/ 1 w 89"/>
                    <a:gd name="T77" fmla="*/ 0 h 138"/>
                    <a:gd name="T78" fmla="*/ 1 w 89"/>
                    <a:gd name="T79" fmla="*/ 1 h 138"/>
                    <a:gd name="T80" fmla="*/ 1 w 89"/>
                    <a:gd name="T81" fmla="*/ 1 h 138"/>
                    <a:gd name="T82" fmla="*/ 1 w 89"/>
                    <a:gd name="T83" fmla="*/ 1 h 138"/>
                    <a:gd name="T84" fmla="*/ 1 w 89"/>
                    <a:gd name="T85" fmla="*/ 1 h 138"/>
                    <a:gd name="T86" fmla="*/ 1 w 89"/>
                    <a:gd name="T87" fmla="*/ 1 h 138"/>
                    <a:gd name="T88" fmla="*/ 1 w 89"/>
                    <a:gd name="T89" fmla="*/ 1 h 138"/>
                    <a:gd name="T90" fmla="*/ 1 w 89"/>
                    <a:gd name="T91" fmla="*/ 1 h 138"/>
                    <a:gd name="T92" fmla="*/ 1 w 89"/>
                    <a:gd name="T93" fmla="*/ 1 h 138"/>
                    <a:gd name="T94" fmla="*/ 1 w 89"/>
                    <a:gd name="T95" fmla="*/ 1 h 138"/>
                    <a:gd name="T96" fmla="*/ 1 w 89"/>
                    <a:gd name="T97" fmla="*/ 1 h 138"/>
                    <a:gd name="T98" fmla="*/ 1 w 89"/>
                    <a:gd name="T99" fmla="*/ 1 h 138"/>
                    <a:gd name="T100" fmla="*/ 1 w 89"/>
                    <a:gd name="T101" fmla="*/ 1 h 138"/>
                    <a:gd name="T102" fmla="*/ 1 w 89"/>
                    <a:gd name="T103" fmla="*/ 1 h 138"/>
                    <a:gd name="T104" fmla="*/ 1 w 89"/>
                    <a:gd name="T105" fmla="*/ 1 h 13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89" h="138">
                      <a:moveTo>
                        <a:pt x="87" y="138"/>
                      </a:moveTo>
                      <a:lnTo>
                        <a:pt x="0" y="138"/>
                      </a:lnTo>
                      <a:lnTo>
                        <a:pt x="0" y="124"/>
                      </a:lnTo>
                      <a:lnTo>
                        <a:pt x="49" y="79"/>
                      </a:lnTo>
                      <a:lnTo>
                        <a:pt x="63" y="66"/>
                      </a:lnTo>
                      <a:lnTo>
                        <a:pt x="69" y="57"/>
                      </a:lnTo>
                      <a:lnTo>
                        <a:pt x="73" y="49"/>
                      </a:lnTo>
                      <a:lnTo>
                        <a:pt x="75" y="42"/>
                      </a:lnTo>
                      <a:lnTo>
                        <a:pt x="73" y="36"/>
                      </a:lnTo>
                      <a:lnTo>
                        <a:pt x="73" y="30"/>
                      </a:lnTo>
                      <a:lnTo>
                        <a:pt x="69" y="25"/>
                      </a:lnTo>
                      <a:lnTo>
                        <a:pt x="65" y="21"/>
                      </a:lnTo>
                      <a:lnTo>
                        <a:pt x="61" y="17"/>
                      </a:lnTo>
                      <a:lnTo>
                        <a:pt x="55" y="13"/>
                      </a:lnTo>
                      <a:lnTo>
                        <a:pt x="49" y="13"/>
                      </a:lnTo>
                      <a:lnTo>
                        <a:pt x="43" y="12"/>
                      </a:lnTo>
                      <a:lnTo>
                        <a:pt x="37" y="13"/>
                      </a:lnTo>
                      <a:lnTo>
                        <a:pt x="31" y="13"/>
                      </a:lnTo>
                      <a:lnTo>
                        <a:pt x="26" y="17"/>
                      </a:lnTo>
                      <a:lnTo>
                        <a:pt x="22" y="21"/>
                      </a:lnTo>
                      <a:lnTo>
                        <a:pt x="18" y="25"/>
                      </a:lnTo>
                      <a:lnTo>
                        <a:pt x="16" y="30"/>
                      </a:lnTo>
                      <a:lnTo>
                        <a:pt x="14" y="38"/>
                      </a:lnTo>
                      <a:lnTo>
                        <a:pt x="14" y="44"/>
                      </a:lnTo>
                      <a:lnTo>
                        <a:pt x="14" y="45"/>
                      </a:lnTo>
                      <a:lnTo>
                        <a:pt x="14" y="47"/>
                      </a:lnTo>
                      <a:lnTo>
                        <a:pt x="0" y="47"/>
                      </a:lnTo>
                      <a:lnTo>
                        <a:pt x="0" y="45"/>
                      </a:lnTo>
                      <a:lnTo>
                        <a:pt x="2" y="36"/>
                      </a:lnTo>
                      <a:lnTo>
                        <a:pt x="4" y="27"/>
                      </a:lnTo>
                      <a:lnTo>
                        <a:pt x="8" y="19"/>
                      </a:lnTo>
                      <a:lnTo>
                        <a:pt x="14" y="13"/>
                      </a:lnTo>
                      <a:lnTo>
                        <a:pt x="20" y="8"/>
                      </a:lnTo>
                      <a:lnTo>
                        <a:pt x="28" y="4"/>
                      </a:lnTo>
                      <a:lnTo>
                        <a:pt x="35" y="0"/>
                      </a:lnTo>
                      <a:lnTo>
                        <a:pt x="45" y="0"/>
                      </a:lnTo>
                      <a:lnTo>
                        <a:pt x="53" y="0"/>
                      </a:lnTo>
                      <a:lnTo>
                        <a:pt x="61" y="2"/>
                      </a:lnTo>
                      <a:lnTo>
                        <a:pt x="69" y="8"/>
                      </a:lnTo>
                      <a:lnTo>
                        <a:pt x="75" y="12"/>
                      </a:lnTo>
                      <a:lnTo>
                        <a:pt x="81" y="19"/>
                      </a:lnTo>
                      <a:lnTo>
                        <a:pt x="85" y="27"/>
                      </a:lnTo>
                      <a:lnTo>
                        <a:pt x="87" y="34"/>
                      </a:lnTo>
                      <a:lnTo>
                        <a:pt x="89" y="42"/>
                      </a:lnTo>
                      <a:lnTo>
                        <a:pt x="87" y="53"/>
                      </a:lnTo>
                      <a:lnTo>
                        <a:pt x="83" y="62"/>
                      </a:lnTo>
                      <a:lnTo>
                        <a:pt x="75" y="72"/>
                      </a:lnTo>
                      <a:lnTo>
                        <a:pt x="65" y="81"/>
                      </a:lnTo>
                      <a:lnTo>
                        <a:pt x="18" y="124"/>
                      </a:lnTo>
                      <a:lnTo>
                        <a:pt x="87" y="124"/>
                      </a:lnTo>
                      <a:lnTo>
                        <a:pt x="87" y="1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248" name="Freeform 89"/>
                <p:cNvSpPr>
                  <a:spLocks noEditPoints="1"/>
                </p:cNvSpPr>
                <p:nvPr/>
              </p:nvSpPr>
              <p:spPr bwMode="auto">
                <a:xfrm>
                  <a:off x="3126" y="3054"/>
                  <a:ext cx="49" cy="70"/>
                </a:xfrm>
                <a:custGeom>
                  <a:avLst/>
                  <a:gdLst>
                    <a:gd name="T0" fmla="*/ 1 w 98"/>
                    <a:gd name="T1" fmla="*/ 1 h 140"/>
                    <a:gd name="T2" fmla="*/ 1 w 98"/>
                    <a:gd name="T3" fmla="*/ 1 h 140"/>
                    <a:gd name="T4" fmla="*/ 1 w 98"/>
                    <a:gd name="T5" fmla="*/ 1 h 140"/>
                    <a:gd name="T6" fmla="*/ 1 w 98"/>
                    <a:gd name="T7" fmla="*/ 1 h 140"/>
                    <a:gd name="T8" fmla="*/ 1 w 98"/>
                    <a:gd name="T9" fmla="*/ 1 h 140"/>
                    <a:gd name="T10" fmla="*/ 1 w 98"/>
                    <a:gd name="T11" fmla="*/ 1 h 140"/>
                    <a:gd name="T12" fmla="*/ 1 w 98"/>
                    <a:gd name="T13" fmla="*/ 1 h 140"/>
                    <a:gd name="T14" fmla="*/ 1 w 98"/>
                    <a:gd name="T15" fmla="*/ 1 h 140"/>
                    <a:gd name="T16" fmla="*/ 1 w 98"/>
                    <a:gd name="T17" fmla="*/ 1 h 140"/>
                    <a:gd name="T18" fmla="*/ 1 w 98"/>
                    <a:gd name="T19" fmla="*/ 1 h 140"/>
                    <a:gd name="T20" fmla="*/ 1 w 98"/>
                    <a:gd name="T21" fmla="*/ 1 h 140"/>
                    <a:gd name="T22" fmla="*/ 1 w 98"/>
                    <a:gd name="T23" fmla="*/ 1 h 140"/>
                    <a:gd name="T24" fmla="*/ 1 w 98"/>
                    <a:gd name="T25" fmla="*/ 1 h 140"/>
                    <a:gd name="T26" fmla="*/ 1 w 98"/>
                    <a:gd name="T27" fmla="*/ 1 h 140"/>
                    <a:gd name="T28" fmla="*/ 1 w 98"/>
                    <a:gd name="T29" fmla="*/ 1 h 140"/>
                    <a:gd name="T30" fmla="*/ 1 w 98"/>
                    <a:gd name="T31" fmla="*/ 1 h 140"/>
                    <a:gd name="T32" fmla="*/ 1 w 98"/>
                    <a:gd name="T33" fmla="*/ 1 h 140"/>
                    <a:gd name="T34" fmla="*/ 0 w 98"/>
                    <a:gd name="T35" fmla="*/ 1 h 140"/>
                    <a:gd name="T36" fmla="*/ 1 w 98"/>
                    <a:gd name="T37" fmla="*/ 1 h 140"/>
                    <a:gd name="T38" fmla="*/ 1 w 98"/>
                    <a:gd name="T39" fmla="*/ 1 h 140"/>
                    <a:gd name="T40" fmla="*/ 1 w 98"/>
                    <a:gd name="T41" fmla="*/ 1 h 140"/>
                    <a:gd name="T42" fmla="*/ 1 w 98"/>
                    <a:gd name="T43" fmla="*/ 0 h 140"/>
                    <a:gd name="T44" fmla="*/ 1 w 98"/>
                    <a:gd name="T45" fmla="*/ 0 h 140"/>
                    <a:gd name="T46" fmla="*/ 1 w 98"/>
                    <a:gd name="T47" fmla="*/ 1 h 140"/>
                    <a:gd name="T48" fmla="*/ 1 w 98"/>
                    <a:gd name="T49" fmla="*/ 1 h 140"/>
                    <a:gd name="T50" fmla="*/ 1 w 98"/>
                    <a:gd name="T51" fmla="*/ 1 h 140"/>
                    <a:gd name="T52" fmla="*/ 1 w 98"/>
                    <a:gd name="T53" fmla="*/ 1 h 140"/>
                    <a:gd name="T54" fmla="*/ 1 w 98"/>
                    <a:gd name="T55" fmla="*/ 1 h 140"/>
                    <a:gd name="T56" fmla="*/ 1 w 98"/>
                    <a:gd name="T57" fmla="*/ 1 h 140"/>
                    <a:gd name="T58" fmla="*/ 1 w 98"/>
                    <a:gd name="T59" fmla="*/ 1 h 140"/>
                    <a:gd name="T60" fmla="*/ 1 w 98"/>
                    <a:gd name="T61" fmla="*/ 1 h 140"/>
                    <a:gd name="T62" fmla="*/ 1 w 98"/>
                    <a:gd name="T63" fmla="*/ 1 h 140"/>
                    <a:gd name="T64" fmla="*/ 1 w 98"/>
                    <a:gd name="T65" fmla="*/ 1 h 140"/>
                    <a:gd name="T66" fmla="*/ 1 w 98"/>
                    <a:gd name="T67" fmla="*/ 1 h 140"/>
                    <a:gd name="T68" fmla="*/ 0 w 98"/>
                    <a:gd name="T69" fmla="*/ 1 h 14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8" h="140">
                      <a:moveTo>
                        <a:pt x="14" y="92"/>
                      </a:moveTo>
                      <a:lnTo>
                        <a:pt x="16" y="100"/>
                      </a:lnTo>
                      <a:lnTo>
                        <a:pt x="16" y="108"/>
                      </a:lnTo>
                      <a:lnTo>
                        <a:pt x="20" y="113"/>
                      </a:lnTo>
                      <a:lnTo>
                        <a:pt x="24" y="119"/>
                      </a:lnTo>
                      <a:lnTo>
                        <a:pt x="28" y="123"/>
                      </a:lnTo>
                      <a:lnTo>
                        <a:pt x="34" y="124"/>
                      </a:lnTo>
                      <a:lnTo>
                        <a:pt x="42" y="126"/>
                      </a:lnTo>
                      <a:lnTo>
                        <a:pt x="48" y="128"/>
                      </a:lnTo>
                      <a:lnTo>
                        <a:pt x="56" y="126"/>
                      </a:lnTo>
                      <a:lnTo>
                        <a:pt x="64" y="124"/>
                      </a:lnTo>
                      <a:lnTo>
                        <a:pt x="70" y="123"/>
                      </a:lnTo>
                      <a:lnTo>
                        <a:pt x="74" y="119"/>
                      </a:lnTo>
                      <a:lnTo>
                        <a:pt x="78" y="113"/>
                      </a:lnTo>
                      <a:lnTo>
                        <a:pt x="80" y="108"/>
                      </a:lnTo>
                      <a:lnTo>
                        <a:pt x="82" y="100"/>
                      </a:lnTo>
                      <a:lnTo>
                        <a:pt x="84" y="92"/>
                      </a:lnTo>
                      <a:lnTo>
                        <a:pt x="84" y="47"/>
                      </a:lnTo>
                      <a:lnTo>
                        <a:pt x="82" y="40"/>
                      </a:lnTo>
                      <a:lnTo>
                        <a:pt x="80" y="32"/>
                      </a:lnTo>
                      <a:lnTo>
                        <a:pt x="78" y="27"/>
                      </a:lnTo>
                      <a:lnTo>
                        <a:pt x="74" y="21"/>
                      </a:lnTo>
                      <a:lnTo>
                        <a:pt x="70" y="17"/>
                      </a:lnTo>
                      <a:lnTo>
                        <a:pt x="64" y="13"/>
                      </a:lnTo>
                      <a:lnTo>
                        <a:pt x="56" y="12"/>
                      </a:lnTo>
                      <a:lnTo>
                        <a:pt x="48" y="12"/>
                      </a:lnTo>
                      <a:lnTo>
                        <a:pt x="42" y="12"/>
                      </a:lnTo>
                      <a:lnTo>
                        <a:pt x="34" y="13"/>
                      </a:lnTo>
                      <a:lnTo>
                        <a:pt x="28" y="17"/>
                      </a:lnTo>
                      <a:lnTo>
                        <a:pt x="24" y="21"/>
                      </a:lnTo>
                      <a:lnTo>
                        <a:pt x="20" y="27"/>
                      </a:lnTo>
                      <a:lnTo>
                        <a:pt x="16" y="32"/>
                      </a:lnTo>
                      <a:lnTo>
                        <a:pt x="16" y="40"/>
                      </a:lnTo>
                      <a:lnTo>
                        <a:pt x="14" y="47"/>
                      </a:lnTo>
                      <a:lnTo>
                        <a:pt x="14" y="92"/>
                      </a:lnTo>
                      <a:close/>
                      <a:moveTo>
                        <a:pt x="0" y="89"/>
                      </a:moveTo>
                      <a:lnTo>
                        <a:pt x="0" y="49"/>
                      </a:lnTo>
                      <a:lnTo>
                        <a:pt x="2" y="38"/>
                      </a:lnTo>
                      <a:lnTo>
                        <a:pt x="2" y="30"/>
                      </a:lnTo>
                      <a:lnTo>
                        <a:pt x="6" y="25"/>
                      </a:lnTo>
                      <a:lnTo>
                        <a:pt x="10" y="17"/>
                      </a:lnTo>
                      <a:lnTo>
                        <a:pt x="18" y="10"/>
                      </a:lnTo>
                      <a:lnTo>
                        <a:pt x="26" y="4"/>
                      </a:lnTo>
                      <a:lnTo>
                        <a:pt x="38" y="0"/>
                      </a:lnTo>
                      <a:lnTo>
                        <a:pt x="50" y="0"/>
                      </a:lnTo>
                      <a:lnTo>
                        <a:pt x="60" y="0"/>
                      </a:lnTo>
                      <a:lnTo>
                        <a:pt x="70" y="4"/>
                      </a:lnTo>
                      <a:lnTo>
                        <a:pt x="78" y="8"/>
                      </a:lnTo>
                      <a:lnTo>
                        <a:pt x="84" y="13"/>
                      </a:lnTo>
                      <a:lnTo>
                        <a:pt x="90" y="21"/>
                      </a:lnTo>
                      <a:lnTo>
                        <a:pt x="94" y="28"/>
                      </a:lnTo>
                      <a:lnTo>
                        <a:pt x="96" y="38"/>
                      </a:lnTo>
                      <a:lnTo>
                        <a:pt x="98" y="49"/>
                      </a:lnTo>
                      <a:lnTo>
                        <a:pt x="98" y="91"/>
                      </a:lnTo>
                      <a:lnTo>
                        <a:pt x="96" y="100"/>
                      </a:lnTo>
                      <a:lnTo>
                        <a:pt x="96" y="108"/>
                      </a:lnTo>
                      <a:lnTo>
                        <a:pt x="92" y="115"/>
                      </a:lnTo>
                      <a:lnTo>
                        <a:pt x="90" y="121"/>
                      </a:lnTo>
                      <a:lnTo>
                        <a:pt x="82" y="128"/>
                      </a:lnTo>
                      <a:lnTo>
                        <a:pt x="72" y="134"/>
                      </a:lnTo>
                      <a:lnTo>
                        <a:pt x="62" y="138"/>
                      </a:lnTo>
                      <a:lnTo>
                        <a:pt x="50" y="140"/>
                      </a:lnTo>
                      <a:lnTo>
                        <a:pt x="38" y="138"/>
                      </a:lnTo>
                      <a:lnTo>
                        <a:pt x="26" y="134"/>
                      </a:lnTo>
                      <a:lnTo>
                        <a:pt x="18" y="128"/>
                      </a:lnTo>
                      <a:lnTo>
                        <a:pt x="10" y="121"/>
                      </a:lnTo>
                      <a:lnTo>
                        <a:pt x="6" y="115"/>
                      </a:lnTo>
                      <a:lnTo>
                        <a:pt x="2" y="109"/>
                      </a:lnTo>
                      <a:lnTo>
                        <a:pt x="2" y="100"/>
                      </a:lnTo>
                      <a:lnTo>
                        <a:pt x="0" y="8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249" name="Freeform 90"/>
                <p:cNvSpPr>
                  <a:spLocks/>
                </p:cNvSpPr>
                <p:nvPr/>
              </p:nvSpPr>
              <p:spPr bwMode="auto">
                <a:xfrm>
                  <a:off x="3032" y="3120"/>
                  <a:ext cx="10" cy="5"/>
                </a:xfrm>
                <a:custGeom>
                  <a:avLst/>
                  <a:gdLst>
                    <a:gd name="T0" fmla="*/ 0 w 20"/>
                    <a:gd name="T1" fmla="*/ 1 h 9"/>
                    <a:gd name="T2" fmla="*/ 1 w 20"/>
                    <a:gd name="T3" fmla="*/ 1 h 9"/>
                    <a:gd name="T4" fmla="*/ 1 w 20"/>
                    <a:gd name="T5" fmla="*/ 1 h 9"/>
                    <a:gd name="T6" fmla="*/ 1 w 20"/>
                    <a:gd name="T7" fmla="*/ 0 h 9"/>
                    <a:gd name="T8" fmla="*/ 1 w 20"/>
                    <a:gd name="T9" fmla="*/ 0 h 9"/>
                    <a:gd name="T10" fmla="*/ 0 w 20"/>
                    <a:gd name="T11" fmla="*/ 1 h 9"/>
                    <a:gd name="T12" fmla="*/ 0 w 20"/>
                    <a:gd name="T13" fmla="*/ 1 h 9"/>
                    <a:gd name="T14" fmla="*/ 0 w 20"/>
                    <a:gd name="T15" fmla="*/ 1 h 9"/>
                    <a:gd name="T16" fmla="*/ 1 w 20"/>
                    <a:gd name="T17" fmla="*/ 1 h 9"/>
                    <a:gd name="T18" fmla="*/ 0 w 20"/>
                    <a:gd name="T19" fmla="*/ 1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9">
                      <a:moveTo>
                        <a:pt x="0" y="6"/>
                      </a:moveTo>
                      <a:lnTo>
                        <a:pt x="6" y="9"/>
                      </a:lnTo>
                      <a:lnTo>
                        <a:pt x="20" y="9"/>
                      </a:lnTo>
                      <a:lnTo>
                        <a:pt x="20" y="0"/>
                      </a:lnTo>
                      <a:lnTo>
                        <a:pt x="6" y="0"/>
                      </a:lnTo>
                      <a:lnTo>
                        <a:pt x="0" y="6"/>
                      </a:lnTo>
                      <a:lnTo>
                        <a:pt x="0" y="9"/>
                      </a:lnTo>
                      <a:lnTo>
                        <a:pt x="6" y="9"/>
                      </a:ln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250" name="Freeform 91"/>
                <p:cNvSpPr>
                  <a:spLocks/>
                </p:cNvSpPr>
                <p:nvPr/>
              </p:nvSpPr>
              <p:spPr bwMode="auto">
                <a:xfrm>
                  <a:off x="3032" y="3059"/>
                  <a:ext cx="6" cy="64"/>
                </a:xfrm>
                <a:custGeom>
                  <a:avLst/>
                  <a:gdLst>
                    <a:gd name="T0" fmla="*/ 1 w 12"/>
                    <a:gd name="T1" fmla="*/ 0 h 128"/>
                    <a:gd name="T2" fmla="*/ 0 w 12"/>
                    <a:gd name="T3" fmla="*/ 1 h 128"/>
                    <a:gd name="T4" fmla="*/ 0 w 12"/>
                    <a:gd name="T5" fmla="*/ 1 h 128"/>
                    <a:gd name="T6" fmla="*/ 1 w 12"/>
                    <a:gd name="T7" fmla="*/ 1 h 128"/>
                    <a:gd name="T8" fmla="*/ 1 w 12"/>
                    <a:gd name="T9" fmla="*/ 1 h 128"/>
                    <a:gd name="T10" fmla="*/ 1 w 12"/>
                    <a:gd name="T11" fmla="*/ 0 h 128"/>
                    <a:gd name="T12" fmla="*/ 1 w 12"/>
                    <a:gd name="T13" fmla="*/ 1 h 128"/>
                    <a:gd name="T14" fmla="*/ 1 w 12"/>
                    <a:gd name="T15" fmla="*/ 0 h 128"/>
                    <a:gd name="T16" fmla="*/ 1 w 12"/>
                    <a:gd name="T17" fmla="*/ 0 h 1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128">
                      <a:moveTo>
                        <a:pt x="6" y="0"/>
                      </a:moveTo>
                      <a:lnTo>
                        <a:pt x="0" y="3"/>
                      </a:lnTo>
                      <a:lnTo>
                        <a:pt x="0" y="128"/>
                      </a:lnTo>
                      <a:lnTo>
                        <a:pt x="12" y="128"/>
                      </a:lnTo>
                      <a:lnTo>
                        <a:pt x="12" y="3"/>
                      </a:lnTo>
                      <a:lnTo>
                        <a:pt x="6" y="0"/>
                      </a:lnTo>
                      <a:lnTo>
                        <a:pt x="12" y="3"/>
                      </a:lnTo>
                      <a:lnTo>
                        <a:pt x="12" y="0"/>
                      </a:lnTo>
                      <a:lnTo>
                        <a:pt x="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251" name="Freeform 92"/>
                <p:cNvSpPr>
                  <a:spLocks/>
                </p:cNvSpPr>
                <p:nvPr/>
              </p:nvSpPr>
              <p:spPr bwMode="auto">
                <a:xfrm>
                  <a:off x="3020" y="3059"/>
                  <a:ext cx="15" cy="5"/>
                </a:xfrm>
                <a:custGeom>
                  <a:avLst/>
                  <a:gdLst>
                    <a:gd name="T0" fmla="*/ 0 w 30"/>
                    <a:gd name="T1" fmla="*/ 1 h 9"/>
                    <a:gd name="T2" fmla="*/ 1 w 30"/>
                    <a:gd name="T3" fmla="*/ 1 h 9"/>
                    <a:gd name="T4" fmla="*/ 1 w 30"/>
                    <a:gd name="T5" fmla="*/ 1 h 9"/>
                    <a:gd name="T6" fmla="*/ 1 w 30"/>
                    <a:gd name="T7" fmla="*/ 0 h 9"/>
                    <a:gd name="T8" fmla="*/ 1 w 30"/>
                    <a:gd name="T9" fmla="*/ 0 h 9"/>
                    <a:gd name="T10" fmla="*/ 0 w 30"/>
                    <a:gd name="T11" fmla="*/ 1 h 9"/>
                    <a:gd name="T12" fmla="*/ 0 w 30"/>
                    <a:gd name="T13" fmla="*/ 1 h 9"/>
                    <a:gd name="T14" fmla="*/ 0 w 30"/>
                    <a:gd name="T15" fmla="*/ 1 h 9"/>
                    <a:gd name="T16" fmla="*/ 1 w 30"/>
                    <a:gd name="T17" fmla="*/ 1 h 9"/>
                    <a:gd name="T18" fmla="*/ 0 w 30"/>
                    <a:gd name="T19" fmla="*/ 1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 h="9">
                      <a:moveTo>
                        <a:pt x="0" y="3"/>
                      </a:moveTo>
                      <a:lnTo>
                        <a:pt x="4" y="9"/>
                      </a:lnTo>
                      <a:lnTo>
                        <a:pt x="30" y="9"/>
                      </a:lnTo>
                      <a:lnTo>
                        <a:pt x="30" y="0"/>
                      </a:lnTo>
                      <a:lnTo>
                        <a:pt x="4" y="0"/>
                      </a:lnTo>
                      <a:lnTo>
                        <a:pt x="0" y="3"/>
                      </a:lnTo>
                      <a:lnTo>
                        <a:pt x="0" y="9"/>
                      </a:lnTo>
                      <a:lnTo>
                        <a:pt x="4" y="9"/>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252" name="Freeform 93"/>
                <p:cNvSpPr>
                  <a:spLocks/>
                </p:cNvSpPr>
                <p:nvPr/>
              </p:nvSpPr>
              <p:spPr bwMode="auto">
                <a:xfrm>
                  <a:off x="3020" y="3053"/>
                  <a:ext cx="5" cy="8"/>
                </a:xfrm>
                <a:custGeom>
                  <a:avLst/>
                  <a:gdLst>
                    <a:gd name="T0" fmla="*/ 1 w 10"/>
                    <a:gd name="T1" fmla="*/ 0 h 15"/>
                    <a:gd name="T2" fmla="*/ 0 w 10"/>
                    <a:gd name="T3" fmla="*/ 1 h 15"/>
                    <a:gd name="T4" fmla="*/ 0 w 10"/>
                    <a:gd name="T5" fmla="*/ 1 h 15"/>
                    <a:gd name="T6" fmla="*/ 1 w 10"/>
                    <a:gd name="T7" fmla="*/ 1 h 15"/>
                    <a:gd name="T8" fmla="*/ 1 w 10"/>
                    <a:gd name="T9" fmla="*/ 1 h 15"/>
                    <a:gd name="T10" fmla="*/ 1 w 10"/>
                    <a:gd name="T11" fmla="*/ 0 h 15"/>
                    <a:gd name="T12" fmla="*/ 1 w 10"/>
                    <a:gd name="T13" fmla="*/ 0 h 15"/>
                    <a:gd name="T14" fmla="*/ 0 w 10"/>
                    <a:gd name="T15" fmla="*/ 0 h 15"/>
                    <a:gd name="T16" fmla="*/ 0 w 10"/>
                    <a:gd name="T17" fmla="*/ 1 h 15"/>
                    <a:gd name="T18" fmla="*/ 1 w 10"/>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 h="15">
                      <a:moveTo>
                        <a:pt x="4" y="0"/>
                      </a:moveTo>
                      <a:lnTo>
                        <a:pt x="0" y="4"/>
                      </a:lnTo>
                      <a:lnTo>
                        <a:pt x="0" y="15"/>
                      </a:lnTo>
                      <a:lnTo>
                        <a:pt x="10" y="15"/>
                      </a:lnTo>
                      <a:lnTo>
                        <a:pt x="10" y="4"/>
                      </a:lnTo>
                      <a:lnTo>
                        <a:pt x="4" y="0"/>
                      </a:lnTo>
                      <a:lnTo>
                        <a:pt x="0" y="0"/>
                      </a:lnTo>
                      <a:lnTo>
                        <a:pt x="0" y="4"/>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253" name="Freeform 94"/>
                <p:cNvSpPr>
                  <a:spLocks/>
                </p:cNvSpPr>
                <p:nvPr/>
              </p:nvSpPr>
              <p:spPr bwMode="auto">
                <a:xfrm>
                  <a:off x="3022" y="3053"/>
                  <a:ext cx="23" cy="5"/>
                </a:xfrm>
                <a:custGeom>
                  <a:avLst/>
                  <a:gdLst>
                    <a:gd name="T0" fmla="*/ 1 w 46"/>
                    <a:gd name="T1" fmla="*/ 1 h 10"/>
                    <a:gd name="T2" fmla="*/ 1 w 46"/>
                    <a:gd name="T3" fmla="*/ 0 h 10"/>
                    <a:gd name="T4" fmla="*/ 0 w 46"/>
                    <a:gd name="T5" fmla="*/ 0 h 10"/>
                    <a:gd name="T6" fmla="*/ 0 w 46"/>
                    <a:gd name="T7" fmla="*/ 1 h 10"/>
                    <a:gd name="T8" fmla="*/ 1 w 46"/>
                    <a:gd name="T9" fmla="*/ 1 h 10"/>
                    <a:gd name="T10" fmla="*/ 1 w 46"/>
                    <a:gd name="T11" fmla="*/ 1 h 10"/>
                    <a:gd name="T12" fmla="*/ 1 w 46"/>
                    <a:gd name="T13" fmla="*/ 1 h 10"/>
                    <a:gd name="T14" fmla="*/ 1 w 46"/>
                    <a:gd name="T15" fmla="*/ 0 h 10"/>
                    <a:gd name="T16" fmla="*/ 1 w 46"/>
                    <a:gd name="T17" fmla="*/ 0 h 10"/>
                    <a:gd name="T18" fmla="*/ 1 w 46"/>
                    <a:gd name="T19" fmla="*/ 1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6" h="10">
                      <a:moveTo>
                        <a:pt x="46" y="4"/>
                      </a:moveTo>
                      <a:lnTo>
                        <a:pt x="40" y="0"/>
                      </a:lnTo>
                      <a:lnTo>
                        <a:pt x="0" y="0"/>
                      </a:lnTo>
                      <a:lnTo>
                        <a:pt x="0" y="10"/>
                      </a:lnTo>
                      <a:lnTo>
                        <a:pt x="40" y="10"/>
                      </a:lnTo>
                      <a:lnTo>
                        <a:pt x="46" y="4"/>
                      </a:lnTo>
                      <a:lnTo>
                        <a:pt x="46" y="0"/>
                      </a:lnTo>
                      <a:lnTo>
                        <a:pt x="40" y="0"/>
                      </a:lnTo>
                      <a:lnTo>
                        <a:pt x="46"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254" name="Freeform 95"/>
                <p:cNvSpPr>
                  <a:spLocks/>
                </p:cNvSpPr>
                <p:nvPr/>
              </p:nvSpPr>
              <p:spPr bwMode="auto">
                <a:xfrm>
                  <a:off x="3039" y="3055"/>
                  <a:ext cx="6" cy="70"/>
                </a:xfrm>
                <a:custGeom>
                  <a:avLst/>
                  <a:gdLst>
                    <a:gd name="T0" fmla="*/ 1 w 12"/>
                    <a:gd name="T1" fmla="*/ 1 h 139"/>
                    <a:gd name="T2" fmla="*/ 1 w 12"/>
                    <a:gd name="T3" fmla="*/ 1 h 139"/>
                    <a:gd name="T4" fmla="*/ 1 w 12"/>
                    <a:gd name="T5" fmla="*/ 0 h 139"/>
                    <a:gd name="T6" fmla="*/ 0 w 12"/>
                    <a:gd name="T7" fmla="*/ 0 h 139"/>
                    <a:gd name="T8" fmla="*/ 0 w 12"/>
                    <a:gd name="T9" fmla="*/ 1 h 139"/>
                    <a:gd name="T10" fmla="*/ 1 w 12"/>
                    <a:gd name="T11" fmla="*/ 1 h 139"/>
                    <a:gd name="T12" fmla="*/ 1 w 12"/>
                    <a:gd name="T13" fmla="*/ 1 h 139"/>
                    <a:gd name="T14" fmla="*/ 1 w 12"/>
                    <a:gd name="T15" fmla="*/ 1 h 139"/>
                    <a:gd name="T16" fmla="*/ 1 w 12"/>
                    <a:gd name="T17" fmla="*/ 1 h 139"/>
                    <a:gd name="T18" fmla="*/ 1 w 12"/>
                    <a:gd name="T19" fmla="*/ 1 h 1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 h="139">
                      <a:moveTo>
                        <a:pt x="6" y="139"/>
                      </a:moveTo>
                      <a:lnTo>
                        <a:pt x="12" y="136"/>
                      </a:lnTo>
                      <a:lnTo>
                        <a:pt x="12" y="0"/>
                      </a:lnTo>
                      <a:lnTo>
                        <a:pt x="0" y="0"/>
                      </a:lnTo>
                      <a:lnTo>
                        <a:pt x="0" y="136"/>
                      </a:lnTo>
                      <a:lnTo>
                        <a:pt x="6" y="139"/>
                      </a:lnTo>
                      <a:lnTo>
                        <a:pt x="12" y="139"/>
                      </a:lnTo>
                      <a:lnTo>
                        <a:pt x="12" y="136"/>
                      </a:lnTo>
                      <a:lnTo>
                        <a:pt x="6" y="1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255" name="Freeform 96"/>
                <p:cNvSpPr>
                  <a:spLocks/>
                </p:cNvSpPr>
                <p:nvPr/>
              </p:nvSpPr>
              <p:spPr bwMode="auto">
                <a:xfrm>
                  <a:off x="3069" y="3120"/>
                  <a:ext cx="47" cy="5"/>
                </a:xfrm>
                <a:custGeom>
                  <a:avLst/>
                  <a:gdLst>
                    <a:gd name="T0" fmla="*/ 0 w 93"/>
                    <a:gd name="T1" fmla="*/ 1 h 9"/>
                    <a:gd name="T2" fmla="*/ 1 w 93"/>
                    <a:gd name="T3" fmla="*/ 1 h 9"/>
                    <a:gd name="T4" fmla="*/ 1 w 93"/>
                    <a:gd name="T5" fmla="*/ 1 h 9"/>
                    <a:gd name="T6" fmla="*/ 1 w 93"/>
                    <a:gd name="T7" fmla="*/ 0 h 9"/>
                    <a:gd name="T8" fmla="*/ 1 w 93"/>
                    <a:gd name="T9" fmla="*/ 0 h 9"/>
                    <a:gd name="T10" fmla="*/ 0 w 93"/>
                    <a:gd name="T11" fmla="*/ 1 h 9"/>
                    <a:gd name="T12" fmla="*/ 0 w 93"/>
                    <a:gd name="T13" fmla="*/ 1 h 9"/>
                    <a:gd name="T14" fmla="*/ 0 w 93"/>
                    <a:gd name="T15" fmla="*/ 1 h 9"/>
                    <a:gd name="T16" fmla="*/ 1 w 93"/>
                    <a:gd name="T17" fmla="*/ 1 h 9"/>
                    <a:gd name="T18" fmla="*/ 0 w 93"/>
                    <a:gd name="T19" fmla="*/ 1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3" h="9">
                      <a:moveTo>
                        <a:pt x="0" y="6"/>
                      </a:moveTo>
                      <a:lnTo>
                        <a:pt x="6" y="9"/>
                      </a:lnTo>
                      <a:lnTo>
                        <a:pt x="93" y="9"/>
                      </a:lnTo>
                      <a:lnTo>
                        <a:pt x="93" y="0"/>
                      </a:lnTo>
                      <a:lnTo>
                        <a:pt x="6" y="0"/>
                      </a:lnTo>
                      <a:lnTo>
                        <a:pt x="0" y="6"/>
                      </a:lnTo>
                      <a:lnTo>
                        <a:pt x="0" y="9"/>
                      </a:lnTo>
                      <a:lnTo>
                        <a:pt x="6" y="9"/>
                      </a:ln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256" name="Freeform 97"/>
                <p:cNvSpPr>
                  <a:spLocks/>
                </p:cNvSpPr>
                <p:nvPr/>
              </p:nvSpPr>
              <p:spPr bwMode="auto">
                <a:xfrm>
                  <a:off x="3069" y="3114"/>
                  <a:ext cx="6" cy="9"/>
                </a:xfrm>
                <a:custGeom>
                  <a:avLst/>
                  <a:gdLst>
                    <a:gd name="T0" fmla="*/ 1 w 12"/>
                    <a:gd name="T1" fmla="*/ 0 h 17"/>
                    <a:gd name="T2" fmla="*/ 0 w 12"/>
                    <a:gd name="T3" fmla="*/ 1 h 17"/>
                    <a:gd name="T4" fmla="*/ 0 w 12"/>
                    <a:gd name="T5" fmla="*/ 1 h 17"/>
                    <a:gd name="T6" fmla="*/ 1 w 12"/>
                    <a:gd name="T7" fmla="*/ 1 h 17"/>
                    <a:gd name="T8" fmla="*/ 1 w 12"/>
                    <a:gd name="T9" fmla="*/ 1 h 17"/>
                    <a:gd name="T10" fmla="*/ 1 w 12"/>
                    <a:gd name="T11" fmla="*/ 0 h 17"/>
                    <a:gd name="T12" fmla="*/ 1 w 12"/>
                    <a:gd name="T13" fmla="*/ 0 h 17"/>
                    <a:gd name="T14" fmla="*/ 0 w 12"/>
                    <a:gd name="T15" fmla="*/ 0 h 17"/>
                    <a:gd name="T16" fmla="*/ 0 w 12"/>
                    <a:gd name="T17" fmla="*/ 1 h 17"/>
                    <a:gd name="T18" fmla="*/ 1 w 12"/>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 h="17">
                      <a:moveTo>
                        <a:pt x="2" y="0"/>
                      </a:moveTo>
                      <a:lnTo>
                        <a:pt x="0" y="3"/>
                      </a:lnTo>
                      <a:lnTo>
                        <a:pt x="0" y="17"/>
                      </a:lnTo>
                      <a:lnTo>
                        <a:pt x="12" y="17"/>
                      </a:lnTo>
                      <a:lnTo>
                        <a:pt x="12" y="3"/>
                      </a:lnTo>
                      <a:lnTo>
                        <a:pt x="2" y="0"/>
                      </a:lnTo>
                      <a:lnTo>
                        <a:pt x="0" y="0"/>
                      </a:lnTo>
                      <a:lnTo>
                        <a:pt x="0" y="3"/>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257" name="Freeform 98"/>
                <p:cNvSpPr>
                  <a:spLocks/>
                </p:cNvSpPr>
                <p:nvPr/>
              </p:nvSpPr>
              <p:spPr bwMode="auto">
                <a:xfrm>
                  <a:off x="3070" y="3092"/>
                  <a:ext cx="29" cy="26"/>
                </a:xfrm>
                <a:custGeom>
                  <a:avLst/>
                  <a:gdLst>
                    <a:gd name="T0" fmla="*/ 1 w 57"/>
                    <a:gd name="T1" fmla="*/ 0 h 52"/>
                    <a:gd name="T2" fmla="*/ 1 w 57"/>
                    <a:gd name="T3" fmla="*/ 0 h 52"/>
                    <a:gd name="T4" fmla="*/ 0 w 57"/>
                    <a:gd name="T5" fmla="*/ 1 h 52"/>
                    <a:gd name="T6" fmla="*/ 1 w 57"/>
                    <a:gd name="T7" fmla="*/ 1 h 52"/>
                    <a:gd name="T8" fmla="*/ 1 w 57"/>
                    <a:gd name="T9" fmla="*/ 1 h 52"/>
                    <a:gd name="T10" fmla="*/ 1 w 57"/>
                    <a:gd name="T11" fmla="*/ 0 h 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 h="52">
                      <a:moveTo>
                        <a:pt x="51" y="0"/>
                      </a:moveTo>
                      <a:lnTo>
                        <a:pt x="51" y="0"/>
                      </a:lnTo>
                      <a:lnTo>
                        <a:pt x="0" y="45"/>
                      </a:lnTo>
                      <a:lnTo>
                        <a:pt x="8" y="52"/>
                      </a:lnTo>
                      <a:lnTo>
                        <a:pt x="57" y="7"/>
                      </a:lnTo>
                      <a:lnTo>
                        <a:pt x="5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258" name="Freeform 99"/>
                <p:cNvSpPr>
                  <a:spLocks/>
                </p:cNvSpPr>
                <p:nvPr/>
              </p:nvSpPr>
              <p:spPr bwMode="auto">
                <a:xfrm>
                  <a:off x="3096" y="3081"/>
                  <a:ext cx="14" cy="15"/>
                </a:xfrm>
                <a:custGeom>
                  <a:avLst/>
                  <a:gdLst>
                    <a:gd name="T0" fmla="*/ 1 w 28"/>
                    <a:gd name="T1" fmla="*/ 0 h 28"/>
                    <a:gd name="T2" fmla="*/ 1 w 28"/>
                    <a:gd name="T3" fmla="*/ 0 h 28"/>
                    <a:gd name="T4" fmla="*/ 1 w 28"/>
                    <a:gd name="T5" fmla="*/ 1 h 28"/>
                    <a:gd name="T6" fmla="*/ 0 w 28"/>
                    <a:gd name="T7" fmla="*/ 1 h 28"/>
                    <a:gd name="T8" fmla="*/ 1 w 28"/>
                    <a:gd name="T9" fmla="*/ 1 h 28"/>
                    <a:gd name="T10" fmla="*/ 1 w 28"/>
                    <a:gd name="T11" fmla="*/ 1 h 28"/>
                    <a:gd name="T12" fmla="*/ 1 w 28"/>
                    <a:gd name="T13" fmla="*/ 1 h 28"/>
                    <a:gd name="T14" fmla="*/ 1 w 28"/>
                    <a:gd name="T15" fmla="*/ 1 h 28"/>
                    <a:gd name="T16" fmla="*/ 1 w 28"/>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28">
                      <a:moveTo>
                        <a:pt x="18" y="0"/>
                      </a:moveTo>
                      <a:lnTo>
                        <a:pt x="18" y="0"/>
                      </a:lnTo>
                      <a:lnTo>
                        <a:pt x="12" y="7"/>
                      </a:lnTo>
                      <a:lnTo>
                        <a:pt x="0" y="21"/>
                      </a:lnTo>
                      <a:lnTo>
                        <a:pt x="6" y="28"/>
                      </a:lnTo>
                      <a:lnTo>
                        <a:pt x="20" y="15"/>
                      </a:lnTo>
                      <a:lnTo>
                        <a:pt x="28" y="5"/>
                      </a:lnTo>
                      <a:lnTo>
                        <a:pt x="1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259" name="Freeform 100"/>
                <p:cNvSpPr>
                  <a:spLocks/>
                </p:cNvSpPr>
                <p:nvPr/>
              </p:nvSpPr>
              <p:spPr bwMode="auto">
                <a:xfrm>
                  <a:off x="3105" y="3075"/>
                  <a:ext cx="8" cy="9"/>
                </a:xfrm>
                <a:custGeom>
                  <a:avLst/>
                  <a:gdLst>
                    <a:gd name="T0" fmla="*/ 1 w 16"/>
                    <a:gd name="T1" fmla="*/ 0 h 18"/>
                    <a:gd name="T2" fmla="*/ 1 w 16"/>
                    <a:gd name="T3" fmla="*/ 0 h 18"/>
                    <a:gd name="T4" fmla="*/ 1 w 16"/>
                    <a:gd name="T5" fmla="*/ 1 h 18"/>
                    <a:gd name="T6" fmla="*/ 0 w 16"/>
                    <a:gd name="T7" fmla="*/ 1 h 18"/>
                    <a:gd name="T8" fmla="*/ 1 w 16"/>
                    <a:gd name="T9" fmla="*/ 1 h 18"/>
                    <a:gd name="T10" fmla="*/ 1 w 16"/>
                    <a:gd name="T11" fmla="*/ 1 h 18"/>
                    <a:gd name="T12" fmla="*/ 1 w 16"/>
                    <a:gd name="T13" fmla="*/ 0 h 18"/>
                    <a:gd name="T14" fmla="*/ 1 w 16"/>
                    <a:gd name="T15" fmla="*/ 0 h 18"/>
                    <a:gd name="T16" fmla="*/ 1 w 16"/>
                    <a:gd name="T17" fmla="*/ 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18">
                      <a:moveTo>
                        <a:pt x="4" y="0"/>
                      </a:moveTo>
                      <a:lnTo>
                        <a:pt x="4" y="0"/>
                      </a:lnTo>
                      <a:lnTo>
                        <a:pt x="2" y="7"/>
                      </a:lnTo>
                      <a:lnTo>
                        <a:pt x="0" y="13"/>
                      </a:lnTo>
                      <a:lnTo>
                        <a:pt x="10" y="18"/>
                      </a:lnTo>
                      <a:lnTo>
                        <a:pt x="14" y="9"/>
                      </a:lnTo>
                      <a:lnTo>
                        <a:pt x="16" y="0"/>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260" name="Freeform 101"/>
                <p:cNvSpPr>
                  <a:spLocks/>
                </p:cNvSpPr>
                <p:nvPr/>
              </p:nvSpPr>
              <p:spPr bwMode="auto">
                <a:xfrm>
                  <a:off x="3103" y="3063"/>
                  <a:ext cx="10" cy="12"/>
                </a:xfrm>
                <a:custGeom>
                  <a:avLst/>
                  <a:gdLst>
                    <a:gd name="T0" fmla="*/ 0 w 20"/>
                    <a:gd name="T1" fmla="*/ 0 h 25"/>
                    <a:gd name="T2" fmla="*/ 0 w 20"/>
                    <a:gd name="T3" fmla="*/ 0 h 25"/>
                    <a:gd name="T4" fmla="*/ 1 w 20"/>
                    <a:gd name="T5" fmla="*/ 0 h 25"/>
                    <a:gd name="T6" fmla="*/ 1 w 20"/>
                    <a:gd name="T7" fmla="*/ 0 h 25"/>
                    <a:gd name="T8" fmla="*/ 1 w 20"/>
                    <a:gd name="T9" fmla="*/ 0 h 25"/>
                    <a:gd name="T10" fmla="*/ 1 w 20"/>
                    <a:gd name="T11" fmla="*/ 0 h 25"/>
                    <a:gd name="T12" fmla="*/ 1 w 20"/>
                    <a:gd name="T13" fmla="*/ 0 h 25"/>
                    <a:gd name="T14" fmla="*/ 1 w 20"/>
                    <a:gd name="T15" fmla="*/ 0 h 25"/>
                    <a:gd name="T16" fmla="*/ 1 w 20"/>
                    <a:gd name="T17" fmla="*/ 0 h 25"/>
                    <a:gd name="T18" fmla="*/ 1 w 20"/>
                    <a:gd name="T19" fmla="*/ 0 h 25"/>
                    <a:gd name="T20" fmla="*/ 1 w 20"/>
                    <a:gd name="T21" fmla="*/ 0 h 25"/>
                    <a:gd name="T22" fmla="*/ 1 w 20"/>
                    <a:gd name="T23" fmla="*/ 0 h 25"/>
                    <a:gd name="T24" fmla="*/ 0 w 20"/>
                    <a:gd name="T25" fmla="*/ 0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 h="25">
                      <a:moveTo>
                        <a:pt x="0" y="8"/>
                      </a:moveTo>
                      <a:lnTo>
                        <a:pt x="0" y="8"/>
                      </a:lnTo>
                      <a:lnTo>
                        <a:pt x="4" y="11"/>
                      </a:lnTo>
                      <a:lnTo>
                        <a:pt x="6" y="15"/>
                      </a:lnTo>
                      <a:lnTo>
                        <a:pt x="8" y="19"/>
                      </a:lnTo>
                      <a:lnTo>
                        <a:pt x="8" y="25"/>
                      </a:lnTo>
                      <a:lnTo>
                        <a:pt x="20" y="25"/>
                      </a:lnTo>
                      <a:lnTo>
                        <a:pt x="18" y="17"/>
                      </a:lnTo>
                      <a:lnTo>
                        <a:pt x="16" y="11"/>
                      </a:lnTo>
                      <a:lnTo>
                        <a:pt x="14" y="6"/>
                      </a:lnTo>
                      <a:lnTo>
                        <a:pt x="8" y="0"/>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261" name="Freeform 102"/>
                <p:cNvSpPr>
                  <a:spLocks/>
                </p:cNvSpPr>
                <p:nvPr/>
              </p:nvSpPr>
              <p:spPr bwMode="auto">
                <a:xfrm>
                  <a:off x="3094" y="3057"/>
                  <a:ext cx="13" cy="9"/>
                </a:xfrm>
                <a:custGeom>
                  <a:avLst/>
                  <a:gdLst>
                    <a:gd name="T0" fmla="*/ 0 w 26"/>
                    <a:gd name="T1" fmla="*/ 0 h 19"/>
                    <a:gd name="T2" fmla="*/ 0 w 26"/>
                    <a:gd name="T3" fmla="*/ 0 h 19"/>
                    <a:gd name="T4" fmla="*/ 1 w 26"/>
                    <a:gd name="T5" fmla="*/ 0 h 19"/>
                    <a:gd name="T6" fmla="*/ 1 w 26"/>
                    <a:gd name="T7" fmla="*/ 0 h 19"/>
                    <a:gd name="T8" fmla="*/ 1 w 26"/>
                    <a:gd name="T9" fmla="*/ 0 h 19"/>
                    <a:gd name="T10" fmla="*/ 1 w 26"/>
                    <a:gd name="T11" fmla="*/ 0 h 19"/>
                    <a:gd name="T12" fmla="*/ 1 w 26"/>
                    <a:gd name="T13" fmla="*/ 0 h 19"/>
                    <a:gd name="T14" fmla="*/ 1 w 26"/>
                    <a:gd name="T15" fmla="*/ 0 h 19"/>
                    <a:gd name="T16" fmla="*/ 1 w 26"/>
                    <a:gd name="T17" fmla="*/ 0 h 19"/>
                    <a:gd name="T18" fmla="*/ 1 w 26"/>
                    <a:gd name="T19" fmla="*/ 0 h 19"/>
                    <a:gd name="T20" fmla="*/ 0 w 26"/>
                    <a:gd name="T21" fmla="*/ 0 h 19"/>
                    <a:gd name="T22" fmla="*/ 0 w 26"/>
                    <a:gd name="T23" fmla="*/ 0 h 19"/>
                    <a:gd name="T24" fmla="*/ 0 w 26"/>
                    <a:gd name="T25" fmla="*/ 0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 h="19">
                      <a:moveTo>
                        <a:pt x="0" y="11"/>
                      </a:moveTo>
                      <a:lnTo>
                        <a:pt x="0" y="11"/>
                      </a:lnTo>
                      <a:lnTo>
                        <a:pt x="6" y="11"/>
                      </a:lnTo>
                      <a:lnTo>
                        <a:pt x="10" y="13"/>
                      </a:lnTo>
                      <a:lnTo>
                        <a:pt x="14" y="15"/>
                      </a:lnTo>
                      <a:lnTo>
                        <a:pt x="18" y="19"/>
                      </a:lnTo>
                      <a:lnTo>
                        <a:pt x="26" y="11"/>
                      </a:lnTo>
                      <a:lnTo>
                        <a:pt x="22" y="6"/>
                      </a:lnTo>
                      <a:lnTo>
                        <a:pt x="14" y="4"/>
                      </a:lnTo>
                      <a:lnTo>
                        <a:pt x="8" y="2"/>
                      </a:lnTo>
                      <a:lnTo>
                        <a:pt x="0" y="0"/>
                      </a:lnTo>
                      <a:lnTo>
                        <a:pt x="0"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262" name="Freeform 103"/>
                <p:cNvSpPr>
                  <a:spLocks/>
                </p:cNvSpPr>
                <p:nvPr/>
              </p:nvSpPr>
              <p:spPr bwMode="auto">
                <a:xfrm>
                  <a:off x="3081" y="3057"/>
                  <a:ext cx="13" cy="9"/>
                </a:xfrm>
                <a:custGeom>
                  <a:avLst/>
                  <a:gdLst>
                    <a:gd name="T0" fmla="*/ 1 w 25"/>
                    <a:gd name="T1" fmla="*/ 0 h 19"/>
                    <a:gd name="T2" fmla="*/ 1 w 25"/>
                    <a:gd name="T3" fmla="*/ 0 h 19"/>
                    <a:gd name="T4" fmla="*/ 1 w 25"/>
                    <a:gd name="T5" fmla="*/ 0 h 19"/>
                    <a:gd name="T6" fmla="*/ 1 w 25"/>
                    <a:gd name="T7" fmla="*/ 0 h 19"/>
                    <a:gd name="T8" fmla="*/ 1 w 25"/>
                    <a:gd name="T9" fmla="*/ 0 h 19"/>
                    <a:gd name="T10" fmla="*/ 1 w 25"/>
                    <a:gd name="T11" fmla="*/ 0 h 19"/>
                    <a:gd name="T12" fmla="*/ 1 w 25"/>
                    <a:gd name="T13" fmla="*/ 0 h 19"/>
                    <a:gd name="T14" fmla="*/ 1 w 25"/>
                    <a:gd name="T15" fmla="*/ 0 h 19"/>
                    <a:gd name="T16" fmla="*/ 1 w 25"/>
                    <a:gd name="T17" fmla="*/ 0 h 19"/>
                    <a:gd name="T18" fmla="*/ 1 w 25"/>
                    <a:gd name="T19" fmla="*/ 0 h 19"/>
                    <a:gd name="T20" fmla="*/ 0 w 25"/>
                    <a:gd name="T21" fmla="*/ 0 h 19"/>
                    <a:gd name="T22" fmla="*/ 0 w 25"/>
                    <a:gd name="T23" fmla="*/ 0 h 19"/>
                    <a:gd name="T24" fmla="*/ 1 w 25"/>
                    <a:gd name="T25" fmla="*/ 0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 h="19">
                      <a:moveTo>
                        <a:pt x="8" y="19"/>
                      </a:moveTo>
                      <a:lnTo>
                        <a:pt x="8" y="19"/>
                      </a:lnTo>
                      <a:lnTo>
                        <a:pt x="11" y="15"/>
                      </a:lnTo>
                      <a:lnTo>
                        <a:pt x="15" y="13"/>
                      </a:lnTo>
                      <a:lnTo>
                        <a:pt x="19" y="11"/>
                      </a:lnTo>
                      <a:lnTo>
                        <a:pt x="25" y="11"/>
                      </a:lnTo>
                      <a:lnTo>
                        <a:pt x="25" y="0"/>
                      </a:lnTo>
                      <a:lnTo>
                        <a:pt x="17" y="2"/>
                      </a:lnTo>
                      <a:lnTo>
                        <a:pt x="11" y="4"/>
                      </a:lnTo>
                      <a:lnTo>
                        <a:pt x="6" y="7"/>
                      </a:lnTo>
                      <a:lnTo>
                        <a:pt x="0" y="11"/>
                      </a:lnTo>
                      <a:lnTo>
                        <a:pt x="8"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263" name="Freeform 104"/>
                <p:cNvSpPr>
                  <a:spLocks/>
                </p:cNvSpPr>
                <p:nvPr/>
              </p:nvSpPr>
              <p:spPr bwMode="auto">
                <a:xfrm>
                  <a:off x="3076" y="3063"/>
                  <a:ext cx="9" cy="13"/>
                </a:xfrm>
                <a:custGeom>
                  <a:avLst/>
                  <a:gdLst>
                    <a:gd name="T0" fmla="*/ 1 w 18"/>
                    <a:gd name="T1" fmla="*/ 0 h 27"/>
                    <a:gd name="T2" fmla="*/ 1 w 18"/>
                    <a:gd name="T3" fmla="*/ 0 h 27"/>
                    <a:gd name="T4" fmla="*/ 1 w 18"/>
                    <a:gd name="T5" fmla="*/ 0 h 27"/>
                    <a:gd name="T6" fmla="*/ 1 w 18"/>
                    <a:gd name="T7" fmla="*/ 0 h 27"/>
                    <a:gd name="T8" fmla="*/ 1 w 18"/>
                    <a:gd name="T9" fmla="*/ 0 h 27"/>
                    <a:gd name="T10" fmla="*/ 1 w 18"/>
                    <a:gd name="T11" fmla="*/ 0 h 27"/>
                    <a:gd name="T12" fmla="*/ 1 w 18"/>
                    <a:gd name="T13" fmla="*/ 0 h 27"/>
                    <a:gd name="T14" fmla="*/ 1 w 18"/>
                    <a:gd name="T15" fmla="*/ 0 h 27"/>
                    <a:gd name="T16" fmla="*/ 1 w 18"/>
                    <a:gd name="T17" fmla="*/ 0 h 27"/>
                    <a:gd name="T18" fmla="*/ 1 w 18"/>
                    <a:gd name="T19" fmla="*/ 0 h 27"/>
                    <a:gd name="T20" fmla="*/ 0 w 18"/>
                    <a:gd name="T21" fmla="*/ 0 h 27"/>
                    <a:gd name="T22" fmla="*/ 0 w 18"/>
                    <a:gd name="T23" fmla="*/ 0 h 27"/>
                    <a:gd name="T24" fmla="*/ 1 w 18"/>
                    <a:gd name="T25" fmla="*/ 0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 h="27">
                      <a:moveTo>
                        <a:pt x="12" y="27"/>
                      </a:moveTo>
                      <a:lnTo>
                        <a:pt x="12" y="27"/>
                      </a:lnTo>
                      <a:lnTo>
                        <a:pt x="12" y="21"/>
                      </a:lnTo>
                      <a:lnTo>
                        <a:pt x="14" y="15"/>
                      </a:lnTo>
                      <a:lnTo>
                        <a:pt x="16" y="11"/>
                      </a:lnTo>
                      <a:lnTo>
                        <a:pt x="18" y="8"/>
                      </a:lnTo>
                      <a:lnTo>
                        <a:pt x="10" y="0"/>
                      </a:lnTo>
                      <a:lnTo>
                        <a:pt x="6" y="6"/>
                      </a:lnTo>
                      <a:lnTo>
                        <a:pt x="2" y="11"/>
                      </a:lnTo>
                      <a:lnTo>
                        <a:pt x="2" y="19"/>
                      </a:lnTo>
                      <a:lnTo>
                        <a:pt x="0" y="27"/>
                      </a:lnTo>
                      <a:lnTo>
                        <a:pt x="12"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264" name="Freeform 105"/>
                <p:cNvSpPr>
                  <a:spLocks/>
                </p:cNvSpPr>
                <p:nvPr/>
              </p:nvSpPr>
              <p:spPr bwMode="auto">
                <a:xfrm>
                  <a:off x="3076" y="3076"/>
                  <a:ext cx="6" cy="1"/>
                </a:xfrm>
                <a:custGeom>
                  <a:avLst/>
                  <a:gdLst>
                    <a:gd name="T0" fmla="*/ 1 w 12"/>
                    <a:gd name="T1" fmla="*/ 1 h 1"/>
                    <a:gd name="T2" fmla="*/ 1 w 12"/>
                    <a:gd name="T3" fmla="*/ 1 h 1"/>
                    <a:gd name="T4" fmla="*/ 1 w 12"/>
                    <a:gd name="T5" fmla="*/ 0 h 1"/>
                    <a:gd name="T6" fmla="*/ 1 w 12"/>
                    <a:gd name="T7" fmla="*/ 0 h 1"/>
                    <a:gd name="T8" fmla="*/ 0 w 12"/>
                    <a:gd name="T9" fmla="*/ 0 h 1"/>
                    <a:gd name="T10" fmla="*/ 0 w 12"/>
                    <a:gd name="T11" fmla="*/ 1 h 1"/>
                    <a:gd name="T12" fmla="*/ 0 w 12"/>
                    <a:gd name="T13" fmla="*/ 1 h 1"/>
                    <a:gd name="T14" fmla="*/ 0 w 12"/>
                    <a:gd name="T15" fmla="*/ 1 h 1"/>
                    <a:gd name="T16" fmla="*/ 1 w 12"/>
                    <a:gd name="T17" fmla="*/ 1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1">
                      <a:moveTo>
                        <a:pt x="12" y="1"/>
                      </a:moveTo>
                      <a:lnTo>
                        <a:pt x="12" y="1"/>
                      </a:lnTo>
                      <a:lnTo>
                        <a:pt x="12" y="0"/>
                      </a:lnTo>
                      <a:lnTo>
                        <a:pt x="0" y="0"/>
                      </a:lnTo>
                      <a:lnTo>
                        <a:pt x="0" y="1"/>
                      </a:lnTo>
                      <a:lnTo>
                        <a:pt x="12"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265" name="Freeform 106"/>
                <p:cNvSpPr>
                  <a:spLocks/>
                </p:cNvSpPr>
                <p:nvPr/>
              </p:nvSpPr>
              <p:spPr bwMode="auto">
                <a:xfrm>
                  <a:off x="3076" y="3075"/>
                  <a:ext cx="6" cy="5"/>
                </a:xfrm>
                <a:custGeom>
                  <a:avLst/>
                  <a:gdLst>
                    <a:gd name="T0" fmla="*/ 1 w 12"/>
                    <a:gd name="T1" fmla="*/ 0 h 11"/>
                    <a:gd name="T2" fmla="*/ 1 w 12"/>
                    <a:gd name="T3" fmla="*/ 0 h 11"/>
                    <a:gd name="T4" fmla="*/ 1 w 12"/>
                    <a:gd name="T5" fmla="*/ 0 h 11"/>
                    <a:gd name="T6" fmla="*/ 1 w 12"/>
                    <a:gd name="T7" fmla="*/ 0 h 11"/>
                    <a:gd name="T8" fmla="*/ 0 w 12"/>
                    <a:gd name="T9" fmla="*/ 0 h 11"/>
                    <a:gd name="T10" fmla="*/ 0 w 12"/>
                    <a:gd name="T11" fmla="*/ 0 h 11"/>
                    <a:gd name="T12" fmla="*/ 0 w 12"/>
                    <a:gd name="T13" fmla="*/ 0 h 11"/>
                    <a:gd name="T14" fmla="*/ 1 w 12"/>
                    <a:gd name="T15" fmla="*/ 0 h 11"/>
                    <a:gd name="T16" fmla="*/ 1 w 12"/>
                    <a:gd name="T17" fmla="*/ 0 h 11"/>
                    <a:gd name="T18" fmla="*/ 1 w 12"/>
                    <a:gd name="T19" fmla="*/ 0 h 11"/>
                    <a:gd name="T20" fmla="*/ 1 w 12"/>
                    <a:gd name="T21" fmla="*/ 0 h 11"/>
                    <a:gd name="T22" fmla="*/ 1 w 12"/>
                    <a:gd name="T23" fmla="*/ 0 h 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 h="11">
                      <a:moveTo>
                        <a:pt x="6" y="11"/>
                      </a:moveTo>
                      <a:lnTo>
                        <a:pt x="12" y="5"/>
                      </a:lnTo>
                      <a:lnTo>
                        <a:pt x="12" y="3"/>
                      </a:lnTo>
                      <a:lnTo>
                        <a:pt x="0" y="3"/>
                      </a:lnTo>
                      <a:lnTo>
                        <a:pt x="0" y="5"/>
                      </a:lnTo>
                      <a:lnTo>
                        <a:pt x="6" y="0"/>
                      </a:lnTo>
                      <a:lnTo>
                        <a:pt x="6" y="11"/>
                      </a:lnTo>
                      <a:lnTo>
                        <a:pt x="12" y="11"/>
                      </a:lnTo>
                      <a:lnTo>
                        <a:pt x="12" y="5"/>
                      </a:lnTo>
                      <a:lnTo>
                        <a:pt x="6"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266" name="Freeform 107"/>
                <p:cNvSpPr>
                  <a:spLocks/>
                </p:cNvSpPr>
                <p:nvPr/>
              </p:nvSpPr>
              <p:spPr bwMode="auto">
                <a:xfrm>
                  <a:off x="3069" y="3075"/>
                  <a:ext cx="10" cy="5"/>
                </a:xfrm>
                <a:custGeom>
                  <a:avLst/>
                  <a:gdLst>
                    <a:gd name="T0" fmla="*/ 0 w 20"/>
                    <a:gd name="T1" fmla="*/ 0 h 11"/>
                    <a:gd name="T2" fmla="*/ 1 w 20"/>
                    <a:gd name="T3" fmla="*/ 0 h 11"/>
                    <a:gd name="T4" fmla="*/ 1 w 20"/>
                    <a:gd name="T5" fmla="*/ 0 h 11"/>
                    <a:gd name="T6" fmla="*/ 1 w 20"/>
                    <a:gd name="T7" fmla="*/ 0 h 11"/>
                    <a:gd name="T8" fmla="*/ 1 w 20"/>
                    <a:gd name="T9" fmla="*/ 0 h 11"/>
                    <a:gd name="T10" fmla="*/ 0 w 20"/>
                    <a:gd name="T11" fmla="*/ 0 h 11"/>
                    <a:gd name="T12" fmla="*/ 0 w 20"/>
                    <a:gd name="T13" fmla="*/ 0 h 11"/>
                    <a:gd name="T14" fmla="*/ 0 w 20"/>
                    <a:gd name="T15" fmla="*/ 0 h 11"/>
                    <a:gd name="T16" fmla="*/ 1 w 20"/>
                    <a:gd name="T17" fmla="*/ 0 h 11"/>
                    <a:gd name="T18" fmla="*/ 0 w 20"/>
                    <a:gd name="T19" fmla="*/ 0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11">
                      <a:moveTo>
                        <a:pt x="0" y="5"/>
                      </a:moveTo>
                      <a:lnTo>
                        <a:pt x="6" y="11"/>
                      </a:lnTo>
                      <a:lnTo>
                        <a:pt x="20" y="11"/>
                      </a:lnTo>
                      <a:lnTo>
                        <a:pt x="20" y="0"/>
                      </a:lnTo>
                      <a:lnTo>
                        <a:pt x="6" y="0"/>
                      </a:lnTo>
                      <a:lnTo>
                        <a:pt x="0" y="5"/>
                      </a:lnTo>
                      <a:lnTo>
                        <a:pt x="0" y="11"/>
                      </a:lnTo>
                      <a:lnTo>
                        <a:pt x="6" y="11"/>
                      </a:lnTo>
                      <a:lnTo>
                        <a:pt x="0"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267" name="Freeform 108"/>
                <p:cNvSpPr>
                  <a:spLocks/>
                </p:cNvSpPr>
                <p:nvPr/>
              </p:nvSpPr>
              <p:spPr bwMode="auto">
                <a:xfrm>
                  <a:off x="3069" y="3077"/>
                  <a:ext cx="6" cy="1"/>
                </a:xfrm>
                <a:custGeom>
                  <a:avLst/>
                  <a:gdLst>
                    <a:gd name="T0" fmla="*/ 1 w 12"/>
                    <a:gd name="T1" fmla="*/ 0 h 2"/>
                    <a:gd name="T2" fmla="*/ 0 w 12"/>
                    <a:gd name="T3" fmla="*/ 0 h 2"/>
                    <a:gd name="T4" fmla="*/ 0 w 12"/>
                    <a:gd name="T5" fmla="*/ 1 h 2"/>
                    <a:gd name="T6" fmla="*/ 1 w 12"/>
                    <a:gd name="T7" fmla="*/ 1 h 2"/>
                    <a:gd name="T8" fmla="*/ 1 w 12"/>
                    <a:gd name="T9" fmla="*/ 0 h 2"/>
                    <a:gd name="T10" fmla="*/ 1 w 12"/>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
                      <a:moveTo>
                        <a:pt x="12" y="0"/>
                      </a:moveTo>
                      <a:lnTo>
                        <a:pt x="0" y="0"/>
                      </a:lnTo>
                      <a:lnTo>
                        <a:pt x="0" y="2"/>
                      </a:lnTo>
                      <a:lnTo>
                        <a:pt x="12" y="2"/>
                      </a:lnTo>
                      <a:lnTo>
                        <a:pt x="1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268" name="Freeform 109"/>
                <p:cNvSpPr>
                  <a:spLocks/>
                </p:cNvSpPr>
                <p:nvPr/>
              </p:nvSpPr>
              <p:spPr bwMode="auto">
                <a:xfrm>
                  <a:off x="3069" y="3059"/>
                  <a:ext cx="12" cy="18"/>
                </a:xfrm>
                <a:custGeom>
                  <a:avLst/>
                  <a:gdLst>
                    <a:gd name="T0" fmla="*/ 1 w 24"/>
                    <a:gd name="T1" fmla="*/ 0 h 35"/>
                    <a:gd name="T2" fmla="*/ 1 w 24"/>
                    <a:gd name="T3" fmla="*/ 0 h 35"/>
                    <a:gd name="T4" fmla="*/ 1 w 24"/>
                    <a:gd name="T5" fmla="*/ 1 h 35"/>
                    <a:gd name="T6" fmla="*/ 1 w 24"/>
                    <a:gd name="T7" fmla="*/ 1 h 35"/>
                    <a:gd name="T8" fmla="*/ 1 w 24"/>
                    <a:gd name="T9" fmla="*/ 1 h 35"/>
                    <a:gd name="T10" fmla="*/ 0 w 24"/>
                    <a:gd name="T11" fmla="*/ 1 h 35"/>
                    <a:gd name="T12" fmla="*/ 1 w 24"/>
                    <a:gd name="T13" fmla="*/ 1 h 35"/>
                    <a:gd name="T14" fmla="*/ 1 w 24"/>
                    <a:gd name="T15" fmla="*/ 1 h 35"/>
                    <a:gd name="T16" fmla="*/ 1 w 24"/>
                    <a:gd name="T17" fmla="*/ 1 h 35"/>
                    <a:gd name="T18" fmla="*/ 1 w 24"/>
                    <a:gd name="T19" fmla="*/ 1 h 35"/>
                    <a:gd name="T20" fmla="*/ 1 w 24"/>
                    <a:gd name="T21" fmla="*/ 1 h 35"/>
                    <a:gd name="T22" fmla="*/ 1 w 24"/>
                    <a:gd name="T23" fmla="*/ 1 h 35"/>
                    <a:gd name="T24" fmla="*/ 1 w 24"/>
                    <a:gd name="T25" fmla="*/ 0 h 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4" h="35">
                      <a:moveTo>
                        <a:pt x="16" y="0"/>
                      </a:moveTo>
                      <a:lnTo>
                        <a:pt x="16" y="0"/>
                      </a:lnTo>
                      <a:lnTo>
                        <a:pt x="8" y="7"/>
                      </a:lnTo>
                      <a:lnTo>
                        <a:pt x="4" y="15"/>
                      </a:lnTo>
                      <a:lnTo>
                        <a:pt x="2" y="26"/>
                      </a:lnTo>
                      <a:lnTo>
                        <a:pt x="0" y="35"/>
                      </a:lnTo>
                      <a:lnTo>
                        <a:pt x="12" y="35"/>
                      </a:lnTo>
                      <a:lnTo>
                        <a:pt x="12" y="26"/>
                      </a:lnTo>
                      <a:lnTo>
                        <a:pt x="14" y="18"/>
                      </a:lnTo>
                      <a:lnTo>
                        <a:pt x="18" y="13"/>
                      </a:lnTo>
                      <a:lnTo>
                        <a:pt x="24" y="7"/>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269" name="Freeform 110"/>
                <p:cNvSpPr>
                  <a:spLocks/>
                </p:cNvSpPr>
                <p:nvPr/>
              </p:nvSpPr>
              <p:spPr bwMode="auto">
                <a:xfrm>
                  <a:off x="3077" y="3051"/>
                  <a:ext cx="18" cy="12"/>
                </a:xfrm>
                <a:custGeom>
                  <a:avLst/>
                  <a:gdLst>
                    <a:gd name="T0" fmla="*/ 1 w 35"/>
                    <a:gd name="T1" fmla="*/ 0 h 22"/>
                    <a:gd name="T2" fmla="*/ 1 w 35"/>
                    <a:gd name="T3" fmla="*/ 0 h 22"/>
                    <a:gd name="T4" fmla="*/ 1 w 35"/>
                    <a:gd name="T5" fmla="*/ 1 h 22"/>
                    <a:gd name="T6" fmla="*/ 1 w 35"/>
                    <a:gd name="T7" fmla="*/ 1 h 22"/>
                    <a:gd name="T8" fmla="*/ 1 w 35"/>
                    <a:gd name="T9" fmla="*/ 1 h 22"/>
                    <a:gd name="T10" fmla="*/ 0 w 35"/>
                    <a:gd name="T11" fmla="*/ 1 h 22"/>
                    <a:gd name="T12" fmla="*/ 1 w 35"/>
                    <a:gd name="T13" fmla="*/ 1 h 22"/>
                    <a:gd name="T14" fmla="*/ 1 w 35"/>
                    <a:gd name="T15" fmla="*/ 1 h 22"/>
                    <a:gd name="T16" fmla="*/ 1 w 35"/>
                    <a:gd name="T17" fmla="*/ 1 h 22"/>
                    <a:gd name="T18" fmla="*/ 1 w 35"/>
                    <a:gd name="T19" fmla="*/ 1 h 22"/>
                    <a:gd name="T20" fmla="*/ 1 w 35"/>
                    <a:gd name="T21" fmla="*/ 1 h 22"/>
                    <a:gd name="T22" fmla="*/ 1 w 35"/>
                    <a:gd name="T23" fmla="*/ 1 h 22"/>
                    <a:gd name="T24" fmla="*/ 1 w 35"/>
                    <a:gd name="T25" fmla="*/ 0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5" h="22">
                      <a:moveTo>
                        <a:pt x="35" y="0"/>
                      </a:moveTo>
                      <a:lnTo>
                        <a:pt x="35" y="0"/>
                      </a:lnTo>
                      <a:lnTo>
                        <a:pt x="25" y="1"/>
                      </a:lnTo>
                      <a:lnTo>
                        <a:pt x="16" y="3"/>
                      </a:lnTo>
                      <a:lnTo>
                        <a:pt x="6" y="7"/>
                      </a:lnTo>
                      <a:lnTo>
                        <a:pt x="0" y="15"/>
                      </a:lnTo>
                      <a:lnTo>
                        <a:pt x="8" y="22"/>
                      </a:lnTo>
                      <a:lnTo>
                        <a:pt x="14" y="17"/>
                      </a:lnTo>
                      <a:lnTo>
                        <a:pt x="19" y="13"/>
                      </a:lnTo>
                      <a:lnTo>
                        <a:pt x="27" y="11"/>
                      </a:lnTo>
                      <a:lnTo>
                        <a:pt x="35" y="11"/>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270" name="Freeform 111"/>
                <p:cNvSpPr>
                  <a:spLocks/>
                </p:cNvSpPr>
                <p:nvPr/>
              </p:nvSpPr>
              <p:spPr bwMode="auto">
                <a:xfrm>
                  <a:off x="3095" y="3051"/>
                  <a:ext cx="17" cy="11"/>
                </a:xfrm>
                <a:custGeom>
                  <a:avLst/>
                  <a:gdLst>
                    <a:gd name="T0" fmla="*/ 1 w 34"/>
                    <a:gd name="T1" fmla="*/ 1 h 20"/>
                    <a:gd name="T2" fmla="*/ 1 w 34"/>
                    <a:gd name="T3" fmla="*/ 1 h 20"/>
                    <a:gd name="T4" fmla="*/ 1 w 34"/>
                    <a:gd name="T5" fmla="*/ 1 h 20"/>
                    <a:gd name="T6" fmla="*/ 1 w 34"/>
                    <a:gd name="T7" fmla="*/ 1 h 20"/>
                    <a:gd name="T8" fmla="*/ 1 w 34"/>
                    <a:gd name="T9" fmla="*/ 1 h 20"/>
                    <a:gd name="T10" fmla="*/ 0 w 34"/>
                    <a:gd name="T11" fmla="*/ 0 h 20"/>
                    <a:gd name="T12" fmla="*/ 0 w 34"/>
                    <a:gd name="T13" fmla="*/ 1 h 20"/>
                    <a:gd name="T14" fmla="*/ 1 w 34"/>
                    <a:gd name="T15" fmla="*/ 1 h 20"/>
                    <a:gd name="T16" fmla="*/ 1 w 34"/>
                    <a:gd name="T17" fmla="*/ 1 h 20"/>
                    <a:gd name="T18" fmla="*/ 1 w 34"/>
                    <a:gd name="T19" fmla="*/ 1 h 20"/>
                    <a:gd name="T20" fmla="*/ 1 w 34"/>
                    <a:gd name="T21" fmla="*/ 1 h 20"/>
                    <a:gd name="T22" fmla="*/ 1 w 34"/>
                    <a:gd name="T23" fmla="*/ 1 h 20"/>
                    <a:gd name="T24" fmla="*/ 1 w 34"/>
                    <a:gd name="T25" fmla="*/ 1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4" h="20">
                      <a:moveTo>
                        <a:pt x="34" y="13"/>
                      </a:moveTo>
                      <a:lnTo>
                        <a:pt x="34" y="13"/>
                      </a:lnTo>
                      <a:lnTo>
                        <a:pt x="26" y="7"/>
                      </a:lnTo>
                      <a:lnTo>
                        <a:pt x="18" y="3"/>
                      </a:lnTo>
                      <a:lnTo>
                        <a:pt x="10" y="1"/>
                      </a:lnTo>
                      <a:lnTo>
                        <a:pt x="0" y="0"/>
                      </a:lnTo>
                      <a:lnTo>
                        <a:pt x="0" y="11"/>
                      </a:lnTo>
                      <a:lnTo>
                        <a:pt x="8" y="11"/>
                      </a:lnTo>
                      <a:lnTo>
                        <a:pt x="14" y="13"/>
                      </a:lnTo>
                      <a:lnTo>
                        <a:pt x="20" y="17"/>
                      </a:lnTo>
                      <a:lnTo>
                        <a:pt x="26" y="20"/>
                      </a:lnTo>
                      <a:lnTo>
                        <a:pt x="34"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271" name="Freeform 112"/>
                <p:cNvSpPr>
                  <a:spLocks/>
                </p:cNvSpPr>
                <p:nvPr/>
              </p:nvSpPr>
              <p:spPr bwMode="auto">
                <a:xfrm>
                  <a:off x="3108" y="3058"/>
                  <a:ext cx="11" cy="17"/>
                </a:xfrm>
                <a:custGeom>
                  <a:avLst/>
                  <a:gdLst>
                    <a:gd name="T0" fmla="*/ 1 w 22"/>
                    <a:gd name="T1" fmla="*/ 1 h 34"/>
                    <a:gd name="T2" fmla="*/ 1 w 22"/>
                    <a:gd name="T3" fmla="*/ 1 h 34"/>
                    <a:gd name="T4" fmla="*/ 1 w 22"/>
                    <a:gd name="T5" fmla="*/ 1 h 34"/>
                    <a:gd name="T6" fmla="*/ 1 w 22"/>
                    <a:gd name="T7" fmla="*/ 1 h 34"/>
                    <a:gd name="T8" fmla="*/ 1 w 22"/>
                    <a:gd name="T9" fmla="*/ 1 h 34"/>
                    <a:gd name="T10" fmla="*/ 1 w 22"/>
                    <a:gd name="T11" fmla="*/ 0 h 34"/>
                    <a:gd name="T12" fmla="*/ 0 w 22"/>
                    <a:gd name="T13" fmla="*/ 1 h 34"/>
                    <a:gd name="T14" fmla="*/ 1 w 22"/>
                    <a:gd name="T15" fmla="*/ 1 h 34"/>
                    <a:gd name="T16" fmla="*/ 1 w 22"/>
                    <a:gd name="T17" fmla="*/ 1 h 34"/>
                    <a:gd name="T18" fmla="*/ 1 w 22"/>
                    <a:gd name="T19" fmla="*/ 1 h 34"/>
                    <a:gd name="T20" fmla="*/ 1 w 22"/>
                    <a:gd name="T21" fmla="*/ 1 h 34"/>
                    <a:gd name="T22" fmla="*/ 1 w 22"/>
                    <a:gd name="T23" fmla="*/ 1 h 34"/>
                    <a:gd name="T24" fmla="*/ 1 w 22"/>
                    <a:gd name="T25" fmla="*/ 1 h 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2" h="34">
                      <a:moveTo>
                        <a:pt x="22" y="34"/>
                      </a:moveTo>
                      <a:lnTo>
                        <a:pt x="22" y="34"/>
                      </a:lnTo>
                      <a:lnTo>
                        <a:pt x="22" y="24"/>
                      </a:lnTo>
                      <a:lnTo>
                        <a:pt x="20" y="17"/>
                      </a:lnTo>
                      <a:lnTo>
                        <a:pt x="14" y="7"/>
                      </a:lnTo>
                      <a:lnTo>
                        <a:pt x="8" y="0"/>
                      </a:lnTo>
                      <a:lnTo>
                        <a:pt x="0" y="7"/>
                      </a:lnTo>
                      <a:lnTo>
                        <a:pt x="6" y="13"/>
                      </a:lnTo>
                      <a:lnTo>
                        <a:pt x="8" y="20"/>
                      </a:lnTo>
                      <a:lnTo>
                        <a:pt x="10" y="26"/>
                      </a:lnTo>
                      <a:lnTo>
                        <a:pt x="12" y="34"/>
                      </a:lnTo>
                      <a:lnTo>
                        <a:pt x="22"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272" name="Freeform 113"/>
                <p:cNvSpPr>
                  <a:spLocks/>
                </p:cNvSpPr>
                <p:nvPr/>
              </p:nvSpPr>
              <p:spPr bwMode="auto">
                <a:xfrm>
                  <a:off x="3111" y="3075"/>
                  <a:ext cx="8" cy="11"/>
                </a:xfrm>
                <a:custGeom>
                  <a:avLst/>
                  <a:gdLst>
                    <a:gd name="T0" fmla="*/ 1 w 16"/>
                    <a:gd name="T1" fmla="*/ 1 h 22"/>
                    <a:gd name="T2" fmla="*/ 1 w 16"/>
                    <a:gd name="T3" fmla="*/ 1 h 22"/>
                    <a:gd name="T4" fmla="*/ 1 w 16"/>
                    <a:gd name="T5" fmla="*/ 1 h 22"/>
                    <a:gd name="T6" fmla="*/ 1 w 16"/>
                    <a:gd name="T7" fmla="*/ 0 h 22"/>
                    <a:gd name="T8" fmla="*/ 1 w 16"/>
                    <a:gd name="T9" fmla="*/ 0 h 22"/>
                    <a:gd name="T10" fmla="*/ 1 w 16"/>
                    <a:gd name="T11" fmla="*/ 1 h 22"/>
                    <a:gd name="T12" fmla="*/ 0 w 16"/>
                    <a:gd name="T13" fmla="*/ 1 h 22"/>
                    <a:gd name="T14" fmla="*/ 0 w 16"/>
                    <a:gd name="T15" fmla="*/ 1 h 22"/>
                    <a:gd name="T16" fmla="*/ 1 w 16"/>
                    <a:gd name="T17" fmla="*/ 1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22">
                      <a:moveTo>
                        <a:pt x="10" y="22"/>
                      </a:moveTo>
                      <a:lnTo>
                        <a:pt x="10" y="22"/>
                      </a:lnTo>
                      <a:lnTo>
                        <a:pt x="16" y="13"/>
                      </a:lnTo>
                      <a:lnTo>
                        <a:pt x="16" y="0"/>
                      </a:lnTo>
                      <a:lnTo>
                        <a:pt x="6" y="0"/>
                      </a:lnTo>
                      <a:lnTo>
                        <a:pt x="4" y="9"/>
                      </a:lnTo>
                      <a:lnTo>
                        <a:pt x="0" y="18"/>
                      </a:lnTo>
                      <a:lnTo>
                        <a:pt x="10"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273" name="Freeform 114"/>
                <p:cNvSpPr>
                  <a:spLocks/>
                </p:cNvSpPr>
                <p:nvPr/>
              </p:nvSpPr>
              <p:spPr bwMode="auto">
                <a:xfrm>
                  <a:off x="3104" y="3084"/>
                  <a:ext cx="12" cy="13"/>
                </a:xfrm>
                <a:custGeom>
                  <a:avLst/>
                  <a:gdLst>
                    <a:gd name="T0" fmla="*/ 1 w 24"/>
                    <a:gd name="T1" fmla="*/ 0 h 27"/>
                    <a:gd name="T2" fmla="*/ 1 w 24"/>
                    <a:gd name="T3" fmla="*/ 0 h 27"/>
                    <a:gd name="T4" fmla="*/ 1 w 24"/>
                    <a:gd name="T5" fmla="*/ 0 h 27"/>
                    <a:gd name="T6" fmla="*/ 1 w 24"/>
                    <a:gd name="T7" fmla="*/ 0 h 27"/>
                    <a:gd name="T8" fmla="*/ 1 w 24"/>
                    <a:gd name="T9" fmla="*/ 0 h 27"/>
                    <a:gd name="T10" fmla="*/ 1 w 24"/>
                    <a:gd name="T11" fmla="*/ 0 h 27"/>
                    <a:gd name="T12" fmla="*/ 0 w 24"/>
                    <a:gd name="T13" fmla="*/ 0 h 27"/>
                    <a:gd name="T14" fmla="*/ 0 w 24"/>
                    <a:gd name="T15" fmla="*/ 0 h 27"/>
                    <a:gd name="T16" fmla="*/ 1 w 24"/>
                    <a:gd name="T17" fmla="*/ 0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27">
                      <a:moveTo>
                        <a:pt x="6" y="27"/>
                      </a:moveTo>
                      <a:lnTo>
                        <a:pt x="6" y="27"/>
                      </a:lnTo>
                      <a:lnTo>
                        <a:pt x="18" y="16"/>
                      </a:lnTo>
                      <a:lnTo>
                        <a:pt x="24" y="4"/>
                      </a:lnTo>
                      <a:lnTo>
                        <a:pt x="14" y="0"/>
                      </a:lnTo>
                      <a:lnTo>
                        <a:pt x="8" y="8"/>
                      </a:lnTo>
                      <a:lnTo>
                        <a:pt x="0" y="17"/>
                      </a:lnTo>
                      <a:lnTo>
                        <a:pt x="6"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274" name="Freeform 115"/>
                <p:cNvSpPr>
                  <a:spLocks/>
                </p:cNvSpPr>
                <p:nvPr/>
              </p:nvSpPr>
              <p:spPr bwMode="auto">
                <a:xfrm>
                  <a:off x="3080" y="3093"/>
                  <a:ext cx="27" cy="25"/>
                </a:xfrm>
                <a:custGeom>
                  <a:avLst/>
                  <a:gdLst>
                    <a:gd name="T0" fmla="*/ 1 w 53"/>
                    <a:gd name="T1" fmla="*/ 0 h 51"/>
                    <a:gd name="T2" fmla="*/ 1 w 53"/>
                    <a:gd name="T3" fmla="*/ 0 h 51"/>
                    <a:gd name="T4" fmla="*/ 1 w 53"/>
                    <a:gd name="T5" fmla="*/ 0 h 51"/>
                    <a:gd name="T6" fmla="*/ 1 w 53"/>
                    <a:gd name="T7" fmla="*/ 0 h 51"/>
                    <a:gd name="T8" fmla="*/ 0 w 53"/>
                    <a:gd name="T9" fmla="*/ 0 h 51"/>
                    <a:gd name="T10" fmla="*/ 1 w 53"/>
                    <a:gd name="T11" fmla="*/ 0 h 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 h="51">
                      <a:moveTo>
                        <a:pt x="2" y="51"/>
                      </a:moveTo>
                      <a:lnTo>
                        <a:pt x="6" y="51"/>
                      </a:lnTo>
                      <a:lnTo>
                        <a:pt x="53" y="10"/>
                      </a:lnTo>
                      <a:lnTo>
                        <a:pt x="47" y="0"/>
                      </a:lnTo>
                      <a:lnTo>
                        <a:pt x="0" y="44"/>
                      </a:lnTo>
                      <a:lnTo>
                        <a:pt x="2"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275" name="Freeform 116"/>
                <p:cNvSpPr>
                  <a:spLocks/>
                </p:cNvSpPr>
                <p:nvPr/>
              </p:nvSpPr>
              <p:spPr bwMode="auto">
                <a:xfrm>
                  <a:off x="3081" y="3113"/>
                  <a:ext cx="38" cy="5"/>
                </a:xfrm>
                <a:custGeom>
                  <a:avLst/>
                  <a:gdLst>
                    <a:gd name="T0" fmla="*/ 1 w 75"/>
                    <a:gd name="T1" fmla="*/ 1 h 9"/>
                    <a:gd name="T2" fmla="*/ 1 w 75"/>
                    <a:gd name="T3" fmla="*/ 0 h 9"/>
                    <a:gd name="T4" fmla="*/ 0 w 75"/>
                    <a:gd name="T5" fmla="*/ 0 h 9"/>
                    <a:gd name="T6" fmla="*/ 0 w 75"/>
                    <a:gd name="T7" fmla="*/ 1 h 9"/>
                    <a:gd name="T8" fmla="*/ 1 w 75"/>
                    <a:gd name="T9" fmla="*/ 1 h 9"/>
                    <a:gd name="T10" fmla="*/ 1 w 75"/>
                    <a:gd name="T11" fmla="*/ 1 h 9"/>
                    <a:gd name="T12" fmla="*/ 1 w 75"/>
                    <a:gd name="T13" fmla="*/ 1 h 9"/>
                    <a:gd name="T14" fmla="*/ 1 w 75"/>
                    <a:gd name="T15" fmla="*/ 0 h 9"/>
                    <a:gd name="T16" fmla="*/ 1 w 75"/>
                    <a:gd name="T17" fmla="*/ 0 h 9"/>
                    <a:gd name="T18" fmla="*/ 1 w 75"/>
                    <a:gd name="T19" fmla="*/ 1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5" h="9">
                      <a:moveTo>
                        <a:pt x="75" y="5"/>
                      </a:moveTo>
                      <a:lnTo>
                        <a:pt x="69" y="0"/>
                      </a:lnTo>
                      <a:lnTo>
                        <a:pt x="0" y="0"/>
                      </a:lnTo>
                      <a:lnTo>
                        <a:pt x="0" y="9"/>
                      </a:lnTo>
                      <a:lnTo>
                        <a:pt x="69" y="9"/>
                      </a:lnTo>
                      <a:lnTo>
                        <a:pt x="75" y="5"/>
                      </a:lnTo>
                      <a:lnTo>
                        <a:pt x="75" y="0"/>
                      </a:lnTo>
                      <a:lnTo>
                        <a:pt x="69" y="0"/>
                      </a:lnTo>
                      <a:lnTo>
                        <a:pt x="75"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276" name="Freeform 117"/>
                <p:cNvSpPr>
                  <a:spLocks/>
                </p:cNvSpPr>
                <p:nvPr/>
              </p:nvSpPr>
              <p:spPr bwMode="auto">
                <a:xfrm>
                  <a:off x="3114" y="3116"/>
                  <a:ext cx="5" cy="9"/>
                </a:xfrm>
                <a:custGeom>
                  <a:avLst/>
                  <a:gdLst>
                    <a:gd name="T0" fmla="*/ 1 w 10"/>
                    <a:gd name="T1" fmla="*/ 1 h 17"/>
                    <a:gd name="T2" fmla="*/ 1 w 10"/>
                    <a:gd name="T3" fmla="*/ 1 h 17"/>
                    <a:gd name="T4" fmla="*/ 1 w 10"/>
                    <a:gd name="T5" fmla="*/ 0 h 17"/>
                    <a:gd name="T6" fmla="*/ 0 w 10"/>
                    <a:gd name="T7" fmla="*/ 0 h 17"/>
                    <a:gd name="T8" fmla="*/ 0 w 10"/>
                    <a:gd name="T9" fmla="*/ 1 h 17"/>
                    <a:gd name="T10" fmla="*/ 1 w 10"/>
                    <a:gd name="T11" fmla="*/ 1 h 17"/>
                    <a:gd name="T12" fmla="*/ 1 w 10"/>
                    <a:gd name="T13" fmla="*/ 1 h 17"/>
                    <a:gd name="T14" fmla="*/ 1 w 10"/>
                    <a:gd name="T15" fmla="*/ 1 h 17"/>
                    <a:gd name="T16" fmla="*/ 1 w 10"/>
                    <a:gd name="T17" fmla="*/ 1 h 17"/>
                    <a:gd name="T18" fmla="*/ 1 w 10"/>
                    <a:gd name="T19" fmla="*/ 1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 h="17">
                      <a:moveTo>
                        <a:pt x="4" y="17"/>
                      </a:moveTo>
                      <a:lnTo>
                        <a:pt x="10" y="14"/>
                      </a:lnTo>
                      <a:lnTo>
                        <a:pt x="10" y="0"/>
                      </a:lnTo>
                      <a:lnTo>
                        <a:pt x="0" y="0"/>
                      </a:lnTo>
                      <a:lnTo>
                        <a:pt x="0" y="14"/>
                      </a:lnTo>
                      <a:lnTo>
                        <a:pt x="4" y="17"/>
                      </a:lnTo>
                      <a:lnTo>
                        <a:pt x="10" y="17"/>
                      </a:lnTo>
                      <a:lnTo>
                        <a:pt x="10" y="14"/>
                      </a:lnTo>
                      <a:lnTo>
                        <a:pt x="4"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277" name="Freeform 118"/>
                <p:cNvSpPr>
                  <a:spLocks/>
                </p:cNvSpPr>
                <p:nvPr/>
              </p:nvSpPr>
              <p:spPr bwMode="auto">
                <a:xfrm>
                  <a:off x="3131" y="3100"/>
                  <a:ext cx="9" cy="15"/>
                </a:xfrm>
                <a:custGeom>
                  <a:avLst/>
                  <a:gdLst>
                    <a:gd name="T0" fmla="*/ 1 w 18"/>
                    <a:gd name="T1" fmla="*/ 0 h 31"/>
                    <a:gd name="T2" fmla="*/ 1 w 18"/>
                    <a:gd name="T3" fmla="*/ 0 h 31"/>
                    <a:gd name="T4" fmla="*/ 1 w 18"/>
                    <a:gd name="T5" fmla="*/ 0 h 31"/>
                    <a:gd name="T6" fmla="*/ 1 w 18"/>
                    <a:gd name="T7" fmla="*/ 0 h 31"/>
                    <a:gd name="T8" fmla="*/ 1 w 18"/>
                    <a:gd name="T9" fmla="*/ 0 h 31"/>
                    <a:gd name="T10" fmla="*/ 1 w 18"/>
                    <a:gd name="T11" fmla="*/ 0 h 31"/>
                    <a:gd name="T12" fmla="*/ 0 w 18"/>
                    <a:gd name="T13" fmla="*/ 0 h 31"/>
                    <a:gd name="T14" fmla="*/ 0 w 18"/>
                    <a:gd name="T15" fmla="*/ 0 h 31"/>
                    <a:gd name="T16" fmla="*/ 1 w 18"/>
                    <a:gd name="T17" fmla="*/ 0 h 31"/>
                    <a:gd name="T18" fmla="*/ 1 w 18"/>
                    <a:gd name="T19" fmla="*/ 0 h 31"/>
                    <a:gd name="T20" fmla="*/ 1 w 18"/>
                    <a:gd name="T21" fmla="*/ 0 h 31"/>
                    <a:gd name="T22" fmla="*/ 1 w 18"/>
                    <a:gd name="T23" fmla="*/ 0 h 31"/>
                    <a:gd name="T24" fmla="*/ 1 w 18"/>
                    <a:gd name="T25" fmla="*/ 0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 h="31">
                      <a:moveTo>
                        <a:pt x="18" y="23"/>
                      </a:moveTo>
                      <a:lnTo>
                        <a:pt x="18" y="23"/>
                      </a:lnTo>
                      <a:lnTo>
                        <a:pt x="14" y="19"/>
                      </a:lnTo>
                      <a:lnTo>
                        <a:pt x="12" y="14"/>
                      </a:lnTo>
                      <a:lnTo>
                        <a:pt x="10" y="8"/>
                      </a:lnTo>
                      <a:lnTo>
                        <a:pt x="10" y="0"/>
                      </a:lnTo>
                      <a:lnTo>
                        <a:pt x="0" y="0"/>
                      </a:lnTo>
                      <a:lnTo>
                        <a:pt x="0" y="10"/>
                      </a:lnTo>
                      <a:lnTo>
                        <a:pt x="2" y="17"/>
                      </a:lnTo>
                      <a:lnTo>
                        <a:pt x="4" y="23"/>
                      </a:lnTo>
                      <a:lnTo>
                        <a:pt x="10" y="31"/>
                      </a:lnTo>
                      <a:lnTo>
                        <a:pt x="18"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278" name="Freeform 119"/>
                <p:cNvSpPr>
                  <a:spLocks/>
                </p:cNvSpPr>
                <p:nvPr/>
              </p:nvSpPr>
              <p:spPr bwMode="auto">
                <a:xfrm>
                  <a:off x="3136" y="3112"/>
                  <a:ext cx="14" cy="9"/>
                </a:xfrm>
                <a:custGeom>
                  <a:avLst/>
                  <a:gdLst>
                    <a:gd name="T0" fmla="*/ 1 w 28"/>
                    <a:gd name="T1" fmla="*/ 0 h 19"/>
                    <a:gd name="T2" fmla="*/ 1 w 28"/>
                    <a:gd name="T3" fmla="*/ 0 h 19"/>
                    <a:gd name="T4" fmla="*/ 1 w 28"/>
                    <a:gd name="T5" fmla="*/ 0 h 19"/>
                    <a:gd name="T6" fmla="*/ 1 w 28"/>
                    <a:gd name="T7" fmla="*/ 0 h 19"/>
                    <a:gd name="T8" fmla="*/ 1 w 28"/>
                    <a:gd name="T9" fmla="*/ 0 h 19"/>
                    <a:gd name="T10" fmla="*/ 1 w 28"/>
                    <a:gd name="T11" fmla="*/ 0 h 19"/>
                    <a:gd name="T12" fmla="*/ 0 w 28"/>
                    <a:gd name="T13" fmla="*/ 0 h 19"/>
                    <a:gd name="T14" fmla="*/ 1 w 28"/>
                    <a:gd name="T15" fmla="*/ 0 h 19"/>
                    <a:gd name="T16" fmla="*/ 1 w 28"/>
                    <a:gd name="T17" fmla="*/ 0 h 19"/>
                    <a:gd name="T18" fmla="*/ 1 w 28"/>
                    <a:gd name="T19" fmla="*/ 0 h 19"/>
                    <a:gd name="T20" fmla="*/ 1 w 28"/>
                    <a:gd name="T21" fmla="*/ 0 h 19"/>
                    <a:gd name="T22" fmla="*/ 1 w 28"/>
                    <a:gd name="T23" fmla="*/ 0 h 19"/>
                    <a:gd name="T24" fmla="*/ 1 w 28"/>
                    <a:gd name="T25" fmla="*/ 0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 h="19">
                      <a:moveTo>
                        <a:pt x="28" y="8"/>
                      </a:moveTo>
                      <a:lnTo>
                        <a:pt x="28" y="8"/>
                      </a:lnTo>
                      <a:lnTo>
                        <a:pt x="22" y="8"/>
                      </a:lnTo>
                      <a:lnTo>
                        <a:pt x="16" y="6"/>
                      </a:lnTo>
                      <a:lnTo>
                        <a:pt x="12" y="4"/>
                      </a:lnTo>
                      <a:lnTo>
                        <a:pt x="8" y="0"/>
                      </a:lnTo>
                      <a:lnTo>
                        <a:pt x="0" y="8"/>
                      </a:lnTo>
                      <a:lnTo>
                        <a:pt x="6" y="11"/>
                      </a:lnTo>
                      <a:lnTo>
                        <a:pt x="12" y="15"/>
                      </a:lnTo>
                      <a:lnTo>
                        <a:pt x="20" y="17"/>
                      </a:lnTo>
                      <a:lnTo>
                        <a:pt x="28" y="19"/>
                      </a:lnTo>
                      <a:lnTo>
                        <a:pt x="28"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279" name="Freeform 120"/>
                <p:cNvSpPr>
                  <a:spLocks/>
                </p:cNvSpPr>
                <p:nvPr/>
              </p:nvSpPr>
              <p:spPr bwMode="auto">
                <a:xfrm>
                  <a:off x="3150" y="3112"/>
                  <a:ext cx="15" cy="9"/>
                </a:xfrm>
                <a:custGeom>
                  <a:avLst/>
                  <a:gdLst>
                    <a:gd name="T0" fmla="*/ 1 w 30"/>
                    <a:gd name="T1" fmla="*/ 0 h 19"/>
                    <a:gd name="T2" fmla="*/ 1 w 30"/>
                    <a:gd name="T3" fmla="*/ 0 h 19"/>
                    <a:gd name="T4" fmla="*/ 1 w 30"/>
                    <a:gd name="T5" fmla="*/ 0 h 19"/>
                    <a:gd name="T6" fmla="*/ 1 w 30"/>
                    <a:gd name="T7" fmla="*/ 0 h 19"/>
                    <a:gd name="T8" fmla="*/ 1 w 30"/>
                    <a:gd name="T9" fmla="*/ 0 h 19"/>
                    <a:gd name="T10" fmla="*/ 0 w 30"/>
                    <a:gd name="T11" fmla="*/ 0 h 19"/>
                    <a:gd name="T12" fmla="*/ 0 w 30"/>
                    <a:gd name="T13" fmla="*/ 0 h 19"/>
                    <a:gd name="T14" fmla="*/ 1 w 30"/>
                    <a:gd name="T15" fmla="*/ 0 h 19"/>
                    <a:gd name="T16" fmla="*/ 1 w 30"/>
                    <a:gd name="T17" fmla="*/ 0 h 19"/>
                    <a:gd name="T18" fmla="*/ 1 w 30"/>
                    <a:gd name="T19" fmla="*/ 0 h 19"/>
                    <a:gd name="T20" fmla="*/ 1 w 30"/>
                    <a:gd name="T21" fmla="*/ 0 h 19"/>
                    <a:gd name="T22" fmla="*/ 1 w 30"/>
                    <a:gd name="T23" fmla="*/ 0 h 19"/>
                    <a:gd name="T24" fmla="*/ 1 w 30"/>
                    <a:gd name="T25" fmla="*/ 0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19">
                      <a:moveTo>
                        <a:pt x="22" y="0"/>
                      </a:moveTo>
                      <a:lnTo>
                        <a:pt x="22" y="0"/>
                      </a:lnTo>
                      <a:lnTo>
                        <a:pt x="18" y="4"/>
                      </a:lnTo>
                      <a:lnTo>
                        <a:pt x="14" y="6"/>
                      </a:lnTo>
                      <a:lnTo>
                        <a:pt x="8" y="8"/>
                      </a:lnTo>
                      <a:lnTo>
                        <a:pt x="0" y="8"/>
                      </a:lnTo>
                      <a:lnTo>
                        <a:pt x="0" y="19"/>
                      </a:lnTo>
                      <a:lnTo>
                        <a:pt x="10" y="17"/>
                      </a:lnTo>
                      <a:lnTo>
                        <a:pt x="18" y="15"/>
                      </a:lnTo>
                      <a:lnTo>
                        <a:pt x="24" y="11"/>
                      </a:lnTo>
                      <a:lnTo>
                        <a:pt x="30" y="8"/>
                      </a:lnTo>
                      <a:lnTo>
                        <a:pt x="2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280" name="Freeform 121"/>
                <p:cNvSpPr>
                  <a:spLocks/>
                </p:cNvSpPr>
                <p:nvPr/>
              </p:nvSpPr>
              <p:spPr bwMode="auto">
                <a:xfrm>
                  <a:off x="3161" y="3100"/>
                  <a:ext cx="9" cy="15"/>
                </a:xfrm>
                <a:custGeom>
                  <a:avLst/>
                  <a:gdLst>
                    <a:gd name="T0" fmla="*/ 1 w 18"/>
                    <a:gd name="T1" fmla="*/ 0 h 31"/>
                    <a:gd name="T2" fmla="*/ 1 w 18"/>
                    <a:gd name="T3" fmla="*/ 0 h 31"/>
                    <a:gd name="T4" fmla="*/ 1 w 18"/>
                    <a:gd name="T5" fmla="*/ 0 h 31"/>
                    <a:gd name="T6" fmla="*/ 1 w 18"/>
                    <a:gd name="T7" fmla="*/ 0 h 31"/>
                    <a:gd name="T8" fmla="*/ 1 w 18"/>
                    <a:gd name="T9" fmla="*/ 0 h 31"/>
                    <a:gd name="T10" fmla="*/ 0 w 18"/>
                    <a:gd name="T11" fmla="*/ 0 h 31"/>
                    <a:gd name="T12" fmla="*/ 1 w 18"/>
                    <a:gd name="T13" fmla="*/ 0 h 31"/>
                    <a:gd name="T14" fmla="*/ 1 w 18"/>
                    <a:gd name="T15" fmla="*/ 0 h 31"/>
                    <a:gd name="T16" fmla="*/ 1 w 18"/>
                    <a:gd name="T17" fmla="*/ 0 h 31"/>
                    <a:gd name="T18" fmla="*/ 1 w 18"/>
                    <a:gd name="T19" fmla="*/ 0 h 31"/>
                    <a:gd name="T20" fmla="*/ 1 w 18"/>
                    <a:gd name="T21" fmla="*/ 0 h 31"/>
                    <a:gd name="T22" fmla="*/ 1 w 18"/>
                    <a:gd name="T23" fmla="*/ 0 h 31"/>
                    <a:gd name="T24" fmla="*/ 1 w 18"/>
                    <a:gd name="T25" fmla="*/ 0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 h="31">
                      <a:moveTo>
                        <a:pt x="8" y="0"/>
                      </a:moveTo>
                      <a:lnTo>
                        <a:pt x="8" y="0"/>
                      </a:lnTo>
                      <a:lnTo>
                        <a:pt x="8" y="8"/>
                      </a:lnTo>
                      <a:lnTo>
                        <a:pt x="6" y="14"/>
                      </a:lnTo>
                      <a:lnTo>
                        <a:pt x="4" y="19"/>
                      </a:lnTo>
                      <a:lnTo>
                        <a:pt x="0" y="23"/>
                      </a:lnTo>
                      <a:lnTo>
                        <a:pt x="8" y="31"/>
                      </a:lnTo>
                      <a:lnTo>
                        <a:pt x="12" y="25"/>
                      </a:lnTo>
                      <a:lnTo>
                        <a:pt x="16" y="17"/>
                      </a:lnTo>
                      <a:lnTo>
                        <a:pt x="18" y="10"/>
                      </a:lnTo>
                      <a:lnTo>
                        <a:pt x="18" y="0"/>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281" name="Freeform 122"/>
                <p:cNvSpPr>
                  <a:spLocks/>
                </p:cNvSpPr>
                <p:nvPr/>
              </p:nvSpPr>
              <p:spPr bwMode="auto">
                <a:xfrm>
                  <a:off x="3165" y="3078"/>
                  <a:ext cx="5" cy="22"/>
                </a:xfrm>
                <a:custGeom>
                  <a:avLst/>
                  <a:gdLst>
                    <a:gd name="T0" fmla="*/ 1 w 10"/>
                    <a:gd name="T1" fmla="*/ 0 h 45"/>
                    <a:gd name="T2" fmla="*/ 0 w 10"/>
                    <a:gd name="T3" fmla="*/ 0 h 45"/>
                    <a:gd name="T4" fmla="*/ 0 w 10"/>
                    <a:gd name="T5" fmla="*/ 0 h 45"/>
                    <a:gd name="T6" fmla="*/ 1 w 10"/>
                    <a:gd name="T7" fmla="*/ 0 h 45"/>
                    <a:gd name="T8" fmla="*/ 1 w 10"/>
                    <a:gd name="T9" fmla="*/ 0 h 45"/>
                    <a:gd name="T10" fmla="*/ 1 w 10"/>
                    <a:gd name="T11" fmla="*/ 0 h 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 h="45">
                      <a:moveTo>
                        <a:pt x="10" y="0"/>
                      </a:moveTo>
                      <a:lnTo>
                        <a:pt x="0" y="0"/>
                      </a:lnTo>
                      <a:lnTo>
                        <a:pt x="0" y="45"/>
                      </a:lnTo>
                      <a:lnTo>
                        <a:pt x="10" y="45"/>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282" name="Freeform 123"/>
                <p:cNvSpPr>
                  <a:spLocks/>
                </p:cNvSpPr>
                <p:nvPr/>
              </p:nvSpPr>
              <p:spPr bwMode="auto">
                <a:xfrm>
                  <a:off x="3161" y="3063"/>
                  <a:ext cx="9" cy="15"/>
                </a:xfrm>
                <a:custGeom>
                  <a:avLst/>
                  <a:gdLst>
                    <a:gd name="T0" fmla="*/ 0 w 18"/>
                    <a:gd name="T1" fmla="*/ 1 h 30"/>
                    <a:gd name="T2" fmla="*/ 0 w 18"/>
                    <a:gd name="T3" fmla="*/ 1 h 30"/>
                    <a:gd name="T4" fmla="*/ 1 w 18"/>
                    <a:gd name="T5" fmla="*/ 1 h 30"/>
                    <a:gd name="T6" fmla="*/ 1 w 18"/>
                    <a:gd name="T7" fmla="*/ 1 h 30"/>
                    <a:gd name="T8" fmla="*/ 1 w 18"/>
                    <a:gd name="T9" fmla="*/ 1 h 30"/>
                    <a:gd name="T10" fmla="*/ 1 w 18"/>
                    <a:gd name="T11" fmla="*/ 1 h 30"/>
                    <a:gd name="T12" fmla="*/ 1 w 18"/>
                    <a:gd name="T13" fmla="*/ 1 h 30"/>
                    <a:gd name="T14" fmla="*/ 1 w 18"/>
                    <a:gd name="T15" fmla="*/ 1 h 30"/>
                    <a:gd name="T16" fmla="*/ 1 w 18"/>
                    <a:gd name="T17" fmla="*/ 1 h 30"/>
                    <a:gd name="T18" fmla="*/ 1 w 18"/>
                    <a:gd name="T19" fmla="*/ 1 h 30"/>
                    <a:gd name="T20" fmla="*/ 1 w 18"/>
                    <a:gd name="T21" fmla="*/ 0 h 30"/>
                    <a:gd name="T22" fmla="*/ 1 w 18"/>
                    <a:gd name="T23" fmla="*/ 0 h 30"/>
                    <a:gd name="T24" fmla="*/ 0 w 18"/>
                    <a:gd name="T25" fmla="*/ 1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 h="30">
                      <a:moveTo>
                        <a:pt x="0" y="8"/>
                      </a:moveTo>
                      <a:lnTo>
                        <a:pt x="0" y="8"/>
                      </a:lnTo>
                      <a:lnTo>
                        <a:pt x="4" y="11"/>
                      </a:lnTo>
                      <a:lnTo>
                        <a:pt x="6" y="17"/>
                      </a:lnTo>
                      <a:lnTo>
                        <a:pt x="8" y="23"/>
                      </a:lnTo>
                      <a:lnTo>
                        <a:pt x="8" y="30"/>
                      </a:lnTo>
                      <a:lnTo>
                        <a:pt x="18" y="30"/>
                      </a:lnTo>
                      <a:lnTo>
                        <a:pt x="18" y="21"/>
                      </a:lnTo>
                      <a:lnTo>
                        <a:pt x="16" y="13"/>
                      </a:lnTo>
                      <a:lnTo>
                        <a:pt x="12" y="6"/>
                      </a:lnTo>
                      <a:lnTo>
                        <a:pt x="8" y="0"/>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283" name="Freeform 124"/>
                <p:cNvSpPr>
                  <a:spLocks/>
                </p:cNvSpPr>
                <p:nvPr/>
              </p:nvSpPr>
              <p:spPr bwMode="auto">
                <a:xfrm>
                  <a:off x="3150" y="3057"/>
                  <a:ext cx="15" cy="9"/>
                </a:xfrm>
                <a:custGeom>
                  <a:avLst/>
                  <a:gdLst>
                    <a:gd name="T0" fmla="*/ 0 w 30"/>
                    <a:gd name="T1" fmla="*/ 0 h 19"/>
                    <a:gd name="T2" fmla="*/ 0 w 30"/>
                    <a:gd name="T3" fmla="*/ 0 h 19"/>
                    <a:gd name="T4" fmla="*/ 1 w 30"/>
                    <a:gd name="T5" fmla="*/ 0 h 19"/>
                    <a:gd name="T6" fmla="*/ 1 w 30"/>
                    <a:gd name="T7" fmla="*/ 0 h 19"/>
                    <a:gd name="T8" fmla="*/ 1 w 30"/>
                    <a:gd name="T9" fmla="*/ 0 h 19"/>
                    <a:gd name="T10" fmla="*/ 1 w 30"/>
                    <a:gd name="T11" fmla="*/ 0 h 19"/>
                    <a:gd name="T12" fmla="*/ 1 w 30"/>
                    <a:gd name="T13" fmla="*/ 0 h 19"/>
                    <a:gd name="T14" fmla="*/ 1 w 30"/>
                    <a:gd name="T15" fmla="*/ 0 h 19"/>
                    <a:gd name="T16" fmla="*/ 1 w 30"/>
                    <a:gd name="T17" fmla="*/ 0 h 19"/>
                    <a:gd name="T18" fmla="*/ 1 w 30"/>
                    <a:gd name="T19" fmla="*/ 0 h 19"/>
                    <a:gd name="T20" fmla="*/ 0 w 30"/>
                    <a:gd name="T21" fmla="*/ 0 h 19"/>
                    <a:gd name="T22" fmla="*/ 0 w 30"/>
                    <a:gd name="T23" fmla="*/ 0 h 19"/>
                    <a:gd name="T24" fmla="*/ 0 w 30"/>
                    <a:gd name="T25" fmla="*/ 0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19">
                      <a:moveTo>
                        <a:pt x="0" y="11"/>
                      </a:moveTo>
                      <a:lnTo>
                        <a:pt x="0" y="11"/>
                      </a:lnTo>
                      <a:lnTo>
                        <a:pt x="8" y="11"/>
                      </a:lnTo>
                      <a:lnTo>
                        <a:pt x="14" y="13"/>
                      </a:lnTo>
                      <a:lnTo>
                        <a:pt x="18" y="15"/>
                      </a:lnTo>
                      <a:lnTo>
                        <a:pt x="22" y="19"/>
                      </a:lnTo>
                      <a:lnTo>
                        <a:pt x="30" y="11"/>
                      </a:lnTo>
                      <a:lnTo>
                        <a:pt x="24" y="7"/>
                      </a:lnTo>
                      <a:lnTo>
                        <a:pt x="18" y="4"/>
                      </a:lnTo>
                      <a:lnTo>
                        <a:pt x="10" y="2"/>
                      </a:lnTo>
                      <a:lnTo>
                        <a:pt x="0" y="0"/>
                      </a:lnTo>
                      <a:lnTo>
                        <a:pt x="0"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284" name="Freeform 125"/>
                <p:cNvSpPr>
                  <a:spLocks/>
                </p:cNvSpPr>
                <p:nvPr/>
              </p:nvSpPr>
              <p:spPr bwMode="auto">
                <a:xfrm>
                  <a:off x="3136" y="3057"/>
                  <a:ext cx="14" cy="9"/>
                </a:xfrm>
                <a:custGeom>
                  <a:avLst/>
                  <a:gdLst>
                    <a:gd name="T0" fmla="*/ 1 w 28"/>
                    <a:gd name="T1" fmla="*/ 0 h 19"/>
                    <a:gd name="T2" fmla="*/ 1 w 28"/>
                    <a:gd name="T3" fmla="*/ 0 h 19"/>
                    <a:gd name="T4" fmla="*/ 1 w 28"/>
                    <a:gd name="T5" fmla="*/ 0 h 19"/>
                    <a:gd name="T6" fmla="*/ 1 w 28"/>
                    <a:gd name="T7" fmla="*/ 0 h 19"/>
                    <a:gd name="T8" fmla="*/ 1 w 28"/>
                    <a:gd name="T9" fmla="*/ 0 h 19"/>
                    <a:gd name="T10" fmla="*/ 1 w 28"/>
                    <a:gd name="T11" fmla="*/ 0 h 19"/>
                    <a:gd name="T12" fmla="*/ 1 w 28"/>
                    <a:gd name="T13" fmla="*/ 0 h 19"/>
                    <a:gd name="T14" fmla="*/ 1 w 28"/>
                    <a:gd name="T15" fmla="*/ 0 h 19"/>
                    <a:gd name="T16" fmla="*/ 1 w 28"/>
                    <a:gd name="T17" fmla="*/ 0 h 19"/>
                    <a:gd name="T18" fmla="*/ 1 w 28"/>
                    <a:gd name="T19" fmla="*/ 0 h 19"/>
                    <a:gd name="T20" fmla="*/ 0 w 28"/>
                    <a:gd name="T21" fmla="*/ 0 h 19"/>
                    <a:gd name="T22" fmla="*/ 0 w 28"/>
                    <a:gd name="T23" fmla="*/ 0 h 19"/>
                    <a:gd name="T24" fmla="*/ 1 w 28"/>
                    <a:gd name="T25" fmla="*/ 0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 h="19">
                      <a:moveTo>
                        <a:pt x="8" y="19"/>
                      </a:moveTo>
                      <a:lnTo>
                        <a:pt x="8" y="19"/>
                      </a:lnTo>
                      <a:lnTo>
                        <a:pt x="12" y="15"/>
                      </a:lnTo>
                      <a:lnTo>
                        <a:pt x="16" y="13"/>
                      </a:lnTo>
                      <a:lnTo>
                        <a:pt x="22" y="11"/>
                      </a:lnTo>
                      <a:lnTo>
                        <a:pt x="28" y="11"/>
                      </a:lnTo>
                      <a:lnTo>
                        <a:pt x="28" y="0"/>
                      </a:lnTo>
                      <a:lnTo>
                        <a:pt x="20" y="2"/>
                      </a:lnTo>
                      <a:lnTo>
                        <a:pt x="12" y="4"/>
                      </a:lnTo>
                      <a:lnTo>
                        <a:pt x="6" y="7"/>
                      </a:lnTo>
                      <a:lnTo>
                        <a:pt x="0" y="11"/>
                      </a:lnTo>
                      <a:lnTo>
                        <a:pt x="8"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285" name="Freeform 126"/>
                <p:cNvSpPr>
                  <a:spLocks/>
                </p:cNvSpPr>
                <p:nvPr/>
              </p:nvSpPr>
              <p:spPr bwMode="auto">
                <a:xfrm>
                  <a:off x="3131" y="3063"/>
                  <a:ext cx="9" cy="15"/>
                </a:xfrm>
                <a:custGeom>
                  <a:avLst/>
                  <a:gdLst>
                    <a:gd name="T0" fmla="*/ 1 w 18"/>
                    <a:gd name="T1" fmla="*/ 1 h 30"/>
                    <a:gd name="T2" fmla="*/ 1 w 18"/>
                    <a:gd name="T3" fmla="*/ 1 h 30"/>
                    <a:gd name="T4" fmla="*/ 1 w 18"/>
                    <a:gd name="T5" fmla="*/ 1 h 30"/>
                    <a:gd name="T6" fmla="*/ 1 w 18"/>
                    <a:gd name="T7" fmla="*/ 1 h 30"/>
                    <a:gd name="T8" fmla="*/ 1 w 18"/>
                    <a:gd name="T9" fmla="*/ 1 h 30"/>
                    <a:gd name="T10" fmla="*/ 1 w 18"/>
                    <a:gd name="T11" fmla="*/ 1 h 30"/>
                    <a:gd name="T12" fmla="*/ 1 w 18"/>
                    <a:gd name="T13" fmla="*/ 0 h 30"/>
                    <a:gd name="T14" fmla="*/ 1 w 18"/>
                    <a:gd name="T15" fmla="*/ 1 h 30"/>
                    <a:gd name="T16" fmla="*/ 1 w 18"/>
                    <a:gd name="T17" fmla="*/ 1 h 30"/>
                    <a:gd name="T18" fmla="*/ 0 w 18"/>
                    <a:gd name="T19" fmla="*/ 1 h 30"/>
                    <a:gd name="T20" fmla="*/ 0 w 18"/>
                    <a:gd name="T21" fmla="*/ 1 h 30"/>
                    <a:gd name="T22" fmla="*/ 0 w 18"/>
                    <a:gd name="T23" fmla="*/ 1 h 30"/>
                    <a:gd name="T24" fmla="*/ 1 w 18"/>
                    <a:gd name="T25" fmla="*/ 1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 h="30">
                      <a:moveTo>
                        <a:pt x="10" y="30"/>
                      </a:moveTo>
                      <a:lnTo>
                        <a:pt x="10" y="30"/>
                      </a:lnTo>
                      <a:lnTo>
                        <a:pt x="10" y="23"/>
                      </a:lnTo>
                      <a:lnTo>
                        <a:pt x="12" y="17"/>
                      </a:lnTo>
                      <a:lnTo>
                        <a:pt x="14" y="11"/>
                      </a:lnTo>
                      <a:lnTo>
                        <a:pt x="18" y="8"/>
                      </a:lnTo>
                      <a:lnTo>
                        <a:pt x="10" y="0"/>
                      </a:lnTo>
                      <a:lnTo>
                        <a:pt x="4" y="6"/>
                      </a:lnTo>
                      <a:lnTo>
                        <a:pt x="2" y="13"/>
                      </a:lnTo>
                      <a:lnTo>
                        <a:pt x="0" y="21"/>
                      </a:lnTo>
                      <a:lnTo>
                        <a:pt x="0" y="30"/>
                      </a:lnTo>
                      <a:lnTo>
                        <a:pt x="10"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286" name="Freeform 127"/>
                <p:cNvSpPr>
                  <a:spLocks/>
                </p:cNvSpPr>
                <p:nvPr/>
              </p:nvSpPr>
              <p:spPr bwMode="auto">
                <a:xfrm>
                  <a:off x="3131" y="3078"/>
                  <a:ext cx="5" cy="22"/>
                </a:xfrm>
                <a:custGeom>
                  <a:avLst/>
                  <a:gdLst>
                    <a:gd name="T0" fmla="*/ 0 w 10"/>
                    <a:gd name="T1" fmla="*/ 0 h 45"/>
                    <a:gd name="T2" fmla="*/ 1 w 10"/>
                    <a:gd name="T3" fmla="*/ 0 h 45"/>
                    <a:gd name="T4" fmla="*/ 1 w 10"/>
                    <a:gd name="T5" fmla="*/ 0 h 45"/>
                    <a:gd name="T6" fmla="*/ 0 w 10"/>
                    <a:gd name="T7" fmla="*/ 0 h 45"/>
                    <a:gd name="T8" fmla="*/ 0 w 10"/>
                    <a:gd name="T9" fmla="*/ 0 h 45"/>
                    <a:gd name="T10" fmla="*/ 0 w 10"/>
                    <a:gd name="T11" fmla="*/ 0 h 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 h="45">
                      <a:moveTo>
                        <a:pt x="0" y="45"/>
                      </a:moveTo>
                      <a:lnTo>
                        <a:pt x="10" y="45"/>
                      </a:lnTo>
                      <a:lnTo>
                        <a:pt x="10" y="0"/>
                      </a:lnTo>
                      <a:lnTo>
                        <a:pt x="0" y="0"/>
                      </a:lnTo>
                      <a:lnTo>
                        <a:pt x="0"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287" name="Freeform 128"/>
                <p:cNvSpPr>
                  <a:spLocks/>
                </p:cNvSpPr>
                <p:nvPr/>
              </p:nvSpPr>
              <p:spPr bwMode="auto">
                <a:xfrm>
                  <a:off x="3124" y="3079"/>
                  <a:ext cx="5" cy="19"/>
                </a:xfrm>
                <a:custGeom>
                  <a:avLst/>
                  <a:gdLst>
                    <a:gd name="T0" fmla="*/ 1 w 10"/>
                    <a:gd name="T1" fmla="*/ 0 h 40"/>
                    <a:gd name="T2" fmla="*/ 0 w 10"/>
                    <a:gd name="T3" fmla="*/ 0 h 40"/>
                    <a:gd name="T4" fmla="*/ 0 w 10"/>
                    <a:gd name="T5" fmla="*/ 0 h 40"/>
                    <a:gd name="T6" fmla="*/ 1 w 10"/>
                    <a:gd name="T7" fmla="*/ 0 h 40"/>
                    <a:gd name="T8" fmla="*/ 1 w 10"/>
                    <a:gd name="T9" fmla="*/ 0 h 40"/>
                    <a:gd name="T10" fmla="*/ 1 w 10"/>
                    <a:gd name="T11" fmla="*/ 0 h 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 h="40">
                      <a:moveTo>
                        <a:pt x="10" y="0"/>
                      </a:moveTo>
                      <a:lnTo>
                        <a:pt x="0" y="0"/>
                      </a:lnTo>
                      <a:lnTo>
                        <a:pt x="0" y="40"/>
                      </a:lnTo>
                      <a:lnTo>
                        <a:pt x="10" y="40"/>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288" name="Freeform 129"/>
                <p:cNvSpPr>
                  <a:spLocks/>
                </p:cNvSpPr>
                <p:nvPr/>
              </p:nvSpPr>
              <p:spPr bwMode="auto">
                <a:xfrm>
                  <a:off x="3124" y="3068"/>
                  <a:ext cx="6" cy="11"/>
                </a:xfrm>
                <a:custGeom>
                  <a:avLst/>
                  <a:gdLst>
                    <a:gd name="T0" fmla="*/ 1 w 12"/>
                    <a:gd name="T1" fmla="*/ 0 h 21"/>
                    <a:gd name="T2" fmla="*/ 1 w 12"/>
                    <a:gd name="T3" fmla="*/ 0 h 21"/>
                    <a:gd name="T4" fmla="*/ 0 w 12"/>
                    <a:gd name="T5" fmla="*/ 1 h 21"/>
                    <a:gd name="T6" fmla="*/ 0 w 12"/>
                    <a:gd name="T7" fmla="*/ 1 h 21"/>
                    <a:gd name="T8" fmla="*/ 1 w 12"/>
                    <a:gd name="T9" fmla="*/ 1 h 21"/>
                    <a:gd name="T10" fmla="*/ 1 w 12"/>
                    <a:gd name="T11" fmla="*/ 1 h 21"/>
                    <a:gd name="T12" fmla="*/ 1 w 12"/>
                    <a:gd name="T13" fmla="*/ 1 h 21"/>
                    <a:gd name="T14" fmla="*/ 1 w 12"/>
                    <a:gd name="T15" fmla="*/ 1 h 21"/>
                    <a:gd name="T16" fmla="*/ 1 w 12"/>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21">
                      <a:moveTo>
                        <a:pt x="2" y="0"/>
                      </a:moveTo>
                      <a:lnTo>
                        <a:pt x="2" y="0"/>
                      </a:lnTo>
                      <a:lnTo>
                        <a:pt x="0" y="10"/>
                      </a:lnTo>
                      <a:lnTo>
                        <a:pt x="0" y="21"/>
                      </a:lnTo>
                      <a:lnTo>
                        <a:pt x="10" y="21"/>
                      </a:lnTo>
                      <a:lnTo>
                        <a:pt x="12" y="12"/>
                      </a:lnTo>
                      <a:lnTo>
                        <a:pt x="12" y="4"/>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289" name="Freeform 130"/>
                <p:cNvSpPr>
                  <a:spLocks/>
                </p:cNvSpPr>
                <p:nvPr/>
              </p:nvSpPr>
              <p:spPr bwMode="auto">
                <a:xfrm>
                  <a:off x="3125" y="3062"/>
                  <a:ext cx="8" cy="8"/>
                </a:xfrm>
                <a:custGeom>
                  <a:avLst/>
                  <a:gdLst>
                    <a:gd name="T0" fmla="*/ 1 w 16"/>
                    <a:gd name="T1" fmla="*/ 0 h 17"/>
                    <a:gd name="T2" fmla="*/ 1 w 16"/>
                    <a:gd name="T3" fmla="*/ 0 h 17"/>
                    <a:gd name="T4" fmla="*/ 1 w 16"/>
                    <a:gd name="T5" fmla="*/ 0 h 17"/>
                    <a:gd name="T6" fmla="*/ 0 w 16"/>
                    <a:gd name="T7" fmla="*/ 0 h 17"/>
                    <a:gd name="T8" fmla="*/ 1 w 16"/>
                    <a:gd name="T9" fmla="*/ 0 h 17"/>
                    <a:gd name="T10" fmla="*/ 1 w 16"/>
                    <a:gd name="T11" fmla="*/ 0 h 17"/>
                    <a:gd name="T12" fmla="*/ 1 w 16"/>
                    <a:gd name="T13" fmla="*/ 0 h 17"/>
                    <a:gd name="T14" fmla="*/ 1 w 16"/>
                    <a:gd name="T15" fmla="*/ 0 h 17"/>
                    <a:gd name="T16" fmla="*/ 1 w 16"/>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17">
                      <a:moveTo>
                        <a:pt x="6" y="0"/>
                      </a:moveTo>
                      <a:lnTo>
                        <a:pt x="6" y="0"/>
                      </a:lnTo>
                      <a:lnTo>
                        <a:pt x="2" y="6"/>
                      </a:lnTo>
                      <a:lnTo>
                        <a:pt x="0" y="13"/>
                      </a:lnTo>
                      <a:lnTo>
                        <a:pt x="10" y="17"/>
                      </a:lnTo>
                      <a:lnTo>
                        <a:pt x="12" y="12"/>
                      </a:lnTo>
                      <a:lnTo>
                        <a:pt x="16" y="6"/>
                      </a:lnTo>
                      <a:lnTo>
                        <a:pt x="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290" name="Freeform 131"/>
                <p:cNvSpPr>
                  <a:spLocks/>
                </p:cNvSpPr>
                <p:nvPr/>
              </p:nvSpPr>
              <p:spPr bwMode="auto">
                <a:xfrm>
                  <a:off x="3128" y="3054"/>
                  <a:ext cx="13" cy="10"/>
                </a:xfrm>
                <a:custGeom>
                  <a:avLst/>
                  <a:gdLst>
                    <a:gd name="T0" fmla="*/ 1 w 26"/>
                    <a:gd name="T1" fmla="*/ 0 h 21"/>
                    <a:gd name="T2" fmla="*/ 1 w 26"/>
                    <a:gd name="T3" fmla="*/ 0 h 21"/>
                    <a:gd name="T4" fmla="*/ 1 w 26"/>
                    <a:gd name="T5" fmla="*/ 0 h 21"/>
                    <a:gd name="T6" fmla="*/ 0 w 26"/>
                    <a:gd name="T7" fmla="*/ 0 h 21"/>
                    <a:gd name="T8" fmla="*/ 1 w 26"/>
                    <a:gd name="T9" fmla="*/ 0 h 21"/>
                    <a:gd name="T10" fmla="*/ 1 w 26"/>
                    <a:gd name="T11" fmla="*/ 0 h 21"/>
                    <a:gd name="T12" fmla="*/ 1 w 26"/>
                    <a:gd name="T13" fmla="*/ 0 h 21"/>
                    <a:gd name="T14" fmla="*/ 1 w 26"/>
                    <a:gd name="T15" fmla="*/ 0 h 21"/>
                    <a:gd name="T16" fmla="*/ 1 w 26"/>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 h="21">
                      <a:moveTo>
                        <a:pt x="20" y="0"/>
                      </a:moveTo>
                      <a:lnTo>
                        <a:pt x="20" y="0"/>
                      </a:lnTo>
                      <a:lnTo>
                        <a:pt x="10" y="6"/>
                      </a:lnTo>
                      <a:lnTo>
                        <a:pt x="0" y="15"/>
                      </a:lnTo>
                      <a:lnTo>
                        <a:pt x="10" y="21"/>
                      </a:lnTo>
                      <a:lnTo>
                        <a:pt x="16" y="15"/>
                      </a:lnTo>
                      <a:lnTo>
                        <a:pt x="26" y="10"/>
                      </a:lnTo>
                      <a:lnTo>
                        <a:pt x="2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291" name="Freeform 132"/>
                <p:cNvSpPr>
                  <a:spLocks/>
                </p:cNvSpPr>
                <p:nvPr/>
              </p:nvSpPr>
              <p:spPr bwMode="auto">
                <a:xfrm>
                  <a:off x="3138" y="3051"/>
                  <a:ext cx="13" cy="8"/>
                </a:xfrm>
                <a:custGeom>
                  <a:avLst/>
                  <a:gdLst>
                    <a:gd name="T0" fmla="*/ 1 w 26"/>
                    <a:gd name="T1" fmla="*/ 0 h 15"/>
                    <a:gd name="T2" fmla="*/ 1 w 26"/>
                    <a:gd name="T3" fmla="*/ 0 h 15"/>
                    <a:gd name="T4" fmla="*/ 1 w 26"/>
                    <a:gd name="T5" fmla="*/ 1 h 15"/>
                    <a:gd name="T6" fmla="*/ 0 w 26"/>
                    <a:gd name="T7" fmla="*/ 1 h 15"/>
                    <a:gd name="T8" fmla="*/ 1 w 26"/>
                    <a:gd name="T9" fmla="*/ 1 h 15"/>
                    <a:gd name="T10" fmla="*/ 1 w 26"/>
                    <a:gd name="T11" fmla="*/ 1 h 15"/>
                    <a:gd name="T12" fmla="*/ 1 w 26"/>
                    <a:gd name="T13" fmla="*/ 1 h 15"/>
                    <a:gd name="T14" fmla="*/ 1 w 26"/>
                    <a:gd name="T15" fmla="*/ 1 h 15"/>
                    <a:gd name="T16" fmla="*/ 1 w 26"/>
                    <a:gd name="T17" fmla="*/ 0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 h="15">
                      <a:moveTo>
                        <a:pt x="26" y="0"/>
                      </a:moveTo>
                      <a:lnTo>
                        <a:pt x="26" y="0"/>
                      </a:lnTo>
                      <a:lnTo>
                        <a:pt x="12" y="1"/>
                      </a:lnTo>
                      <a:lnTo>
                        <a:pt x="0" y="5"/>
                      </a:lnTo>
                      <a:lnTo>
                        <a:pt x="6" y="15"/>
                      </a:lnTo>
                      <a:lnTo>
                        <a:pt x="14" y="11"/>
                      </a:lnTo>
                      <a:lnTo>
                        <a:pt x="26" y="11"/>
                      </a:lnTo>
                      <a:lnTo>
                        <a:pt x="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292" name="Freeform 133"/>
                <p:cNvSpPr>
                  <a:spLocks/>
                </p:cNvSpPr>
                <p:nvPr/>
              </p:nvSpPr>
              <p:spPr bwMode="auto">
                <a:xfrm>
                  <a:off x="3151" y="3051"/>
                  <a:ext cx="19" cy="12"/>
                </a:xfrm>
                <a:custGeom>
                  <a:avLst/>
                  <a:gdLst>
                    <a:gd name="T0" fmla="*/ 1 w 38"/>
                    <a:gd name="T1" fmla="*/ 1 h 22"/>
                    <a:gd name="T2" fmla="*/ 1 w 38"/>
                    <a:gd name="T3" fmla="*/ 1 h 22"/>
                    <a:gd name="T4" fmla="*/ 1 w 38"/>
                    <a:gd name="T5" fmla="*/ 1 h 22"/>
                    <a:gd name="T6" fmla="*/ 1 w 38"/>
                    <a:gd name="T7" fmla="*/ 1 h 22"/>
                    <a:gd name="T8" fmla="*/ 1 w 38"/>
                    <a:gd name="T9" fmla="*/ 1 h 22"/>
                    <a:gd name="T10" fmla="*/ 0 w 38"/>
                    <a:gd name="T11" fmla="*/ 0 h 22"/>
                    <a:gd name="T12" fmla="*/ 0 w 38"/>
                    <a:gd name="T13" fmla="*/ 1 h 22"/>
                    <a:gd name="T14" fmla="*/ 1 w 38"/>
                    <a:gd name="T15" fmla="*/ 1 h 22"/>
                    <a:gd name="T16" fmla="*/ 1 w 38"/>
                    <a:gd name="T17" fmla="*/ 1 h 22"/>
                    <a:gd name="T18" fmla="*/ 1 w 38"/>
                    <a:gd name="T19" fmla="*/ 1 h 22"/>
                    <a:gd name="T20" fmla="*/ 1 w 38"/>
                    <a:gd name="T21" fmla="*/ 1 h 22"/>
                    <a:gd name="T22" fmla="*/ 1 w 38"/>
                    <a:gd name="T23" fmla="*/ 1 h 22"/>
                    <a:gd name="T24" fmla="*/ 1 w 38"/>
                    <a:gd name="T25" fmla="*/ 1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8" h="22">
                      <a:moveTo>
                        <a:pt x="38" y="15"/>
                      </a:moveTo>
                      <a:lnTo>
                        <a:pt x="38" y="15"/>
                      </a:lnTo>
                      <a:lnTo>
                        <a:pt x="30" y="7"/>
                      </a:lnTo>
                      <a:lnTo>
                        <a:pt x="22" y="3"/>
                      </a:lnTo>
                      <a:lnTo>
                        <a:pt x="10" y="1"/>
                      </a:lnTo>
                      <a:lnTo>
                        <a:pt x="0" y="0"/>
                      </a:lnTo>
                      <a:lnTo>
                        <a:pt x="0" y="11"/>
                      </a:lnTo>
                      <a:lnTo>
                        <a:pt x="8" y="11"/>
                      </a:lnTo>
                      <a:lnTo>
                        <a:pt x="16" y="13"/>
                      </a:lnTo>
                      <a:lnTo>
                        <a:pt x="24" y="17"/>
                      </a:lnTo>
                      <a:lnTo>
                        <a:pt x="30" y="22"/>
                      </a:lnTo>
                      <a:lnTo>
                        <a:pt x="38"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293" name="Freeform 134"/>
                <p:cNvSpPr>
                  <a:spLocks/>
                </p:cNvSpPr>
                <p:nvPr/>
              </p:nvSpPr>
              <p:spPr bwMode="auto">
                <a:xfrm>
                  <a:off x="3166" y="3059"/>
                  <a:ext cx="11" cy="20"/>
                </a:xfrm>
                <a:custGeom>
                  <a:avLst/>
                  <a:gdLst>
                    <a:gd name="T0" fmla="*/ 1 w 22"/>
                    <a:gd name="T1" fmla="*/ 1 h 39"/>
                    <a:gd name="T2" fmla="*/ 1 w 22"/>
                    <a:gd name="T3" fmla="*/ 1 h 39"/>
                    <a:gd name="T4" fmla="*/ 1 w 22"/>
                    <a:gd name="T5" fmla="*/ 1 h 39"/>
                    <a:gd name="T6" fmla="*/ 1 w 22"/>
                    <a:gd name="T7" fmla="*/ 1 h 39"/>
                    <a:gd name="T8" fmla="*/ 1 w 22"/>
                    <a:gd name="T9" fmla="*/ 1 h 39"/>
                    <a:gd name="T10" fmla="*/ 1 w 22"/>
                    <a:gd name="T11" fmla="*/ 0 h 39"/>
                    <a:gd name="T12" fmla="*/ 0 w 22"/>
                    <a:gd name="T13" fmla="*/ 1 h 39"/>
                    <a:gd name="T14" fmla="*/ 1 w 22"/>
                    <a:gd name="T15" fmla="*/ 1 h 39"/>
                    <a:gd name="T16" fmla="*/ 1 w 22"/>
                    <a:gd name="T17" fmla="*/ 1 h 39"/>
                    <a:gd name="T18" fmla="*/ 1 w 22"/>
                    <a:gd name="T19" fmla="*/ 1 h 39"/>
                    <a:gd name="T20" fmla="*/ 1 w 22"/>
                    <a:gd name="T21" fmla="*/ 1 h 39"/>
                    <a:gd name="T22" fmla="*/ 1 w 22"/>
                    <a:gd name="T23" fmla="*/ 1 h 39"/>
                    <a:gd name="T24" fmla="*/ 1 w 22"/>
                    <a:gd name="T25" fmla="*/ 1 h 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2" h="39">
                      <a:moveTo>
                        <a:pt x="22" y="39"/>
                      </a:moveTo>
                      <a:lnTo>
                        <a:pt x="22" y="39"/>
                      </a:lnTo>
                      <a:lnTo>
                        <a:pt x="22" y="28"/>
                      </a:lnTo>
                      <a:lnTo>
                        <a:pt x="20" y="17"/>
                      </a:lnTo>
                      <a:lnTo>
                        <a:pt x="14" y="7"/>
                      </a:lnTo>
                      <a:lnTo>
                        <a:pt x="8" y="0"/>
                      </a:lnTo>
                      <a:lnTo>
                        <a:pt x="0" y="7"/>
                      </a:lnTo>
                      <a:lnTo>
                        <a:pt x="6" y="13"/>
                      </a:lnTo>
                      <a:lnTo>
                        <a:pt x="8" y="20"/>
                      </a:lnTo>
                      <a:lnTo>
                        <a:pt x="10" y="30"/>
                      </a:lnTo>
                      <a:lnTo>
                        <a:pt x="12" y="39"/>
                      </a:lnTo>
                      <a:lnTo>
                        <a:pt x="22"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294" name="Freeform 135"/>
                <p:cNvSpPr>
                  <a:spLocks/>
                </p:cNvSpPr>
                <p:nvPr/>
              </p:nvSpPr>
              <p:spPr bwMode="auto">
                <a:xfrm>
                  <a:off x="3172" y="3079"/>
                  <a:ext cx="5" cy="20"/>
                </a:xfrm>
                <a:custGeom>
                  <a:avLst/>
                  <a:gdLst>
                    <a:gd name="T0" fmla="*/ 0 w 10"/>
                    <a:gd name="T1" fmla="*/ 0 h 42"/>
                    <a:gd name="T2" fmla="*/ 1 w 10"/>
                    <a:gd name="T3" fmla="*/ 0 h 42"/>
                    <a:gd name="T4" fmla="*/ 1 w 10"/>
                    <a:gd name="T5" fmla="*/ 0 h 42"/>
                    <a:gd name="T6" fmla="*/ 0 w 10"/>
                    <a:gd name="T7" fmla="*/ 0 h 42"/>
                    <a:gd name="T8" fmla="*/ 0 w 10"/>
                    <a:gd name="T9" fmla="*/ 0 h 42"/>
                    <a:gd name="T10" fmla="*/ 0 w 10"/>
                    <a:gd name="T11" fmla="*/ 0 h 4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 h="42">
                      <a:moveTo>
                        <a:pt x="0" y="42"/>
                      </a:moveTo>
                      <a:lnTo>
                        <a:pt x="10" y="42"/>
                      </a:lnTo>
                      <a:lnTo>
                        <a:pt x="10" y="0"/>
                      </a:lnTo>
                      <a:lnTo>
                        <a:pt x="0" y="0"/>
                      </a:lnTo>
                      <a:lnTo>
                        <a:pt x="0"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295" name="Freeform 136"/>
                <p:cNvSpPr>
                  <a:spLocks/>
                </p:cNvSpPr>
                <p:nvPr/>
              </p:nvSpPr>
              <p:spPr bwMode="auto">
                <a:xfrm>
                  <a:off x="3171" y="3099"/>
                  <a:ext cx="6" cy="10"/>
                </a:xfrm>
                <a:custGeom>
                  <a:avLst/>
                  <a:gdLst>
                    <a:gd name="T0" fmla="*/ 1 w 12"/>
                    <a:gd name="T1" fmla="*/ 1 h 18"/>
                    <a:gd name="T2" fmla="*/ 1 w 12"/>
                    <a:gd name="T3" fmla="*/ 1 h 18"/>
                    <a:gd name="T4" fmla="*/ 1 w 12"/>
                    <a:gd name="T5" fmla="*/ 1 h 18"/>
                    <a:gd name="T6" fmla="*/ 1 w 12"/>
                    <a:gd name="T7" fmla="*/ 0 h 18"/>
                    <a:gd name="T8" fmla="*/ 1 w 12"/>
                    <a:gd name="T9" fmla="*/ 0 h 18"/>
                    <a:gd name="T10" fmla="*/ 1 w 12"/>
                    <a:gd name="T11" fmla="*/ 1 h 18"/>
                    <a:gd name="T12" fmla="*/ 0 w 12"/>
                    <a:gd name="T13" fmla="*/ 1 h 18"/>
                    <a:gd name="T14" fmla="*/ 0 w 12"/>
                    <a:gd name="T15" fmla="*/ 1 h 18"/>
                    <a:gd name="T16" fmla="*/ 1 w 12"/>
                    <a:gd name="T17" fmla="*/ 1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18">
                      <a:moveTo>
                        <a:pt x="10" y="18"/>
                      </a:moveTo>
                      <a:lnTo>
                        <a:pt x="10" y="18"/>
                      </a:lnTo>
                      <a:lnTo>
                        <a:pt x="12" y="9"/>
                      </a:lnTo>
                      <a:lnTo>
                        <a:pt x="12" y="0"/>
                      </a:lnTo>
                      <a:lnTo>
                        <a:pt x="2" y="0"/>
                      </a:lnTo>
                      <a:lnTo>
                        <a:pt x="2" y="9"/>
                      </a:lnTo>
                      <a:lnTo>
                        <a:pt x="0" y="17"/>
                      </a:lnTo>
                      <a:lnTo>
                        <a:pt x="10"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296" name="Freeform 137"/>
                <p:cNvSpPr>
                  <a:spLocks/>
                </p:cNvSpPr>
                <p:nvPr/>
              </p:nvSpPr>
              <p:spPr bwMode="auto">
                <a:xfrm>
                  <a:off x="3168" y="3108"/>
                  <a:ext cx="8" cy="8"/>
                </a:xfrm>
                <a:custGeom>
                  <a:avLst/>
                  <a:gdLst>
                    <a:gd name="T0" fmla="*/ 1 w 16"/>
                    <a:gd name="T1" fmla="*/ 1 h 16"/>
                    <a:gd name="T2" fmla="*/ 1 w 16"/>
                    <a:gd name="T3" fmla="*/ 1 h 16"/>
                    <a:gd name="T4" fmla="*/ 1 w 16"/>
                    <a:gd name="T5" fmla="*/ 1 h 16"/>
                    <a:gd name="T6" fmla="*/ 1 w 16"/>
                    <a:gd name="T7" fmla="*/ 1 h 16"/>
                    <a:gd name="T8" fmla="*/ 1 w 16"/>
                    <a:gd name="T9" fmla="*/ 0 h 16"/>
                    <a:gd name="T10" fmla="*/ 1 w 16"/>
                    <a:gd name="T11" fmla="*/ 1 h 16"/>
                    <a:gd name="T12" fmla="*/ 0 w 16"/>
                    <a:gd name="T13" fmla="*/ 1 h 16"/>
                    <a:gd name="T14" fmla="*/ 0 w 16"/>
                    <a:gd name="T15" fmla="*/ 1 h 16"/>
                    <a:gd name="T16" fmla="*/ 1 w 16"/>
                    <a:gd name="T17" fmla="*/ 1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16">
                      <a:moveTo>
                        <a:pt x="10" y="16"/>
                      </a:moveTo>
                      <a:lnTo>
                        <a:pt x="10" y="16"/>
                      </a:lnTo>
                      <a:lnTo>
                        <a:pt x="14" y="9"/>
                      </a:lnTo>
                      <a:lnTo>
                        <a:pt x="16" y="1"/>
                      </a:lnTo>
                      <a:lnTo>
                        <a:pt x="6" y="0"/>
                      </a:lnTo>
                      <a:lnTo>
                        <a:pt x="4" y="5"/>
                      </a:lnTo>
                      <a:lnTo>
                        <a:pt x="0" y="9"/>
                      </a:lnTo>
                      <a:lnTo>
                        <a:pt x="1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297" name="Freeform 138"/>
                <p:cNvSpPr>
                  <a:spLocks/>
                </p:cNvSpPr>
                <p:nvPr/>
              </p:nvSpPr>
              <p:spPr bwMode="auto">
                <a:xfrm>
                  <a:off x="3161" y="3112"/>
                  <a:ext cx="12" cy="12"/>
                </a:xfrm>
                <a:custGeom>
                  <a:avLst/>
                  <a:gdLst>
                    <a:gd name="T0" fmla="*/ 1 w 24"/>
                    <a:gd name="T1" fmla="*/ 1 h 23"/>
                    <a:gd name="T2" fmla="*/ 1 w 24"/>
                    <a:gd name="T3" fmla="*/ 1 h 23"/>
                    <a:gd name="T4" fmla="*/ 1 w 24"/>
                    <a:gd name="T5" fmla="*/ 1 h 23"/>
                    <a:gd name="T6" fmla="*/ 1 w 24"/>
                    <a:gd name="T7" fmla="*/ 1 h 23"/>
                    <a:gd name="T8" fmla="*/ 1 w 24"/>
                    <a:gd name="T9" fmla="*/ 0 h 23"/>
                    <a:gd name="T10" fmla="*/ 1 w 24"/>
                    <a:gd name="T11" fmla="*/ 1 h 23"/>
                    <a:gd name="T12" fmla="*/ 0 w 24"/>
                    <a:gd name="T13" fmla="*/ 1 h 23"/>
                    <a:gd name="T14" fmla="*/ 0 w 24"/>
                    <a:gd name="T15" fmla="*/ 1 h 23"/>
                    <a:gd name="T16" fmla="*/ 1 w 24"/>
                    <a:gd name="T17" fmla="*/ 1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23">
                      <a:moveTo>
                        <a:pt x="4" y="23"/>
                      </a:moveTo>
                      <a:lnTo>
                        <a:pt x="4" y="23"/>
                      </a:lnTo>
                      <a:lnTo>
                        <a:pt x="16" y="15"/>
                      </a:lnTo>
                      <a:lnTo>
                        <a:pt x="24" y="7"/>
                      </a:lnTo>
                      <a:lnTo>
                        <a:pt x="14" y="0"/>
                      </a:lnTo>
                      <a:lnTo>
                        <a:pt x="8" y="7"/>
                      </a:lnTo>
                      <a:lnTo>
                        <a:pt x="0" y="13"/>
                      </a:lnTo>
                      <a:lnTo>
                        <a:pt x="4"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298" name="Freeform 139"/>
                <p:cNvSpPr>
                  <a:spLocks/>
                </p:cNvSpPr>
                <p:nvPr/>
              </p:nvSpPr>
              <p:spPr bwMode="auto">
                <a:xfrm>
                  <a:off x="3151" y="3119"/>
                  <a:ext cx="12" cy="8"/>
                </a:xfrm>
                <a:custGeom>
                  <a:avLst/>
                  <a:gdLst>
                    <a:gd name="T0" fmla="*/ 0 w 24"/>
                    <a:gd name="T1" fmla="*/ 1 h 15"/>
                    <a:gd name="T2" fmla="*/ 0 w 24"/>
                    <a:gd name="T3" fmla="*/ 1 h 15"/>
                    <a:gd name="T4" fmla="*/ 1 w 24"/>
                    <a:gd name="T5" fmla="*/ 1 h 15"/>
                    <a:gd name="T6" fmla="*/ 1 w 24"/>
                    <a:gd name="T7" fmla="*/ 1 h 15"/>
                    <a:gd name="T8" fmla="*/ 1 w 24"/>
                    <a:gd name="T9" fmla="*/ 0 h 15"/>
                    <a:gd name="T10" fmla="*/ 1 w 24"/>
                    <a:gd name="T11" fmla="*/ 1 h 15"/>
                    <a:gd name="T12" fmla="*/ 0 w 24"/>
                    <a:gd name="T13" fmla="*/ 1 h 15"/>
                    <a:gd name="T14" fmla="*/ 0 w 24"/>
                    <a:gd name="T15" fmla="*/ 1 h 15"/>
                    <a:gd name="T16" fmla="*/ 0 w 24"/>
                    <a:gd name="T17" fmla="*/ 1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15">
                      <a:moveTo>
                        <a:pt x="0" y="15"/>
                      </a:moveTo>
                      <a:lnTo>
                        <a:pt x="0" y="15"/>
                      </a:lnTo>
                      <a:lnTo>
                        <a:pt x="12" y="13"/>
                      </a:lnTo>
                      <a:lnTo>
                        <a:pt x="24" y="10"/>
                      </a:lnTo>
                      <a:lnTo>
                        <a:pt x="20" y="0"/>
                      </a:lnTo>
                      <a:lnTo>
                        <a:pt x="10" y="4"/>
                      </a:lnTo>
                      <a:lnTo>
                        <a:pt x="0" y="4"/>
                      </a:lnTo>
                      <a:lnTo>
                        <a:pt x="0"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299" name="Freeform 140"/>
                <p:cNvSpPr>
                  <a:spLocks/>
                </p:cNvSpPr>
                <p:nvPr/>
              </p:nvSpPr>
              <p:spPr bwMode="auto">
                <a:xfrm>
                  <a:off x="3138" y="3119"/>
                  <a:ext cx="13" cy="8"/>
                </a:xfrm>
                <a:custGeom>
                  <a:avLst/>
                  <a:gdLst>
                    <a:gd name="T0" fmla="*/ 0 w 26"/>
                    <a:gd name="T1" fmla="*/ 1 h 15"/>
                    <a:gd name="T2" fmla="*/ 0 w 26"/>
                    <a:gd name="T3" fmla="*/ 1 h 15"/>
                    <a:gd name="T4" fmla="*/ 1 w 26"/>
                    <a:gd name="T5" fmla="*/ 1 h 15"/>
                    <a:gd name="T6" fmla="*/ 1 w 26"/>
                    <a:gd name="T7" fmla="*/ 1 h 15"/>
                    <a:gd name="T8" fmla="*/ 1 w 26"/>
                    <a:gd name="T9" fmla="*/ 1 h 15"/>
                    <a:gd name="T10" fmla="*/ 1 w 26"/>
                    <a:gd name="T11" fmla="*/ 1 h 15"/>
                    <a:gd name="T12" fmla="*/ 1 w 26"/>
                    <a:gd name="T13" fmla="*/ 0 h 15"/>
                    <a:gd name="T14" fmla="*/ 1 w 26"/>
                    <a:gd name="T15" fmla="*/ 0 h 15"/>
                    <a:gd name="T16" fmla="*/ 0 w 26"/>
                    <a:gd name="T17" fmla="*/ 1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 h="15">
                      <a:moveTo>
                        <a:pt x="0" y="10"/>
                      </a:moveTo>
                      <a:lnTo>
                        <a:pt x="0" y="10"/>
                      </a:lnTo>
                      <a:lnTo>
                        <a:pt x="12" y="13"/>
                      </a:lnTo>
                      <a:lnTo>
                        <a:pt x="26" y="15"/>
                      </a:lnTo>
                      <a:lnTo>
                        <a:pt x="26" y="4"/>
                      </a:lnTo>
                      <a:lnTo>
                        <a:pt x="14" y="4"/>
                      </a:lnTo>
                      <a:lnTo>
                        <a:pt x="6" y="0"/>
                      </a:lnTo>
                      <a:lnTo>
                        <a:pt x="0"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300" name="Freeform 141"/>
                <p:cNvSpPr>
                  <a:spLocks/>
                </p:cNvSpPr>
                <p:nvPr/>
              </p:nvSpPr>
              <p:spPr bwMode="auto">
                <a:xfrm>
                  <a:off x="3128" y="3113"/>
                  <a:ext cx="13" cy="11"/>
                </a:xfrm>
                <a:custGeom>
                  <a:avLst/>
                  <a:gdLst>
                    <a:gd name="T0" fmla="*/ 0 w 26"/>
                    <a:gd name="T1" fmla="*/ 1 h 21"/>
                    <a:gd name="T2" fmla="*/ 0 w 26"/>
                    <a:gd name="T3" fmla="*/ 1 h 21"/>
                    <a:gd name="T4" fmla="*/ 1 w 26"/>
                    <a:gd name="T5" fmla="*/ 1 h 21"/>
                    <a:gd name="T6" fmla="*/ 1 w 26"/>
                    <a:gd name="T7" fmla="*/ 1 h 21"/>
                    <a:gd name="T8" fmla="*/ 1 w 26"/>
                    <a:gd name="T9" fmla="*/ 1 h 21"/>
                    <a:gd name="T10" fmla="*/ 1 w 26"/>
                    <a:gd name="T11" fmla="*/ 1 h 21"/>
                    <a:gd name="T12" fmla="*/ 1 w 26"/>
                    <a:gd name="T13" fmla="*/ 0 h 21"/>
                    <a:gd name="T14" fmla="*/ 1 w 26"/>
                    <a:gd name="T15" fmla="*/ 0 h 21"/>
                    <a:gd name="T16" fmla="*/ 0 w 26"/>
                    <a:gd name="T17" fmla="*/ 1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 h="21">
                      <a:moveTo>
                        <a:pt x="0" y="5"/>
                      </a:moveTo>
                      <a:lnTo>
                        <a:pt x="0" y="5"/>
                      </a:lnTo>
                      <a:lnTo>
                        <a:pt x="10" y="15"/>
                      </a:lnTo>
                      <a:lnTo>
                        <a:pt x="20" y="21"/>
                      </a:lnTo>
                      <a:lnTo>
                        <a:pt x="26" y="11"/>
                      </a:lnTo>
                      <a:lnTo>
                        <a:pt x="16" y="5"/>
                      </a:lnTo>
                      <a:lnTo>
                        <a:pt x="10" y="0"/>
                      </a:lnTo>
                      <a:lnTo>
                        <a:pt x="0"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301" name="Freeform 142"/>
                <p:cNvSpPr>
                  <a:spLocks/>
                </p:cNvSpPr>
                <p:nvPr/>
              </p:nvSpPr>
              <p:spPr bwMode="auto">
                <a:xfrm>
                  <a:off x="3125" y="3108"/>
                  <a:ext cx="8" cy="8"/>
                </a:xfrm>
                <a:custGeom>
                  <a:avLst/>
                  <a:gdLst>
                    <a:gd name="T0" fmla="*/ 0 w 16"/>
                    <a:gd name="T1" fmla="*/ 1 h 16"/>
                    <a:gd name="T2" fmla="*/ 0 w 16"/>
                    <a:gd name="T3" fmla="*/ 1 h 16"/>
                    <a:gd name="T4" fmla="*/ 1 w 16"/>
                    <a:gd name="T5" fmla="*/ 1 h 16"/>
                    <a:gd name="T6" fmla="*/ 1 w 16"/>
                    <a:gd name="T7" fmla="*/ 1 h 16"/>
                    <a:gd name="T8" fmla="*/ 1 w 16"/>
                    <a:gd name="T9" fmla="*/ 1 h 16"/>
                    <a:gd name="T10" fmla="*/ 1 w 16"/>
                    <a:gd name="T11" fmla="*/ 1 h 16"/>
                    <a:gd name="T12" fmla="*/ 1 w 16"/>
                    <a:gd name="T13" fmla="*/ 0 h 16"/>
                    <a:gd name="T14" fmla="*/ 1 w 16"/>
                    <a:gd name="T15" fmla="*/ 0 h 16"/>
                    <a:gd name="T16" fmla="*/ 0 w 16"/>
                    <a:gd name="T17" fmla="*/ 1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16">
                      <a:moveTo>
                        <a:pt x="0" y="1"/>
                      </a:moveTo>
                      <a:lnTo>
                        <a:pt x="0" y="1"/>
                      </a:lnTo>
                      <a:lnTo>
                        <a:pt x="2" y="9"/>
                      </a:lnTo>
                      <a:lnTo>
                        <a:pt x="6" y="16"/>
                      </a:lnTo>
                      <a:lnTo>
                        <a:pt x="16" y="11"/>
                      </a:lnTo>
                      <a:lnTo>
                        <a:pt x="12" y="5"/>
                      </a:lnTo>
                      <a:lnTo>
                        <a:pt x="10" y="0"/>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302" name="Freeform 143"/>
                <p:cNvSpPr>
                  <a:spLocks/>
                </p:cNvSpPr>
                <p:nvPr/>
              </p:nvSpPr>
              <p:spPr bwMode="auto">
                <a:xfrm>
                  <a:off x="3124" y="3098"/>
                  <a:ext cx="6" cy="11"/>
                </a:xfrm>
                <a:custGeom>
                  <a:avLst/>
                  <a:gdLst>
                    <a:gd name="T0" fmla="*/ 0 w 12"/>
                    <a:gd name="T1" fmla="*/ 0 h 20"/>
                    <a:gd name="T2" fmla="*/ 0 w 12"/>
                    <a:gd name="T3" fmla="*/ 0 h 20"/>
                    <a:gd name="T4" fmla="*/ 0 w 12"/>
                    <a:gd name="T5" fmla="*/ 1 h 20"/>
                    <a:gd name="T6" fmla="*/ 1 w 12"/>
                    <a:gd name="T7" fmla="*/ 1 h 20"/>
                    <a:gd name="T8" fmla="*/ 1 w 12"/>
                    <a:gd name="T9" fmla="*/ 1 h 20"/>
                    <a:gd name="T10" fmla="*/ 1 w 12"/>
                    <a:gd name="T11" fmla="*/ 1 h 20"/>
                    <a:gd name="T12" fmla="*/ 1 w 12"/>
                    <a:gd name="T13" fmla="*/ 0 h 20"/>
                    <a:gd name="T14" fmla="*/ 1 w 12"/>
                    <a:gd name="T15" fmla="*/ 0 h 20"/>
                    <a:gd name="T16" fmla="*/ 0 w 12"/>
                    <a:gd name="T17" fmla="*/ 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20">
                      <a:moveTo>
                        <a:pt x="0" y="0"/>
                      </a:moveTo>
                      <a:lnTo>
                        <a:pt x="0" y="0"/>
                      </a:lnTo>
                      <a:lnTo>
                        <a:pt x="0" y="11"/>
                      </a:lnTo>
                      <a:lnTo>
                        <a:pt x="2" y="20"/>
                      </a:lnTo>
                      <a:lnTo>
                        <a:pt x="12" y="19"/>
                      </a:lnTo>
                      <a:lnTo>
                        <a:pt x="12" y="11"/>
                      </a:lnTo>
                      <a:lnTo>
                        <a:pt x="1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303" name="Freeform 144"/>
                <p:cNvSpPr>
                  <a:spLocks noEditPoints="1"/>
                </p:cNvSpPr>
                <p:nvPr/>
              </p:nvSpPr>
              <p:spPr bwMode="auto">
                <a:xfrm>
                  <a:off x="3115" y="2504"/>
                  <a:ext cx="45" cy="70"/>
                </a:xfrm>
                <a:custGeom>
                  <a:avLst/>
                  <a:gdLst>
                    <a:gd name="T0" fmla="*/ 1 w 90"/>
                    <a:gd name="T1" fmla="*/ 1 h 139"/>
                    <a:gd name="T2" fmla="*/ 1 w 90"/>
                    <a:gd name="T3" fmla="*/ 1 h 139"/>
                    <a:gd name="T4" fmla="*/ 1 w 90"/>
                    <a:gd name="T5" fmla="*/ 1 h 139"/>
                    <a:gd name="T6" fmla="*/ 1 w 90"/>
                    <a:gd name="T7" fmla="*/ 1 h 139"/>
                    <a:gd name="T8" fmla="*/ 1 w 90"/>
                    <a:gd name="T9" fmla="*/ 1 h 139"/>
                    <a:gd name="T10" fmla="*/ 1 w 90"/>
                    <a:gd name="T11" fmla="*/ 1 h 139"/>
                    <a:gd name="T12" fmla="*/ 1 w 90"/>
                    <a:gd name="T13" fmla="*/ 1 h 139"/>
                    <a:gd name="T14" fmla="*/ 1 w 90"/>
                    <a:gd name="T15" fmla="*/ 1 h 139"/>
                    <a:gd name="T16" fmla="*/ 1 w 90"/>
                    <a:gd name="T17" fmla="*/ 1 h 139"/>
                    <a:gd name="T18" fmla="*/ 1 w 90"/>
                    <a:gd name="T19" fmla="*/ 1 h 139"/>
                    <a:gd name="T20" fmla="*/ 1 w 90"/>
                    <a:gd name="T21" fmla="*/ 1 h 139"/>
                    <a:gd name="T22" fmla="*/ 1 w 90"/>
                    <a:gd name="T23" fmla="*/ 1 h 139"/>
                    <a:gd name="T24" fmla="*/ 1 w 90"/>
                    <a:gd name="T25" fmla="*/ 1 h 139"/>
                    <a:gd name="T26" fmla="*/ 1 w 90"/>
                    <a:gd name="T27" fmla="*/ 1 h 139"/>
                    <a:gd name="T28" fmla="*/ 1 w 90"/>
                    <a:gd name="T29" fmla="*/ 1 h 139"/>
                    <a:gd name="T30" fmla="*/ 1 w 90"/>
                    <a:gd name="T31" fmla="*/ 1 h 139"/>
                    <a:gd name="T32" fmla="*/ 1 w 90"/>
                    <a:gd name="T33" fmla="*/ 1 h 139"/>
                    <a:gd name="T34" fmla="*/ 1 w 90"/>
                    <a:gd name="T35" fmla="*/ 1 h 139"/>
                    <a:gd name="T36" fmla="*/ 1 w 90"/>
                    <a:gd name="T37" fmla="*/ 1 h 139"/>
                    <a:gd name="T38" fmla="*/ 1 w 90"/>
                    <a:gd name="T39" fmla="*/ 1 h 139"/>
                    <a:gd name="T40" fmla="*/ 1 w 90"/>
                    <a:gd name="T41" fmla="*/ 1 h 139"/>
                    <a:gd name="T42" fmla="*/ 1 w 90"/>
                    <a:gd name="T43" fmla="*/ 1 h 139"/>
                    <a:gd name="T44" fmla="*/ 1 w 90"/>
                    <a:gd name="T45" fmla="*/ 1 h 139"/>
                    <a:gd name="T46" fmla="*/ 1 w 90"/>
                    <a:gd name="T47" fmla="*/ 1 h 139"/>
                    <a:gd name="T48" fmla="*/ 1 w 90"/>
                    <a:gd name="T49" fmla="*/ 1 h 139"/>
                    <a:gd name="T50" fmla="*/ 1 w 90"/>
                    <a:gd name="T51" fmla="*/ 1 h 139"/>
                    <a:gd name="T52" fmla="*/ 1 w 90"/>
                    <a:gd name="T53" fmla="*/ 1 h 139"/>
                    <a:gd name="T54" fmla="*/ 1 w 90"/>
                    <a:gd name="T55" fmla="*/ 1 h 139"/>
                    <a:gd name="T56" fmla="*/ 1 w 90"/>
                    <a:gd name="T57" fmla="*/ 1 h 139"/>
                    <a:gd name="T58" fmla="*/ 1 w 90"/>
                    <a:gd name="T59" fmla="*/ 1 h 139"/>
                    <a:gd name="T60" fmla="*/ 1 w 90"/>
                    <a:gd name="T61" fmla="*/ 1 h 139"/>
                    <a:gd name="T62" fmla="*/ 1 w 90"/>
                    <a:gd name="T63" fmla="*/ 1 h 139"/>
                    <a:gd name="T64" fmla="*/ 1 w 90"/>
                    <a:gd name="T65" fmla="*/ 0 h 139"/>
                    <a:gd name="T66" fmla="*/ 1 w 90"/>
                    <a:gd name="T67" fmla="*/ 0 h 139"/>
                    <a:gd name="T68" fmla="*/ 1 w 90"/>
                    <a:gd name="T69" fmla="*/ 1 h 139"/>
                    <a:gd name="T70" fmla="*/ 1 w 90"/>
                    <a:gd name="T71" fmla="*/ 1 h 139"/>
                    <a:gd name="T72" fmla="*/ 1 w 90"/>
                    <a:gd name="T73" fmla="*/ 1 h 139"/>
                    <a:gd name="T74" fmla="*/ 1 w 90"/>
                    <a:gd name="T75" fmla="*/ 1 h 139"/>
                    <a:gd name="T76" fmla="*/ 1 w 90"/>
                    <a:gd name="T77" fmla="*/ 1 h 139"/>
                    <a:gd name="T78" fmla="*/ 1 w 90"/>
                    <a:gd name="T79" fmla="*/ 1 h 139"/>
                    <a:gd name="T80" fmla="*/ 1 w 90"/>
                    <a:gd name="T81" fmla="*/ 1 h 139"/>
                    <a:gd name="T82" fmla="*/ 1 w 90"/>
                    <a:gd name="T83" fmla="*/ 1 h 139"/>
                    <a:gd name="T84" fmla="*/ 1 w 90"/>
                    <a:gd name="T85" fmla="*/ 1 h 139"/>
                    <a:gd name="T86" fmla="*/ 1 w 90"/>
                    <a:gd name="T87" fmla="*/ 1 h 139"/>
                    <a:gd name="T88" fmla="*/ 1 w 90"/>
                    <a:gd name="T89" fmla="*/ 1 h 139"/>
                    <a:gd name="T90" fmla="*/ 1 w 90"/>
                    <a:gd name="T91" fmla="*/ 1 h 139"/>
                    <a:gd name="T92" fmla="*/ 1 w 90"/>
                    <a:gd name="T93" fmla="*/ 1 h 139"/>
                    <a:gd name="T94" fmla="*/ 1 w 90"/>
                    <a:gd name="T95" fmla="*/ 1 h 139"/>
                    <a:gd name="T96" fmla="*/ 0 w 90"/>
                    <a:gd name="T97" fmla="*/ 1 h 139"/>
                    <a:gd name="T98" fmla="*/ 0 w 90"/>
                    <a:gd name="T99" fmla="*/ 1 h 139"/>
                    <a:gd name="T100" fmla="*/ 1 w 90"/>
                    <a:gd name="T101" fmla="*/ 1 h 13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0" h="139">
                      <a:moveTo>
                        <a:pt x="20" y="32"/>
                      </a:moveTo>
                      <a:lnTo>
                        <a:pt x="22" y="41"/>
                      </a:lnTo>
                      <a:lnTo>
                        <a:pt x="26" y="49"/>
                      </a:lnTo>
                      <a:lnTo>
                        <a:pt x="34" y="55"/>
                      </a:lnTo>
                      <a:lnTo>
                        <a:pt x="44" y="55"/>
                      </a:lnTo>
                      <a:lnTo>
                        <a:pt x="56" y="55"/>
                      </a:lnTo>
                      <a:lnTo>
                        <a:pt x="64" y="49"/>
                      </a:lnTo>
                      <a:lnTo>
                        <a:pt x="66" y="47"/>
                      </a:lnTo>
                      <a:lnTo>
                        <a:pt x="68" y="43"/>
                      </a:lnTo>
                      <a:lnTo>
                        <a:pt x="70" y="38"/>
                      </a:lnTo>
                      <a:lnTo>
                        <a:pt x="70" y="34"/>
                      </a:lnTo>
                      <a:lnTo>
                        <a:pt x="70" y="28"/>
                      </a:lnTo>
                      <a:lnTo>
                        <a:pt x="68" y="24"/>
                      </a:lnTo>
                      <a:lnTo>
                        <a:pt x="66" y="21"/>
                      </a:lnTo>
                      <a:lnTo>
                        <a:pt x="64" y="17"/>
                      </a:lnTo>
                      <a:lnTo>
                        <a:pt x="56" y="13"/>
                      </a:lnTo>
                      <a:lnTo>
                        <a:pt x="44" y="11"/>
                      </a:lnTo>
                      <a:lnTo>
                        <a:pt x="36" y="13"/>
                      </a:lnTo>
                      <a:lnTo>
                        <a:pt x="26" y="17"/>
                      </a:lnTo>
                      <a:lnTo>
                        <a:pt x="22" y="24"/>
                      </a:lnTo>
                      <a:lnTo>
                        <a:pt x="20" y="32"/>
                      </a:lnTo>
                      <a:close/>
                      <a:moveTo>
                        <a:pt x="14" y="98"/>
                      </a:moveTo>
                      <a:lnTo>
                        <a:pt x="14" y="103"/>
                      </a:lnTo>
                      <a:lnTo>
                        <a:pt x="16" y="109"/>
                      </a:lnTo>
                      <a:lnTo>
                        <a:pt x="18" y="115"/>
                      </a:lnTo>
                      <a:lnTo>
                        <a:pt x="22" y="119"/>
                      </a:lnTo>
                      <a:lnTo>
                        <a:pt x="26" y="122"/>
                      </a:lnTo>
                      <a:lnTo>
                        <a:pt x="32" y="126"/>
                      </a:lnTo>
                      <a:lnTo>
                        <a:pt x="38" y="126"/>
                      </a:lnTo>
                      <a:lnTo>
                        <a:pt x="44" y="128"/>
                      </a:lnTo>
                      <a:lnTo>
                        <a:pt x="50" y="126"/>
                      </a:lnTo>
                      <a:lnTo>
                        <a:pt x="56" y="126"/>
                      </a:lnTo>
                      <a:lnTo>
                        <a:pt x="62" y="122"/>
                      </a:lnTo>
                      <a:lnTo>
                        <a:pt x="66" y="119"/>
                      </a:lnTo>
                      <a:lnTo>
                        <a:pt x="70" y="115"/>
                      </a:lnTo>
                      <a:lnTo>
                        <a:pt x="74" y="109"/>
                      </a:lnTo>
                      <a:lnTo>
                        <a:pt x="76" y="103"/>
                      </a:lnTo>
                      <a:lnTo>
                        <a:pt x="76" y="98"/>
                      </a:lnTo>
                      <a:lnTo>
                        <a:pt x="76" y="90"/>
                      </a:lnTo>
                      <a:lnTo>
                        <a:pt x="74" y="85"/>
                      </a:lnTo>
                      <a:lnTo>
                        <a:pt x="70" y="79"/>
                      </a:lnTo>
                      <a:lnTo>
                        <a:pt x="68" y="75"/>
                      </a:lnTo>
                      <a:lnTo>
                        <a:pt x="62" y="71"/>
                      </a:lnTo>
                      <a:lnTo>
                        <a:pt x="58" y="70"/>
                      </a:lnTo>
                      <a:lnTo>
                        <a:pt x="52" y="68"/>
                      </a:lnTo>
                      <a:lnTo>
                        <a:pt x="44" y="68"/>
                      </a:lnTo>
                      <a:lnTo>
                        <a:pt x="38" y="68"/>
                      </a:lnTo>
                      <a:lnTo>
                        <a:pt x="32" y="70"/>
                      </a:lnTo>
                      <a:lnTo>
                        <a:pt x="26" y="71"/>
                      </a:lnTo>
                      <a:lnTo>
                        <a:pt x="22" y="75"/>
                      </a:lnTo>
                      <a:lnTo>
                        <a:pt x="18" y="79"/>
                      </a:lnTo>
                      <a:lnTo>
                        <a:pt x="16" y="85"/>
                      </a:lnTo>
                      <a:lnTo>
                        <a:pt x="14" y="90"/>
                      </a:lnTo>
                      <a:lnTo>
                        <a:pt x="14" y="98"/>
                      </a:lnTo>
                      <a:close/>
                      <a:moveTo>
                        <a:pt x="20" y="62"/>
                      </a:moveTo>
                      <a:lnTo>
                        <a:pt x="14" y="56"/>
                      </a:lnTo>
                      <a:lnTo>
                        <a:pt x="10" y="51"/>
                      </a:lnTo>
                      <a:lnTo>
                        <a:pt x="6" y="43"/>
                      </a:lnTo>
                      <a:lnTo>
                        <a:pt x="6" y="36"/>
                      </a:lnTo>
                      <a:lnTo>
                        <a:pt x="6" y="28"/>
                      </a:lnTo>
                      <a:lnTo>
                        <a:pt x="8" y="21"/>
                      </a:lnTo>
                      <a:lnTo>
                        <a:pt x="12" y="15"/>
                      </a:lnTo>
                      <a:lnTo>
                        <a:pt x="16" y="9"/>
                      </a:lnTo>
                      <a:lnTo>
                        <a:pt x="22" y="6"/>
                      </a:lnTo>
                      <a:lnTo>
                        <a:pt x="30" y="2"/>
                      </a:lnTo>
                      <a:lnTo>
                        <a:pt x="36" y="0"/>
                      </a:lnTo>
                      <a:lnTo>
                        <a:pt x="44" y="0"/>
                      </a:lnTo>
                      <a:lnTo>
                        <a:pt x="52" y="0"/>
                      </a:lnTo>
                      <a:lnTo>
                        <a:pt x="60" y="2"/>
                      </a:lnTo>
                      <a:lnTo>
                        <a:pt x="66" y="6"/>
                      </a:lnTo>
                      <a:lnTo>
                        <a:pt x="72" y="9"/>
                      </a:lnTo>
                      <a:lnTo>
                        <a:pt x="78" y="15"/>
                      </a:lnTo>
                      <a:lnTo>
                        <a:pt x="80" y="21"/>
                      </a:lnTo>
                      <a:lnTo>
                        <a:pt x="84" y="26"/>
                      </a:lnTo>
                      <a:lnTo>
                        <a:pt x="84" y="34"/>
                      </a:lnTo>
                      <a:lnTo>
                        <a:pt x="82" y="43"/>
                      </a:lnTo>
                      <a:lnTo>
                        <a:pt x="80" y="51"/>
                      </a:lnTo>
                      <a:lnTo>
                        <a:pt x="76" y="56"/>
                      </a:lnTo>
                      <a:lnTo>
                        <a:pt x="68" y="62"/>
                      </a:lnTo>
                      <a:lnTo>
                        <a:pt x="78" y="68"/>
                      </a:lnTo>
                      <a:lnTo>
                        <a:pt x="84" y="75"/>
                      </a:lnTo>
                      <a:lnTo>
                        <a:pt x="88" y="85"/>
                      </a:lnTo>
                      <a:lnTo>
                        <a:pt x="90" y="96"/>
                      </a:lnTo>
                      <a:lnTo>
                        <a:pt x="90" y="103"/>
                      </a:lnTo>
                      <a:lnTo>
                        <a:pt x="86" y="113"/>
                      </a:lnTo>
                      <a:lnTo>
                        <a:pt x="82" y="120"/>
                      </a:lnTo>
                      <a:lnTo>
                        <a:pt x="78" y="126"/>
                      </a:lnTo>
                      <a:lnTo>
                        <a:pt x="70" y="132"/>
                      </a:lnTo>
                      <a:lnTo>
                        <a:pt x="62" y="135"/>
                      </a:lnTo>
                      <a:lnTo>
                        <a:pt x="54" y="137"/>
                      </a:lnTo>
                      <a:lnTo>
                        <a:pt x="44" y="139"/>
                      </a:lnTo>
                      <a:lnTo>
                        <a:pt x="34" y="137"/>
                      </a:lnTo>
                      <a:lnTo>
                        <a:pt x="26" y="135"/>
                      </a:lnTo>
                      <a:lnTo>
                        <a:pt x="18" y="132"/>
                      </a:lnTo>
                      <a:lnTo>
                        <a:pt x="12" y="126"/>
                      </a:lnTo>
                      <a:lnTo>
                        <a:pt x="6" y="120"/>
                      </a:lnTo>
                      <a:lnTo>
                        <a:pt x="2" y="113"/>
                      </a:lnTo>
                      <a:lnTo>
                        <a:pt x="0" y="105"/>
                      </a:lnTo>
                      <a:lnTo>
                        <a:pt x="0" y="96"/>
                      </a:lnTo>
                      <a:lnTo>
                        <a:pt x="0" y="85"/>
                      </a:lnTo>
                      <a:lnTo>
                        <a:pt x="4" y="77"/>
                      </a:lnTo>
                      <a:lnTo>
                        <a:pt x="10" y="68"/>
                      </a:lnTo>
                      <a:lnTo>
                        <a:pt x="20" y="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304" name="Freeform 145"/>
                <p:cNvSpPr>
                  <a:spLocks noEditPoints="1"/>
                </p:cNvSpPr>
                <p:nvPr/>
              </p:nvSpPr>
              <p:spPr bwMode="auto">
                <a:xfrm>
                  <a:off x="3170" y="2504"/>
                  <a:ext cx="47" cy="70"/>
                </a:xfrm>
                <a:custGeom>
                  <a:avLst/>
                  <a:gdLst>
                    <a:gd name="T0" fmla="*/ 0 w 96"/>
                    <a:gd name="T1" fmla="*/ 1 h 139"/>
                    <a:gd name="T2" fmla="*/ 0 w 96"/>
                    <a:gd name="T3" fmla="*/ 1 h 139"/>
                    <a:gd name="T4" fmla="*/ 0 w 96"/>
                    <a:gd name="T5" fmla="*/ 1 h 139"/>
                    <a:gd name="T6" fmla="*/ 0 w 96"/>
                    <a:gd name="T7" fmla="*/ 1 h 139"/>
                    <a:gd name="T8" fmla="*/ 0 w 96"/>
                    <a:gd name="T9" fmla="*/ 1 h 139"/>
                    <a:gd name="T10" fmla="*/ 0 w 96"/>
                    <a:gd name="T11" fmla="*/ 1 h 139"/>
                    <a:gd name="T12" fmla="*/ 0 w 96"/>
                    <a:gd name="T13" fmla="*/ 1 h 139"/>
                    <a:gd name="T14" fmla="*/ 0 w 96"/>
                    <a:gd name="T15" fmla="*/ 1 h 139"/>
                    <a:gd name="T16" fmla="*/ 0 w 96"/>
                    <a:gd name="T17" fmla="*/ 1 h 139"/>
                    <a:gd name="T18" fmla="*/ 0 w 96"/>
                    <a:gd name="T19" fmla="*/ 1 h 139"/>
                    <a:gd name="T20" fmla="*/ 0 w 96"/>
                    <a:gd name="T21" fmla="*/ 1 h 139"/>
                    <a:gd name="T22" fmla="*/ 0 w 96"/>
                    <a:gd name="T23" fmla="*/ 1 h 139"/>
                    <a:gd name="T24" fmla="*/ 0 w 96"/>
                    <a:gd name="T25" fmla="*/ 1 h 139"/>
                    <a:gd name="T26" fmla="*/ 0 w 96"/>
                    <a:gd name="T27" fmla="*/ 1 h 139"/>
                    <a:gd name="T28" fmla="*/ 0 w 96"/>
                    <a:gd name="T29" fmla="*/ 1 h 139"/>
                    <a:gd name="T30" fmla="*/ 0 w 96"/>
                    <a:gd name="T31" fmla="*/ 1 h 139"/>
                    <a:gd name="T32" fmla="*/ 0 w 96"/>
                    <a:gd name="T33" fmla="*/ 1 h 139"/>
                    <a:gd name="T34" fmla="*/ 0 w 96"/>
                    <a:gd name="T35" fmla="*/ 1 h 139"/>
                    <a:gd name="T36" fmla="*/ 0 w 96"/>
                    <a:gd name="T37" fmla="*/ 1 h 139"/>
                    <a:gd name="T38" fmla="*/ 0 w 96"/>
                    <a:gd name="T39" fmla="*/ 1 h 139"/>
                    <a:gd name="T40" fmla="*/ 0 w 96"/>
                    <a:gd name="T41" fmla="*/ 1 h 139"/>
                    <a:gd name="T42" fmla="*/ 0 w 96"/>
                    <a:gd name="T43" fmla="*/ 0 h 139"/>
                    <a:gd name="T44" fmla="*/ 0 w 96"/>
                    <a:gd name="T45" fmla="*/ 0 h 139"/>
                    <a:gd name="T46" fmla="*/ 0 w 96"/>
                    <a:gd name="T47" fmla="*/ 1 h 139"/>
                    <a:gd name="T48" fmla="*/ 0 w 96"/>
                    <a:gd name="T49" fmla="*/ 1 h 139"/>
                    <a:gd name="T50" fmla="*/ 0 w 96"/>
                    <a:gd name="T51" fmla="*/ 1 h 139"/>
                    <a:gd name="T52" fmla="*/ 0 w 96"/>
                    <a:gd name="T53" fmla="*/ 1 h 139"/>
                    <a:gd name="T54" fmla="*/ 0 w 96"/>
                    <a:gd name="T55" fmla="*/ 1 h 139"/>
                    <a:gd name="T56" fmla="*/ 0 w 96"/>
                    <a:gd name="T57" fmla="*/ 1 h 139"/>
                    <a:gd name="T58" fmla="*/ 0 w 96"/>
                    <a:gd name="T59" fmla="*/ 1 h 139"/>
                    <a:gd name="T60" fmla="*/ 0 w 96"/>
                    <a:gd name="T61" fmla="*/ 1 h 139"/>
                    <a:gd name="T62" fmla="*/ 0 w 96"/>
                    <a:gd name="T63" fmla="*/ 1 h 139"/>
                    <a:gd name="T64" fmla="*/ 0 w 96"/>
                    <a:gd name="T65" fmla="*/ 1 h 139"/>
                    <a:gd name="T66" fmla="*/ 0 w 96"/>
                    <a:gd name="T67" fmla="*/ 1 h 139"/>
                    <a:gd name="T68" fmla="*/ 0 w 96"/>
                    <a:gd name="T69" fmla="*/ 1 h 13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6" h="139">
                      <a:moveTo>
                        <a:pt x="14" y="92"/>
                      </a:moveTo>
                      <a:lnTo>
                        <a:pt x="14" y="100"/>
                      </a:lnTo>
                      <a:lnTo>
                        <a:pt x="16" y="107"/>
                      </a:lnTo>
                      <a:lnTo>
                        <a:pt x="18" y="113"/>
                      </a:lnTo>
                      <a:lnTo>
                        <a:pt x="22" y="119"/>
                      </a:lnTo>
                      <a:lnTo>
                        <a:pt x="28" y="122"/>
                      </a:lnTo>
                      <a:lnTo>
                        <a:pt x="34" y="124"/>
                      </a:lnTo>
                      <a:lnTo>
                        <a:pt x="40" y="126"/>
                      </a:lnTo>
                      <a:lnTo>
                        <a:pt x="48" y="128"/>
                      </a:lnTo>
                      <a:lnTo>
                        <a:pt x="56" y="126"/>
                      </a:lnTo>
                      <a:lnTo>
                        <a:pt x="62" y="124"/>
                      </a:lnTo>
                      <a:lnTo>
                        <a:pt x="68" y="122"/>
                      </a:lnTo>
                      <a:lnTo>
                        <a:pt x="72" y="119"/>
                      </a:lnTo>
                      <a:lnTo>
                        <a:pt x="76" y="113"/>
                      </a:lnTo>
                      <a:lnTo>
                        <a:pt x="80" y="107"/>
                      </a:lnTo>
                      <a:lnTo>
                        <a:pt x="82" y="100"/>
                      </a:lnTo>
                      <a:lnTo>
                        <a:pt x="82" y="92"/>
                      </a:lnTo>
                      <a:lnTo>
                        <a:pt x="82" y="45"/>
                      </a:lnTo>
                      <a:lnTo>
                        <a:pt x="82" y="38"/>
                      </a:lnTo>
                      <a:lnTo>
                        <a:pt x="80" y="32"/>
                      </a:lnTo>
                      <a:lnTo>
                        <a:pt x="76" y="26"/>
                      </a:lnTo>
                      <a:lnTo>
                        <a:pt x="72" y="21"/>
                      </a:lnTo>
                      <a:lnTo>
                        <a:pt x="68" y="17"/>
                      </a:lnTo>
                      <a:lnTo>
                        <a:pt x="62" y="13"/>
                      </a:lnTo>
                      <a:lnTo>
                        <a:pt x="56" y="11"/>
                      </a:lnTo>
                      <a:lnTo>
                        <a:pt x="48" y="11"/>
                      </a:lnTo>
                      <a:lnTo>
                        <a:pt x="40" y="11"/>
                      </a:lnTo>
                      <a:lnTo>
                        <a:pt x="34" y="13"/>
                      </a:lnTo>
                      <a:lnTo>
                        <a:pt x="28" y="17"/>
                      </a:lnTo>
                      <a:lnTo>
                        <a:pt x="22" y="21"/>
                      </a:lnTo>
                      <a:lnTo>
                        <a:pt x="18" y="26"/>
                      </a:lnTo>
                      <a:lnTo>
                        <a:pt x="16" y="32"/>
                      </a:lnTo>
                      <a:lnTo>
                        <a:pt x="14" y="39"/>
                      </a:lnTo>
                      <a:lnTo>
                        <a:pt x="14" y="47"/>
                      </a:lnTo>
                      <a:lnTo>
                        <a:pt x="14" y="92"/>
                      </a:lnTo>
                      <a:close/>
                      <a:moveTo>
                        <a:pt x="0" y="88"/>
                      </a:moveTo>
                      <a:lnTo>
                        <a:pt x="0" y="49"/>
                      </a:lnTo>
                      <a:lnTo>
                        <a:pt x="0" y="38"/>
                      </a:lnTo>
                      <a:lnTo>
                        <a:pt x="2" y="30"/>
                      </a:lnTo>
                      <a:lnTo>
                        <a:pt x="4" y="23"/>
                      </a:lnTo>
                      <a:lnTo>
                        <a:pt x="8" y="17"/>
                      </a:lnTo>
                      <a:lnTo>
                        <a:pt x="16" y="9"/>
                      </a:lnTo>
                      <a:lnTo>
                        <a:pt x="26" y="4"/>
                      </a:lnTo>
                      <a:lnTo>
                        <a:pt x="36" y="0"/>
                      </a:lnTo>
                      <a:lnTo>
                        <a:pt x="48" y="0"/>
                      </a:lnTo>
                      <a:lnTo>
                        <a:pt x="58" y="0"/>
                      </a:lnTo>
                      <a:lnTo>
                        <a:pt x="68" y="2"/>
                      </a:lnTo>
                      <a:lnTo>
                        <a:pt x="76" y="7"/>
                      </a:lnTo>
                      <a:lnTo>
                        <a:pt x="82" y="13"/>
                      </a:lnTo>
                      <a:lnTo>
                        <a:pt x="88" y="19"/>
                      </a:lnTo>
                      <a:lnTo>
                        <a:pt x="92" y="28"/>
                      </a:lnTo>
                      <a:lnTo>
                        <a:pt x="96" y="38"/>
                      </a:lnTo>
                      <a:lnTo>
                        <a:pt x="96" y="49"/>
                      </a:lnTo>
                      <a:lnTo>
                        <a:pt x="96" y="90"/>
                      </a:lnTo>
                      <a:lnTo>
                        <a:pt x="96" y="100"/>
                      </a:lnTo>
                      <a:lnTo>
                        <a:pt x="94" y="107"/>
                      </a:lnTo>
                      <a:lnTo>
                        <a:pt x="92" y="115"/>
                      </a:lnTo>
                      <a:lnTo>
                        <a:pt x="88" y="120"/>
                      </a:lnTo>
                      <a:lnTo>
                        <a:pt x="80" y="128"/>
                      </a:lnTo>
                      <a:lnTo>
                        <a:pt x="70" y="134"/>
                      </a:lnTo>
                      <a:lnTo>
                        <a:pt x="60" y="137"/>
                      </a:lnTo>
                      <a:lnTo>
                        <a:pt x="48" y="139"/>
                      </a:lnTo>
                      <a:lnTo>
                        <a:pt x="36" y="137"/>
                      </a:lnTo>
                      <a:lnTo>
                        <a:pt x="26" y="134"/>
                      </a:lnTo>
                      <a:lnTo>
                        <a:pt x="16" y="128"/>
                      </a:lnTo>
                      <a:lnTo>
                        <a:pt x="8" y="120"/>
                      </a:lnTo>
                      <a:lnTo>
                        <a:pt x="4" y="115"/>
                      </a:lnTo>
                      <a:lnTo>
                        <a:pt x="2" y="107"/>
                      </a:lnTo>
                      <a:lnTo>
                        <a:pt x="0" y="100"/>
                      </a:lnTo>
                      <a:lnTo>
                        <a:pt x="0" y="8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305" name="Freeform 146"/>
                <p:cNvSpPr>
                  <a:spLocks/>
                </p:cNvSpPr>
                <p:nvPr/>
              </p:nvSpPr>
              <p:spPr bwMode="auto">
                <a:xfrm>
                  <a:off x="3122" y="2520"/>
                  <a:ext cx="8" cy="11"/>
                </a:xfrm>
                <a:custGeom>
                  <a:avLst/>
                  <a:gdLst>
                    <a:gd name="T0" fmla="*/ 1 w 16"/>
                    <a:gd name="T1" fmla="*/ 1 h 21"/>
                    <a:gd name="T2" fmla="*/ 1 w 16"/>
                    <a:gd name="T3" fmla="*/ 1 h 21"/>
                    <a:gd name="T4" fmla="*/ 1 w 16"/>
                    <a:gd name="T5" fmla="*/ 1 h 21"/>
                    <a:gd name="T6" fmla="*/ 1 w 16"/>
                    <a:gd name="T7" fmla="*/ 0 h 21"/>
                    <a:gd name="T8" fmla="*/ 0 w 16"/>
                    <a:gd name="T9" fmla="*/ 0 h 21"/>
                    <a:gd name="T10" fmla="*/ 1 w 16"/>
                    <a:gd name="T11" fmla="*/ 1 h 21"/>
                    <a:gd name="T12" fmla="*/ 1 w 16"/>
                    <a:gd name="T13" fmla="*/ 1 h 21"/>
                    <a:gd name="T14" fmla="*/ 1 w 16"/>
                    <a:gd name="T15" fmla="*/ 1 h 21"/>
                    <a:gd name="T16" fmla="*/ 1 w 16"/>
                    <a:gd name="T17" fmla="*/ 1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21">
                      <a:moveTo>
                        <a:pt x="16" y="13"/>
                      </a:moveTo>
                      <a:lnTo>
                        <a:pt x="16" y="13"/>
                      </a:lnTo>
                      <a:lnTo>
                        <a:pt x="12" y="7"/>
                      </a:lnTo>
                      <a:lnTo>
                        <a:pt x="12" y="0"/>
                      </a:lnTo>
                      <a:lnTo>
                        <a:pt x="0" y="0"/>
                      </a:lnTo>
                      <a:lnTo>
                        <a:pt x="2" y="11"/>
                      </a:lnTo>
                      <a:lnTo>
                        <a:pt x="8" y="21"/>
                      </a:lnTo>
                      <a:lnTo>
                        <a:pt x="16"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306" name="Freeform 147"/>
                <p:cNvSpPr>
                  <a:spLocks/>
                </p:cNvSpPr>
                <p:nvPr/>
              </p:nvSpPr>
              <p:spPr bwMode="auto">
                <a:xfrm>
                  <a:off x="3126" y="2527"/>
                  <a:ext cx="11" cy="8"/>
                </a:xfrm>
                <a:custGeom>
                  <a:avLst/>
                  <a:gdLst>
                    <a:gd name="T0" fmla="*/ 1 w 22"/>
                    <a:gd name="T1" fmla="*/ 1 h 15"/>
                    <a:gd name="T2" fmla="*/ 1 w 22"/>
                    <a:gd name="T3" fmla="*/ 1 h 15"/>
                    <a:gd name="T4" fmla="*/ 1 w 22"/>
                    <a:gd name="T5" fmla="*/ 1 h 15"/>
                    <a:gd name="T6" fmla="*/ 1 w 22"/>
                    <a:gd name="T7" fmla="*/ 0 h 15"/>
                    <a:gd name="T8" fmla="*/ 0 w 22"/>
                    <a:gd name="T9" fmla="*/ 1 h 15"/>
                    <a:gd name="T10" fmla="*/ 1 w 22"/>
                    <a:gd name="T11" fmla="*/ 1 h 15"/>
                    <a:gd name="T12" fmla="*/ 1 w 22"/>
                    <a:gd name="T13" fmla="*/ 1 h 15"/>
                    <a:gd name="T14" fmla="*/ 1 w 22"/>
                    <a:gd name="T15" fmla="*/ 1 h 15"/>
                    <a:gd name="T16" fmla="*/ 1 w 22"/>
                    <a:gd name="T17" fmla="*/ 1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 h="15">
                      <a:moveTo>
                        <a:pt x="22" y="6"/>
                      </a:moveTo>
                      <a:lnTo>
                        <a:pt x="22" y="6"/>
                      </a:lnTo>
                      <a:lnTo>
                        <a:pt x="14" y="4"/>
                      </a:lnTo>
                      <a:lnTo>
                        <a:pt x="8" y="0"/>
                      </a:lnTo>
                      <a:lnTo>
                        <a:pt x="0" y="8"/>
                      </a:lnTo>
                      <a:lnTo>
                        <a:pt x="10" y="13"/>
                      </a:lnTo>
                      <a:lnTo>
                        <a:pt x="22" y="15"/>
                      </a:lnTo>
                      <a:lnTo>
                        <a:pt x="22"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307" name="Freeform 148"/>
                <p:cNvSpPr>
                  <a:spLocks/>
                </p:cNvSpPr>
                <p:nvPr/>
              </p:nvSpPr>
              <p:spPr bwMode="auto">
                <a:xfrm>
                  <a:off x="3137" y="2527"/>
                  <a:ext cx="12" cy="8"/>
                </a:xfrm>
                <a:custGeom>
                  <a:avLst/>
                  <a:gdLst>
                    <a:gd name="T0" fmla="*/ 1 w 24"/>
                    <a:gd name="T1" fmla="*/ 0 h 15"/>
                    <a:gd name="T2" fmla="*/ 1 w 24"/>
                    <a:gd name="T3" fmla="*/ 0 h 15"/>
                    <a:gd name="T4" fmla="*/ 1 w 24"/>
                    <a:gd name="T5" fmla="*/ 1 h 15"/>
                    <a:gd name="T6" fmla="*/ 0 w 24"/>
                    <a:gd name="T7" fmla="*/ 1 h 15"/>
                    <a:gd name="T8" fmla="*/ 0 w 24"/>
                    <a:gd name="T9" fmla="*/ 1 h 15"/>
                    <a:gd name="T10" fmla="*/ 1 w 24"/>
                    <a:gd name="T11" fmla="*/ 1 h 15"/>
                    <a:gd name="T12" fmla="*/ 1 w 24"/>
                    <a:gd name="T13" fmla="*/ 1 h 15"/>
                    <a:gd name="T14" fmla="*/ 1 w 24"/>
                    <a:gd name="T15" fmla="*/ 1 h 15"/>
                    <a:gd name="T16" fmla="*/ 1 w 24"/>
                    <a:gd name="T17" fmla="*/ 0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15">
                      <a:moveTo>
                        <a:pt x="16" y="0"/>
                      </a:moveTo>
                      <a:lnTo>
                        <a:pt x="16" y="0"/>
                      </a:lnTo>
                      <a:lnTo>
                        <a:pt x="10" y="4"/>
                      </a:lnTo>
                      <a:lnTo>
                        <a:pt x="0" y="6"/>
                      </a:lnTo>
                      <a:lnTo>
                        <a:pt x="0" y="15"/>
                      </a:lnTo>
                      <a:lnTo>
                        <a:pt x="12" y="13"/>
                      </a:lnTo>
                      <a:lnTo>
                        <a:pt x="24" y="8"/>
                      </a:lnTo>
                      <a:lnTo>
                        <a:pt x="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308" name="Freeform 149"/>
                <p:cNvSpPr>
                  <a:spLocks/>
                </p:cNvSpPr>
                <p:nvPr/>
              </p:nvSpPr>
              <p:spPr bwMode="auto">
                <a:xfrm>
                  <a:off x="3145" y="2521"/>
                  <a:ext cx="8" cy="10"/>
                </a:xfrm>
                <a:custGeom>
                  <a:avLst/>
                  <a:gdLst>
                    <a:gd name="T0" fmla="*/ 1 w 16"/>
                    <a:gd name="T1" fmla="*/ 0 h 19"/>
                    <a:gd name="T2" fmla="*/ 1 w 16"/>
                    <a:gd name="T3" fmla="*/ 0 h 19"/>
                    <a:gd name="T4" fmla="*/ 1 w 16"/>
                    <a:gd name="T5" fmla="*/ 1 h 19"/>
                    <a:gd name="T6" fmla="*/ 1 w 16"/>
                    <a:gd name="T7" fmla="*/ 1 h 19"/>
                    <a:gd name="T8" fmla="*/ 1 w 16"/>
                    <a:gd name="T9" fmla="*/ 1 h 19"/>
                    <a:gd name="T10" fmla="*/ 0 w 16"/>
                    <a:gd name="T11" fmla="*/ 1 h 19"/>
                    <a:gd name="T12" fmla="*/ 1 w 16"/>
                    <a:gd name="T13" fmla="*/ 1 h 19"/>
                    <a:gd name="T14" fmla="*/ 1 w 16"/>
                    <a:gd name="T15" fmla="*/ 1 h 19"/>
                    <a:gd name="T16" fmla="*/ 1 w 16"/>
                    <a:gd name="T17" fmla="*/ 1 h 19"/>
                    <a:gd name="T18" fmla="*/ 1 w 16"/>
                    <a:gd name="T19" fmla="*/ 1 h 19"/>
                    <a:gd name="T20" fmla="*/ 1 w 16"/>
                    <a:gd name="T21" fmla="*/ 0 h 19"/>
                    <a:gd name="T22" fmla="*/ 1 w 16"/>
                    <a:gd name="T23" fmla="*/ 0 h 19"/>
                    <a:gd name="T24" fmla="*/ 1 w 16"/>
                    <a:gd name="T25" fmla="*/ 0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 h="19">
                      <a:moveTo>
                        <a:pt x="4" y="0"/>
                      </a:moveTo>
                      <a:lnTo>
                        <a:pt x="4" y="0"/>
                      </a:lnTo>
                      <a:lnTo>
                        <a:pt x="4" y="4"/>
                      </a:lnTo>
                      <a:lnTo>
                        <a:pt x="4" y="7"/>
                      </a:lnTo>
                      <a:lnTo>
                        <a:pt x="2" y="9"/>
                      </a:lnTo>
                      <a:lnTo>
                        <a:pt x="0" y="11"/>
                      </a:lnTo>
                      <a:lnTo>
                        <a:pt x="8" y="19"/>
                      </a:lnTo>
                      <a:lnTo>
                        <a:pt x="10" y="15"/>
                      </a:lnTo>
                      <a:lnTo>
                        <a:pt x="14" y="11"/>
                      </a:lnTo>
                      <a:lnTo>
                        <a:pt x="16" y="5"/>
                      </a:lnTo>
                      <a:lnTo>
                        <a:pt x="16" y="0"/>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309" name="Freeform 150"/>
                <p:cNvSpPr>
                  <a:spLocks/>
                </p:cNvSpPr>
                <p:nvPr/>
              </p:nvSpPr>
              <p:spPr bwMode="auto">
                <a:xfrm>
                  <a:off x="3145" y="2511"/>
                  <a:ext cx="8" cy="10"/>
                </a:xfrm>
                <a:custGeom>
                  <a:avLst/>
                  <a:gdLst>
                    <a:gd name="T0" fmla="*/ 0 w 16"/>
                    <a:gd name="T1" fmla="*/ 0 h 21"/>
                    <a:gd name="T2" fmla="*/ 0 w 16"/>
                    <a:gd name="T3" fmla="*/ 0 h 21"/>
                    <a:gd name="T4" fmla="*/ 1 w 16"/>
                    <a:gd name="T5" fmla="*/ 0 h 21"/>
                    <a:gd name="T6" fmla="*/ 1 w 16"/>
                    <a:gd name="T7" fmla="*/ 0 h 21"/>
                    <a:gd name="T8" fmla="*/ 1 w 16"/>
                    <a:gd name="T9" fmla="*/ 0 h 21"/>
                    <a:gd name="T10" fmla="*/ 1 w 16"/>
                    <a:gd name="T11" fmla="*/ 0 h 21"/>
                    <a:gd name="T12" fmla="*/ 1 w 16"/>
                    <a:gd name="T13" fmla="*/ 0 h 21"/>
                    <a:gd name="T14" fmla="*/ 1 w 16"/>
                    <a:gd name="T15" fmla="*/ 0 h 21"/>
                    <a:gd name="T16" fmla="*/ 1 w 16"/>
                    <a:gd name="T17" fmla="*/ 0 h 21"/>
                    <a:gd name="T18" fmla="*/ 1 w 16"/>
                    <a:gd name="T19" fmla="*/ 0 h 21"/>
                    <a:gd name="T20" fmla="*/ 1 w 16"/>
                    <a:gd name="T21" fmla="*/ 0 h 21"/>
                    <a:gd name="T22" fmla="*/ 1 w 16"/>
                    <a:gd name="T23" fmla="*/ 0 h 21"/>
                    <a:gd name="T24" fmla="*/ 0 w 16"/>
                    <a:gd name="T25" fmla="*/ 0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 h="21">
                      <a:moveTo>
                        <a:pt x="0" y="8"/>
                      </a:moveTo>
                      <a:lnTo>
                        <a:pt x="0" y="8"/>
                      </a:lnTo>
                      <a:lnTo>
                        <a:pt x="2" y="11"/>
                      </a:lnTo>
                      <a:lnTo>
                        <a:pt x="4" y="13"/>
                      </a:lnTo>
                      <a:lnTo>
                        <a:pt x="4" y="17"/>
                      </a:lnTo>
                      <a:lnTo>
                        <a:pt x="4" y="21"/>
                      </a:lnTo>
                      <a:lnTo>
                        <a:pt x="16" y="21"/>
                      </a:lnTo>
                      <a:lnTo>
                        <a:pt x="16" y="15"/>
                      </a:lnTo>
                      <a:lnTo>
                        <a:pt x="14" y="10"/>
                      </a:lnTo>
                      <a:lnTo>
                        <a:pt x="10" y="4"/>
                      </a:lnTo>
                      <a:lnTo>
                        <a:pt x="6" y="0"/>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310" name="Freeform 151"/>
                <p:cNvSpPr>
                  <a:spLocks/>
                </p:cNvSpPr>
                <p:nvPr/>
              </p:nvSpPr>
              <p:spPr bwMode="auto">
                <a:xfrm>
                  <a:off x="3137" y="2507"/>
                  <a:ext cx="11" cy="8"/>
                </a:xfrm>
                <a:custGeom>
                  <a:avLst/>
                  <a:gdLst>
                    <a:gd name="T0" fmla="*/ 0 w 22"/>
                    <a:gd name="T1" fmla="*/ 1 h 15"/>
                    <a:gd name="T2" fmla="*/ 0 w 22"/>
                    <a:gd name="T3" fmla="*/ 1 h 15"/>
                    <a:gd name="T4" fmla="*/ 1 w 22"/>
                    <a:gd name="T5" fmla="*/ 1 h 15"/>
                    <a:gd name="T6" fmla="*/ 1 w 22"/>
                    <a:gd name="T7" fmla="*/ 1 h 15"/>
                    <a:gd name="T8" fmla="*/ 1 w 22"/>
                    <a:gd name="T9" fmla="*/ 1 h 15"/>
                    <a:gd name="T10" fmla="*/ 1 w 22"/>
                    <a:gd name="T11" fmla="*/ 1 h 15"/>
                    <a:gd name="T12" fmla="*/ 0 w 22"/>
                    <a:gd name="T13" fmla="*/ 0 h 15"/>
                    <a:gd name="T14" fmla="*/ 0 w 22"/>
                    <a:gd name="T15" fmla="*/ 0 h 15"/>
                    <a:gd name="T16" fmla="*/ 0 w 22"/>
                    <a:gd name="T17" fmla="*/ 1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 h="15">
                      <a:moveTo>
                        <a:pt x="0" y="11"/>
                      </a:moveTo>
                      <a:lnTo>
                        <a:pt x="0" y="11"/>
                      </a:lnTo>
                      <a:lnTo>
                        <a:pt x="10" y="13"/>
                      </a:lnTo>
                      <a:lnTo>
                        <a:pt x="16" y="15"/>
                      </a:lnTo>
                      <a:lnTo>
                        <a:pt x="22" y="7"/>
                      </a:lnTo>
                      <a:lnTo>
                        <a:pt x="12" y="1"/>
                      </a:lnTo>
                      <a:lnTo>
                        <a:pt x="0" y="0"/>
                      </a:lnTo>
                      <a:lnTo>
                        <a:pt x="0"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311" name="Freeform 152"/>
                <p:cNvSpPr>
                  <a:spLocks/>
                </p:cNvSpPr>
                <p:nvPr/>
              </p:nvSpPr>
              <p:spPr bwMode="auto">
                <a:xfrm>
                  <a:off x="3127" y="2507"/>
                  <a:ext cx="10" cy="8"/>
                </a:xfrm>
                <a:custGeom>
                  <a:avLst/>
                  <a:gdLst>
                    <a:gd name="T0" fmla="*/ 1 w 20"/>
                    <a:gd name="T1" fmla="*/ 1 h 15"/>
                    <a:gd name="T2" fmla="*/ 1 w 20"/>
                    <a:gd name="T3" fmla="*/ 1 h 15"/>
                    <a:gd name="T4" fmla="*/ 1 w 20"/>
                    <a:gd name="T5" fmla="*/ 1 h 15"/>
                    <a:gd name="T6" fmla="*/ 1 w 20"/>
                    <a:gd name="T7" fmla="*/ 1 h 15"/>
                    <a:gd name="T8" fmla="*/ 1 w 20"/>
                    <a:gd name="T9" fmla="*/ 0 h 15"/>
                    <a:gd name="T10" fmla="*/ 1 w 20"/>
                    <a:gd name="T11" fmla="*/ 1 h 15"/>
                    <a:gd name="T12" fmla="*/ 0 w 20"/>
                    <a:gd name="T13" fmla="*/ 1 h 15"/>
                    <a:gd name="T14" fmla="*/ 0 w 20"/>
                    <a:gd name="T15" fmla="*/ 1 h 15"/>
                    <a:gd name="T16" fmla="*/ 1 w 20"/>
                    <a:gd name="T17" fmla="*/ 1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15">
                      <a:moveTo>
                        <a:pt x="6" y="15"/>
                      </a:moveTo>
                      <a:lnTo>
                        <a:pt x="6" y="15"/>
                      </a:lnTo>
                      <a:lnTo>
                        <a:pt x="12" y="13"/>
                      </a:lnTo>
                      <a:lnTo>
                        <a:pt x="20" y="11"/>
                      </a:lnTo>
                      <a:lnTo>
                        <a:pt x="20" y="0"/>
                      </a:lnTo>
                      <a:lnTo>
                        <a:pt x="10" y="1"/>
                      </a:lnTo>
                      <a:lnTo>
                        <a:pt x="0" y="7"/>
                      </a:lnTo>
                      <a:lnTo>
                        <a:pt x="6"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312" name="Freeform 153"/>
                <p:cNvSpPr>
                  <a:spLocks/>
                </p:cNvSpPr>
                <p:nvPr/>
              </p:nvSpPr>
              <p:spPr bwMode="auto">
                <a:xfrm>
                  <a:off x="3122" y="2511"/>
                  <a:ext cx="8" cy="9"/>
                </a:xfrm>
                <a:custGeom>
                  <a:avLst/>
                  <a:gdLst>
                    <a:gd name="T0" fmla="*/ 1 w 16"/>
                    <a:gd name="T1" fmla="*/ 0 h 19"/>
                    <a:gd name="T2" fmla="*/ 1 w 16"/>
                    <a:gd name="T3" fmla="*/ 0 h 19"/>
                    <a:gd name="T4" fmla="*/ 1 w 16"/>
                    <a:gd name="T5" fmla="*/ 0 h 19"/>
                    <a:gd name="T6" fmla="*/ 1 w 16"/>
                    <a:gd name="T7" fmla="*/ 0 h 19"/>
                    <a:gd name="T8" fmla="*/ 1 w 16"/>
                    <a:gd name="T9" fmla="*/ 0 h 19"/>
                    <a:gd name="T10" fmla="*/ 1 w 16"/>
                    <a:gd name="T11" fmla="*/ 0 h 19"/>
                    <a:gd name="T12" fmla="*/ 0 w 16"/>
                    <a:gd name="T13" fmla="*/ 0 h 19"/>
                    <a:gd name="T14" fmla="*/ 0 w 16"/>
                    <a:gd name="T15" fmla="*/ 0 h 19"/>
                    <a:gd name="T16" fmla="*/ 1 w 16"/>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19">
                      <a:moveTo>
                        <a:pt x="12" y="19"/>
                      </a:moveTo>
                      <a:lnTo>
                        <a:pt x="12" y="19"/>
                      </a:lnTo>
                      <a:lnTo>
                        <a:pt x="12" y="13"/>
                      </a:lnTo>
                      <a:lnTo>
                        <a:pt x="16" y="8"/>
                      </a:lnTo>
                      <a:lnTo>
                        <a:pt x="10" y="0"/>
                      </a:lnTo>
                      <a:lnTo>
                        <a:pt x="2" y="10"/>
                      </a:lnTo>
                      <a:lnTo>
                        <a:pt x="0" y="19"/>
                      </a:lnTo>
                      <a:lnTo>
                        <a:pt x="12"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313" name="Freeform 154"/>
                <p:cNvSpPr>
                  <a:spLocks/>
                </p:cNvSpPr>
                <p:nvPr/>
              </p:nvSpPr>
              <p:spPr bwMode="auto">
                <a:xfrm>
                  <a:off x="3119" y="2553"/>
                  <a:ext cx="9" cy="13"/>
                </a:xfrm>
                <a:custGeom>
                  <a:avLst/>
                  <a:gdLst>
                    <a:gd name="T0" fmla="*/ 1 w 18"/>
                    <a:gd name="T1" fmla="*/ 1 h 24"/>
                    <a:gd name="T2" fmla="*/ 1 w 18"/>
                    <a:gd name="T3" fmla="*/ 1 h 24"/>
                    <a:gd name="T4" fmla="*/ 1 w 18"/>
                    <a:gd name="T5" fmla="*/ 1 h 24"/>
                    <a:gd name="T6" fmla="*/ 1 w 18"/>
                    <a:gd name="T7" fmla="*/ 1 h 24"/>
                    <a:gd name="T8" fmla="*/ 1 w 18"/>
                    <a:gd name="T9" fmla="*/ 1 h 24"/>
                    <a:gd name="T10" fmla="*/ 1 w 18"/>
                    <a:gd name="T11" fmla="*/ 0 h 24"/>
                    <a:gd name="T12" fmla="*/ 0 w 18"/>
                    <a:gd name="T13" fmla="*/ 0 h 24"/>
                    <a:gd name="T14" fmla="*/ 0 w 18"/>
                    <a:gd name="T15" fmla="*/ 1 h 24"/>
                    <a:gd name="T16" fmla="*/ 1 w 18"/>
                    <a:gd name="T17" fmla="*/ 1 h 24"/>
                    <a:gd name="T18" fmla="*/ 1 w 18"/>
                    <a:gd name="T19" fmla="*/ 1 h 24"/>
                    <a:gd name="T20" fmla="*/ 1 w 18"/>
                    <a:gd name="T21" fmla="*/ 1 h 24"/>
                    <a:gd name="T22" fmla="*/ 1 w 18"/>
                    <a:gd name="T23" fmla="*/ 1 h 24"/>
                    <a:gd name="T24" fmla="*/ 1 w 18"/>
                    <a:gd name="T25" fmla="*/ 1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 h="24">
                      <a:moveTo>
                        <a:pt x="18" y="17"/>
                      </a:moveTo>
                      <a:lnTo>
                        <a:pt x="18" y="17"/>
                      </a:lnTo>
                      <a:lnTo>
                        <a:pt x="16" y="13"/>
                      </a:lnTo>
                      <a:lnTo>
                        <a:pt x="12" y="9"/>
                      </a:lnTo>
                      <a:lnTo>
                        <a:pt x="12" y="5"/>
                      </a:lnTo>
                      <a:lnTo>
                        <a:pt x="10" y="0"/>
                      </a:lnTo>
                      <a:lnTo>
                        <a:pt x="0" y="0"/>
                      </a:lnTo>
                      <a:lnTo>
                        <a:pt x="0" y="7"/>
                      </a:lnTo>
                      <a:lnTo>
                        <a:pt x="2" y="13"/>
                      </a:lnTo>
                      <a:lnTo>
                        <a:pt x="6" y="19"/>
                      </a:lnTo>
                      <a:lnTo>
                        <a:pt x="10" y="24"/>
                      </a:lnTo>
                      <a:lnTo>
                        <a:pt x="18"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314" name="Freeform 155"/>
                <p:cNvSpPr>
                  <a:spLocks/>
                </p:cNvSpPr>
                <p:nvPr/>
              </p:nvSpPr>
              <p:spPr bwMode="auto">
                <a:xfrm>
                  <a:off x="3124" y="2562"/>
                  <a:ext cx="13" cy="8"/>
                </a:xfrm>
                <a:custGeom>
                  <a:avLst/>
                  <a:gdLst>
                    <a:gd name="T0" fmla="*/ 1 w 26"/>
                    <a:gd name="T1" fmla="*/ 0 h 17"/>
                    <a:gd name="T2" fmla="*/ 1 w 26"/>
                    <a:gd name="T3" fmla="*/ 0 h 17"/>
                    <a:gd name="T4" fmla="*/ 1 w 26"/>
                    <a:gd name="T5" fmla="*/ 0 h 17"/>
                    <a:gd name="T6" fmla="*/ 1 w 26"/>
                    <a:gd name="T7" fmla="*/ 0 h 17"/>
                    <a:gd name="T8" fmla="*/ 1 w 26"/>
                    <a:gd name="T9" fmla="*/ 0 h 17"/>
                    <a:gd name="T10" fmla="*/ 1 w 26"/>
                    <a:gd name="T11" fmla="*/ 0 h 17"/>
                    <a:gd name="T12" fmla="*/ 0 w 26"/>
                    <a:gd name="T13" fmla="*/ 0 h 17"/>
                    <a:gd name="T14" fmla="*/ 1 w 26"/>
                    <a:gd name="T15" fmla="*/ 0 h 17"/>
                    <a:gd name="T16" fmla="*/ 1 w 26"/>
                    <a:gd name="T17" fmla="*/ 0 h 17"/>
                    <a:gd name="T18" fmla="*/ 1 w 26"/>
                    <a:gd name="T19" fmla="*/ 0 h 17"/>
                    <a:gd name="T20" fmla="*/ 1 w 26"/>
                    <a:gd name="T21" fmla="*/ 0 h 17"/>
                    <a:gd name="T22" fmla="*/ 1 w 26"/>
                    <a:gd name="T23" fmla="*/ 0 h 17"/>
                    <a:gd name="T24" fmla="*/ 1 w 26"/>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 h="17">
                      <a:moveTo>
                        <a:pt x="26" y="7"/>
                      </a:moveTo>
                      <a:lnTo>
                        <a:pt x="26" y="7"/>
                      </a:lnTo>
                      <a:lnTo>
                        <a:pt x="20" y="7"/>
                      </a:lnTo>
                      <a:lnTo>
                        <a:pt x="16" y="5"/>
                      </a:lnTo>
                      <a:lnTo>
                        <a:pt x="12" y="4"/>
                      </a:lnTo>
                      <a:lnTo>
                        <a:pt x="8" y="0"/>
                      </a:lnTo>
                      <a:lnTo>
                        <a:pt x="0" y="7"/>
                      </a:lnTo>
                      <a:lnTo>
                        <a:pt x="6" y="11"/>
                      </a:lnTo>
                      <a:lnTo>
                        <a:pt x="12" y="15"/>
                      </a:lnTo>
                      <a:lnTo>
                        <a:pt x="18" y="17"/>
                      </a:lnTo>
                      <a:lnTo>
                        <a:pt x="26" y="17"/>
                      </a:lnTo>
                      <a:lnTo>
                        <a:pt x="26"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315" name="Freeform 156"/>
                <p:cNvSpPr>
                  <a:spLocks/>
                </p:cNvSpPr>
                <p:nvPr/>
              </p:nvSpPr>
              <p:spPr bwMode="auto">
                <a:xfrm>
                  <a:off x="3137" y="2562"/>
                  <a:ext cx="13" cy="8"/>
                </a:xfrm>
                <a:custGeom>
                  <a:avLst/>
                  <a:gdLst>
                    <a:gd name="T0" fmla="*/ 1 w 26"/>
                    <a:gd name="T1" fmla="*/ 0 h 17"/>
                    <a:gd name="T2" fmla="*/ 1 w 26"/>
                    <a:gd name="T3" fmla="*/ 0 h 17"/>
                    <a:gd name="T4" fmla="*/ 1 w 26"/>
                    <a:gd name="T5" fmla="*/ 0 h 17"/>
                    <a:gd name="T6" fmla="*/ 1 w 26"/>
                    <a:gd name="T7" fmla="*/ 0 h 17"/>
                    <a:gd name="T8" fmla="*/ 1 w 26"/>
                    <a:gd name="T9" fmla="*/ 0 h 17"/>
                    <a:gd name="T10" fmla="*/ 0 w 26"/>
                    <a:gd name="T11" fmla="*/ 0 h 17"/>
                    <a:gd name="T12" fmla="*/ 0 w 26"/>
                    <a:gd name="T13" fmla="*/ 0 h 17"/>
                    <a:gd name="T14" fmla="*/ 1 w 26"/>
                    <a:gd name="T15" fmla="*/ 0 h 17"/>
                    <a:gd name="T16" fmla="*/ 1 w 26"/>
                    <a:gd name="T17" fmla="*/ 0 h 17"/>
                    <a:gd name="T18" fmla="*/ 1 w 26"/>
                    <a:gd name="T19" fmla="*/ 0 h 17"/>
                    <a:gd name="T20" fmla="*/ 1 w 26"/>
                    <a:gd name="T21" fmla="*/ 0 h 17"/>
                    <a:gd name="T22" fmla="*/ 1 w 26"/>
                    <a:gd name="T23" fmla="*/ 0 h 17"/>
                    <a:gd name="T24" fmla="*/ 1 w 26"/>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 h="17">
                      <a:moveTo>
                        <a:pt x="18" y="0"/>
                      </a:moveTo>
                      <a:lnTo>
                        <a:pt x="18" y="0"/>
                      </a:lnTo>
                      <a:lnTo>
                        <a:pt x="14" y="4"/>
                      </a:lnTo>
                      <a:lnTo>
                        <a:pt x="10" y="5"/>
                      </a:lnTo>
                      <a:lnTo>
                        <a:pt x="6" y="7"/>
                      </a:lnTo>
                      <a:lnTo>
                        <a:pt x="0" y="7"/>
                      </a:lnTo>
                      <a:lnTo>
                        <a:pt x="0" y="17"/>
                      </a:lnTo>
                      <a:lnTo>
                        <a:pt x="8" y="17"/>
                      </a:lnTo>
                      <a:lnTo>
                        <a:pt x="14" y="15"/>
                      </a:lnTo>
                      <a:lnTo>
                        <a:pt x="20" y="11"/>
                      </a:lnTo>
                      <a:lnTo>
                        <a:pt x="26" y="7"/>
                      </a:lnTo>
                      <a:lnTo>
                        <a:pt x="1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316" name="Freeform 157"/>
                <p:cNvSpPr>
                  <a:spLocks/>
                </p:cNvSpPr>
                <p:nvPr/>
              </p:nvSpPr>
              <p:spPr bwMode="auto">
                <a:xfrm>
                  <a:off x="3146" y="2553"/>
                  <a:ext cx="10" cy="13"/>
                </a:xfrm>
                <a:custGeom>
                  <a:avLst/>
                  <a:gdLst>
                    <a:gd name="T0" fmla="*/ 1 w 20"/>
                    <a:gd name="T1" fmla="*/ 0 h 24"/>
                    <a:gd name="T2" fmla="*/ 1 w 20"/>
                    <a:gd name="T3" fmla="*/ 0 h 24"/>
                    <a:gd name="T4" fmla="*/ 1 w 20"/>
                    <a:gd name="T5" fmla="*/ 1 h 24"/>
                    <a:gd name="T6" fmla="*/ 1 w 20"/>
                    <a:gd name="T7" fmla="*/ 1 h 24"/>
                    <a:gd name="T8" fmla="*/ 1 w 20"/>
                    <a:gd name="T9" fmla="*/ 1 h 24"/>
                    <a:gd name="T10" fmla="*/ 0 w 20"/>
                    <a:gd name="T11" fmla="*/ 1 h 24"/>
                    <a:gd name="T12" fmla="*/ 1 w 20"/>
                    <a:gd name="T13" fmla="*/ 1 h 24"/>
                    <a:gd name="T14" fmla="*/ 1 w 20"/>
                    <a:gd name="T15" fmla="*/ 1 h 24"/>
                    <a:gd name="T16" fmla="*/ 1 w 20"/>
                    <a:gd name="T17" fmla="*/ 1 h 24"/>
                    <a:gd name="T18" fmla="*/ 1 w 20"/>
                    <a:gd name="T19" fmla="*/ 1 h 24"/>
                    <a:gd name="T20" fmla="*/ 1 w 20"/>
                    <a:gd name="T21" fmla="*/ 0 h 24"/>
                    <a:gd name="T22" fmla="*/ 1 w 20"/>
                    <a:gd name="T23" fmla="*/ 0 h 24"/>
                    <a:gd name="T24" fmla="*/ 1 w 20"/>
                    <a:gd name="T25" fmla="*/ 0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 h="24">
                      <a:moveTo>
                        <a:pt x="8" y="0"/>
                      </a:moveTo>
                      <a:lnTo>
                        <a:pt x="8" y="0"/>
                      </a:lnTo>
                      <a:lnTo>
                        <a:pt x="8" y="4"/>
                      </a:lnTo>
                      <a:lnTo>
                        <a:pt x="6" y="9"/>
                      </a:lnTo>
                      <a:lnTo>
                        <a:pt x="4" y="13"/>
                      </a:lnTo>
                      <a:lnTo>
                        <a:pt x="0" y="17"/>
                      </a:lnTo>
                      <a:lnTo>
                        <a:pt x="8" y="24"/>
                      </a:lnTo>
                      <a:lnTo>
                        <a:pt x="14" y="19"/>
                      </a:lnTo>
                      <a:lnTo>
                        <a:pt x="16" y="13"/>
                      </a:lnTo>
                      <a:lnTo>
                        <a:pt x="18" y="5"/>
                      </a:lnTo>
                      <a:lnTo>
                        <a:pt x="20" y="0"/>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317" name="Freeform 158"/>
                <p:cNvSpPr>
                  <a:spLocks/>
                </p:cNvSpPr>
                <p:nvPr/>
              </p:nvSpPr>
              <p:spPr bwMode="auto">
                <a:xfrm>
                  <a:off x="3147" y="2540"/>
                  <a:ext cx="9" cy="13"/>
                </a:xfrm>
                <a:custGeom>
                  <a:avLst/>
                  <a:gdLst>
                    <a:gd name="T0" fmla="*/ 0 w 18"/>
                    <a:gd name="T1" fmla="*/ 0 h 27"/>
                    <a:gd name="T2" fmla="*/ 0 w 18"/>
                    <a:gd name="T3" fmla="*/ 0 h 27"/>
                    <a:gd name="T4" fmla="*/ 1 w 18"/>
                    <a:gd name="T5" fmla="*/ 0 h 27"/>
                    <a:gd name="T6" fmla="*/ 1 w 18"/>
                    <a:gd name="T7" fmla="*/ 0 h 27"/>
                    <a:gd name="T8" fmla="*/ 1 w 18"/>
                    <a:gd name="T9" fmla="*/ 0 h 27"/>
                    <a:gd name="T10" fmla="*/ 1 w 18"/>
                    <a:gd name="T11" fmla="*/ 0 h 27"/>
                    <a:gd name="T12" fmla="*/ 1 w 18"/>
                    <a:gd name="T13" fmla="*/ 0 h 27"/>
                    <a:gd name="T14" fmla="*/ 1 w 18"/>
                    <a:gd name="T15" fmla="*/ 0 h 27"/>
                    <a:gd name="T16" fmla="*/ 1 w 18"/>
                    <a:gd name="T17" fmla="*/ 0 h 27"/>
                    <a:gd name="T18" fmla="*/ 1 w 18"/>
                    <a:gd name="T19" fmla="*/ 0 h 27"/>
                    <a:gd name="T20" fmla="*/ 1 w 18"/>
                    <a:gd name="T21" fmla="*/ 0 h 27"/>
                    <a:gd name="T22" fmla="*/ 1 w 18"/>
                    <a:gd name="T23" fmla="*/ 0 h 27"/>
                    <a:gd name="T24" fmla="*/ 0 w 18"/>
                    <a:gd name="T25" fmla="*/ 0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 h="27">
                      <a:moveTo>
                        <a:pt x="0" y="8"/>
                      </a:moveTo>
                      <a:lnTo>
                        <a:pt x="0" y="8"/>
                      </a:lnTo>
                      <a:lnTo>
                        <a:pt x="2" y="12"/>
                      </a:lnTo>
                      <a:lnTo>
                        <a:pt x="4" y="16"/>
                      </a:lnTo>
                      <a:lnTo>
                        <a:pt x="6" y="21"/>
                      </a:lnTo>
                      <a:lnTo>
                        <a:pt x="6" y="27"/>
                      </a:lnTo>
                      <a:lnTo>
                        <a:pt x="18" y="27"/>
                      </a:lnTo>
                      <a:lnTo>
                        <a:pt x="16" y="19"/>
                      </a:lnTo>
                      <a:lnTo>
                        <a:pt x="14" y="12"/>
                      </a:lnTo>
                      <a:lnTo>
                        <a:pt x="12" y="6"/>
                      </a:lnTo>
                      <a:lnTo>
                        <a:pt x="8" y="0"/>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318" name="Freeform 159"/>
                <p:cNvSpPr>
                  <a:spLocks/>
                </p:cNvSpPr>
                <p:nvPr/>
              </p:nvSpPr>
              <p:spPr bwMode="auto">
                <a:xfrm>
                  <a:off x="3137" y="2536"/>
                  <a:ext cx="14" cy="8"/>
                </a:xfrm>
                <a:custGeom>
                  <a:avLst/>
                  <a:gdLst>
                    <a:gd name="T0" fmla="*/ 0 w 28"/>
                    <a:gd name="T1" fmla="*/ 0 h 17"/>
                    <a:gd name="T2" fmla="*/ 0 w 28"/>
                    <a:gd name="T3" fmla="*/ 0 h 17"/>
                    <a:gd name="T4" fmla="*/ 1 w 28"/>
                    <a:gd name="T5" fmla="*/ 0 h 17"/>
                    <a:gd name="T6" fmla="*/ 1 w 28"/>
                    <a:gd name="T7" fmla="*/ 0 h 17"/>
                    <a:gd name="T8" fmla="*/ 1 w 28"/>
                    <a:gd name="T9" fmla="*/ 0 h 17"/>
                    <a:gd name="T10" fmla="*/ 1 w 28"/>
                    <a:gd name="T11" fmla="*/ 0 h 17"/>
                    <a:gd name="T12" fmla="*/ 1 w 28"/>
                    <a:gd name="T13" fmla="*/ 0 h 17"/>
                    <a:gd name="T14" fmla="*/ 1 w 28"/>
                    <a:gd name="T15" fmla="*/ 0 h 17"/>
                    <a:gd name="T16" fmla="*/ 1 w 28"/>
                    <a:gd name="T17" fmla="*/ 0 h 17"/>
                    <a:gd name="T18" fmla="*/ 1 w 28"/>
                    <a:gd name="T19" fmla="*/ 0 h 17"/>
                    <a:gd name="T20" fmla="*/ 0 w 28"/>
                    <a:gd name="T21" fmla="*/ 0 h 17"/>
                    <a:gd name="T22" fmla="*/ 0 w 28"/>
                    <a:gd name="T23" fmla="*/ 0 h 17"/>
                    <a:gd name="T24" fmla="*/ 0 w 28"/>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 h="17">
                      <a:moveTo>
                        <a:pt x="0" y="11"/>
                      </a:moveTo>
                      <a:lnTo>
                        <a:pt x="0" y="11"/>
                      </a:lnTo>
                      <a:lnTo>
                        <a:pt x="6" y="11"/>
                      </a:lnTo>
                      <a:lnTo>
                        <a:pt x="12" y="11"/>
                      </a:lnTo>
                      <a:lnTo>
                        <a:pt x="16" y="15"/>
                      </a:lnTo>
                      <a:lnTo>
                        <a:pt x="20" y="17"/>
                      </a:lnTo>
                      <a:lnTo>
                        <a:pt x="28" y="9"/>
                      </a:lnTo>
                      <a:lnTo>
                        <a:pt x="22" y="6"/>
                      </a:lnTo>
                      <a:lnTo>
                        <a:pt x="16" y="2"/>
                      </a:lnTo>
                      <a:lnTo>
                        <a:pt x="8" y="0"/>
                      </a:lnTo>
                      <a:lnTo>
                        <a:pt x="0" y="0"/>
                      </a:lnTo>
                      <a:lnTo>
                        <a:pt x="0"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319" name="Freeform 160"/>
                <p:cNvSpPr>
                  <a:spLocks/>
                </p:cNvSpPr>
                <p:nvPr/>
              </p:nvSpPr>
              <p:spPr bwMode="auto">
                <a:xfrm>
                  <a:off x="3124" y="2536"/>
                  <a:ext cx="13" cy="8"/>
                </a:xfrm>
                <a:custGeom>
                  <a:avLst/>
                  <a:gdLst>
                    <a:gd name="T0" fmla="*/ 1 w 26"/>
                    <a:gd name="T1" fmla="*/ 0 h 17"/>
                    <a:gd name="T2" fmla="*/ 1 w 26"/>
                    <a:gd name="T3" fmla="*/ 0 h 17"/>
                    <a:gd name="T4" fmla="*/ 1 w 26"/>
                    <a:gd name="T5" fmla="*/ 0 h 17"/>
                    <a:gd name="T6" fmla="*/ 1 w 26"/>
                    <a:gd name="T7" fmla="*/ 0 h 17"/>
                    <a:gd name="T8" fmla="*/ 1 w 26"/>
                    <a:gd name="T9" fmla="*/ 0 h 17"/>
                    <a:gd name="T10" fmla="*/ 1 w 26"/>
                    <a:gd name="T11" fmla="*/ 0 h 17"/>
                    <a:gd name="T12" fmla="*/ 1 w 26"/>
                    <a:gd name="T13" fmla="*/ 0 h 17"/>
                    <a:gd name="T14" fmla="*/ 1 w 26"/>
                    <a:gd name="T15" fmla="*/ 0 h 17"/>
                    <a:gd name="T16" fmla="*/ 1 w 26"/>
                    <a:gd name="T17" fmla="*/ 0 h 17"/>
                    <a:gd name="T18" fmla="*/ 1 w 26"/>
                    <a:gd name="T19" fmla="*/ 0 h 17"/>
                    <a:gd name="T20" fmla="*/ 0 w 26"/>
                    <a:gd name="T21" fmla="*/ 0 h 17"/>
                    <a:gd name="T22" fmla="*/ 0 w 26"/>
                    <a:gd name="T23" fmla="*/ 0 h 17"/>
                    <a:gd name="T24" fmla="*/ 1 w 26"/>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 h="17">
                      <a:moveTo>
                        <a:pt x="8" y="17"/>
                      </a:moveTo>
                      <a:lnTo>
                        <a:pt x="8" y="17"/>
                      </a:lnTo>
                      <a:lnTo>
                        <a:pt x="12" y="15"/>
                      </a:lnTo>
                      <a:lnTo>
                        <a:pt x="16" y="11"/>
                      </a:lnTo>
                      <a:lnTo>
                        <a:pt x="20" y="11"/>
                      </a:lnTo>
                      <a:lnTo>
                        <a:pt x="26" y="11"/>
                      </a:lnTo>
                      <a:lnTo>
                        <a:pt x="26" y="0"/>
                      </a:lnTo>
                      <a:lnTo>
                        <a:pt x="18" y="0"/>
                      </a:lnTo>
                      <a:lnTo>
                        <a:pt x="12" y="2"/>
                      </a:lnTo>
                      <a:lnTo>
                        <a:pt x="6" y="6"/>
                      </a:lnTo>
                      <a:lnTo>
                        <a:pt x="0" y="9"/>
                      </a:lnTo>
                      <a:lnTo>
                        <a:pt x="8"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320" name="Freeform 161"/>
                <p:cNvSpPr>
                  <a:spLocks/>
                </p:cNvSpPr>
                <p:nvPr/>
              </p:nvSpPr>
              <p:spPr bwMode="auto">
                <a:xfrm>
                  <a:off x="3119" y="2540"/>
                  <a:ext cx="9" cy="13"/>
                </a:xfrm>
                <a:custGeom>
                  <a:avLst/>
                  <a:gdLst>
                    <a:gd name="T0" fmla="*/ 1 w 18"/>
                    <a:gd name="T1" fmla="*/ 0 h 27"/>
                    <a:gd name="T2" fmla="*/ 1 w 18"/>
                    <a:gd name="T3" fmla="*/ 0 h 27"/>
                    <a:gd name="T4" fmla="*/ 1 w 18"/>
                    <a:gd name="T5" fmla="*/ 0 h 27"/>
                    <a:gd name="T6" fmla="*/ 1 w 18"/>
                    <a:gd name="T7" fmla="*/ 0 h 27"/>
                    <a:gd name="T8" fmla="*/ 1 w 18"/>
                    <a:gd name="T9" fmla="*/ 0 h 27"/>
                    <a:gd name="T10" fmla="*/ 1 w 18"/>
                    <a:gd name="T11" fmla="*/ 0 h 27"/>
                    <a:gd name="T12" fmla="*/ 1 w 18"/>
                    <a:gd name="T13" fmla="*/ 0 h 27"/>
                    <a:gd name="T14" fmla="*/ 1 w 18"/>
                    <a:gd name="T15" fmla="*/ 0 h 27"/>
                    <a:gd name="T16" fmla="*/ 1 w 18"/>
                    <a:gd name="T17" fmla="*/ 0 h 27"/>
                    <a:gd name="T18" fmla="*/ 0 w 18"/>
                    <a:gd name="T19" fmla="*/ 0 h 27"/>
                    <a:gd name="T20" fmla="*/ 0 w 18"/>
                    <a:gd name="T21" fmla="*/ 0 h 27"/>
                    <a:gd name="T22" fmla="*/ 0 w 18"/>
                    <a:gd name="T23" fmla="*/ 0 h 27"/>
                    <a:gd name="T24" fmla="*/ 1 w 18"/>
                    <a:gd name="T25" fmla="*/ 0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 h="27">
                      <a:moveTo>
                        <a:pt x="10" y="27"/>
                      </a:moveTo>
                      <a:lnTo>
                        <a:pt x="10" y="27"/>
                      </a:lnTo>
                      <a:lnTo>
                        <a:pt x="12" y="21"/>
                      </a:lnTo>
                      <a:lnTo>
                        <a:pt x="12" y="16"/>
                      </a:lnTo>
                      <a:lnTo>
                        <a:pt x="14" y="12"/>
                      </a:lnTo>
                      <a:lnTo>
                        <a:pt x="18" y="8"/>
                      </a:lnTo>
                      <a:lnTo>
                        <a:pt x="10" y="0"/>
                      </a:lnTo>
                      <a:lnTo>
                        <a:pt x="6" y="6"/>
                      </a:lnTo>
                      <a:lnTo>
                        <a:pt x="2" y="12"/>
                      </a:lnTo>
                      <a:lnTo>
                        <a:pt x="0" y="19"/>
                      </a:lnTo>
                      <a:lnTo>
                        <a:pt x="0" y="27"/>
                      </a:lnTo>
                      <a:lnTo>
                        <a:pt x="10"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321" name="Freeform 162"/>
                <p:cNvSpPr>
                  <a:spLocks/>
                </p:cNvSpPr>
                <p:nvPr/>
              </p:nvSpPr>
              <p:spPr bwMode="auto">
                <a:xfrm>
                  <a:off x="3117" y="2528"/>
                  <a:ext cx="10" cy="9"/>
                </a:xfrm>
                <a:custGeom>
                  <a:avLst/>
                  <a:gdLst>
                    <a:gd name="T0" fmla="*/ 0 w 20"/>
                    <a:gd name="T1" fmla="*/ 0 h 19"/>
                    <a:gd name="T2" fmla="*/ 0 w 20"/>
                    <a:gd name="T3" fmla="*/ 0 h 19"/>
                    <a:gd name="T4" fmla="*/ 1 w 20"/>
                    <a:gd name="T5" fmla="*/ 0 h 19"/>
                    <a:gd name="T6" fmla="*/ 1 w 20"/>
                    <a:gd name="T7" fmla="*/ 0 h 19"/>
                    <a:gd name="T8" fmla="*/ 1 w 20"/>
                    <a:gd name="T9" fmla="*/ 0 h 19"/>
                    <a:gd name="T10" fmla="*/ 1 w 20"/>
                    <a:gd name="T11" fmla="*/ 0 h 19"/>
                    <a:gd name="T12" fmla="*/ 1 w 20"/>
                    <a:gd name="T13" fmla="*/ 0 h 19"/>
                    <a:gd name="T14" fmla="*/ 1 w 20"/>
                    <a:gd name="T15" fmla="*/ 0 h 19"/>
                    <a:gd name="T16" fmla="*/ 0 w 20"/>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19">
                      <a:moveTo>
                        <a:pt x="0" y="6"/>
                      </a:moveTo>
                      <a:lnTo>
                        <a:pt x="0" y="6"/>
                      </a:lnTo>
                      <a:lnTo>
                        <a:pt x="6" y="13"/>
                      </a:lnTo>
                      <a:lnTo>
                        <a:pt x="14" y="19"/>
                      </a:lnTo>
                      <a:lnTo>
                        <a:pt x="20" y="9"/>
                      </a:lnTo>
                      <a:lnTo>
                        <a:pt x="14" y="6"/>
                      </a:lnTo>
                      <a:lnTo>
                        <a:pt x="10" y="0"/>
                      </a:ln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322" name="Freeform 163"/>
                <p:cNvSpPr>
                  <a:spLocks/>
                </p:cNvSpPr>
                <p:nvPr/>
              </p:nvSpPr>
              <p:spPr bwMode="auto">
                <a:xfrm>
                  <a:off x="3115" y="2522"/>
                  <a:ext cx="7" cy="9"/>
                </a:xfrm>
                <a:custGeom>
                  <a:avLst/>
                  <a:gdLst>
                    <a:gd name="T0" fmla="*/ 0 w 14"/>
                    <a:gd name="T1" fmla="*/ 0 h 17"/>
                    <a:gd name="T2" fmla="*/ 0 w 14"/>
                    <a:gd name="T3" fmla="*/ 0 h 17"/>
                    <a:gd name="T4" fmla="*/ 1 w 14"/>
                    <a:gd name="T5" fmla="*/ 1 h 17"/>
                    <a:gd name="T6" fmla="*/ 1 w 14"/>
                    <a:gd name="T7" fmla="*/ 1 h 17"/>
                    <a:gd name="T8" fmla="*/ 1 w 14"/>
                    <a:gd name="T9" fmla="*/ 1 h 17"/>
                    <a:gd name="T10" fmla="*/ 1 w 14"/>
                    <a:gd name="T11" fmla="*/ 1 h 17"/>
                    <a:gd name="T12" fmla="*/ 1 w 14"/>
                    <a:gd name="T13" fmla="*/ 0 h 17"/>
                    <a:gd name="T14" fmla="*/ 1 w 14"/>
                    <a:gd name="T15" fmla="*/ 0 h 17"/>
                    <a:gd name="T16" fmla="*/ 0 w 14"/>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 h="17">
                      <a:moveTo>
                        <a:pt x="0" y="0"/>
                      </a:moveTo>
                      <a:lnTo>
                        <a:pt x="0" y="0"/>
                      </a:lnTo>
                      <a:lnTo>
                        <a:pt x="2" y="7"/>
                      </a:lnTo>
                      <a:lnTo>
                        <a:pt x="4" y="17"/>
                      </a:lnTo>
                      <a:lnTo>
                        <a:pt x="14" y="11"/>
                      </a:lnTo>
                      <a:lnTo>
                        <a:pt x="12" y="5"/>
                      </a:lnTo>
                      <a:lnTo>
                        <a:pt x="12"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323" name="Freeform 164"/>
                <p:cNvSpPr>
                  <a:spLocks/>
                </p:cNvSpPr>
                <p:nvPr/>
              </p:nvSpPr>
              <p:spPr bwMode="auto">
                <a:xfrm>
                  <a:off x="3115" y="2507"/>
                  <a:ext cx="10" cy="15"/>
                </a:xfrm>
                <a:custGeom>
                  <a:avLst/>
                  <a:gdLst>
                    <a:gd name="T0" fmla="*/ 1 w 20"/>
                    <a:gd name="T1" fmla="*/ 0 h 30"/>
                    <a:gd name="T2" fmla="*/ 1 w 20"/>
                    <a:gd name="T3" fmla="*/ 0 h 30"/>
                    <a:gd name="T4" fmla="*/ 1 w 20"/>
                    <a:gd name="T5" fmla="*/ 1 h 30"/>
                    <a:gd name="T6" fmla="*/ 1 w 20"/>
                    <a:gd name="T7" fmla="*/ 1 h 30"/>
                    <a:gd name="T8" fmla="*/ 0 w 20"/>
                    <a:gd name="T9" fmla="*/ 1 h 30"/>
                    <a:gd name="T10" fmla="*/ 0 w 20"/>
                    <a:gd name="T11" fmla="*/ 1 h 30"/>
                    <a:gd name="T12" fmla="*/ 1 w 20"/>
                    <a:gd name="T13" fmla="*/ 1 h 30"/>
                    <a:gd name="T14" fmla="*/ 1 w 20"/>
                    <a:gd name="T15" fmla="*/ 1 h 30"/>
                    <a:gd name="T16" fmla="*/ 1 w 20"/>
                    <a:gd name="T17" fmla="*/ 1 h 30"/>
                    <a:gd name="T18" fmla="*/ 1 w 20"/>
                    <a:gd name="T19" fmla="*/ 1 h 30"/>
                    <a:gd name="T20" fmla="*/ 1 w 20"/>
                    <a:gd name="T21" fmla="*/ 1 h 30"/>
                    <a:gd name="T22" fmla="*/ 1 w 20"/>
                    <a:gd name="T23" fmla="*/ 1 h 30"/>
                    <a:gd name="T24" fmla="*/ 1 w 20"/>
                    <a:gd name="T25" fmla="*/ 0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 h="30">
                      <a:moveTo>
                        <a:pt x="12" y="0"/>
                      </a:moveTo>
                      <a:lnTo>
                        <a:pt x="12" y="0"/>
                      </a:lnTo>
                      <a:lnTo>
                        <a:pt x="8" y="7"/>
                      </a:lnTo>
                      <a:lnTo>
                        <a:pt x="4" y="13"/>
                      </a:lnTo>
                      <a:lnTo>
                        <a:pt x="0" y="20"/>
                      </a:lnTo>
                      <a:lnTo>
                        <a:pt x="0" y="30"/>
                      </a:lnTo>
                      <a:lnTo>
                        <a:pt x="12" y="30"/>
                      </a:lnTo>
                      <a:lnTo>
                        <a:pt x="12" y="22"/>
                      </a:lnTo>
                      <a:lnTo>
                        <a:pt x="14" y="18"/>
                      </a:lnTo>
                      <a:lnTo>
                        <a:pt x="16" y="13"/>
                      </a:lnTo>
                      <a:lnTo>
                        <a:pt x="20" y="7"/>
                      </a:lnTo>
                      <a:lnTo>
                        <a:pt x="1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324" name="Freeform 165"/>
                <p:cNvSpPr>
                  <a:spLocks/>
                </p:cNvSpPr>
                <p:nvPr/>
              </p:nvSpPr>
              <p:spPr bwMode="auto">
                <a:xfrm>
                  <a:off x="3121" y="2502"/>
                  <a:ext cx="16" cy="9"/>
                </a:xfrm>
                <a:custGeom>
                  <a:avLst/>
                  <a:gdLst>
                    <a:gd name="T0" fmla="*/ 1 w 32"/>
                    <a:gd name="T1" fmla="*/ 0 h 19"/>
                    <a:gd name="T2" fmla="*/ 1 w 32"/>
                    <a:gd name="T3" fmla="*/ 0 h 19"/>
                    <a:gd name="T4" fmla="*/ 1 w 32"/>
                    <a:gd name="T5" fmla="*/ 0 h 19"/>
                    <a:gd name="T6" fmla="*/ 1 w 32"/>
                    <a:gd name="T7" fmla="*/ 0 h 19"/>
                    <a:gd name="T8" fmla="*/ 1 w 32"/>
                    <a:gd name="T9" fmla="*/ 0 h 19"/>
                    <a:gd name="T10" fmla="*/ 0 w 32"/>
                    <a:gd name="T11" fmla="*/ 0 h 19"/>
                    <a:gd name="T12" fmla="*/ 1 w 32"/>
                    <a:gd name="T13" fmla="*/ 0 h 19"/>
                    <a:gd name="T14" fmla="*/ 1 w 32"/>
                    <a:gd name="T15" fmla="*/ 0 h 19"/>
                    <a:gd name="T16" fmla="*/ 1 w 32"/>
                    <a:gd name="T17" fmla="*/ 0 h 19"/>
                    <a:gd name="T18" fmla="*/ 1 w 32"/>
                    <a:gd name="T19" fmla="*/ 0 h 19"/>
                    <a:gd name="T20" fmla="*/ 1 w 32"/>
                    <a:gd name="T21" fmla="*/ 0 h 19"/>
                    <a:gd name="T22" fmla="*/ 1 w 32"/>
                    <a:gd name="T23" fmla="*/ 0 h 19"/>
                    <a:gd name="T24" fmla="*/ 1 w 32"/>
                    <a:gd name="T25" fmla="*/ 0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2" h="19">
                      <a:moveTo>
                        <a:pt x="32" y="0"/>
                      </a:moveTo>
                      <a:lnTo>
                        <a:pt x="32" y="0"/>
                      </a:lnTo>
                      <a:lnTo>
                        <a:pt x="24" y="0"/>
                      </a:lnTo>
                      <a:lnTo>
                        <a:pt x="16" y="4"/>
                      </a:lnTo>
                      <a:lnTo>
                        <a:pt x="8" y="8"/>
                      </a:lnTo>
                      <a:lnTo>
                        <a:pt x="0" y="12"/>
                      </a:lnTo>
                      <a:lnTo>
                        <a:pt x="8" y="19"/>
                      </a:lnTo>
                      <a:lnTo>
                        <a:pt x="14" y="15"/>
                      </a:lnTo>
                      <a:lnTo>
                        <a:pt x="20" y="13"/>
                      </a:lnTo>
                      <a:lnTo>
                        <a:pt x="26" y="12"/>
                      </a:lnTo>
                      <a:lnTo>
                        <a:pt x="32" y="12"/>
                      </a:lnTo>
                      <a:lnTo>
                        <a:pt x="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325" name="Freeform 166"/>
                <p:cNvSpPr>
                  <a:spLocks/>
                </p:cNvSpPr>
                <p:nvPr/>
              </p:nvSpPr>
              <p:spPr bwMode="auto">
                <a:xfrm>
                  <a:off x="3137" y="2502"/>
                  <a:ext cx="16" cy="9"/>
                </a:xfrm>
                <a:custGeom>
                  <a:avLst/>
                  <a:gdLst>
                    <a:gd name="T0" fmla="*/ 1 w 32"/>
                    <a:gd name="T1" fmla="*/ 0 h 19"/>
                    <a:gd name="T2" fmla="*/ 1 w 32"/>
                    <a:gd name="T3" fmla="*/ 0 h 19"/>
                    <a:gd name="T4" fmla="*/ 1 w 32"/>
                    <a:gd name="T5" fmla="*/ 0 h 19"/>
                    <a:gd name="T6" fmla="*/ 1 w 32"/>
                    <a:gd name="T7" fmla="*/ 0 h 19"/>
                    <a:gd name="T8" fmla="*/ 1 w 32"/>
                    <a:gd name="T9" fmla="*/ 0 h 19"/>
                    <a:gd name="T10" fmla="*/ 0 w 32"/>
                    <a:gd name="T11" fmla="*/ 0 h 19"/>
                    <a:gd name="T12" fmla="*/ 0 w 32"/>
                    <a:gd name="T13" fmla="*/ 0 h 19"/>
                    <a:gd name="T14" fmla="*/ 1 w 32"/>
                    <a:gd name="T15" fmla="*/ 0 h 19"/>
                    <a:gd name="T16" fmla="*/ 1 w 32"/>
                    <a:gd name="T17" fmla="*/ 0 h 19"/>
                    <a:gd name="T18" fmla="*/ 1 w 32"/>
                    <a:gd name="T19" fmla="*/ 0 h 19"/>
                    <a:gd name="T20" fmla="*/ 1 w 32"/>
                    <a:gd name="T21" fmla="*/ 0 h 19"/>
                    <a:gd name="T22" fmla="*/ 1 w 32"/>
                    <a:gd name="T23" fmla="*/ 0 h 19"/>
                    <a:gd name="T24" fmla="*/ 1 w 32"/>
                    <a:gd name="T25" fmla="*/ 0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2" h="19">
                      <a:moveTo>
                        <a:pt x="32" y="12"/>
                      </a:moveTo>
                      <a:lnTo>
                        <a:pt x="32" y="12"/>
                      </a:lnTo>
                      <a:lnTo>
                        <a:pt x="26" y="6"/>
                      </a:lnTo>
                      <a:lnTo>
                        <a:pt x="18" y="4"/>
                      </a:lnTo>
                      <a:lnTo>
                        <a:pt x="10" y="0"/>
                      </a:lnTo>
                      <a:lnTo>
                        <a:pt x="0" y="0"/>
                      </a:lnTo>
                      <a:lnTo>
                        <a:pt x="0" y="12"/>
                      </a:lnTo>
                      <a:lnTo>
                        <a:pt x="8" y="12"/>
                      </a:lnTo>
                      <a:lnTo>
                        <a:pt x="14" y="13"/>
                      </a:lnTo>
                      <a:lnTo>
                        <a:pt x="20" y="15"/>
                      </a:lnTo>
                      <a:lnTo>
                        <a:pt x="24" y="19"/>
                      </a:lnTo>
                      <a:lnTo>
                        <a:pt x="32"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326" name="Freeform 167"/>
                <p:cNvSpPr>
                  <a:spLocks/>
                </p:cNvSpPr>
                <p:nvPr/>
              </p:nvSpPr>
              <p:spPr bwMode="auto">
                <a:xfrm>
                  <a:off x="3149" y="2507"/>
                  <a:ext cx="11" cy="14"/>
                </a:xfrm>
                <a:custGeom>
                  <a:avLst/>
                  <a:gdLst>
                    <a:gd name="T0" fmla="*/ 1 w 22"/>
                    <a:gd name="T1" fmla="*/ 1 h 28"/>
                    <a:gd name="T2" fmla="*/ 1 w 22"/>
                    <a:gd name="T3" fmla="*/ 1 h 28"/>
                    <a:gd name="T4" fmla="*/ 1 w 22"/>
                    <a:gd name="T5" fmla="*/ 1 h 28"/>
                    <a:gd name="T6" fmla="*/ 1 w 22"/>
                    <a:gd name="T7" fmla="*/ 1 h 28"/>
                    <a:gd name="T8" fmla="*/ 1 w 22"/>
                    <a:gd name="T9" fmla="*/ 1 h 28"/>
                    <a:gd name="T10" fmla="*/ 1 w 22"/>
                    <a:gd name="T11" fmla="*/ 0 h 28"/>
                    <a:gd name="T12" fmla="*/ 0 w 22"/>
                    <a:gd name="T13" fmla="*/ 1 h 28"/>
                    <a:gd name="T14" fmla="*/ 1 w 22"/>
                    <a:gd name="T15" fmla="*/ 1 h 28"/>
                    <a:gd name="T16" fmla="*/ 1 w 22"/>
                    <a:gd name="T17" fmla="*/ 1 h 28"/>
                    <a:gd name="T18" fmla="*/ 1 w 22"/>
                    <a:gd name="T19" fmla="*/ 1 h 28"/>
                    <a:gd name="T20" fmla="*/ 1 w 22"/>
                    <a:gd name="T21" fmla="*/ 1 h 28"/>
                    <a:gd name="T22" fmla="*/ 1 w 22"/>
                    <a:gd name="T23" fmla="*/ 1 h 28"/>
                    <a:gd name="T24" fmla="*/ 1 w 22"/>
                    <a:gd name="T25" fmla="*/ 1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2" h="28">
                      <a:moveTo>
                        <a:pt x="22" y="28"/>
                      </a:moveTo>
                      <a:lnTo>
                        <a:pt x="22" y="28"/>
                      </a:lnTo>
                      <a:lnTo>
                        <a:pt x="20" y="20"/>
                      </a:lnTo>
                      <a:lnTo>
                        <a:pt x="18" y="13"/>
                      </a:lnTo>
                      <a:lnTo>
                        <a:pt x="14" y="5"/>
                      </a:lnTo>
                      <a:lnTo>
                        <a:pt x="8" y="0"/>
                      </a:lnTo>
                      <a:lnTo>
                        <a:pt x="0" y="7"/>
                      </a:lnTo>
                      <a:lnTo>
                        <a:pt x="4" y="13"/>
                      </a:lnTo>
                      <a:lnTo>
                        <a:pt x="8" y="17"/>
                      </a:lnTo>
                      <a:lnTo>
                        <a:pt x="10" y="22"/>
                      </a:lnTo>
                      <a:lnTo>
                        <a:pt x="10" y="28"/>
                      </a:lnTo>
                      <a:lnTo>
                        <a:pt x="22"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327" name="Freeform 168"/>
                <p:cNvSpPr>
                  <a:spLocks/>
                </p:cNvSpPr>
                <p:nvPr/>
              </p:nvSpPr>
              <p:spPr bwMode="auto">
                <a:xfrm>
                  <a:off x="3152" y="2521"/>
                  <a:ext cx="8" cy="10"/>
                </a:xfrm>
                <a:custGeom>
                  <a:avLst/>
                  <a:gdLst>
                    <a:gd name="T0" fmla="*/ 1 w 16"/>
                    <a:gd name="T1" fmla="*/ 1 h 19"/>
                    <a:gd name="T2" fmla="*/ 1 w 16"/>
                    <a:gd name="T3" fmla="*/ 1 h 19"/>
                    <a:gd name="T4" fmla="*/ 1 w 16"/>
                    <a:gd name="T5" fmla="*/ 1 h 19"/>
                    <a:gd name="T6" fmla="*/ 1 w 16"/>
                    <a:gd name="T7" fmla="*/ 0 h 19"/>
                    <a:gd name="T8" fmla="*/ 1 w 16"/>
                    <a:gd name="T9" fmla="*/ 0 h 19"/>
                    <a:gd name="T10" fmla="*/ 1 w 16"/>
                    <a:gd name="T11" fmla="*/ 1 h 19"/>
                    <a:gd name="T12" fmla="*/ 0 w 16"/>
                    <a:gd name="T13" fmla="*/ 1 h 19"/>
                    <a:gd name="T14" fmla="*/ 1 w 16"/>
                    <a:gd name="T15" fmla="*/ 1 h 19"/>
                    <a:gd name="T16" fmla="*/ 1 w 16"/>
                    <a:gd name="T17" fmla="*/ 1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19">
                      <a:moveTo>
                        <a:pt x="10" y="19"/>
                      </a:moveTo>
                      <a:lnTo>
                        <a:pt x="10" y="19"/>
                      </a:lnTo>
                      <a:lnTo>
                        <a:pt x="14" y="9"/>
                      </a:lnTo>
                      <a:lnTo>
                        <a:pt x="16" y="0"/>
                      </a:lnTo>
                      <a:lnTo>
                        <a:pt x="4" y="0"/>
                      </a:lnTo>
                      <a:lnTo>
                        <a:pt x="4" y="7"/>
                      </a:lnTo>
                      <a:lnTo>
                        <a:pt x="0" y="13"/>
                      </a:lnTo>
                      <a:lnTo>
                        <a:pt x="2" y="13"/>
                      </a:lnTo>
                      <a:lnTo>
                        <a:pt x="10"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328" name="Freeform 169"/>
                <p:cNvSpPr>
                  <a:spLocks/>
                </p:cNvSpPr>
                <p:nvPr/>
              </p:nvSpPr>
              <p:spPr bwMode="auto">
                <a:xfrm>
                  <a:off x="3144" y="2528"/>
                  <a:ext cx="13" cy="9"/>
                </a:xfrm>
                <a:custGeom>
                  <a:avLst/>
                  <a:gdLst>
                    <a:gd name="T0" fmla="*/ 1 w 26"/>
                    <a:gd name="T1" fmla="*/ 0 h 19"/>
                    <a:gd name="T2" fmla="*/ 1 w 26"/>
                    <a:gd name="T3" fmla="*/ 0 h 19"/>
                    <a:gd name="T4" fmla="*/ 1 w 26"/>
                    <a:gd name="T5" fmla="*/ 0 h 19"/>
                    <a:gd name="T6" fmla="*/ 1 w 26"/>
                    <a:gd name="T7" fmla="*/ 0 h 19"/>
                    <a:gd name="T8" fmla="*/ 1 w 26"/>
                    <a:gd name="T9" fmla="*/ 0 h 19"/>
                    <a:gd name="T10" fmla="*/ 1 w 26"/>
                    <a:gd name="T11" fmla="*/ 0 h 19"/>
                    <a:gd name="T12" fmla="*/ 1 w 26"/>
                    <a:gd name="T13" fmla="*/ 0 h 19"/>
                    <a:gd name="T14" fmla="*/ 1 w 26"/>
                    <a:gd name="T15" fmla="*/ 0 h 19"/>
                    <a:gd name="T16" fmla="*/ 1 w 26"/>
                    <a:gd name="T17" fmla="*/ 0 h 19"/>
                    <a:gd name="T18" fmla="*/ 0 w 26"/>
                    <a:gd name="T19" fmla="*/ 0 h 19"/>
                    <a:gd name="T20" fmla="*/ 1 w 26"/>
                    <a:gd name="T21" fmla="*/ 0 h 19"/>
                    <a:gd name="T22" fmla="*/ 1 w 26"/>
                    <a:gd name="T23" fmla="*/ 0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 h="19">
                      <a:moveTo>
                        <a:pt x="12" y="9"/>
                      </a:moveTo>
                      <a:lnTo>
                        <a:pt x="12" y="19"/>
                      </a:lnTo>
                      <a:lnTo>
                        <a:pt x="22" y="13"/>
                      </a:lnTo>
                      <a:lnTo>
                        <a:pt x="26" y="6"/>
                      </a:lnTo>
                      <a:lnTo>
                        <a:pt x="18" y="0"/>
                      </a:lnTo>
                      <a:lnTo>
                        <a:pt x="14" y="6"/>
                      </a:lnTo>
                      <a:lnTo>
                        <a:pt x="8" y="9"/>
                      </a:lnTo>
                      <a:lnTo>
                        <a:pt x="8" y="19"/>
                      </a:lnTo>
                      <a:lnTo>
                        <a:pt x="8" y="9"/>
                      </a:lnTo>
                      <a:lnTo>
                        <a:pt x="0" y="15"/>
                      </a:lnTo>
                      <a:lnTo>
                        <a:pt x="8" y="19"/>
                      </a:lnTo>
                      <a:lnTo>
                        <a:pt x="12"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329" name="Freeform 170"/>
                <p:cNvSpPr>
                  <a:spLocks/>
                </p:cNvSpPr>
                <p:nvPr/>
              </p:nvSpPr>
              <p:spPr bwMode="auto">
                <a:xfrm>
                  <a:off x="3148" y="2533"/>
                  <a:ext cx="12" cy="11"/>
                </a:xfrm>
                <a:custGeom>
                  <a:avLst/>
                  <a:gdLst>
                    <a:gd name="T0" fmla="*/ 1 w 24"/>
                    <a:gd name="T1" fmla="*/ 0 h 23"/>
                    <a:gd name="T2" fmla="*/ 1 w 24"/>
                    <a:gd name="T3" fmla="*/ 0 h 23"/>
                    <a:gd name="T4" fmla="*/ 1 w 24"/>
                    <a:gd name="T5" fmla="*/ 0 h 23"/>
                    <a:gd name="T6" fmla="*/ 1 w 24"/>
                    <a:gd name="T7" fmla="*/ 0 h 23"/>
                    <a:gd name="T8" fmla="*/ 0 w 24"/>
                    <a:gd name="T9" fmla="*/ 0 h 23"/>
                    <a:gd name="T10" fmla="*/ 1 w 24"/>
                    <a:gd name="T11" fmla="*/ 0 h 23"/>
                    <a:gd name="T12" fmla="*/ 1 w 24"/>
                    <a:gd name="T13" fmla="*/ 0 h 23"/>
                    <a:gd name="T14" fmla="*/ 1 w 24"/>
                    <a:gd name="T15" fmla="*/ 0 h 23"/>
                    <a:gd name="T16" fmla="*/ 1 w 24"/>
                    <a:gd name="T17" fmla="*/ 0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23">
                      <a:moveTo>
                        <a:pt x="24" y="17"/>
                      </a:moveTo>
                      <a:lnTo>
                        <a:pt x="24" y="17"/>
                      </a:lnTo>
                      <a:lnTo>
                        <a:pt x="16" y="8"/>
                      </a:lnTo>
                      <a:lnTo>
                        <a:pt x="4" y="0"/>
                      </a:lnTo>
                      <a:lnTo>
                        <a:pt x="0" y="10"/>
                      </a:lnTo>
                      <a:lnTo>
                        <a:pt x="8" y="15"/>
                      </a:lnTo>
                      <a:lnTo>
                        <a:pt x="14" y="23"/>
                      </a:lnTo>
                      <a:lnTo>
                        <a:pt x="24"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330" name="Freeform 171"/>
                <p:cNvSpPr>
                  <a:spLocks/>
                </p:cNvSpPr>
                <p:nvPr/>
              </p:nvSpPr>
              <p:spPr bwMode="auto">
                <a:xfrm>
                  <a:off x="3155" y="2541"/>
                  <a:ext cx="8" cy="11"/>
                </a:xfrm>
                <a:custGeom>
                  <a:avLst/>
                  <a:gdLst>
                    <a:gd name="T0" fmla="*/ 1 w 16"/>
                    <a:gd name="T1" fmla="*/ 0 h 23"/>
                    <a:gd name="T2" fmla="*/ 1 w 16"/>
                    <a:gd name="T3" fmla="*/ 0 h 23"/>
                    <a:gd name="T4" fmla="*/ 1 w 16"/>
                    <a:gd name="T5" fmla="*/ 0 h 23"/>
                    <a:gd name="T6" fmla="*/ 1 w 16"/>
                    <a:gd name="T7" fmla="*/ 0 h 23"/>
                    <a:gd name="T8" fmla="*/ 0 w 16"/>
                    <a:gd name="T9" fmla="*/ 0 h 23"/>
                    <a:gd name="T10" fmla="*/ 1 w 16"/>
                    <a:gd name="T11" fmla="*/ 0 h 23"/>
                    <a:gd name="T12" fmla="*/ 1 w 16"/>
                    <a:gd name="T13" fmla="*/ 0 h 23"/>
                    <a:gd name="T14" fmla="*/ 1 w 16"/>
                    <a:gd name="T15" fmla="*/ 0 h 23"/>
                    <a:gd name="T16" fmla="*/ 1 w 16"/>
                    <a:gd name="T17" fmla="*/ 0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23">
                      <a:moveTo>
                        <a:pt x="16" y="23"/>
                      </a:moveTo>
                      <a:lnTo>
                        <a:pt x="16" y="23"/>
                      </a:lnTo>
                      <a:lnTo>
                        <a:pt x="14" y="10"/>
                      </a:lnTo>
                      <a:lnTo>
                        <a:pt x="10" y="0"/>
                      </a:lnTo>
                      <a:lnTo>
                        <a:pt x="0" y="6"/>
                      </a:lnTo>
                      <a:lnTo>
                        <a:pt x="4" y="14"/>
                      </a:lnTo>
                      <a:lnTo>
                        <a:pt x="4" y="23"/>
                      </a:lnTo>
                      <a:lnTo>
                        <a:pt x="16"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331" name="Freeform 172"/>
                <p:cNvSpPr>
                  <a:spLocks/>
                </p:cNvSpPr>
                <p:nvPr/>
              </p:nvSpPr>
              <p:spPr bwMode="auto">
                <a:xfrm>
                  <a:off x="3152" y="2552"/>
                  <a:ext cx="11" cy="17"/>
                </a:xfrm>
                <a:custGeom>
                  <a:avLst/>
                  <a:gdLst>
                    <a:gd name="T0" fmla="*/ 1 w 22"/>
                    <a:gd name="T1" fmla="*/ 1 h 34"/>
                    <a:gd name="T2" fmla="*/ 1 w 22"/>
                    <a:gd name="T3" fmla="*/ 1 h 34"/>
                    <a:gd name="T4" fmla="*/ 1 w 22"/>
                    <a:gd name="T5" fmla="*/ 1 h 34"/>
                    <a:gd name="T6" fmla="*/ 1 w 22"/>
                    <a:gd name="T7" fmla="*/ 1 h 34"/>
                    <a:gd name="T8" fmla="*/ 1 w 22"/>
                    <a:gd name="T9" fmla="*/ 1 h 34"/>
                    <a:gd name="T10" fmla="*/ 1 w 22"/>
                    <a:gd name="T11" fmla="*/ 0 h 34"/>
                    <a:gd name="T12" fmla="*/ 1 w 22"/>
                    <a:gd name="T13" fmla="*/ 0 h 34"/>
                    <a:gd name="T14" fmla="*/ 1 w 22"/>
                    <a:gd name="T15" fmla="*/ 1 h 34"/>
                    <a:gd name="T16" fmla="*/ 1 w 22"/>
                    <a:gd name="T17" fmla="*/ 1 h 34"/>
                    <a:gd name="T18" fmla="*/ 1 w 22"/>
                    <a:gd name="T19" fmla="*/ 1 h 34"/>
                    <a:gd name="T20" fmla="*/ 0 w 22"/>
                    <a:gd name="T21" fmla="*/ 1 h 34"/>
                    <a:gd name="T22" fmla="*/ 0 w 22"/>
                    <a:gd name="T23" fmla="*/ 1 h 34"/>
                    <a:gd name="T24" fmla="*/ 1 w 22"/>
                    <a:gd name="T25" fmla="*/ 1 h 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2" h="34">
                      <a:moveTo>
                        <a:pt x="8" y="34"/>
                      </a:moveTo>
                      <a:lnTo>
                        <a:pt x="8" y="34"/>
                      </a:lnTo>
                      <a:lnTo>
                        <a:pt x="14" y="26"/>
                      </a:lnTo>
                      <a:lnTo>
                        <a:pt x="18" y="19"/>
                      </a:lnTo>
                      <a:lnTo>
                        <a:pt x="20" y="9"/>
                      </a:lnTo>
                      <a:lnTo>
                        <a:pt x="22" y="0"/>
                      </a:lnTo>
                      <a:lnTo>
                        <a:pt x="10" y="0"/>
                      </a:lnTo>
                      <a:lnTo>
                        <a:pt x="10" y="7"/>
                      </a:lnTo>
                      <a:lnTo>
                        <a:pt x="8" y="15"/>
                      </a:lnTo>
                      <a:lnTo>
                        <a:pt x="4" y="21"/>
                      </a:lnTo>
                      <a:lnTo>
                        <a:pt x="0" y="26"/>
                      </a:lnTo>
                      <a:lnTo>
                        <a:pt x="8"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332" name="Freeform 173"/>
                <p:cNvSpPr>
                  <a:spLocks/>
                </p:cNvSpPr>
                <p:nvPr/>
              </p:nvSpPr>
              <p:spPr bwMode="auto">
                <a:xfrm>
                  <a:off x="3137" y="2566"/>
                  <a:ext cx="19" cy="11"/>
                </a:xfrm>
                <a:custGeom>
                  <a:avLst/>
                  <a:gdLst>
                    <a:gd name="T0" fmla="*/ 0 w 38"/>
                    <a:gd name="T1" fmla="*/ 0 h 23"/>
                    <a:gd name="T2" fmla="*/ 0 w 38"/>
                    <a:gd name="T3" fmla="*/ 0 h 23"/>
                    <a:gd name="T4" fmla="*/ 1 w 38"/>
                    <a:gd name="T5" fmla="*/ 0 h 23"/>
                    <a:gd name="T6" fmla="*/ 1 w 38"/>
                    <a:gd name="T7" fmla="*/ 0 h 23"/>
                    <a:gd name="T8" fmla="*/ 1 w 38"/>
                    <a:gd name="T9" fmla="*/ 0 h 23"/>
                    <a:gd name="T10" fmla="*/ 1 w 38"/>
                    <a:gd name="T11" fmla="*/ 0 h 23"/>
                    <a:gd name="T12" fmla="*/ 1 w 38"/>
                    <a:gd name="T13" fmla="*/ 0 h 23"/>
                    <a:gd name="T14" fmla="*/ 1 w 38"/>
                    <a:gd name="T15" fmla="*/ 0 h 23"/>
                    <a:gd name="T16" fmla="*/ 1 w 38"/>
                    <a:gd name="T17" fmla="*/ 0 h 23"/>
                    <a:gd name="T18" fmla="*/ 1 w 38"/>
                    <a:gd name="T19" fmla="*/ 0 h 23"/>
                    <a:gd name="T20" fmla="*/ 0 w 38"/>
                    <a:gd name="T21" fmla="*/ 0 h 23"/>
                    <a:gd name="T22" fmla="*/ 0 w 38"/>
                    <a:gd name="T23" fmla="*/ 0 h 23"/>
                    <a:gd name="T24" fmla="*/ 0 w 38"/>
                    <a:gd name="T25" fmla="*/ 0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8" h="23">
                      <a:moveTo>
                        <a:pt x="0" y="23"/>
                      </a:moveTo>
                      <a:lnTo>
                        <a:pt x="0" y="23"/>
                      </a:lnTo>
                      <a:lnTo>
                        <a:pt x="10" y="21"/>
                      </a:lnTo>
                      <a:lnTo>
                        <a:pt x="20" y="19"/>
                      </a:lnTo>
                      <a:lnTo>
                        <a:pt x="30" y="13"/>
                      </a:lnTo>
                      <a:lnTo>
                        <a:pt x="38" y="8"/>
                      </a:lnTo>
                      <a:lnTo>
                        <a:pt x="30" y="0"/>
                      </a:lnTo>
                      <a:lnTo>
                        <a:pt x="24" y="6"/>
                      </a:lnTo>
                      <a:lnTo>
                        <a:pt x="16" y="8"/>
                      </a:lnTo>
                      <a:lnTo>
                        <a:pt x="8" y="12"/>
                      </a:lnTo>
                      <a:lnTo>
                        <a:pt x="0" y="12"/>
                      </a:lnTo>
                      <a:lnTo>
                        <a:pt x="0"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333" name="Freeform 174"/>
                <p:cNvSpPr>
                  <a:spLocks/>
                </p:cNvSpPr>
                <p:nvPr/>
              </p:nvSpPr>
              <p:spPr bwMode="auto">
                <a:xfrm>
                  <a:off x="3119" y="2566"/>
                  <a:ext cx="18" cy="11"/>
                </a:xfrm>
                <a:custGeom>
                  <a:avLst/>
                  <a:gdLst>
                    <a:gd name="T0" fmla="*/ 0 w 36"/>
                    <a:gd name="T1" fmla="*/ 0 h 23"/>
                    <a:gd name="T2" fmla="*/ 0 w 36"/>
                    <a:gd name="T3" fmla="*/ 0 h 23"/>
                    <a:gd name="T4" fmla="*/ 1 w 36"/>
                    <a:gd name="T5" fmla="*/ 0 h 23"/>
                    <a:gd name="T6" fmla="*/ 1 w 36"/>
                    <a:gd name="T7" fmla="*/ 0 h 23"/>
                    <a:gd name="T8" fmla="*/ 1 w 36"/>
                    <a:gd name="T9" fmla="*/ 0 h 23"/>
                    <a:gd name="T10" fmla="*/ 1 w 36"/>
                    <a:gd name="T11" fmla="*/ 0 h 23"/>
                    <a:gd name="T12" fmla="*/ 1 w 36"/>
                    <a:gd name="T13" fmla="*/ 0 h 23"/>
                    <a:gd name="T14" fmla="*/ 1 w 36"/>
                    <a:gd name="T15" fmla="*/ 0 h 23"/>
                    <a:gd name="T16" fmla="*/ 1 w 36"/>
                    <a:gd name="T17" fmla="*/ 0 h 23"/>
                    <a:gd name="T18" fmla="*/ 1 w 36"/>
                    <a:gd name="T19" fmla="*/ 0 h 23"/>
                    <a:gd name="T20" fmla="*/ 1 w 36"/>
                    <a:gd name="T21" fmla="*/ 0 h 23"/>
                    <a:gd name="T22" fmla="*/ 1 w 36"/>
                    <a:gd name="T23" fmla="*/ 0 h 23"/>
                    <a:gd name="T24" fmla="*/ 0 w 36"/>
                    <a:gd name="T25" fmla="*/ 0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 h="23">
                      <a:moveTo>
                        <a:pt x="0" y="8"/>
                      </a:moveTo>
                      <a:lnTo>
                        <a:pt x="0" y="8"/>
                      </a:lnTo>
                      <a:lnTo>
                        <a:pt x="8" y="13"/>
                      </a:lnTo>
                      <a:lnTo>
                        <a:pt x="16" y="19"/>
                      </a:lnTo>
                      <a:lnTo>
                        <a:pt x="26" y="21"/>
                      </a:lnTo>
                      <a:lnTo>
                        <a:pt x="36" y="23"/>
                      </a:lnTo>
                      <a:lnTo>
                        <a:pt x="36" y="12"/>
                      </a:lnTo>
                      <a:lnTo>
                        <a:pt x="28" y="12"/>
                      </a:lnTo>
                      <a:lnTo>
                        <a:pt x="20" y="10"/>
                      </a:lnTo>
                      <a:lnTo>
                        <a:pt x="14" y="6"/>
                      </a:lnTo>
                      <a:lnTo>
                        <a:pt x="8" y="0"/>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334" name="Freeform 175"/>
                <p:cNvSpPr>
                  <a:spLocks/>
                </p:cNvSpPr>
                <p:nvPr/>
              </p:nvSpPr>
              <p:spPr bwMode="auto">
                <a:xfrm>
                  <a:off x="3112" y="2552"/>
                  <a:ext cx="11" cy="17"/>
                </a:xfrm>
                <a:custGeom>
                  <a:avLst/>
                  <a:gdLst>
                    <a:gd name="T0" fmla="*/ 0 w 22"/>
                    <a:gd name="T1" fmla="*/ 0 h 34"/>
                    <a:gd name="T2" fmla="*/ 0 w 22"/>
                    <a:gd name="T3" fmla="*/ 0 h 34"/>
                    <a:gd name="T4" fmla="*/ 0 w 22"/>
                    <a:gd name="T5" fmla="*/ 1 h 34"/>
                    <a:gd name="T6" fmla="*/ 1 w 22"/>
                    <a:gd name="T7" fmla="*/ 1 h 34"/>
                    <a:gd name="T8" fmla="*/ 1 w 22"/>
                    <a:gd name="T9" fmla="*/ 1 h 34"/>
                    <a:gd name="T10" fmla="*/ 1 w 22"/>
                    <a:gd name="T11" fmla="*/ 1 h 34"/>
                    <a:gd name="T12" fmla="*/ 1 w 22"/>
                    <a:gd name="T13" fmla="*/ 1 h 34"/>
                    <a:gd name="T14" fmla="*/ 1 w 22"/>
                    <a:gd name="T15" fmla="*/ 1 h 34"/>
                    <a:gd name="T16" fmla="*/ 1 w 22"/>
                    <a:gd name="T17" fmla="*/ 1 h 34"/>
                    <a:gd name="T18" fmla="*/ 1 w 22"/>
                    <a:gd name="T19" fmla="*/ 1 h 34"/>
                    <a:gd name="T20" fmla="*/ 1 w 22"/>
                    <a:gd name="T21" fmla="*/ 0 h 34"/>
                    <a:gd name="T22" fmla="*/ 1 w 22"/>
                    <a:gd name="T23" fmla="*/ 0 h 34"/>
                    <a:gd name="T24" fmla="*/ 0 w 22"/>
                    <a:gd name="T25" fmla="*/ 0 h 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2" h="34">
                      <a:moveTo>
                        <a:pt x="0" y="0"/>
                      </a:moveTo>
                      <a:lnTo>
                        <a:pt x="0" y="0"/>
                      </a:lnTo>
                      <a:lnTo>
                        <a:pt x="0" y="9"/>
                      </a:lnTo>
                      <a:lnTo>
                        <a:pt x="4" y="19"/>
                      </a:lnTo>
                      <a:lnTo>
                        <a:pt x="8" y="26"/>
                      </a:lnTo>
                      <a:lnTo>
                        <a:pt x="14" y="34"/>
                      </a:lnTo>
                      <a:lnTo>
                        <a:pt x="22" y="26"/>
                      </a:lnTo>
                      <a:lnTo>
                        <a:pt x="18" y="21"/>
                      </a:lnTo>
                      <a:lnTo>
                        <a:pt x="14" y="15"/>
                      </a:lnTo>
                      <a:lnTo>
                        <a:pt x="12" y="7"/>
                      </a:lnTo>
                      <a:lnTo>
                        <a:pt x="1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335" name="Freeform 176"/>
                <p:cNvSpPr>
                  <a:spLocks/>
                </p:cNvSpPr>
                <p:nvPr/>
              </p:nvSpPr>
              <p:spPr bwMode="auto">
                <a:xfrm>
                  <a:off x="3112" y="2541"/>
                  <a:ext cx="8" cy="11"/>
                </a:xfrm>
                <a:custGeom>
                  <a:avLst/>
                  <a:gdLst>
                    <a:gd name="T0" fmla="*/ 1 w 16"/>
                    <a:gd name="T1" fmla="*/ 0 h 23"/>
                    <a:gd name="T2" fmla="*/ 1 w 16"/>
                    <a:gd name="T3" fmla="*/ 0 h 23"/>
                    <a:gd name="T4" fmla="*/ 0 w 16"/>
                    <a:gd name="T5" fmla="*/ 0 h 23"/>
                    <a:gd name="T6" fmla="*/ 0 w 16"/>
                    <a:gd name="T7" fmla="*/ 0 h 23"/>
                    <a:gd name="T8" fmla="*/ 1 w 16"/>
                    <a:gd name="T9" fmla="*/ 0 h 23"/>
                    <a:gd name="T10" fmla="*/ 1 w 16"/>
                    <a:gd name="T11" fmla="*/ 0 h 23"/>
                    <a:gd name="T12" fmla="*/ 1 w 16"/>
                    <a:gd name="T13" fmla="*/ 0 h 23"/>
                    <a:gd name="T14" fmla="*/ 1 w 16"/>
                    <a:gd name="T15" fmla="*/ 0 h 23"/>
                    <a:gd name="T16" fmla="*/ 1 w 16"/>
                    <a:gd name="T17" fmla="*/ 0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23">
                      <a:moveTo>
                        <a:pt x="6" y="0"/>
                      </a:moveTo>
                      <a:lnTo>
                        <a:pt x="6" y="0"/>
                      </a:lnTo>
                      <a:lnTo>
                        <a:pt x="0" y="12"/>
                      </a:lnTo>
                      <a:lnTo>
                        <a:pt x="0" y="23"/>
                      </a:lnTo>
                      <a:lnTo>
                        <a:pt x="10" y="23"/>
                      </a:lnTo>
                      <a:lnTo>
                        <a:pt x="12" y="14"/>
                      </a:lnTo>
                      <a:lnTo>
                        <a:pt x="16" y="6"/>
                      </a:lnTo>
                      <a:lnTo>
                        <a:pt x="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336" name="Freeform 177"/>
                <p:cNvSpPr>
                  <a:spLocks/>
                </p:cNvSpPr>
                <p:nvPr/>
              </p:nvSpPr>
              <p:spPr bwMode="auto">
                <a:xfrm>
                  <a:off x="3115" y="2533"/>
                  <a:ext cx="15" cy="11"/>
                </a:xfrm>
                <a:custGeom>
                  <a:avLst/>
                  <a:gdLst>
                    <a:gd name="T0" fmla="*/ 1 w 30"/>
                    <a:gd name="T1" fmla="*/ 0 h 23"/>
                    <a:gd name="T2" fmla="*/ 1 w 30"/>
                    <a:gd name="T3" fmla="*/ 0 h 23"/>
                    <a:gd name="T4" fmla="*/ 1 w 30"/>
                    <a:gd name="T5" fmla="*/ 0 h 23"/>
                    <a:gd name="T6" fmla="*/ 0 w 30"/>
                    <a:gd name="T7" fmla="*/ 0 h 23"/>
                    <a:gd name="T8" fmla="*/ 1 w 30"/>
                    <a:gd name="T9" fmla="*/ 0 h 23"/>
                    <a:gd name="T10" fmla="*/ 1 w 30"/>
                    <a:gd name="T11" fmla="*/ 0 h 23"/>
                    <a:gd name="T12" fmla="*/ 1 w 30"/>
                    <a:gd name="T13" fmla="*/ 0 h 23"/>
                    <a:gd name="T14" fmla="*/ 1 w 30"/>
                    <a:gd name="T15" fmla="*/ 0 h 23"/>
                    <a:gd name="T16" fmla="*/ 1 w 30"/>
                    <a:gd name="T17" fmla="*/ 0 h 23"/>
                    <a:gd name="T18" fmla="*/ 1 w 30"/>
                    <a:gd name="T19" fmla="*/ 0 h 23"/>
                    <a:gd name="T20" fmla="*/ 1 w 30"/>
                    <a:gd name="T21" fmla="*/ 0 h 23"/>
                    <a:gd name="T22" fmla="*/ 1 w 30"/>
                    <a:gd name="T23" fmla="*/ 0 h 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0" h="23">
                      <a:moveTo>
                        <a:pt x="18" y="10"/>
                      </a:moveTo>
                      <a:lnTo>
                        <a:pt x="18" y="0"/>
                      </a:lnTo>
                      <a:lnTo>
                        <a:pt x="6" y="8"/>
                      </a:lnTo>
                      <a:lnTo>
                        <a:pt x="0" y="17"/>
                      </a:lnTo>
                      <a:lnTo>
                        <a:pt x="10" y="23"/>
                      </a:lnTo>
                      <a:lnTo>
                        <a:pt x="14" y="15"/>
                      </a:lnTo>
                      <a:lnTo>
                        <a:pt x="24" y="10"/>
                      </a:lnTo>
                      <a:lnTo>
                        <a:pt x="24" y="0"/>
                      </a:lnTo>
                      <a:lnTo>
                        <a:pt x="24" y="10"/>
                      </a:lnTo>
                      <a:lnTo>
                        <a:pt x="30" y="6"/>
                      </a:lnTo>
                      <a:lnTo>
                        <a:pt x="24" y="0"/>
                      </a:lnTo>
                      <a:lnTo>
                        <a:pt x="18"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337" name="Freeform 178"/>
                <p:cNvSpPr>
                  <a:spLocks/>
                </p:cNvSpPr>
                <p:nvPr/>
              </p:nvSpPr>
              <p:spPr bwMode="auto">
                <a:xfrm>
                  <a:off x="3174" y="2551"/>
                  <a:ext cx="9" cy="15"/>
                </a:xfrm>
                <a:custGeom>
                  <a:avLst/>
                  <a:gdLst>
                    <a:gd name="T0" fmla="*/ 1 w 18"/>
                    <a:gd name="T1" fmla="*/ 1 h 30"/>
                    <a:gd name="T2" fmla="*/ 1 w 18"/>
                    <a:gd name="T3" fmla="*/ 1 h 30"/>
                    <a:gd name="T4" fmla="*/ 1 w 18"/>
                    <a:gd name="T5" fmla="*/ 1 h 30"/>
                    <a:gd name="T6" fmla="*/ 1 w 18"/>
                    <a:gd name="T7" fmla="*/ 1 h 30"/>
                    <a:gd name="T8" fmla="*/ 1 w 18"/>
                    <a:gd name="T9" fmla="*/ 1 h 30"/>
                    <a:gd name="T10" fmla="*/ 1 w 18"/>
                    <a:gd name="T11" fmla="*/ 0 h 30"/>
                    <a:gd name="T12" fmla="*/ 0 w 18"/>
                    <a:gd name="T13" fmla="*/ 0 h 30"/>
                    <a:gd name="T14" fmla="*/ 0 w 18"/>
                    <a:gd name="T15" fmla="*/ 1 h 30"/>
                    <a:gd name="T16" fmla="*/ 1 w 18"/>
                    <a:gd name="T17" fmla="*/ 1 h 30"/>
                    <a:gd name="T18" fmla="*/ 1 w 18"/>
                    <a:gd name="T19" fmla="*/ 1 h 30"/>
                    <a:gd name="T20" fmla="*/ 1 w 18"/>
                    <a:gd name="T21" fmla="*/ 1 h 30"/>
                    <a:gd name="T22" fmla="*/ 1 w 18"/>
                    <a:gd name="T23" fmla="*/ 1 h 30"/>
                    <a:gd name="T24" fmla="*/ 1 w 18"/>
                    <a:gd name="T25" fmla="*/ 1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 h="30">
                      <a:moveTo>
                        <a:pt x="18" y="23"/>
                      </a:moveTo>
                      <a:lnTo>
                        <a:pt x="18" y="23"/>
                      </a:lnTo>
                      <a:lnTo>
                        <a:pt x="16" y="17"/>
                      </a:lnTo>
                      <a:lnTo>
                        <a:pt x="12" y="13"/>
                      </a:lnTo>
                      <a:lnTo>
                        <a:pt x="12" y="8"/>
                      </a:lnTo>
                      <a:lnTo>
                        <a:pt x="10" y="0"/>
                      </a:lnTo>
                      <a:lnTo>
                        <a:pt x="0" y="0"/>
                      </a:lnTo>
                      <a:lnTo>
                        <a:pt x="0" y="8"/>
                      </a:lnTo>
                      <a:lnTo>
                        <a:pt x="2" y="17"/>
                      </a:lnTo>
                      <a:lnTo>
                        <a:pt x="6" y="23"/>
                      </a:lnTo>
                      <a:lnTo>
                        <a:pt x="10" y="30"/>
                      </a:lnTo>
                      <a:lnTo>
                        <a:pt x="18"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338" name="Freeform 179"/>
                <p:cNvSpPr>
                  <a:spLocks/>
                </p:cNvSpPr>
                <p:nvPr/>
              </p:nvSpPr>
              <p:spPr bwMode="auto">
                <a:xfrm>
                  <a:off x="3179" y="2562"/>
                  <a:ext cx="15" cy="8"/>
                </a:xfrm>
                <a:custGeom>
                  <a:avLst/>
                  <a:gdLst>
                    <a:gd name="T0" fmla="*/ 1 w 30"/>
                    <a:gd name="T1" fmla="*/ 0 h 17"/>
                    <a:gd name="T2" fmla="*/ 1 w 30"/>
                    <a:gd name="T3" fmla="*/ 0 h 17"/>
                    <a:gd name="T4" fmla="*/ 1 w 30"/>
                    <a:gd name="T5" fmla="*/ 0 h 17"/>
                    <a:gd name="T6" fmla="*/ 1 w 30"/>
                    <a:gd name="T7" fmla="*/ 0 h 17"/>
                    <a:gd name="T8" fmla="*/ 1 w 30"/>
                    <a:gd name="T9" fmla="*/ 0 h 17"/>
                    <a:gd name="T10" fmla="*/ 1 w 30"/>
                    <a:gd name="T11" fmla="*/ 0 h 17"/>
                    <a:gd name="T12" fmla="*/ 0 w 30"/>
                    <a:gd name="T13" fmla="*/ 0 h 17"/>
                    <a:gd name="T14" fmla="*/ 1 w 30"/>
                    <a:gd name="T15" fmla="*/ 0 h 17"/>
                    <a:gd name="T16" fmla="*/ 1 w 30"/>
                    <a:gd name="T17" fmla="*/ 0 h 17"/>
                    <a:gd name="T18" fmla="*/ 1 w 30"/>
                    <a:gd name="T19" fmla="*/ 0 h 17"/>
                    <a:gd name="T20" fmla="*/ 1 w 30"/>
                    <a:gd name="T21" fmla="*/ 0 h 17"/>
                    <a:gd name="T22" fmla="*/ 1 w 30"/>
                    <a:gd name="T23" fmla="*/ 0 h 17"/>
                    <a:gd name="T24" fmla="*/ 1 w 30"/>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17">
                      <a:moveTo>
                        <a:pt x="30" y="7"/>
                      </a:moveTo>
                      <a:lnTo>
                        <a:pt x="30" y="7"/>
                      </a:lnTo>
                      <a:lnTo>
                        <a:pt x="22" y="5"/>
                      </a:lnTo>
                      <a:lnTo>
                        <a:pt x="18" y="5"/>
                      </a:lnTo>
                      <a:lnTo>
                        <a:pt x="12" y="2"/>
                      </a:lnTo>
                      <a:lnTo>
                        <a:pt x="8" y="0"/>
                      </a:lnTo>
                      <a:lnTo>
                        <a:pt x="0" y="7"/>
                      </a:lnTo>
                      <a:lnTo>
                        <a:pt x="6" y="11"/>
                      </a:lnTo>
                      <a:lnTo>
                        <a:pt x="14" y="15"/>
                      </a:lnTo>
                      <a:lnTo>
                        <a:pt x="22" y="17"/>
                      </a:lnTo>
                      <a:lnTo>
                        <a:pt x="30" y="17"/>
                      </a:lnTo>
                      <a:lnTo>
                        <a:pt x="3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339" name="Freeform 180"/>
                <p:cNvSpPr>
                  <a:spLocks/>
                </p:cNvSpPr>
                <p:nvPr/>
              </p:nvSpPr>
              <p:spPr bwMode="auto">
                <a:xfrm>
                  <a:off x="3194" y="2562"/>
                  <a:ext cx="13" cy="8"/>
                </a:xfrm>
                <a:custGeom>
                  <a:avLst/>
                  <a:gdLst>
                    <a:gd name="T0" fmla="*/ 0 w 28"/>
                    <a:gd name="T1" fmla="*/ 0 h 17"/>
                    <a:gd name="T2" fmla="*/ 0 w 28"/>
                    <a:gd name="T3" fmla="*/ 0 h 17"/>
                    <a:gd name="T4" fmla="*/ 0 w 28"/>
                    <a:gd name="T5" fmla="*/ 0 h 17"/>
                    <a:gd name="T6" fmla="*/ 0 w 28"/>
                    <a:gd name="T7" fmla="*/ 0 h 17"/>
                    <a:gd name="T8" fmla="*/ 0 w 28"/>
                    <a:gd name="T9" fmla="*/ 0 h 17"/>
                    <a:gd name="T10" fmla="*/ 0 w 28"/>
                    <a:gd name="T11" fmla="*/ 0 h 17"/>
                    <a:gd name="T12" fmla="*/ 0 w 28"/>
                    <a:gd name="T13" fmla="*/ 0 h 17"/>
                    <a:gd name="T14" fmla="*/ 0 w 28"/>
                    <a:gd name="T15" fmla="*/ 0 h 17"/>
                    <a:gd name="T16" fmla="*/ 0 w 28"/>
                    <a:gd name="T17" fmla="*/ 0 h 17"/>
                    <a:gd name="T18" fmla="*/ 0 w 28"/>
                    <a:gd name="T19" fmla="*/ 0 h 17"/>
                    <a:gd name="T20" fmla="*/ 0 w 28"/>
                    <a:gd name="T21" fmla="*/ 0 h 17"/>
                    <a:gd name="T22" fmla="*/ 0 w 28"/>
                    <a:gd name="T23" fmla="*/ 0 h 17"/>
                    <a:gd name="T24" fmla="*/ 0 w 28"/>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 h="17">
                      <a:moveTo>
                        <a:pt x="20" y="0"/>
                      </a:moveTo>
                      <a:lnTo>
                        <a:pt x="20" y="0"/>
                      </a:lnTo>
                      <a:lnTo>
                        <a:pt x="16" y="2"/>
                      </a:lnTo>
                      <a:lnTo>
                        <a:pt x="12" y="5"/>
                      </a:lnTo>
                      <a:lnTo>
                        <a:pt x="6" y="5"/>
                      </a:lnTo>
                      <a:lnTo>
                        <a:pt x="0" y="7"/>
                      </a:lnTo>
                      <a:lnTo>
                        <a:pt x="0" y="17"/>
                      </a:lnTo>
                      <a:lnTo>
                        <a:pt x="8" y="17"/>
                      </a:lnTo>
                      <a:lnTo>
                        <a:pt x="16" y="15"/>
                      </a:lnTo>
                      <a:lnTo>
                        <a:pt x="22" y="11"/>
                      </a:lnTo>
                      <a:lnTo>
                        <a:pt x="28" y="7"/>
                      </a:lnTo>
                      <a:lnTo>
                        <a:pt x="2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340" name="Freeform 181"/>
                <p:cNvSpPr>
                  <a:spLocks/>
                </p:cNvSpPr>
                <p:nvPr/>
              </p:nvSpPr>
              <p:spPr bwMode="auto">
                <a:xfrm>
                  <a:off x="3203" y="2551"/>
                  <a:ext cx="10" cy="15"/>
                </a:xfrm>
                <a:custGeom>
                  <a:avLst/>
                  <a:gdLst>
                    <a:gd name="T0" fmla="*/ 1 w 20"/>
                    <a:gd name="T1" fmla="*/ 0 h 30"/>
                    <a:gd name="T2" fmla="*/ 1 w 20"/>
                    <a:gd name="T3" fmla="*/ 0 h 30"/>
                    <a:gd name="T4" fmla="*/ 1 w 20"/>
                    <a:gd name="T5" fmla="*/ 1 h 30"/>
                    <a:gd name="T6" fmla="*/ 1 w 20"/>
                    <a:gd name="T7" fmla="*/ 1 h 30"/>
                    <a:gd name="T8" fmla="*/ 1 w 20"/>
                    <a:gd name="T9" fmla="*/ 1 h 30"/>
                    <a:gd name="T10" fmla="*/ 0 w 20"/>
                    <a:gd name="T11" fmla="*/ 1 h 30"/>
                    <a:gd name="T12" fmla="*/ 1 w 20"/>
                    <a:gd name="T13" fmla="*/ 1 h 30"/>
                    <a:gd name="T14" fmla="*/ 1 w 20"/>
                    <a:gd name="T15" fmla="*/ 1 h 30"/>
                    <a:gd name="T16" fmla="*/ 1 w 20"/>
                    <a:gd name="T17" fmla="*/ 1 h 30"/>
                    <a:gd name="T18" fmla="*/ 1 w 20"/>
                    <a:gd name="T19" fmla="*/ 1 h 30"/>
                    <a:gd name="T20" fmla="*/ 1 w 20"/>
                    <a:gd name="T21" fmla="*/ 0 h 30"/>
                    <a:gd name="T22" fmla="*/ 1 w 20"/>
                    <a:gd name="T23" fmla="*/ 0 h 30"/>
                    <a:gd name="T24" fmla="*/ 1 w 20"/>
                    <a:gd name="T25" fmla="*/ 0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 h="30">
                      <a:moveTo>
                        <a:pt x="8" y="0"/>
                      </a:moveTo>
                      <a:lnTo>
                        <a:pt x="8" y="0"/>
                      </a:lnTo>
                      <a:lnTo>
                        <a:pt x="8" y="8"/>
                      </a:lnTo>
                      <a:lnTo>
                        <a:pt x="6" y="13"/>
                      </a:lnTo>
                      <a:lnTo>
                        <a:pt x="4" y="19"/>
                      </a:lnTo>
                      <a:lnTo>
                        <a:pt x="0" y="23"/>
                      </a:lnTo>
                      <a:lnTo>
                        <a:pt x="8" y="30"/>
                      </a:lnTo>
                      <a:lnTo>
                        <a:pt x="14" y="23"/>
                      </a:lnTo>
                      <a:lnTo>
                        <a:pt x="16" y="17"/>
                      </a:lnTo>
                      <a:lnTo>
                        <a:pt x="18" y="10"/>
                      </a:lnTo>
                      <a:lnTo>
                        <a:pt x="20" y="0"/>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341" name="Freeform 182"/>
                <p:cNvSpPr>
                  <a:spLocks/>
                </p:cNvSpPr>
                <p:nvPr/>
              </p:nvSpPr>
              <p:spPr bwMode="auto">
                <a:xfrm>
                  <a:off x="3207" y="2527"/>
                  <a:ext cx="6" cy="24"/>
                </a:xfrm>
                <a:custGeom>
                  <a:avLst/>
                  <a:gdLst>
                    <a:gd name="T0" fmla="*/ 1 w 12"/>
                    <a:gd name="T1" fmla="*/ 0 h 47"/>
                    <a:gd name="T2" fmla="*/ 0 w 12"/>
                    <a:gd name="T3" fmla="*/ 0 h 47"/>
                    <a:gd name="T4" fmla="*/ 0 w 12"/>
                    <a:gd name="T5" fmla="*/ 1 h 47"/>
                    <a:gd name="T6" fmla="*/ 1 w 12"/>
                    <a:gd name="T7" fmla="*/ 1 h 47"/>
                    <a:gd name="T8" fmla="*/ 1 w 12"/>
                    <a:gd name="T9" fmla="*/ 0 h 47"/>
                    <a:gd name="T10" fmla="*/ 1 w 12"/>
                    <a:gd name="T11" fmla="*/ 0 h 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47">
                      <a:moveTo>
                        <a:pt x="12" y="0"/>
                      </a:moveTo>
                      <a:lnTo>
                        <a:pt x="0" y="0"/>
                      </a:lnTo>
                      <a:lnTo>
                        <a:pt x="0" y="47"/>
                      </a:lnTo>
                      <a:lnTo>
                        <a:pt x="12" y="47"/>
                      </a:lnTo>
                      <a:lnTo>
                        <a:pt x="1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342" name="Freeform 183"/>
                <p:cNvSpPr>
                  <a:spLocks/>
                </p:cNvSpPr>
                <p:nvPr/>
              </p:nvSpPr>
              <p:spPr bwMode="auto">
                <a:xfrm>
                  <a:off x="3203" y="2513"/>
                  <a:ext cx="10" cy="14"/>
                </a:xfrm>
                <a:custGeom>
                  <a:avLst/>
                  <a:gdLst>
                    <a:gd name="T0" fmla="*/ 0 w 20"/>
                    <a:gd name="T1" fmla="*/ 1 h 28"/>
                    <a:gd name="T2" fmla="*/ 0 w 20"/>
                    <a:gd name="T3" fmla="*/ 1 h 28"/>
                    <a:gd name="T4" fmla="*/ 1 w 20"/>
                    <a:gd name="T5" fmla="*/ 1 h 28"/>
                    <a:gd name="T6" fmla="*/ 1 w 20"/>
                    <a:gd name="T7" fmla="*/ 1 h 28"/>
                    <a:gd name="T8" fmla="*/ 1 w 20"/>
                    <a:gd name="T9" fmla="*/ 1 h 28"/>
                    <a:gd name="T10" fmla="*/ 1 w 20"/>
                    <a:gd name="T11" fmla="*/ 1 h 28"/>
                    <a:gd name="T12" fmla="*/ 1 w 20"/>
                    <a:gd name="T13" fmla="*/ 1 h 28"/>
                    <a:gd name="T14" fmla="*/ 1 w 20"/>
                    <a:gd name="T15" fmla="*/ 1 h 28"/>
                    <a:gd name="T16" fmla="*/ 1 w 20"/>
                    <a:gd name="T17" fmla="*/ 1 h 28"/>
                    <a:gd name="T18" fmla="*/ 1 w 20"/>
                    <a:gd name="T19" fmla="*/ 1 h 28"/>
                    <a:gd name="T20" fmla="*/ 1 w 20"/>
                    <a:gd name="T21" fmla="*/ 0 h 28"/>
                    <a:gd name="T22" fmla="*/ 1 w 20"/>
                    <a:gd name="T23" fmla="*/ 0 h 28"/>
                    <a:gd name="T24" fmla="*/ 0 w 20"/>
                    <a:gd name="T25" fmla="*/ 1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 h="28">
                      <a:moveTo>
                        <a:pt x="0" y="7"/>
                      </a:moveTo>
                      <a:lnTo>
                        <a:pt x="0" y="7"/>
                      </a:lnTo>
                      <a:lnTo>
                        <a:pt x="4" y="11"/>
                      </a:lnTo>
                      <a:lnTo>
                        <a:pt x="6" y="17"/>
                      </a:lnTo>
                      <a:lnTo>
                        <a:pt x="8" y="22"/>
                      </a:lnTo>
                      <a:lnTo>
                        <a:pt x="8" y="28"/>
                      </a:lnTo>
                      <a:lnTo>
                        <a:pt x="20" y="28"/>
                      </a:lnTo>
                      <a:lnTo>
                        <a:pt x="18" y="21"/>
                      </a:lnTo>
                      <a:lnTo>
                        <a:pt x="16" y="13"/>
                      </a:lnTo>
                      <a:lnTo>
                        <a:pt x="14" y="6"/>
                      </a:lnTo>
                      <a:lnTo>
                        <a:pt x="8" y="0"/>
                      </a:lnTo>
                      <a:lnTo>
                        <a:pt x="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343" name="Freeform 184"/>
                <p:cNvSpPr>
                  <a:spLocks/>
                </p:cNvSpPr>
                <p:nvPr/>
              </p:nvSpPr>
              <p:spPr bwMode="auto">
                <a:xfrm>
                  <a:off x="3194" y="2507"/>
                  <a:ext cx="13" cy="10"/>
                </a:xfrm>
                <a:custGeom>
                  <a:avLst/>
                  <a:gdLst>
                    <a:gd name="T0" fmla="*/ 0 w 28"/>
                    <a:gd name="T1" fmla="*/ 1 h 18"/>
                    <a:gd name="T2" fmla="*/ 0 w 28"/>
                    <a:gd name="T3" fmla="*/ 1 h 18"/>
                    <a:gd name="T4" fmla="*/ 0 w 28"/>
                    <a:gd name="T5" fmla="*/ 1 h 18"/>
                    <a:gd name="T6" fmla="*/ 0 w 28"/>
                    <a:gd name="T7" fmla="*/ 1 h 18"/>
                    <a:gd name="T8" fmla="*/ 0 w 28"/>
                    <a:gd name="T9" fmla="*/ 1 h 18"/>
                    <a:gd name="T10" fmla="*/ 0 w 28"/>
                    <a:gd name="T11" fmla="*/ 1 h 18"/>
                    <a:gd name="T12" fmla="*/ 0 w 28"/>
                    <a:gd name="T13" fmla="*/ 1 h 18"/>
                    <a:gd name="T14" fmla="*/ 0 w 28"/>
                    <a:gd name="T15" fmla="*/ 1 h 18"/>
                    <a:gd name="T16" fmla="*/ 0 w 28"/>
                    <a:gd name="T17" fmla="*/ 1 h 18"/>
                    <a:gd name="T18" fmla="*/ 0 w 28"/>
                    <a:gd name="T19" fmla="*/ 1 h 18"/>
                    <a:gd name="T20" fmla="*/ 0 w 28"/>
                    <a:gd name="T21" fmla="*/ 0 h 18"/>
                    <a:gd name="T22" fmla="*/ 0 w 28"/>
                    <a:gd name="T23" fmla="*/ 0 h 18"/>
                    <a:gd name="T24" fmla="*/ 0 w 28"/>
                    <a:gd name="T25" fmla="*/ 1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 h="18">
                      <a:moveTo>
                        <a:pt x="0" y="11"/>
                      </a:moveTo>
                      <a:lnTo>
                        <a:pt x="0" y="11"/>
                      </a:lnTo>
                      <a:lnTo>
                        <a:pt x="6" y="11"/>
                      </a:lnTo>
                      <a:lnTo>
                        <a:pt x="12" y="13"/>
                      </a:lnTo>
                      <a:lnTo>
                        <a:pt x="16" y="15"/>
                      </a:lnTo>
                      <a:lnTo>
                        <a:pt x="20" y="18"/>
                      </a:lnTo>
                      <a:lnTo>
                        <a:pt x="28" y="11"/>
                      </a:lnTo>
                      <a:lnTo>
                        <a:pt x="22" y="5"/>
                      </a:lnTo>
                      <a:lnTo>
                        <a:pt x="16" y="3"/>
                      </a:lnTo>
                      <a:lnTo>
                        <a:pt x="8" y="1"/>
                      </a:lnTo>
                      <a:lnTo>
                        <a:pt x="0" y="0"/>
                      </a:lnTo>
                      <a:lnTo>
                        <a:pt x="0"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344" name="Freeform 185"/>
                <p:cNvSpPr>
                  <a:spLocks/>
                </p:cNvSpPr>
                <p:nvPr/>
              </p:nvSpPr>
              <p:spPr bwMode="auto">
                <a:xfrm>
                  <a:off x="3179" y="2507"/>
                  <a:ext cx="15" cy="10"/>
                </a:xfrm>
                <a:custGeom>
                  <a:avLst/>
                  <a:gdLst>
                    <a:gd name="T0" fmla="*/ 1 w 30"/>
                    <a:gd name="T1" fmla="*/ 1 h 18"/>
                    <a:gd name="T2" fmla="*/ 1 w 30"/>
                    <a:gd name="T3" fmla="*/ 1 h 18"/>
                    <a:gd name="T4" fmla="*/ 1 w 30"/>
                    <a:gd name="T5" fmla="*/ 1 h 18"/>
                    <a:gd name="T6" fmla="*/ 1 w 30"/>
                    <a:gd name="T7" fmla="*/ 1 h 18"/>
                    <a:gd name="T8" fmla="*/ 1 w 30"/>
                    <a:gd name="T9" fmla="*/ 1 h 18"/>
                    <a:gd name="T10" fmla="*/ 1 w 30"/>
                    <a:gd name="T11" fmla="*/ 1 h 18"/>
                    <a:gd name="T12" fmla="*/ 1 w 30"/>
                    <a:gd name="T13" fmla="*/ 0 h 18"/>
                    <a:gd name="T14" fmla="*/ 1 w 30"/>
                    <a:gd name="T15" fmla="*/ 1 h 18"/>
                    <a:gd name="T16" fmla="*/ 1 w 30"/>
                    <a:gd name="T17" fmla="*/ 1 h 18"/>
                    <a:gd name="T18" fmla="*/ 1 w 30"/>
                    <a:gd name="T19" fmla="*/ 1 h 18"/>
                    <a:gd name="T20" fmla="*/ 0 w 30"/>
                    <a:gd name="T21" fmla="*/ 1 h 18"/>
                    <a:gd name="T22" fmla="*/ 0 w 30"/>
                    <a:gd name="T23" fmla="*/ 1 h 18"/>
                    <a:gd name="T24" fmla="*/ 1 w 30"/>
                    <a:gd name="T25" fmla="*/ 1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18">
                      <a:moveTo>
                        <a:pt x="8" y="18"/>
                      </a:moveTo>
                      <a:lnTo>
                        <a:pt x="8" y="18"/>
                      </a:lnTo>
                      <a:lnTo>
                        <a:pt x="12" y="15"/>
                      </a:lnTo>
                      <a:lnTo>
                        <a:pt x="18" y="13"/>
                      </a:lnTo>
                      <a:lnTo>
                        <a:pt x="22" y="11"/>
                      </a:lnTo>
                      <a:lnTo>
                        <a:pt x="30" y="11"/>
                      </a:lnTo>
                      <a:lnTo>
                        <a:pt x="30" y="0"/>
                      </a:lnTo>
                      <a:lnTo>
                        <a:pt x="22" y="1"/>
                      </a:lnTo>
                      <a:lnTo>
                        <a:pt x="14" y="3"/>
                      </a:lnTo>
                      <a:lnTo>
                        <a:pt x="6" y="5"/>
                      </a:lnTo>
                      <a:lnTo>
                        <a:pt x="0" y="11"/>
                      </a:lnTo>
                      <a:lnTo>
                        <a:pt x="8"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345" name="Freeform 186"/>
                <p:cNvSpPr>
                  <a:spLocks/>
                </p:cNvSpPr>
                <p:nvPr/>
              </p:nvSpPr>
              <p:spPr bwMode="auto">
                <a:xfrm>
                  <a:off x="3174" y="2513"/>
                  <a:ext cx="9" cy="15"/>
                </a:xfrm>
                <a:custGeom>
                  <a:avLst/>
                  <a:gdLst>
                    <a:gd name="T0" fmla="*/ 1 w 18"/>
                    <a:gd name="T1" fmla="*/ 1 h 30"/>
                    <a:gd name="T2" fmla="*/ 1 w 18"/>
                    <a:gd name="T3" fmla="*/ 1 h 30"/>
                    <a:gd name="T4" fmla="*/ 1 w 18"/>
                    <a:gd name="T5" fmla="*/ 1 h 30"/>
                    <a:gd name="T6" fmla="*/ 1 w 18"/>
                    <a:gd name="T7" fmla="*/ 1 h 30"/>
                    <a:gd name="T8" fmla="*/ 1 w 18"/>
                    <a:gd name="T9" fmla="*/ 1 h 30"/>
                    <a:gd name="T10" fmla="*/ 1 w 18"/>
                    <a:gd name="T11" fmla="*/ 1 h 30"/>
                    <a:gd name="T12" fmla="*/ 1 w 18"/>
                    <a:gd name="T13" fmla="*/ 0 h 30"/>
                    <a:gd name="T14" fmla="*/ 1 w 18"/>
                    <a:gd name="T15" fmla="*/ 1 h 30"/>
                    <a:gd name="T16" fmla="*/ 1 w 18"/>
                    <a:gd name="T17" fmla="*/ 1 h 30"/>
                    <a:gd name="T18" fmla="*/ 0 w 18"/>
                    <a:gd name="T19" fmla="*/ 1 h 30"/>
                    <a:gd name="T20" fmla="*/ 0 w 18"/>
                    <a:gd name="T21" fmla="*/ 1 h 30"/>
                    <a:gd name="T22" fmla="*/ 0 w 18"/>
                    <a:gd name="T23" fmla="*/ 1 h 30"/>
                    <a:gd name="T24" fmla="*/ 1 w 18"/>
                    <a:gd name="T25" fmla="*/ 1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 h="30">
                      <a:moveTo>
                        <a:pt x="10" y="30"/>
                      </a:moveTo>
                      <a:lnTo>
                        <a:pt x="10" y="30"/>
                      </a:lnTo>
                      <a:lnTo>
                        <a:pt x="12" y="22"/>
                      </a:lnTo>
                      <a:lnTo>
                        <a:pt x="12" y="17"/>
                      </a:lnTo>
                      <a:lnTo>
                        <a:pt x="16" y="11"/>
                      </a:lnTo>
                      <a:lnTo>
                        <a:pt x="18" y="7"/>
                      </a:lnTo>
                      <a:lnTo>
                        <a:pt x="10" y="0"/>
                      </a:lnTo>
                      <a:lnTo>
                        <a:pt x="6" y="6"/>
                      </a:lnTo>
                      <a:lnTo>
                        <a:pt x="2" y="13"/>
                      </a:lnTo>
                      <a:lnTo>
                        <a:pt x="0" y="21"/>
                      </a:lnTo>
                      <a:lnTo>
                        <a:pt x="0" y="30"/>
                      </a:lnTo>
                      <a:lnTo>
                        <a:pt x="10"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346" name="Freeform 187"/>
                <p:cNvSpPr>
                  <a:spLocks/>
                </p:cNvSpPr>
                <p:nvPr/>
              </p:nvSpPr>
              <p:spPr bwMode="auto">
                <a:xfrm>
                  <a:off x="3174" y="2528"/>
                  <a:ext cx="5" cy="23"/>
                </a:xfrm>
                <a:custGeom>
                  <a:avLst/>
                  <a:gdLst>
                    <a:gd name="T0" fmla="*/ 0 w 10"/>
                    <a:gd name="T1" fmla="*/ 1 h 45"/>
                    <a:gd name="T2" fmla="*/ 1 w 10"/>
                    <a:gd name="T3" fmla="*/ 1 h 45"/>
                    <a:gd name="T4" fmla="*/ 1 w 10"/>
                    <a:gd name="T5" fmla="*/ 0 h 45"/>
                    <a:gd name="T6" fmla="*/ 0 w 10"/>
                    <a:gd name="T7" fmla="*/ 0 h 45"/>
                    <a:gd name="T8" fmla="*/ 0 w 10"/>
                    <a:gd name="T9" fmla="*/ 1 h 45"/>
                    <a:gd name="T10" fmla="*/ 0 w 10"/>
                    <a:gd name="T11" fmla="*/ 1 h 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 h="45">
                      <a:moveTo>
                        <a:pt x="0" y="45"/>
                      </a:moveTo>
                      <a:lnTo>
                        <a:pt x="10" y="45"/>
                      </a:lnTo>
                      <a:lnTo>
                        <a:pt x="10" y="0"/>
                      </a:lnTo>
                      <a:lnTo>
                        <a:pt x="0" y="0"/>
                      </a:lnTo>
                      <a:lnTo>
                        <a:pt x="0"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347" name="Freeform 188"/>
                <p:cNvSpPr>
                  <a:spLocks/>
                </p:cNvSpPr>
                <p:nvPr/>
              </p:nvSpPr>
              <p:spPr bwMode="auto">
                <a:xfrm>
                  <a:off x="3167" y="2529"/>
                  <a:ext cx="6" cy="20"/>
                </a:xfrm>
                <a:custGeom>
                  <a:avLst/>
                  <a:gdLst>
                    <a:gd name="T0" fmla="*/ 1 w 12"/>
                    <a:gd name="T1" fmla="*/ 0 h 39"/>
                    <a:gd name="T2" fmla="*/ 0 w 12"/>
                    <a:gd name="T3" fmla="*/ 0 h 39"/>
                    <a:gd name="T4" fmla="*/ 0 w 12"/>
                    <a:gd name="T5" fmla="*/ 1 h 39"/>
                    <a:gd name="T6" fmla="*/ 1 w 12"/>
                    <a:gd name="T7" fmla="*/ 1 h 39"/>
                    <a:gd name="T8" fmla="*/ 1 w 12"/>
                    <a:gd name="T9" fmla="*/ 0 h 39"/>
                    <a:gd name="T10" fmla="*/ 1 w 12"/>
                    <a:gd name="T11" fmla="*/ 0 h 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39">
                      <a:moveTo>
                        <a:pt x="12" y="0"/>
                      </a:moveTo>
                      <a:lnTo>
                        <a:pt x="0" y="0"/>
                      </a:lnTo>
                      <a:lnTo>
                        <a:pt x="0" y="39"/>
                      </a:lnTo>
                      <a:lnTo>
                        <a:pt x="12" y="39"/>
                      </a:lnTo>
                      <a:lnTo>
                        <a:pt x="1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348" name="Freeform 189"/>
                <p:cNvSpPr>
                  <a:spLocks/>
                </p:cNvSpPr>
                <p:nvPr/>
              </p:nvSpPr>
              <p:spPr bwMode="auto">
                <a:xfrm>
                  <a:off x="3167" y="2519"/>
                  <a:ext cx="6" cy="10"/>
                </a:xfrm>
                <a:custGeom>
                  <a:avLst/>
                  <a:gdLst>
                    <a:gd name="T0" fmla="*/ 1 w 12"/>
                    <a:gd name="T1" fmla="*/ 0 h 21"/>
                    <a:gd name="T2" fmla="*/ 1 w 12"/>
                    <a:gd name="T3" fmla="*/ 0 h 21"/>
                    <a:gd name="T4" fmla="*/ 0 w 12"/>
                    <a:gd name="T5" fmla="*/ 0 h 21"/>
                    <a:gd name="T6" fmla="*/ 0 w 12"/>
                    <a:gd name="T7" fmla="*/ 0 h 21"/>
                    <a:gd name="T8" fmla="*/ 1 w 12"/>
                    <a:gd name="T9" fmla="*/ 0 h 21"/>
                    <a:gd name="T10" fmla="*/ 1 w 12"/>
                    <a:gd name="T11" fmla="*/ 0 h 21"/>
                    <a:gd name="T12" fmla="*/ 1 w 12"/>
                    <a:gd name="T13" fmla="*/ 0 h 21"/>
                    <a:gd name="T14" fmla="*/ 1 w 12"/>
                    <a:gd name="T15" fmla="*/ 0 h 21"/>
                    <a:gd name="T16" fmla="*/ 1 w 12"/>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21">
                      <a:moveTo>
                        <a:pt x="2" y="0"/>
                      </a:moveTo>
                      <a:lnTo>
                        <a:pt x="2" y="0"/>
                      </a:lnTo>
                      <a:lnTo>
                        <a:pt x="0" y="10"/>
                      </a:lnTo>
                      <a:lnTo>
                        <a:pt x="0" y="21"/>
                      </a:lnTo>
                      <a:lnTo>
                        <a:pt x="12" y="21"/>
                      </a:lnTo>
                      <a:lnTo>
                        <a:pt x="12" y="10"/>
                      </a:lnTo>
                      <a:lnTo>
                        <a:pt x="12" y="4"/>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349" name="Freeform 190"/>
                <p:cNvSpPr>
                  <a:spLocks/>
                </p:cNvSpPr>
                <p:nvPr/>
              </p:nvSpPr>
              <p:spPr bwMode="auto">
                <a:xfrm>
                  <a:off x="3168" y="2512"/>
                  <a:ext cx="8" cy="8"/>
                </a:xfrm>
                <a:custGeom>
                  <a:avLst/>
                  <a:gdLst>
                    <a:gd name="T0" fmla="*/ 1 w 16"/>
                    <a:gd name="T1" fmla="*/ 0 h 17"/>
                    <a:gd name="T2" fmla="*/ 1 w 16"/>
                    <a:gd name="T3" fmla="*/ 0 h 17"/>
                    <a:gd name="T4" fmla="*/ 1 w 16"/>
                    <a:gd name="T5" fmla="*/ 0 h 17"/>
                    <a:gd name="T6" fmla="*/ 0 w 16"/>
                    <a:gd name="T7" fmla="*/ 0 h 17"/>
                    <a:gd name="T8" fmla="*/ 1 w 16"/>
                    <a:gd name="T9" fmla="*/ 0 h 17"/>
                    <a:gd name="T10" fmla="*/ 1 w 16"/>
                    <a:gd name="T11" fmla="*/ 0 h 17"/>
                    <a:gd name="T12" fmla="*/ 1 w 16"/>
                    <a:gd name="T13" fmla="*/ 0 h 17"/>
                    <a:gd name="T14" fmla="*/ 1 w 16"/>
                    <a:gd name="T15" fmla="*/ 0 h 17"/>
                    <a:gd name="T16" fmla="*/ 1 w 16"/>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17">
                      <a:moveTo>
                        <a:pt x="8" y="0"/>
                      </a:moveTo>
                      <a:lnTo>
                        <a:pt x="8" y="0"/>
                      </a:lnTo>
                      <a:lnTo>
                        <a:pt x="4" y="6"/>
                      </a:lnTo>
                      <a:lnTo>
                        <a:pt x="0" y="13"/>
                      </a:lnTo>
                      <a:lnTo>
                        <a:pt x="10" y="17"/>
                      </a:lnTo>
                      <a:lnTo>
                        <a:pt x="14" y="11"/>
                      </a:lnTo>
                      <a:lnTo>
                        <a:pt x="16" y="6"/>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350" name="Freeform 191"/>
                <p:cNvSpPr>
                  <a:spLocks/>
                </p:cNvSpPr>
                <p:nvPr/>
              </p:nvSpPr>
              <p:spPr bwMode="auto">
                <a:xfrm>
                  <a:off x="3172" y="2504"/>
                  <a:ext cx="12" cy="11"/>
                </a:xfrm>
                <a:custGeom>
                  <a:avLst/>
                  <a:gdLst>
                    <a:gd name="T0" fmla="*/ 1 w 24"/>
                    <a:gd name="T1" fmla="*/ 0 h 21"/>
                    <a:gd name="T2" fmla="*/ 1 w 24"/>
                    <a:gd name="T3" fmla="*/ 0 h 21"/>
                    <a:gd name="T4" fmla="*/ 1 w 24"/>
                    <a:gd name="T5" fmla="*/ 1 h 21"/>
                    <a:gd name="T6" fmla="*/ 0 w 24"/>
                    <a:gd name="T7" fmla="*/ 1 h 21"/>
                    <a:gd name="T8" fmla="*/ 1 w 24"/>
                    <a:gd name="T9" fmla="*/ 1 h 21"/>
                    <a:gd name="T10" fmla="*/ 1 w 24"/>
                    <a:gd name="T11" fmla="*/ 1 h 21"/>
                    <a:gd name="T12" fmla="*/ 1 w 24"/>
                    <a:gd name="T13" fmla="*/ 1 h 21"/>
                    <a:gd name="T14" fmla="*/ 1 w 24"/>
                    <a:gd name="T15" fmla="*/ 1 h 21"/>
                    <a:gd name="T16" fmla="*/ 1 w 24"/>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21">
                      <a:moveTo>
                        <a:pt x="18" y="0"/>
                      </a:moveTo>
                      <a:lnTo>
                        <a:pt x="18" y="0"/>
                      </a:lnTo>
                      <a:lnTo>
                        <a:pt x="8" y="6"/>
                      </a:lnTo>
                      <a:lnTo>
                        <a:pt x="0" y="15"/>
                      </a:lnTo>
                      <a:lnTo>
                        <a:pt x="8" y="21"/>
                      </a:lnTo>
                      <a:lnTo>
                        <a:pt x="16" y="13"/>
                      </a:lnTo>
                      <a:lnTo>
                        <a:pt x="24" y="9"/>
                      </a:lnTo>
                      <a:lnTo>
                        <a:pt x="1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351" name="Freeform 192"/>
                <p:cNvSpPr>
                  <a:spLocks/>
                </p:cNvSpPr>
                <p:nvPr/>
              </p:nvSpPr>
              <p:spPr bwMode="auto">
                <a:xfrm>
                  <a:off x="3181" y="2502"/>
                  <a:ext cx="13" cy="7"/>
                </a:xfrm>
                <a:custGeom>
                  <a:avLst/>
                  <a:gdLst>
                    <a:gd name="T0" fmla="*/ 1 w 26"/>
                    <a:gd name="T1" fmla="*/ 0 h 15"/>
                    <a:gd name="T2" fmla="*/ 1 w 26"/>
                    <a:gd name="T3" fmla="*/ 0 h 15"/>
                    <a:gd name="T4" fmla="*/ 1 w 26"/>
                    <a:gd name="T5" fmla="*/ 0 h 15"/>
                    <a:gd name="T6" fmla="*/ 0 w 26"/>
                    <a:gd name="T7" fmla="*/ 0 h 15"/>
                    <a:gd name="T8" fmla="*/ 1 w 26"/>
                    <a:gd name="T9" fmla="*/ 0 h 15"/>
                    <a:gd name="T10" fmla="*/ 1 w 26"/>
                    <a:gd name="T11" fmla="*/ 0 h 15"/>
                    <a:gd name="T12" fmla="*/ 1 w 26"/>
                    <a:gd name="T13" fmla="*/ 0 h 15"/>
                    <a:gd name="T14" fmla="*/ 1 w 26"/>
                    <a:gd name="T15" fmla="*/ 0 h 15"/>
                    <a:gd name="T16" fmla="*/ 1 w 26"/>
                    <a:gd name="T17" fmla="*/ 0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 h="15">
                      <a:moveTo>
                        <a:pt x="26" y="0"/>
                      </a:moveTo>
                      <a:lnTo>
                        <a:pt x="26" y="0"/>
                      </a:lnTo>
                      <a:lnTo>
                        <a:pt x="12" y="2"/>
                      </a:lnTo>
                      <a:lnTo>
                        <a:pt x="0" y="6"/>
                      </a:lnTo>
                      <a:lnTo>
                        <a:pt x="6" y="15"/>
                      </a:lnTo>
                      <a:lnTo>
                        <a:pt x="16" y="12"/>
                      </a:lnTo>
                      <a:lnTo>
                        <a:pt x="26" y="10"/>
                      </a:lnTo>
                      <a:lnTo>
                        <a:pt x="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352" name="Freeform 193"/>
                <p:cNvSpPr>
                  <a:spLocks/>
                </p:cNvSpPr>
                <p:nvPr/>
              </p:nvSpPr>
              <p:spPr bwMode="auto">
                <a:xfrm>
                  <a:off x="3194" y="2502"/>
                  <a:ext cx="19" cy="11"/>
                </a:xfrm>
                <a:custGeom>
                  <a:avLst/>
                  <a:gdLst>
                    <a:gd name="T0" fmla="*/ 0 w 40"/>
                    <a:gd name="T1" fmla="*/ 0 h 23"/>
                    <a:gd name="T2" fmla="*/ 0 w 40"/>
                    <a:gd name="T3" fmla="*/ 0 h 23"/>
                    <a:gd name="T4" fmla="*/ 0 w 40"/>
                    <a:gd name="T5" fmla="*/ 0 h 23"/>
                    <a:gd name="T6" fmla="*/ 0 w 40"/>
                    <a:gd name="T7" fmla="*/ 0 h 23"/>
                    <a:gd name="T8" fmla="*/ 0 w 40"/>
                    <a:gd name="T9" fmla="*/ 0 h 23"/>
                    <a:gd name="T10" fmla="*/ 0 w 40"/>
                    <a:gd name="T11" fmla="*/ 0 h 23"/>
                    <a:gd name="T12" fmla="*/ 0 w 40"/>
                    <a:gd name="T13" fmla="*/ 0 h 23"/>
                    <a:gd name="T14" fmla="*/ 0 w 40"/>
                    <a:gd name="T15" fmla="*/ 0 h 23"/>
                    <a:gd name="T16" fmla="*/ 0 w 40"/>
                    <a:gd name="T17" fmla="*/ 0 h 23"/>
                    <a:gd name="T18" fmla="*/ 0 w 40"/>
                    <a:gd name="T19" fmla="*/ 0 h 23"/>
                    <a:gd name="T20" fmla="*/ 0 w 40"/>
                    <a:gd name="T21" fmla="*/ 0 h 23"/>
                    <a:gd name="T22" fmla="*/ 0 w 40"/>
                    <a:gd name="T23" fmla="*/ 0 h 23"/>
                    <a:gd name="T24" fmla="*/ 0 w 40"/>
                    <a:gd name="T25" fmla="*/ 0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0" h="23">
                      <a:moveTo>
                        <a:pt x="40" y="15"/>
                      </a:moveTo>
                      <a:lnTo>
                        <a:pt x="40" y="15"/>
                      </a:lnTo>
                      <a:lnTo>
                        <a:pt x="32" y="8"/>
                      </a:lnTo>
                      <a:lnTo>
                        <a:pt x="22" y="4"/>
                      </a:lnTo>
                      <a:lnTo>
                        <a:pt x="12" y="0"/>
                      </a:lnTo>
                      <a:lnTo>
                        <a:pt x="0" y="0"/>
                      </a:lnTo>
                      <a:lnTo>
                        <a:pt x="0" y="10"/>
                      </a:lnTo>
                      <a:lnTo>
                        <a:pt x="10" y="12"/>
                      </a:lnTo>
                      <a:lnTo>
                        <a:pt x="18" y="13"/>
                      </a:lnTo>
                      <a:lnTo>
                        <a:pt x="24" y="17"/>
                      </a:lnTo>
                      <a:lnTo>
                        <a:pt x="30" y="23"/>
                      </a:lnTo>
                      <a:lnTo>
                        <a:pt x="40"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353" name="Freeform 194"/>
                <p:cNvSpPr>
                  <a:spLocks/>
                </p:cNvSpPr>
                <p:nvPr/>
              </p:nvSpPr>
              <p:spPr bwMode="auto">
                <a:xfrm>
                  <a:off x="3208" y="2509"/>
                  <a:ext cx="12" cy="20"/>
                </a:xfrm>
                <a:custGeom>
                  <a:avLst/>
                  <a:gdLst>
                    <a:gd name="T0" fmla="*/ 1 w 24"/>
                    <a:gd name="T1" fmla="*/ 1 h 40"/>
                    <a:gd name="T2" fmla="*/ 1 w 24"/>
                    <a:gd name="T3" fmla="*/ 1 h 40"/>
                    <a:gd name="T4" fmla="*/ 1 w 24"/>
                    <a:gd name="T5" fmla="*/ 1 h 40"/>
                    <a:gd name="T6" fmla="*/ 1 w 24"/>
                    <a:gd name="T7" fmla="*/ 1 h 40"/>
                    <a:gd name="T8" fmla="*/ 1 w 24"/>
                    <a:gd name="T9" fmla="*/ 1 h 40"/>
                    <a:gd name="T10" fmla="*/ 1 w 24"/>
                    <a:gd name="T11" fmla="*/ 0 h 40"/>
                    <a:gd name="T12" fmla="*/ 0 w 24"/>
                    <a:gd name="T13" fmla="*/ 1 h 40"/>
                    <a:gd name="T14" fmla="*/ 1 w 24"/>
                    <a:gd name="T15" fmla="*/ 1 h 40"/>
                    <a:gd name="T16" fmla="*/ 1 w 24"/>
                    <a:gd name="T17" fmla="*/ 1 h 40"/>
                    <a:gd name="T18" fmla="*/ 1 w 24"/>
                    <a:gd name="T19" fmla="*/ 1 h 40"/>
                    <a:gd name="T20" fmla="*/ 1 w 24"/>
                    <a:gd name="T21" fmla="*/ 1 h 40"/>
                    <a:gd name="T22" fmla="*/ 1 w 24"/>
                    <a:gd name="T23" fmla="*/ 1 h 40"/>
                    <a:gd name="T24" fmla="*/ 1 w 24"/>
                    <a:gd name="T25" fmla="*/ 1 h 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4" h="40">
                      <a:moveTo>
                        <a:pt x="24" y="40"/>
                      </a:moveTo>
                      <a:lnTo>
                        <a:pt x="24" y="40"/>
                      </a:lnTo>
                      <a:lnTo>
                        <a:pt x="22" y="29"/>
                      </a:lnTo>
                      <a:lnTo>
                        <a:pt x="20" y="17"/>
                      </a:lnTo>
                      <a:lnTo>
                        <a:pt x="16" y="8"/>
                      </a:lnTo>
                      <a:lnTo>
                        <a:pt x="10" y="0"/>
                      </a:lnTo>
                      <a:lnTo>
                        <a:pt x="0" y="8"/>
                      </a:lnTo>
                      <a:lnTo>
                        <a:pt x="6" y="14"/>
                      </a:lnTo>
                      <a:lnTo>
                        <a:pt x="10" y="21"/>
                      </a:lnTo>
                      <a:lnTo>
                        <a:pt x="12" y="29"/>
                      </a:lnTo>
                      <a:lnTo>
                        <a:pt x="12" y="40"/>
                      </a:lnTo>
                      <a:lnTo>
                        <a:pt x="24"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354" name="Freeform 195"/>
                <p:cNvSpPr>
                  <a:spLocks/>
                </p:cNvSpPr>
                <p:nvPr/>
              </p:nvSpPr>
              <p:spPr bwMode="auto">
                <a:xfrm>
                  <a:off x="3214" y="2529"/>
                  <a:ext cx="6" cy="21"/>
                </a:xfrm>
                <a:custGeom>
                  <a:avLst/>
                  <a:gdLst>
                    <a:gd name="T0" fmla="*/ 0 w 12"/>
                    <a:gd name="T1" fmla="*/ 1 h 41"/>
                    <a:gd name="T2" fmla="*/ 1 w 12"/>
                    <a:gd name="T3" fmla="*/ 1 h 41"/>
                    <a:gd name="T4" fmla="*/ 1 w 12"/>
                    <a:gd name="T5" fmla="*/ 0 h 41"/>
                    <a:gd name="T6" fmla="*/ 0 w 12"/>
                    <a:gd name="T7" fmla="*/ 0 h 41"/>
                    <a:gd name="T8" fmla="*/ 0 w 12"/>
                    <a:gd name="T9" fmla="*/ 1 h 41"/>
                    <a:gd name="T10" fmla="*/ 0 w 12"/>
                    <a:gd name="T11" fmla="*/ 1 h 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41">
                      <a:moveTo>
                        <a:pt x="0" y="41"/>
                      </a:moveTo>
                      <a:lnTo>
                        <a:pt x="12" y="41"/>
                      </a:lnTo>
                      <a:lnTo>
                        <a:pt x="12" y="0"/>
                      </a:lnTo>
                      <a:lnTo>
                        <a:pt x="0" y="0"/>
                      </a:lnTo>
                      <a:lnTo>
                        <a:pt x="0" y="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355" name="Freeform 196"/>
                <p:cNvSpPr>
                  <a:spLocks/>
                </p:cNvSpPr>
                <p:nvPr/>
              </p:nvSpPr>
              <p:spPr bwMode="auto">
                <a:xfrm>
                  <a:off x="3213" y="2550"/>
                  <a:ext cx="7" cy="9"/>
                </a:xfrm>
                <a:custGeom>
                  <a:avLst/>
                  <a:gdLst>
                    <a:gd name="T0" fmla="*/ 1 w 14"/>
                    <a:gd name="T1" fmla="*/ 0 h 19"/>
                    <a:gd name="T2" fmla="*/ 1 w 14"/>
                    <a:gd name="T3" fmla="*/ 0 h 19"/>
                    <a:gd name="T4" fmla="*/ 1 w 14"/>
                    <a:gd name="T5" fmla="*/ 0 h 19"/>
                    <a:gd name="T6" fmla="*/ 1 w 14"/>
                    <a:gd name="T7" fmla="*/ 0 h 19"/>
                    <a:gd name="T8" fmla="*/ 1 w 14"/>
                    <a:gd name="T9" fmla="*/ 0 h 19"/>
                    <a:gd name="T10" fmla="*/ 1 w 14"/>
                    <a:gd name="T11" fmla="*/ 0 h 19"/>
                    <a:gd name="T12" fmla="*/ 0 w 14"/>
                    <a:gd name="T13" fmla="*/ 0 h 19"/>
                    <a:gd name="T14" fmla="*/ 0 w 14"/>
                    <a:gd name="T15" fmla="*/ 0 h 19"/>
                    <a:gd name="T16" fmla="*/ 1 w 14"/>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 h="19">
                      <a:moveTo>
                        <a:pt x="12" y="19"/>
                      </a:moveTo>
                      <a:lnTo>
                        <a:pt x="12" y="19"/>
                      </a:lnTo>
                      <a:lnTo>
                        <a:pt x="12" y="10"/>
                      </a:lnTo>
                      <a:lnTo>
                        <a:pt x="14" y="0"/>
                      </a:lnTo>
                      <a:lnTo>
                        <a:pt x="2" y="0"/>
                      </a:lnTo>
                      <a:lnTo>
                        <a:pt x="2" y="10"/>
                      </a:lnTo>
                      <a:lnTo>
                        <a:pt x="0" y="15"/>
                      </a:lnTo>
                      <a:lnTo>
                        <a:pt x="12"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356" name="Freeform 197"/>
                <p:cNvSpPr>
                  <a:spLocks/>
                </p:cNvSpPr>
                <p:nvPr/>
              </p:nvSpPr>
              <p:spPr bwMode="auto">
                <a:xfrm>
                  <a:off x="3211" y="2557"/>
                  <a:ext cx="8" cy="9"/>
                </a:xfrm>
                <a:custGeom>
                  <a:avLst/>
                  <a:gdLst>
                    <a:gd name="T0" fmla="*/ 1 w 16"/>
                    <a:gd name="T1" fmla="*/ 1 h 17"/>
                    <a:gd name="T2" fmla="*/ 1 w 16"/>
                    <a:gd name="T3" fmla="*/ 1 h 17"/>
                    <a:gd name="T4" fmla="*/ 1 w 16"/>
                    <a:gd name="T5" fmla="*/ 1 h 17"/>
                    <a:gd name="T6" fmla="*/ 1 w 16"/>
                    <a:gd name="T7" fmla="*/ 1 h 17"/>
                    <a:gd name="T8" fmla="*/ 1 w 16"/>
                    <a:gd name="T9" fmla="*/ 0 h 17"/>
                    <a:gd name="T10" fmla="*/ 1 w 16"/>
                    <a:gd name="T11" fmla="*/ 1 h 17"/>
                    <a:gd name="T12" fmla="*/ 0 w 16"/>
                    <a:gd name="T13" fmla="*/ 1 h 17"/>
                    <a:gd name="T14" fmla="*/ 0 w 16"/>
                    <a:gd name="T15" fmla="*/ 1 h 17"/>
                    <a:gd name="T16" fmla="*/ 1 w 16"/>
                    <a:gd name="T17" fmla="*/ 1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17">
                      <a:moveTo>
                        <a:pt x="8" y="17"/>
                      </a:moveTo>
                      <a:lnTo>
                        <a:pt x="8" y="17"/>
                      </a:lnTo>
                      <a:lnTo>
                        <a:pt x="12" y="12"/>
                      </a:lnTo>
                      <a:lnTo>
                        <a:pt x="16" y="4"/>
                      </a:lnTo>
                      <a:lnTo>
                        <a:pt x="4" y="0"/>
                      </a:lnTo>
                      <a:lnTo>
                        <a:pt x="2" y="8"/>
                      </a:lnTo>
                      <a:lnTo>
                        <a:pt x="0" y="12"/>
                      </a:lnTo>
                      <a:lnTo>
                        <a:pt x="8"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357" name="Freeform 198"/>
                <p:cNvSpPr>
                  <a:spLocks/>
                </p:cNvSpPr>
                <p:nvPr/>
              </p:nvSpPr>
              <p:spPr bwMode="auto">
                <a:xfrm>
                  <a:off x="3203" y="2563"/>
                  <a:ext cx="12" cy="11"/>
                </a:xfrm>
                <a:custGeom>
                  <a:avLst/>
                  <a:gdLst>
                    <a:gd name="T0" fmla="*/ 1 w 24"/>
                    <a:gd name="T1" fmla="*/ 1 h 22"/>
                    <a:gd name="T2" fmla="*/ 1 w 24"/>
                    <a:gd name="T3" fmla="*/ 1 h 22"/>
                    <a:gd name="T4" fmla="*/ 1 w 24"/>
                    <a:gd name="T5" fmla="*/ 1 h 22"/>
                    <a:gd name="T6" fmla="*/ 1 w 24"/>
                    <a:gd name="T7" fmla="*/ 1 h 22"/>
                    <a:gd name="T8" fmla="*/ 1 w 24"/>
                    <a:gd name="T9" fmla="*/ 0 h 22"/>
                    <a:gd name="T10" fmla="*/ 1 w 24"/>
                    <a:gd name="T11" fmla="*/ 1 h 22"/>
                    <a:gd name="T12" fmla="*/ 0 w 24"/>
                    <a:gd name="T13" fmla="*/ 1 h 22"/>
                    <a:gd name="T14" fmla="*/ 0 w 24"/>
                    <a:gd name="T15" fmla="*/ 1 h 22"/>
                    <a:gd name="T16" fmla="*/ 1 w 24"/>
                    <a:gd name="T17" fmla="*/ 1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22">
                      <a:moveTo>
                        <a:pt x="6" y="22"/>
                      </a:moveTo>
                      <a:lnTo>
                        <a:pt x="6" y="22"/>
                      </a:lnTo>
                      <a:lnTo>
                        <a:pt x="16" y="15"/>
                      </a:lnTo>
                      <a:lnTo>
                        <a:pt x="24" y="5"/>
                      </a:lnTo>
                      <a:lnTo>
                        <a:pt x="16" y="0"/>
                      </a:lnTo>
                      <a:lnTo>
                        <a:pt x="8" y="7"/>
                      </a:lnTo>
                      <a:lnTo>
                        <a:pt x="0" y="13"/>
                      </a:lnTo>
                      <a:lnTo>
                        <a:pt x="6"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358" name="Freeform 199"/>
                <p:cNvSpPr>
                  <a:spLocks/>
                </p:cNvSpPr>
                <p:nvPr/>
              </p:nvSpPr>
              <p:spPr bwMode="auto">
                <a:xfrm>
                  <a:off x="3194" y="2569"/>
                  <a:ext cx="12" cy="8"/>
                </a:xfrm>
                <a:custGeom>
                  <a:avLst/>
                  <a:gdLst>
                    <a:gd name="T0" fmla="*/ 0 w 26"/>
                    <a:gd name="T1" fmla="*/ 1 h 15"/>
                    <a:gd name="T2" fmla="*/ 0 w 26"/>
                    <a:gd name="T3" fmla="*/ 1 h 15"/>
                    <a:gd name="T4" fmla="*/ 0 w 26"/>
                    <a:gd name="T5" fmla="*/ 1 h 15"/>
                    <a:gd name="T6" fmla="*/ 0 w 26"/>
                    <a:gd name="T7" fmla="*/ 1 h 15"/>
                    <a:gd name="T8" fmla="*/ 0 w 26"/>
                    <a:gd name="T9" fmla="*/ 0 h 15"/>
                    <a:gd name="T10" fmla="*/ 0 w 26"/>
                    <a:gd name="T11" fmla="*/ 1 h 15"/>
                    <a:gd name="T12" fmla="*/ 0 w 26"/>
                    <a:gd name="T13" fmla="*/ 1 h 15"/>
                    <a:gd name="T14" fmla="*/ 0 w 26"/>
                    <a:gd name="T15" fmla="*/ 1 h 15"/>
                    <a:gd name="T16" fmla="*/ 0 w 26"/>
                    <a:gd name="T17" fmla="*/ 1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 h="15">
                      <a:moveTo>
                        <a:pt x="0" y="15"/>
                      </a:moveTo>
                      <a:lnTo>
                        <a:pt x="0" y="15"/>
                      </a:lnTo>
                      <a:lnTo>
                        <a:pt x="12" y="13"/>
                      </a:lnTo>
                      <a:lnTo>
                        <a:pt x="26" y="9"/>
                      </a:lnTo>
                      <a:lnTo>
                        <a:pt x="20" y="0"/>
                      </a:lnTo>
                      <a:lnTo>
                        <a:pt x="10" y="2"/>
                      </a:lnTo>
                      <a:lnTo>
                        <a:pt x="0" y="4"/>
                      </a:lnTo>
                      <a:lnTo>
                        <a:pt x="0"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359" name="Freeform 200"/>
                <p:cNvSpPr>
                  <a:spLocks/>
                </p:cNvSpPr>
                <p:nvPr/>
              </p:nvSpPr>
              <p:spPr bwMode="auto">
                <a:xfrm>
                  <a:off x="3181" y="2569"/>
                  <a:ext cx="13" cy="8"/>
                </a:xfrm>
                <a:custGeom>
                  <a:avLst/>
                  <a:gdLst>
                    <a:gd name="T0" fmla="*/ 0 w 26"/>
                    <a:gd name="T1" fmla="*/ 1 h 15"/>
                    <a:gd name="T2" fmla="*/ 0 w 26"/>
                    <a:gd name="T3" fmla="*/ 1 h 15"/>
                    <a:gd name="T4" fmla="*/ 1 w 26"/>
                    <a:gd name="T5" fmla="*/ 1 h 15"/>
                    <a:gd name="T6" fmla="*/ 1 w 26"/>
                    <a:gd name="T7" fmla="*/ 1 h 15"/>
                    <a:gd name="T8" fmla="*/ 1 w 26"/>
                    <a:gd name="T9" fmla="*/ 1 h 15"/>
                    <a:gd name="T10" fmla="*/ 1 w 26"/>
                    <a:gd name="T11" fmla="*/ 1 h 15"/>
                    <a:gd name="T12" fmla="*/ 1 w 26"/>
                    <a:gd name="T13" fmla="*/ 0 h 15"/>
                    <a:gd name="T14" fmla="*/ 1 w 26"/>
                    <a:gd name="T15" fmla="*/ 0 h 15"/>
                    <a:gd name="T16" fmla="*/ 0 w 26"/>
                    <a:gd name="T17" fmla="*/ 1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 h="15">
                      <a:moveTo>
                        <a:pt x="0" y="9"/>
                      </a:moveTo>
                      <a:lnTo>
                        <a:pt x="0" y="9"/>
                      </a:lnTo>
                      <a:lnTo>
                        <a:pt x="12" y="13"/>
                      </a:lnTo>
                      <a:lnTo>
                        <a:pt x="26" y="15"/>
                      </a:lnTo>
                      <a:lnTo>
                        <a:pt x="26" y="4"/>
                      </a:lnTo>
                      <a:lnTo>
                        <a:pt x="16" y="2"/>
                      </a:lnTo>
                      <a:lnTo>
                        <a:pt x="6" y="0"/>
                      </a:ln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360" name="Freeform 201"/>
                <p:cNvSpPr>
                  <a:spLocks/>
                </p:cNvSpPr>
                <p:nvPr/>
              </p:nvSpPr>
              <p:spPr bwMode="auto">
                <a:xfrm>
                  <a:off x="3172" y="2563"/>
                  <a:ext cx="12" cy="11"/>
                </a:xfrm>
                <a:custGeom>
                  <a:avLst/>
                  <a:gdLst>
                    <a:gd name="T0" fmla="*/ 0 w 24"/>
                    <a:gd name="T1" fmla="*/ 1 h 22"/>
                    <a:gd name="T2" fmla="*/ 0 w 24"/>
                    <a:gd name="T3" fmla="*/ 1 h 22"/>
                    <a:gd name="T4" fmla="*/ 1 w 24"/>
                    <a:gd name="T5" fmla="*/ 1 h 22"/>
                    <a:gd name="T6" fmla="*/ 1 w 24"/>
                    <a:gd name="T7" fmla="*/ 1 h 22"/>
                    <a:gd name="T8" fmla="*/ 1 w 24"/>
                    <a:gd name="T9" fmla="*/ 1 h 22"/>
                    <a:gd name="T10" fmla="*/ 1 w 24"/>
                    <a:gd name="T11" fmla="*/ 1 h 22"/>
                    <a:gd name="T12" fmla="*/ 1 w 24"/>
                    <a:gd name="T13" fmla="*/ 0 h 22"/>
                    <a:gd name="T14" fmla="*/ 1 w 24"/>
                    <a:gd name="T15" fmla="*/ 0 h 22"/>
                    <a:gd name="T16" fmla="*/ 0 w 24"/>
                    <a:gd name="T17" fmla="*/ 1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22">
                      <a:moveTo>
                        <a:pt x="0" y="7"/>
                      </a:moveTo>
                      <a:lnTo>
                        <a:pt x="0" y="7"/>
                      </a:lnTo>
                      <a:lnTo>
                        <a:pt x="8" y="15"/>
                      </a:lnTo>
                      <a:lnTo>
                        <a:pt x="18" y="22"/>
                      </a:lnTo>
                      <a:lnTo>
                        <a:pt x="24" y="13"/>
                      </a:lnTo>
                      <a:lnTo>
                        <a:pt x="16" y="7"/>
                      </a:lnTo>
                      <a:lnTo>
                        <a:pt x="8" y="0"/>
                      </a:lnTo>
                      <a:lnTo>
                        <a:pt x="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361" name="Freeform 202"/>
                <p:cNvSpPr>
                  <a:spLocks/>
                </p:cNvSpPr>
                <p:nvPr/>
              </p:nvSpPr>
              <p:spPr bwMode="auto">
                <a:xfrm>
                  <a:off x="3168" y="2558"/>
                  <a:ext cx="8" cy="9"/>
                </a:xfrm>
                <a:custGeom>
                  <a:avLst/>
                  <a:gdLst>
                    <a:gd name="T0" fmla="*/ 0 w 16"/>
                    <a:gd name="T1" fmla="*/ 1 h 17"/>
                    <a:gd name="T2" fmla="*/ 0 w 16"/>
                    <a:gd name="T3" fmla="*/ 1 h 17"/>
                    <a:gd name="T4" fmla="*/ 1 w 16"/>
                    <a:gd name="T5" fmla="*/ 1 h 17"/>
                    <a:gd name="T6" fmla="*/ 1 w 16"/>
                    <a:gd name="T7" fmla="*/ 1 h 17"/>
                    <a:gd name="T8" fmla="*/ 1 w 16"/>
                    <a:gd name="T9" fmla="*/ 1 h 17"/>
                    <a:gd name="T10" fmla="*/ 1 w 16"/>
                    <a:gd name="T11" fmla="*/ 1 h 17"/>
                    <a:gd name="T12" fmla="*/ 1 w 16"/>
                    <a:gd name="T13" fmla="*/ 0 h 17"/>
                    <a:gd name="T14" fmla="*/ 1 w 16"/>
                    <a:gd name="T15" fmla="*/ 0 h 17"/>
                    <a:gd name="T16" fmla="*/ 0 w 16"/>
                    <a:gd name="T17" fmla="*/ 1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17">
                      <a:moveTo>
                        <a:pt x="0" y="2"/>
                      </a:moveTo>
                      <a:lnTo>
                        <a:pt x="0" y="2"/>
                      </a:lnTo>
                      <a:lnTo>
                        <a:pt x="4" y="10"/>
                      </a:lnTo>
                      <a:lnTo>
                        <a:pt x="8" y="17"/>
                      </a:lnTo>
                      <a:lnTo>
                        <a:pt x="16" y="10"/>
                      </a:lnTo>
                      <a:lnTo>
                        <a:pt x="14" y="6"/>
                      </a:lnTo>
                      <a:lnTo>
                        <a:pt x="12" y="0"/>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362" name="Freeform 203"/>
                <p:cNvSpPr>
                  <a:spLocks/>
                </p:cNvSpPr>
                <p:nvPr/>
              </p:nvSpPr>
              <p:spPr bwMode="auto">
                <a:xfrm>
                  <a:off x="3167" y="2549"/>
                  <a:ext cx="7" cy="10"/>
                </a:xfrm>
                <a:custGeom>
                  <a:avLst/>
                  <a:gdLst>
                    <a:gd name="T0" fmla="*/ 0 w 14"/>
                    <a:gd name="T1" fmla="*/ 0 h 21"/>
                    <a:gd name="T2" fmla="*/ 0 w 14"/>
                    <a:gd name="T3" fmla="*/ 0 h 21"/>
                    <a:gd name="T4" fmla="*/ 0 w 14"/>
                    <a:gd name="T5" fmla="*/ 0 h 21"/>
                    <a:gd name="T6" fmla="*/ 1 w 14"/>
                    <a:gd name="T7" fmla="*/ 0 h 21"/>
                    <a:gd name="T8" fmla="*/ 1 w 14"/>
                    <a:gd name="T9" fmla="*/ 0 h 21"/>
                    <a:gd name="T10" fmla="*/ 1 w 14"/>
                    <a:gd name="T11" fmla="*/ 0 h 21"/>
                    <a:gd name="T12" fmla="*/ 1 w 14"/>
                    <a:gd name="T13" fmla="*/ 0 h 21"/>
                    <a:gd name="T14" fmla="*/ 1 w 14"/>
                    <a:gd name="T15" fmla="*/ 0 h 21"/>
                    <a:gd name="T16" fmla="*/ 0 w 14"/>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 h="21">
                      <a:moveTo>
                        <a:pt x="0" y="0"/>
                      </a:moveTo>
                      <a:lnTo>
                        <a:pt x="0" y="0"/>
                      </a:lnTo>
                      <a:lnTo>
                        <a:pt x="0" y="12"/>
                      </a:lnTo>
                      <a:lnTo>
                        <a:pt x="2" y="21"/>
                      </a:lnTo>
                      <a:lnTo>
                        <a:pt x="14" y="19"/>
                      </a:lnTo>
                      <a:lnTo>
                        <a:pt x="12" y="12"/>
                      </a:lnTo>
                      <a:lnTo>
                        <a:pt x="12"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363" name="Freeform 204"/>
                <p:cNvSpPr>
                  <a:spLocks noEditPoints="1"/>
                </p:cNvSpPr>
                <p:nvPr/>
              </p:nvSpPr>
              <p:spPr bwMode="auto">
                <a:xfrm>
                  <a:off x="3149" y="2204"/>
                  <a:ext cx="48" cy="68"/>
                </a:xfrm>
                <a:custGeom>
                  <a:avLst/>
                  <a:gdLst>
                    <a:gd name="T0" fmla="*/ 1 w 96"/>
                    <a:gd name="T1" fmla="*/ 1 h 136"/>
                    <a:gd name="T2" fmla="*/ 1 w 96"/>
                    <a:gd name="T3" fmla="*/ 1 h 136"/>
                    <a:gd name="T4" fmla="*/ 1 w 96"/>
                    <a:gd name="T5" fmla="*/ 1 h 136"/>
                    <a:gd name="T6" fmla="*/ 1 w 96"/>
                    <a:gd name="T7" fmla="*/ 1 h 136"/>
                    <a:gd name="T8" fmla="*/ 1 w 96"/>
                    <a:gd name="T9" fmla="*/ 1 h 136"/>
                    <a:gd name="T10" fmla="*/ 1 w 96"/>
                    <a:gd name="T11" fmla="*/ 1 h 136"/>
                    <a:gd name="T12" fmla="*/ 1 w 96"/>
                    <a:gd name="T13" fmla="*/ 1 h 136"/>
                    <a:gd name="T14" fmla="*/ 1 w 96"/>
                    <a:gd name="T15" fmla="*/ 1 h 136"/>
                    <a:gd name="T16" fmla="*/ 1 w 96"/>
                    <a:gd name="T17" fmla="*/ 1 h 136"/>
                    <a:gd name="T18" fmla="*/ 1 w 96"/>
                    <a:gd name="T19" fmla="*/ 1 h 136"/>
                    <a:gd name="T20" fmla="*/ 1 w 96"/>
                    <a:gd name="T21" fmla="*/ 1 h 136"/>
                    <a:gd name="T22" fmla="*/ 1 w 96"/>
                    <a:gd name="T23" fmla="*/ 1 h 136"/>
                    <a:gd name="T24" fmla="*/ 1 w 96"/>
                    <a:gd name="T25" fmla="*/ 1 h 136"/>
                    <a:gd name="T26" fmla="*/ 1 w 96"/>
                    <a:gd name="T27" fmla="*/ 1 h 136"/>
                    <a:gd name="T28" fmla="*/ 1 w 96"/>
                    <a:gd name="T29" fmla="*/ 1 h 136"/>
                    <a:gd name="T30" fmla="*/ 1 w 96"/>
                    <a:gd name="T31" fmla="*/ 1 h 136"/>
                    <a:gd name="T32" fmla="*/ 1 w 96"/>
                    <a:gd name="T33" fmla="*/ 0 h 136"/>
                    <a:gd name="T34" fmla="*/ 1 w 96"/>
                    <a:gd name="T35" fmla="*/ 1 h 136"/>
                    <a:gd name="T36" fmla="*/ 1 w 96"/>
                    <a:gd name="T37" fmla="*/ 1 h 136"/>
                    <a:gd name="T38" fmla="*/ 1 w 96"/>
                    <a:gd name="T39" fmla="*/ 1 h 136"/>
                    <a:gd name="T40" fmla="*/ 1 w 96"/>
                    <a:gd name="T41" fmla="*/ 1 h 136"/>
                    <a:gd name="T42" fmla="*/ 1 w 96"/>
                    <a:gd name="T43" fmla="*/ 1 h 136"/>
                    <a:gd name="T44" fmla="*/ 1 w 96"/>
                    <a:gd name="T45" fmla="*/ 1 h 136"/>
                    <a:gd name="T46" fmla="*/ 1 w 96"/>
                    <a:gd name="T47" fmla="*/ 1 h 136"/>
                    <a:gd name="T48" fmla="*/ 1 w 96"/>
                    <a:gd name="T49" fmla="*/ 1 h 136"/>
                    <a:gd name="T50" fmla="*/ 1 w 96"/>
                    <a:gd name="T51" fmla="*/ 1 h 136"/>
                    <a:gd name="T52" fmla="*/ 1 w 96"/>
                    <a:gd name="T53" fmla="*/ 1 h 136"/>
                    <a:gd name="T54" fmla="*/ 1 w 96"/>
                    <a:gd name="T55" fmla="*/ 1 h 136"/>
                    <a:gd name="T56" fmla="*/ 1 w 96"/>
                    <a:gd name="T57" fmla="*/ 1 h 136"/>
                    <a:gd name="T58" fmla="*/ 1 w 96"/>
                    <a:gd name="T59" fmla="*/ 1 h 136"/>
                    <a:gd name="T60" fmla="*/ 1 w 96"/>
                    <a:gd name="T61" fmla="*/ 1 h 136"/>
                    <a:gd name="T62" fmla="*/ 0 w 96"/>
                    <a:gd name="T63" fmla="*/ 1 h 136"/>
                    <a:gd name="T64" fmla="*/ 1 w 96"/>
                    <a:gd name="T65" fmla="*/ 1 h 136"/>
                    <a:gd name="T66" fmla="*/ 1 w 96"/>
                    <a:gd name="T67" fmla="*/ 1 h 136"/>
                    <a:gd name="T68" fmla="*/ 1 w 96"/>
                    <a:gd name="T69" fmla="*/ 1 h 1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6" h="136">
                      <a:moveTo>
                        <a:pt x="50" y="59"/>
                      </a:moveTo>
                      <a:lnTo>
                        <a:pt x="42" y="59"/>
                      </a:lnTo>
                      <a:lnTo>
                        <a:pt x="36" y="61"/>
                      </a:lnTo>
                      <a:lnTo>
                        <a:pt x="30" y="63"/>
                      </a:lnTo>
                      <a:lnTo>
                        <a:pt x="24" y="68"/>
                      </a:lnTo>
                      <a:lnTo>
                        <a:pt x="20" y="72"/>
                      </a:lnTo>
                      <a:lnTo>
                        <a:pt x="18" y="78"/>
                      </a:lnTo>
                      <a:lnTo>
                        <a:pt x="16" y="85"/>
                      </a:lnTo>
                      <a:lnTo>
                        <a:pt x="14" y="91"/>
                      </a:lnTo>
                      <a:lnTo>
                        <a:pt x="16" y="98"/>
                      </a:lnTo>
                      <a:lnTo>
                        <a:pt x="18" y="104"/>
                      </a:lnTo>
                      <a:lnTo>
                        <a:pt x="20" y="110"/>
                      </a:lnTo>
                      <a:lnTo>
                        <a:pt x="24" y="115"/>
                      </a:lnTo>
                      <a:lnTo>
                        <a:pt x="30" y="119"/>
                      </a:lnTo>
                      <a:lnTo>
                        <a:pt x="36" y="123"/>
                      </a:lnTo>
                      <a:lnTo>
                        <a:pt x="42" y="125"/>
                      </a:lnTo>
                      <a:lnTo>
                        <a:pt x="50" y="125"/>
                      </a:lnTo>
                      <a:lnTo>
                        <a:pt x="56" y="125"/>
                      </a:lnTo>
                      <a:lnTo>
                        <a:pt x="62" y="123"/>
                      </a:lnTo>
                      <a:lnTo>
                        <a:pt x="68" y="119"/>
                      </a:lnTo>
                      <a:lnTo>
                        <a:pt x="72" y="115"/>
                      </a:lnTo>
                      <a:lnTo>
                        <a:pt x="76" y="110"/>
                      </a:lnTo>
                      <a:lnTo>
                        <a:pt x="80" y="104"/>
                      </a:lnTo>
                      <a:lnTo>
                        <a:pt x="82" y="98"/>
                      </a:lnTo>
                      <a:lnTo>
                        <a:pt x="82" y="91"/>
                      </a:lnTo>
                      <a:lnTo>
                        <a:pt x="82" y="85"/>
                      </a:lnTo>
                      <a:lnTo>
                        <a:pt x="80" y="78"/>
                      </a:lnTo>
                      <a:lnTo>
                        <a:pt x="76" y="72"/>
                      </a:lnTo>
                      <a:lnTo>
                        <a:pt x="72" y="68"/>
                      </a:lnTo>
                      <a:lnTo>
                        <a:pt x="68" y="63"/>
                      </a:lnTo>
                      <a:lnTo>
                        <a:pt x="62" y="61"/>
                      </a:lnTo>
                      <a:lnTo>
                        <a:pt x="56" y="59"/>
                      </a:lnTo>
                      <a:lnTo>
                        <a:pt x="50" y="59"/>
                      </a:lnTo>
                      <a:close/>
                      <a:moveTo>
                        <a:pt x="52" y="0"/>
                      </a:moveTo>
                      <a:lnTo>
                        <a:pt x="70" y="0"/>
                      </a:lnTo>
                      <a:lnTo>
                        <a:pt x="36" y="48"/>
                      </a:lnTo>
                      <a:lnTo>
                        <a:pt x="42" y="48"/>
                      </a:lnTo>
                      <a:lnTo>
                        <a:pt x="46" y="48"/>
                      </a:lnTo>
                      <a:lnTo>
                        <a:pt x="48" y="46"/>
                      </a:lnTo>
                      <a:lnTo>
                        <a:pt x="52" y="46"/>
                      </a:lnTo>
                      <a:lnTo>
                        <a:pt x="62" y="48"/>
                      </a:lnTo>
                      <a:lnTo>
                        <a:pt x="70" y="49"/>
                      </a:lnTo>
                      <a:lnTo>
                        <a:pt x="78" y="53"/>
                      </a:lnTo>
                      <a:lnTo>
                        <a:pt x="84" y="59"/>
                      </a:lnTo>
                      <a:lnTo>
                        <a:pt x="90" y="66"/>
                      </a:lnTo>
                      <a:lnTo>
                        <a:pt x="94" y="74"/>
                      </a:lnTo>
                      <a:lnTo>
                        <a:pt x="96" y="81"/>
                      </a:lnTo>
                      <a:lnTo>
                        <a:pt x="96" y="91"/>
                      </a:lnTo>
                      <a:lnTo>
                        <a:pt x="96" y="100"/>
                      </a:lnTo>
                      <a:lnTo>
                        <a:pt x="94" y="110"/>
                      </a:lnTo>
                      <a:lnTo>
                        <a:pt x="88" y="117"/>
                      </a:lnTo>
                      <a:lnTo>
                        <a:pt x="82" y="123"/>
                      </a:lnTo>
                      <a:lnTo>
                        <a:pt x="76" y="128"/>
                      </a:lnTo>
                      <a:lnTo>
                        <a:pt x="68" y="134"/>
                      </a:lnTo>
                      <a:lnTo>
                        <a:pt x="58" y="136"/>
                      </a:lnTo>
                      <a:lnTo>
                        <a:pt x="48" y="136"/>
                      </a:lnTo>
                      <a:lnTo>
                        <a:pt x="38" y="136"/>
                      </a:lnTo>
                      <a:lnTo>
                        <a:pt x="30" y="134"/>
                      </a:lnTo>
                      <a:lnTo>
                        <a:pt x="20" y="128"/>
                      </a:lnTo>
                      <a:lnTo>
                        <a:pt x="14" y="125"/>
                      </a:lnTo>
                      <a:lnTo>
                        <a:pt x="8" y="117"/>
                      </a:lnTo>
                      <a:lnTo>
                        <a:pt x="4" y="110"/>
                      </a:lnTo>
                      <a:lnTo>
                        <a:pt x="0" y="102"/>
                      </a:lnTo>
                      <a:lnTo>
                        <a:pt x="0" y="93"/>
                      </a:lnTo>
                      <a:lnTo>
                        <a:pt x="2" y="83"/>
                      </a:lnTo>
                      <a:lnTo>
                        <a:pt x="4" y="74"/>
                      </a:lnTo>
                      <a:lnTo>
                        <a:pt x="10" y="63"/>
                      </a:lnTo>
                      <a:lnTo>
                        <a:pt x="18" y="51"/>
                      </a:lnTo>
                      <a:lnTo>
                        <a:pt x="20" y="49"/>
                      </a:lnTo>
                      <a:lnTo>
                        <a:pt x="20" y="48"/>
                      </a:lnTo>
                      <a:lnTo>
                        <a:pt x="5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364" name="Freeform 205"/>
                <p:cNvSpPr>
                  <a:spLocks noEditPoints="1"/>
                </p:cNvSpPr>
                <p:nvPr/>
              </p:nvSpPr>
              <p:spPr bwMode="auto">
                <a:xfrm>
                  <a:off x="3205" y="2202"/>
                  <a:ext cx="48" cy="70"/>
                </a:xfrm>
                <a:custGeom>
                  <a:avLst/>
                  <a:gdLst>
                    <a:gd name="T0" fmla="*/ 1 w 96"/>
                    <a:gd name="T1" fmla="*/ 1 h 139"/>
                    <a:gd name="T2" fmla="*/ 1 w 96"/>
                    <a:gd name="T3" fmla="*/ 1 h 139"/>
                    <a:gd name="T4" fmla="*/ 1 w 96"/>
                    <a:gd name="T5" fmla="*/ 1 h 139"/>
                    <a:gd name="T6" fmla="*/ 1 w 96"/>
                    <a:gd name="T7" fmla="*/ 1 h 139"/>
                    <a:gd name="T8" fmla="*/ 1 w 96"/>
                    <a:gd name="T9" fmla="*/ 1 h 139"/>
                    <a:gd name="T10" fmla="*/ 1 w 96"/>
                    <a:gd name="T11" fmla="*/ 1 h 139"/>
                    <a:gd name="T12" fmla="*/ 1 w 96"/>
                    <a:gd name="T13" fmla="*/ 1 h 139"/>
                    <a:gd name="T14" fmla="*/ 1 w 96"/>
                    <a:gd name="T15" fmla="*/ 1 h 139"/>
                    <a:gd name="T16" fmla="*/ 1 w 96"/>
                    <a:gd name="T17" fmla="*/ 1 h 139"/>
                    <a:gd name="T18" fmla="*/ 1 w 96"/>
                    <a:gd name="T19" fmla="*/ 1 h 139"/>
                    <a:gd name="T20" fmla="*/ 1 w 96"/>
                    <a:gd name="T21" fmla="*/ 1 h 139"/>
                    <a:gd name="T22" fmla="*/ 1 w 96"/>
                    <a:gd name="T23" fmla="*/ 1 h 139"/>
                    <a:gd name="T24" fmla="*/ 1 w 96"/>
                    <a:gd name="T25" fmla="*/ 1 h 139"/>
                    <a:gd name="T26" fmla="*/ 1 w 96"/>
                    <a:gd name="T27" fmla="*/ 1 h 139"/>
                    <a:gd name="T28" fmla="*/ 1 w 96"/>
                    <a:gd name="T29" fmla="*/ 1 h 139"/>
                    <a:gd name="T30" fmla="*/ 1 w 96"/>
                    <a:gd name="T31" fmla="*/ 1 h 139"/>
                    <a:gd name="T32" fmla="*/ 1 w 96"/>
                    <a:gd name="T33" fmla="*/ 1 h 139"/>
                    <a:gd name="T34" fmla="*/ 0 w 96"/>
                    <a:gd name="T35" fmla="*/ 1 h 139"/>
                    <a:gd name="T36" fmla="*/ 0 w 96"/>
                    <a:gd name="T37" fmla="*/ 1 h 139"/>
                    <a:gd name="T38" fmla="*/ 1 w 96"/>
                    <a:gd name="T39" fmla="*/ 1 h 139"/>
                    <a:gd name="T40" fmla="*/ 1 w 96"/>
                    <a:gd name="T41" fmla="*/ 1 h 139"/>
                    <a:gd name="T42" fmla="*/ 1 w 96"/>
                    <a:gd name="T43" fmla="*/ 1 h 139"/>
                    <a:gd name="T44" fmla="*/ 1 w 96"/>
                    <a:gd name="T45" fmla="*/ 1 h 139"/>
                    <a:gd name="T46" fmla="*/ 1 w 96"/>
                    <a:gd name="T47" fmla="*/ 1 h 139"/>
                    <a:gd name="T48" fmla="*/ 1 w 96"/>
                    <a:gd name="T49" fmla="*/ 1 h 139"/>
                    <a:gd name="T50" fmla="*/ 1 w 96"/>
                    <a:gd name="T51" fmla="*/ 1 h 139"/>
                    <a:gd name="T52" fmla="*/ 1 w 96"/>
                    <a:gd name="T53" fmla="*/ 1 h 139"/>
                    <a:gd name="T54" fmla="*/ 1 w 96"/>
                    <a:gd name="T55" fmla="*/ 1 h 139"/>
                    <a:gd name="T56" fmla="*/ 1 w 96"/>
                    <a:gd name="T57" fmla="*/ 1 h 139"/>
                    <a:gd name="T58" fmla="*/ 1 w 96"/>
                    <a:gd name="T59" fmla="*/ 1 h 139"/>
                    <a:gd name="T60" fmla="*/ 1 w 96"/>
                    <a:gd name="T61" fmla="*/ 1 h 139"/>
                    <a:gd name="T62" fmla="*/ 1 w 96"/>
                    <a:gd name="T63" fmla="*/ 1 h 139"/>
                    <a:gd name="T64" fmla="*/ 1 w 96"/>
                    <a:gd name="T65" fmla="*/ 1 h 139"/>
                    <a:gd name="T66" fmla="*/ 1 w 96"/>
                    <a:gd name="T67" fmla="*/ 1 h 139"/>
                    <a:gd name="T68" fmla="*/ 0 w 96"/>
                    <a:gd name="T69" fmla="*/ 1 h 13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6" h="139">
                      <a:moveTo>
                        <a:pt x="14" y="92"/>
                      </a:moveTo>
                      <a:lnTo>
                        <a:pt x="14" y="101"/>
                      </a:lnTo>
                      <a:lnTo>
                        <a:pt x="16" y="107"/>
                      </a:lnTo>
                      <a:lnTo>
                        <a:pt x="18" y="113"/>
                      </a:lnTo>
                      <a:lnTo>
                        <a:pt x="22" y="118"/>
                      </a:lnTo>
                      <a:lnTo>
                        <a:pt x="28" y="122"/>
                      </a:lnTo>
                      <a:lnTo>
                        <a:pt x="34" y="126"/>
                      </a:lnTo>
                      <a:lnTo>
                        <a:pt x="40" y="128"/>
                      </a:lnTo>
                      <a:lnTo>
                        <a:pt x="48" y="128"/>
                      </a:lnTo>
                      <a:lnTo>
                        <a:pt x="54" y="128"/>
                      </a:lnTo>
                      <a:lnTo>
                        <a:pt x="62" y="126"/>
                      </a:lnTo>
                      <a:lnTo>
                        <a:pt x="68" y="122"/>
                      </a:lnTo>
                      <a:lnTo>
                        <a:pt x="72" y="118"/>
                      </a:lnTo>
                      <a:lnTo>
                        <a:pt x="76" y="115"/>
                      </a:lnTo>
                      <a:lnTo>
                        <a:pt x="80" y="107"/>
                      </a:lnTo>
                      <a:lnTo>
                        <a:pt x="82" y="101"/>
                      </a:lnTo>
                      <a:lnTo>
                        <a:pt x="82" y="94"/>
                      </a:lnTo>
                      <a:lnTo>
                        <a:pt x="82" y="47"/>
                      </a:lnTo>
                      <a:lnTo>
                        <a:pt x="82" y="39"/>
                      </a:lnTo>
                      <a:lnTo>
                        <a:pt x="80" y="32"/>
                      </a:lnTo>
                      <a:lnTo>
                        <a:pt x="76" y="26"/>
                      </a:lnTo>
                      <a:lnTo>
                        <a:pt x="72" y="20"/>
                      </a:lnTo>
                      <a:lnTo>
                        <a:pt x="68" y="17"/>
                      </a:lnTo>
                      <a:lnTo>
                        <a:pt x="62" y="15"/>
                      </a:lnTo>
                      <a:lnTo>
                        <a:pt x="54" y="13"/>
                      </a:lnTo>
                      <a:lnTo>
                        <a:pt x="48" y="13"/>
                      </a:lnTo>
                      <a:lnTo>
                        <a:pt x="40" y="13"/>
                      </a:lnTo>
                      <a:lnTo>
                        <a:pt x="34" y="15"/>
                      </a:lnTo>
                      <a:lnTo>
                        <a:pt x="28" y="17"/>
                      </a:lnTo>
                      <a:lnTo>
                        <a:pt x="22" y="20"/>
                      </a:lnTo>
                      <a:lnTo>
                        <a:pt x="18" y="26"/>
                      </a:lnTo>
                      <a:lnTo>
                        <a:pt x="16" y="32"/>
                      </a:lnTo>
                      <a:lnTo>
                        <a:pt x="14" y="39"/>
                      </a:lnTo>
                      <a:lnTo>
                        <a:pt x="14" y="47"/>
                      </a:lnTo>
                      <a:lnTo>
                        <a:pt x="14" y="92"/>
                      </a:lnTo>
                      <a:close/>
                      <a:moveTo>
                        <a:pt x="0" y="90"/>
                      </a:moveTo>
                      <a:lnTo>
                        <a:pt x="0" y="51"/>
                      </a:lnTo>
                      <a:lnTo>
                        <a:pt x="0" y="39"/>
                      </a:lnTo>
                      <a:lnTo>
                        <a:pt x="2" y="30"/>
                      </a:lnTo>
                      <a:lnTo>
                        <a:pt x="4" y="24"/>
                      </a:lnTo>
                      <a:lnTo>
                        <a:pt x="8" y="19"/>
                      </a:lnTo>
                      <a:lnTo>
                        <a:pt x="16" y="11"/>
                      </a:lnTo>
                      <a:lnTo>
                        <a:pt x="24" y="5"/>
                      </a:lnTo>
                      <a:lnTo>
                        <a:pt x="36" y="2"/>
                      </a:lnTo>
                      <a:lnTo>
                        <a:pt x="48" y="0"/>
                      </a:lnTo>
                      <a:lnTo>
                        <a:pt x="58" y="2"/>
                      </a:lnTo>
                      <a:lnTo>
                        <a:pt x="68" y="3"/>
                      </a:lnTo>
                      <a:lnTo>
                        <a:pt x="76" y="7"/>
                      </a:lnTo>
                      <a:lnTo>
                        <a:pt x="82" y="13"/>
                      </a:lnTo>
                      <a:lnTo>
                        <a:pt x="88" y="20"/>
                      </a:lnTo>
                      <a:lnTo>
                        <a:pt x="92" y="28"/>
                      </a:lnTo>
                      <a:lnTo>
                        <a:pt x="94" y="39"/>
                      </a:lnTo>
                      <a:lnTo>
                        <a:pt x="96" y="49"/>
                      </a:lnTo>
                      <a:lnTo>
                        <a:pt x="96" y="90"/>
                      </a:lnTo>
                      <a:lnTo>
                        <a:pt x="96" y="99"/>
                      </a:lnTo>
                      <a:lnTo>
                        <a:pt x="94" y="109"/>
                      </a:lnTo>
                      <a:lnTo>
                        <a:pt x="92" y="115"/>
                      </a:lnTo>
                      <a:lnTo>
                        <a:pt x="88" y="120"/>
                      </a:lnTo>
                      <a:lnTo>
                        <a:pt x="80" y="130"/>
                      </a:lnTo>
                      <a:lnTo>
                        <a:pt x="70" y="135"/>
                      </a:lnTo>
                      <a:lnTo>
                        <a:pt x="60" y="139"/>
                      </a:lnTo>
                      <a:lnTo>
                        <a:pt x="48" y="139"/>
                      </a:lnTo>
                      <a:lnTo>
                        <a:pt x="36" y="139"/>
                      </a:lnTo>
                      <a:lnTo>
                        <a:pt x="26" y="135"/>
                      </a:lnTo>
                      <a:lnTo>
                        <a:pt x="16" y="130"/>
                      </a:lnTo>
                      <a:lnTo>
                        <a:pt x="8" y="122"/>
                      </a:lnTo>
                      <a:lnTo>
                        <a:pt x="4" y="116"/>
                      </a:lnTo>
                      <a:lnTo>
                        <a:pt x="2" y="109"/>
                      </a:lnTo>
                      <a:lnTo>
                        <a:pt x="0" y="99"/>
                      </a:lnTo>
                      <a:lnTo>
                        <a:pt x="0"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365" name="Freeform 206"/>
                <p:cNvSpPr>
                  <a:spLocks/>
                </p:cNvSpPr>
                <p:nvPr/>
              </p:nvSpPr>
              <p:spPr bwMode="auto">
                <a:xfrm>
                  <a:off x="3159" y="2231"/>
                  <a:ext cx="15" cy="9"/>
                </a:xfrm>
                <a:custGeom>
                  <a:avLst/>
                  <a:gdLst>
                    <a:gd name="T0" fmla="*/ 1 w 30"/>
                    <a:gd name="T1" fmla="*/ 0 h 19"/>
                    <a:gd name="T2" fmla="*/ 1 w 30"/>
                    <a:gd name="T3" fmla="*/ 0 h 19"/>
                    <a:gd name="T4" fmla="*/ 1 w 30"/>
                    <a:gd name="T5" fmla="*/ 0 h 19"/>
                    <a:gd name="T6" fmla="*/ 1 w 30"/>
                    <a:gd name="T7" fmla="*/ 0 h 19"/>
                    <a:gd name="T8" fmla="*/ 1 w 30"/>
                    <a:gd name="T9" fmla="*/ 0 h 19"/>
                    <a:gd name="T10" fmla="*/ 1 w 30"/>
                    <a:gd name="T11" fmla="*/ 0 h 19"/>
                    <a:gd name="T12" fmla="*/ 1 w 30"/>
                    <a:gd name="T13" fmla="*/ 0 h 19"/>
                    <a:gd name="T14" fmla="*/ 1 w 30"/>
                    <a:gd name="T15" fmla="*/ 0 h 19"/>
                    <a:gd name="T16" fmla="*/ 1 w 30"/>
                    <a:gd name="T17" fmla="*/ 0 h 19"/>
                    <a:gd name="T18" fmla="*/ 1 w 30"/>
                    <a:gd name="T19" fmla="*/ 0 h 19"/>
                    <a:gd name="T20" fmla="*/ 0 w 30"/>
                    <a:gd name="T21" fmla="*/ 0 h 19"/>
                    <a:gd name="T22" fmla="*/ 0 w 30"/>
                    <a:gd name="T23" fmla="*/ 0 h 19"/>
                    <a:gd name="T24" fmla="*/ 1 w 30"/>
                    <a:gd name="T25" fmla="*/ 0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19">
                      <a:moveTo>
                        <a:pt x="8" y="19"/>
                      </a:moveTo>
                      <a:lnTo>
                        <a:pt x="8" y="19"/>
                      </a:lnTo>
                      <a:lnTo>
                        <a:pt x="12" y="15"/>
                      </a:lnTo>
                      <a:lnTo>
                        <a:pt x="18" y="11"/>
                      </a:lnTo>
                      <a:lnTo>
                        <a:pt x="24" y="11"/>
                      </a:lnTo>
                      <a:lnTo>
                        <a:pt x="30" y="10"/>
                      </a:lnTo>
                      <a:lnTo>
                        <a:pt x="30" y="0"/>
                      </a:lnTo>
                      <a:lnTo>
                        <a:pt x="22" y="0"/>
                      </a:lnTo>
                      <a:lnTo>
                        <a:pt x="14" y="2"/>
                      </a:lnTo>
                      <a:lnTo>
                        <a:pt x="6" y="6"/>
                      </a:lnTo>
                      <a:lnTo>
                        <a:pt x="0" y="11"/>
                      </a:lnTo>
                      <a:lnTo>
                        <a:pt x="8"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366" name="Freeform 207"/>
                <p:cNvSpPr>
                  <a:spLocks/>
                </p:cNvSpPr>
                <p:nvPr/>
              </p:nvSpPr>
              <p:spPr bwMode="auto">
                <a:xfrm>
                  <a:off x="3154" y="2236"/>
                  <a:ext cx="9" cy="13"/>
                </a:xfrm>
                <a:custGeom>
                  <a:avLst/>
                  <a:gdLst>
                    <a:gd name="T0" fmla="*/ 1 w 18"/>
                    <a:gd name="T1" fmla="*/ 0 h 27"/>
                    <a:gd name="T2" fmla="*/ 1 w 18"/>
                    <a:gd name="T3" fmla="*/ 0 h 27"/>
                    <a:gd name="T4" fmla="*/ 1 w 18"/>
                    <a:gd name="T5" fmla="*/ 0 h 27"/>
                    <a:gd name="T6" fmla="*/ 1 w 18"/>
                    <a:gd name="T7" fmla="*/ 0 h 27"/>
                    <a:gd name="T8" fmla="*/ 1 w 18"/>
                    <a:gd name="T9" fmla="*/ 0 h 27"/>
                    <a:gd name="T10" fmla="*/ 1 w 18"/>
                    <a:gd name="T11" fmla="*/ 0 h 27"/>
                    <a:gd name="T12" fmla="*/ 1 w 18"/>
                    <a:gd name="T13" fmla="*/ 0 h 27"/>
                    <a:gd name="T14" fmla="*/ 1 w 18"/>
                    <a:gd name="T15" fmla="*/ 0 h 27"/>
                    <a:gd name="T16" fmla="*/ 1 w 18"/>
                    <a:gd name="T17" fmla="*/ 0 h 27"/>
                    <a:gd name="T18" fmla="*/ 0 w 18"/>
                    <a:gd name="T19" fmla="*/ 0 h 27"/>
                    <a:gd name="T20" fmla="*/ 0 w 18"/>
                    <a:gd name="T21" fmla="*/ 0 h 27"/>
                    <a:gd name="T22" fmla="*/ 0 w 18"/>
                    <a:gd name="T23" fmla="*/ 0 h 27"/>
                    <a:gd name="T24" fmla="*/ 1 w 18"/>
                    <a:gd name="T25" fmla="*/ 0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 h="27">
                      <a:moveTo>
                        <a:pt x="10" y="27"/>
                      </a:moveTo>
                      <a:lnTo>
                        <a:pt x="10" y="27"/>
                      </a:lnTo>
                      <a:lnTo>
                        <a:pt x="10" y="21"/>
                      </a:lnTo>
                      <a:lnTo>
                        <a:pt x="12" y="16"/>
                      </a:lnTo>
                      <a:lnTo>
                        <a:pt x="14" y="12"/>
                      </a:lnTo>
                      <a:lnTo>
                        <a:pt x="18" y="8"/>
                      </a:lnTo>
                      <a:lnTo>
                        <a:pt x="10" y="0"/>
                      </a:lnTo>
                      <a:lnTo>
                        <a:pt x="6" y="6"/>
                      </a:lnTo>
                      <a:lnTo>
                        <a:pt x="2" y="12"/>
                      </a:lnTo>
                      <a:lnTo>
                        <a:pt x="0" y="19"/>
                      </a:lnTo>
                      <a:lnTo>
                        <a:pt x="0" y="27"/>
                      </a:lnTo>
                      <a:lnTo>
                        <a:pt x="10"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367" name="Freeform 208"/>
                <p:cNvSpPr>
                  <a:spLocks/>
                </p:cNvSpPr>
                <p:nvPr/>
              </p:nvSpPr>
              <p:spPr bwMode="auto">
                <a:xfrm>
                  <a:off x="3154" y="2249"/>
                  <a:ext cx="9" cy="15"/>
                </a:xfrm>
                <a:custGeom>
                  <a:avLst/>
                  <a:gdLst>
                    <a:gd name="T0" fmla="*/ 1 w 18"/>
                    <a:gd name="T1" fmla="*/ 1 h 28"/>
                    <a:gd name="T2" fmla="*/ 1 w 18"/>
                    <a:gd name="T3" fmla="*/ 1 h 28"/>
                    <a:gd name="T4" fmla="*/ 1 w 18"/>
                    <a:gd name="T5" fmla="*/ 1 h 28"/>
                    <a:gd name="T6" fmla="*/ 1 w 18"/>
                    <a:gd name="T7" fmla="*/ 1 h 28"/>
                    <a:gd name="T8" fmla="*/ 1 w 18"/>
                    <a:gd name="T9" fmla="*/ 1 h 28"/>
                    <a:gd name="T10" fmla="*/ 1 w 18"/>
                    <a:gd name="T11" fmla="*/ 0 h 28"/>
                    <a:gd name="T12" fmla="*/ 0 w 18"/>
                    <a:gd name="T13" fmla="*/ 0 h 28"/>
                    <a:gd name="T14" fmla="*/ 0 w 18"/>
                    <a:gd name="T15" fmla="*/ 1 h 28"/>
                    <a:gd name="T16" fmla="*/ 1 w 18"/>
                    <a:gd name="T17" fmla="*/ 1 h 28"/>
                    <a:gd name="T18" fmla="*/ 1 w 18"/>
                    <a:gd name="T19" fmla="*/ 1 h 28"/>
                    <a:gd name="T20" fmla="*/ 1 w 18"/>
                    <a:gd name="T21" fmla="*/ 1 h 28"/>
                    <a:gd name="T22" fmla="*/ 1 w 18"/>
                    <a:gd name="T23" fmla="*/ 1 h 28"/>
                    <a:gd name="T24" fmla="*/ 1 w 18"/>
                    <a:gd name="T25" fmla="*/ 1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 h="28">
                      <a:moveTo>
                        <a:pt x="18" y="21"/>
                      </a:moveTo>
                      <a:lnTo>
                        <a:pt x="18" y="21"/>
                      </a:lnTo>
                      <a:lnTo>
                        <a:pt x="16" y="17"/>
                      </a:lnTo>
                      <a:lnTo>
                        <a:pt x="12" y="11"/>
                      </a:lnTo>
                      <a:lnTo>
                        <a:pt x="10" y="5"/>
                      </a:lnTo>
                      <a:lnTo>
                        <a:pt x="10" y="0"/>
                      </a:lnTo>
                      <a:lnTo>
                        <a:pt x="0" y="0"/>
                      </a:lnTo>
                      <a:lnTo>
                        <a:pt x="0" y="7"/>
                      </a:lnTo>
                      <a:lnTo>
                        <a:pt x="2" y="15"/>
                      </a:lnTo>
                      <a:lnTo>
                        <a:pt x="6" y="22"/>
                      </a:lnTo>
                      <a:lnTo>
                        <a:pt x="10" y="28"/>
                      </a:lnTo>
                      <a:lnTo>
                        <a:pt x="18"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368" name="Freeform 209"/>
                <p:cNvSpPr>
                  <a:spLocks/>
                </p:cNvSpPr>
                <p:nvPr/>
              </p:nvSpPr>
              <p:spPr bwMode="auto">
                <a:xfrm>
                  <a:off x="3159" y="2260"/>
                  <a:ext cx="15" cy="9"/>
                </a:xfrm>
                <a:custGeom>
                  <a:avLst/>
                  <a:gdLst>
                    <a:gd name="T0" fmla="*/ 1 w 30"/>
                    <a:gd name="T1" fmla="*/ 1 h 18"/>
                    <a:gd name="T2" fmla="*/ 1 w 30"/>
                    <a:gd name="T3" fmla="*/ 1 h 18"/>
                    <a:gd name="T4" fmla="*/ 1 w 30"/>
                    <a:gd name="T5" fmla="*/ 1 h 18"/>
                    <a:gd name="T6" fmla="*/ 1 w 30"/>
                    <a:gd name="T7" fmla="*/ 1 h 18"/>
                    <a:gd name="T8" fmla="*/ 1 w 30"/>
                    <a:gd name="T9" fmla="*/ 1 h 18"/>
                    <a:gd name="T10" fmla="*/ 1 w 30"/>
                    <a:gd name="T11" fmla="*/ 0 h 18"/>
                    <a:gd name="T12" fmla="*/ 0 w 30"/>
                    <a:gd name="T13" fmla="*/ 1 h 18"/>
                    <a:gd name="T14" fmla="*/ 1 w 30"/>
                    <a:gd name="T15" fmla="*/ 1 h 18"/>
                    <a:gd name="T16" fmla="*/ 1 w 30"/>
                    <a:gd name="T17" fmla="*/ 1 h 18"/>
                    <a:gd name="T18" fmla="*/ 1 w 30"/>
                    <a:gd name="T19" fmla="*/ 1 h 18"/>
                    <a:gd name="T20" fmla="*/ 1 w 30"/>
                    <a:gd name="T21" fmla="*/ 1 h 18"/>
                    <a:gd name="T22" fmla="*/ 1 w 30"/>
                    <a:gd name="T23" fmla="*/ 1 h 18"/>
                    <a:gd name="T24" fmla="*/ 1 w 30"/>
                    <a:gd name="T25" fmla="*/ 1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18">
                      <a:moveTo>
                        <a:pt x="30" y="7"/>
                      </a:moveTo>
                      <a:lnTo>
                        <a:pt x="30" y="7"/>
                      </a:lnTo>
                      <a:lnTo>
                        <a:pt x="24" y="7"/>
                      </a:lnTo>
                      <a:lnTo>
                        <a:pt x="18" y="5"/>
                      </a:lnTo>
                      <a:lnTo>
                        <a:pt x="14" y="3"/>
                      </a:lnTo>
                      <a:lnTo>
                        <a:pt x="8" y="0"/>
                      </a:lnTo>
                      <a:lnTo>
                        <a:pt x="0" y="7"/>
                      </a:lnTo>
                      <a:lnTo>
                        <a:pt x="6" y="11"/>
                      </a:lnTo>
                      <a:lnTo>
                        <a:pt x="14" y="15"/>
                      </a:lnTo>
                      <a:lnTo>
                        <a:pt x="22" y="18"/>
                      </a:lnTo>
                      <a:lnTo>
                        <a:pt x="30" y="18"/>
                      </a:lnTo>
                      <a:lnTo>
                        <a:pt x="3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369" name="Freeform 210"/>
                <p:cNvSpPr>
                  <a:spLocks/>
                </p:cNvSpPr>
                <p:nvPr/>
              </p:nvSpPr>
              <p:spPr bwMode="auto">
                <a:xfrm>
                  <a:off x="3174" y="2260"/>
                  <a:ext cx="13" cy="9"/>
                </a:xfrm>
                <a:custGeom>
                  <a:avLst/>
                  <a:gdLst>
                    <a:gd name="T0" fmla="*/ 1 w 26"/>
                    <a:gd name="T1" fmla="*/ 0 h 18"/>
                    <a:gd name="T2" fmla="*/ 1 w 26"/>
                    <a:gd name="T3" fmla="*/ 0 h 18"/>
                    <a:gd name="T4" fmla="*/ 1 w 26"/>
                    <a:gd name="T5" fmla="*/ 1 h 18"/>
                    <a:gd name="T6" fmla="*/ 1 w 26"/>
                    <a:gd name="T7" fmla="*/ 1 h 18"/>
                    <a:gd name="T8" fmla="*/ 1 w 26"/>
                    <a:gd name="T9" fmla="*/ 1 h 18"/>
                    <a:gd name="T10" fmla="*/ 0 w 26"/>
                    <a:gd name="T11" fmla="*/ 1 h 18"/>
                    <a:gd name="T12" fmla="*/ 0 w 26"/>
                    <a:gd name="T13" fmla="*/ 1 h 18"/>
                    <a:gd name="T14" fmla="*/ 1 w 26"/>
                    <a:gd name="T15" fmla="*/ 1 h 18"/>
                    <a:gd name="T16" fmla="*/ 1 w 26"/>
                    <a:gd name="T17" fmla="*/ 1 h 18"/>
                    <a:gd name="T18" fmla="*/ 1 w 26"/>
                    <a:gd name="T19" fmla="*/ 1 h 18"/>
                    <a:gd name="T20" fmla="*/ 1 w 26"/>
                    <a:gd name="T21" fmla="*/ 1 h 18"/>
                    <a:gd name="T22" fmla="*/ 1 w 26"/>
                    <a:gd name="T23" fmla="*/ 1 h 18"/>
                    <a:gd name="T24" fmla="*/ 1 w 26"/>
                    <a:gd name="T25" fmla="*/ 0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 h="18">
                      <a:moveTo>
                        <a:pt x="18" y="0"/>
                      </a:moveTo>
                      <a:lnTo>
                        <a:pt x="18" y="0"/>
                      </a:lnTo>
                      <a:lnTo>
                        <a:pt x="14" y="3"/>
                      </a:lnTo>
                      <a:lnTo>
                        <a:pt x="10" y="5"/>
                      </a:lnTo>
                      <a:lnTo>
                        <a:pt x="4" y="7"/>
                      </a:lnTo>
                      <a:lnTo>
                        <a:pt x="0" y="7"/>
                      </a:lnTo>
                      <a:lnTo>
                        <a:pt x="0" y="18"/>
                      </a:lnTo>
                      <a:lnTo>
                        <a:pt x="8" y="18"/>
                      </a:lnTo>
                      <a:lnTo>
                        <a:pt x="14" y="15"/>
                      </a:lnTo>
                      <a:lnTo>
                        <a:pt x="20" y="13"/>
                      </a:lnTo>
                      <a:lnTo>
                        <a:pt x="26" y="7"/>
                      </a:lnTo>
                      <a:lnTo>
                        <a:pt x="1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370" name="Freeform 211"/>
                <p:cNvSpPr>
                  <a:spLocks/>
                </p:cNvSpPr>
                <p:nvPr/>
              </p:nvSpPr>
              <p:spPr bwMode="auto">
                <a:xfrm>
                  <a:off x="3183" y="2249"/>
                  <a:ext cx="10" cy="15"/>
                </a:xfrm>
                <a:custGeom>
                  <a:avLst/>
                  <a:gdLst>
                    <a:gd name="T0" fmla="*/ 1 w 20"/>
                    <a:gd name="T1" fmla="*/ 0 h 28"/>
                    <a:gd name="T2" fmla="*/ 1 w 20"/>
                    <a:gd name="T3" fmla="*/ 0 h 28"/>
                    <a:gd name="T4" fmla="*/ 1 w 20"/>
                    <a:gd name="T5" fmla="*/ 1 h 28"/>
                    <a:gd name="T6" fmla="*/ 1 w 20"/>
                    <a:gd name="T7" fmla="*/ 1 h 28"/>
                    <a:gd name="T8" fmla="*/ 1 w 20"/>
                    <a:gd name="T9" fmla="*/ 1 h 28"/>
                    <a:gd name="T10" fmla="*/ 0 w 20"/>
                    <a:gd name="T11" fmla="*/ 1 h 28"/>
                    <a:gd name="T12" fmla="*/ 1 w 20"/>
                    <a:gd name="T13" fmla="*/ 1 h 28"/>
                    <a:gd name="T14" fmla="*/ 1 w 20"/>
                    <a:gd name="T15" fmla="*/ 1 h 28"/>
                    <a:gd name="T16" fmla="*/ 1 w 20"/>
                    <a:gd name="T17" fmla="*/ 1 h 28"/>
                    <a:gd name="T18" fmla="*/ 1 w 20"/>
                    <a:gd name="T19" fmla="*/ 1 h 28"/>
                    <a:gd name="T20" fmla="*/ 1 w 20"/>
                    <a:gd name="T21" fmla="*/ 0 h 28"/>
                    <a:gd name="T22" fmla="*/ 1 w 20"/>
                    <a:gd name="T23" fmla="*/ 0 h 28"/>
                    <a:gd name="T24" fmla="*/ 1 w 20"/>
                    <a:gd name="T25" fmla="*/ 0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 h="28">
                      <a:moveTo>
                        <a:pt x="8" y="0"/>
                      </a:moveTo>
                      <a:lnTo>
                        <a:pt x="8" y="0"/>
                      </a:lnTo>
                      <a:lnTo>
                        <a:pt x="8" y="5"/>
                      </a:lnTo>
                      <a:lnTo>
                        <a:pt x="6" y="11"/>
                      </a:lnTo>
                      <a:lnTo>
                        <a:pt x="4" y="17"/>
                      </a:lnTo>
                      <a:lnTo>
                        <a:pt x="0" y="21"/>
                      </a:lnTo>
                      <a:lnTo>
                        <a:pt x="8" y="28"/>
                      </a:lnTo>
                      <a:lnTo>
                        <a:pt x="14" y="22"/>
                      </a:lnTo>
                      <a:lnTo>
                        <a:pt x="18" y="15"/>
                      </a:lnTo>
                      <a:lnTo>
                        <a:pt x="20" y="7"/>
                      </a:lnTo>
                      <a:lnTo>
                        <a:pt x="20" y="0"/>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371" name="Freeform 212"/>
                <p:cNvSpPr>
                  <a:spLocks/>
                </p:cNvSpPr>
                <p:nvPr/>
              </p:nvSpPr>
              <p:spPr bwMode="auto">
                <a:xfrm>
                  <a:off x="3183" y="2236"/>
                  <a:ext cx="10" cy="13"/>
                </a:xfrm>
                <a:custGeom>
                  <a:avLst/>
                  <a:gdLst>
                    <a:gd name="T0" fmla="*/ 0 w 20"/>
                    <a:gd name="T1" fmla="*/ 0 h 27"/>
                    <a:gd name="T2" fmla="*/ 0 w 20"/>
                    <a:gd name="T3" fmla="*/ 0 h 27"/>
                    <a:gd name="T4" fmla="*/ 1 w 20"/>
                    <a:gd name="T5" fmla="*/ 0 h 27"/>
                    <a:gd name="T6" fmla="*/ 1 w 20"/>
                    <a:gd name="T7" fmla="*/ 0 h 27"/>
                    <a:gd name="T8" fmla="*/ 1 w 20"/>
                    <a:gd name="T9" fmla="*/ 0 h 27"/>
                    <a:gd name="T10" fmla="*/ 1 w 20"/>
                    <a:gd name="T11" fmla="*/ 0 h 27"/>
                    <a:gd name="T12" fmla="*/ 1 w 20"/>
                    <a:gd name="T13" fmla="*/ 0 h 27"/>
                    <a:gd name="T14" fmla="*/ 1 w 20"/>
                    <a:gd name="T15" fmla="*/ 0 h 27"/>
                    <a:gd name="T16" fmla="*/ 1 w 20"/>
                    <a:gd name="T17" fmla="*/ 0 h 27"/>
                    <a:gd name="T18" fmla="*/ 1 w 20"/>
                    <a:gd name="T19" fmla="*/ 0 h 27"/>
                    <a:gd name="T20" fmla="*/ 1 w 20"/>
                    <a:gd name="T21" fmla="*/ 0 h 27"/>
                    <a:gd name="T22" fmla="*/ 1 w 20"/>
                    <a:gd name="T23" fmla="*/ 0 h 27"/>
                    <a:gd name="T24" fmla="*/ 0 w 20"/>
                    <a:gd name="T25" fmla="*/ 0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 h="27">
                      <a:moveTo>
                        <a:pt x="0" y="6"/>
                      </a:moveTo>
                      <a:lnTo>
                        <a:pt x="0" y="6"/>
                      </a:lnTo>
                      <a:lnTo>
                        <a:pt x="4" y="12"/>
                      </a:lnTo>
                      <a:lnTo>
                        <a:pt x="6" y="16"/>
                      </a:lnTo>
                      <a:lnTo>
                        <a:pt x="8" y="21"/>
                      </a:lnTo>
                      <a:lnTo>
                        <a:pt x="8" y="27"/>
                      </a:lnTo>
                      <a:lnTo>
                        <a:pt x="20" y="27"/>
                      </a:lnTo>
                      <a:lnTo>
                        <a:pt x="20" y="19"/>
                      </a:lnTo>
                      <a:lnTo>
                        <a:pt x="18" y="12"/>
                      </a:lnTo>
                      <a:lnTo>
                        <a:pt x="14" y="6"/>
                      </a:lnTo>
                      <a:lnTo>
                        <a:pt x="8" y="0"/>
                      </a:ln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372" name="Freeform 213"/>
                <p:cNvSpPr>
                  <a:spLocks/>
                </p:cNvSpPr>
                <p:nvPr/>
              </p:nvSpPr>
              <p:spPr bwMode="auto">
                <a:xfrm>
                  <a:off x="3174" y="2231"/>
                  <a:ext cx="13" cy="8"/>
                </a:xfrm>
                <a:custGeom>
                  <a:avLst/>
                  <a:gdLst>
                    <a:gd name="T0" fmla="*/ 0 w 26"/>
                    <a:gd name="T1" fmla="*/ 0 h 17"/>
                    <a:gd name="T2" fmla="*/ 0 w 26"/>
                    <a:gd name="T3" fmla="*/ 0 h 17"/>
                    <a:gd name="T4" fmla="*/ 1 w 26"/>
                    <a:gd name="T5" fmla="*/ 0 h 17"/>
                    <a:gd name="T6" fmla="*/ 1 w 26"/>
                    <a:gd name="T7" fmla="*/ 0 h 17"/>
                    <a:gd name="T8" fmla="*/ 1 w 26"/>
                    <a:gd name="T9" fmla="*/ 0 h 17"/>
                    <a:gd name="T10" fmla="*/ 1 w 26"/>
                    <a:gd name="T11" fmla="*/ 0 h 17"/>
                    <a:gd name="T12" fmla="*/ 1 w 26"/>
                    <a:gd name="T13" fmla="*/ 0 h 17"/>
                    <a:gd name="T14" fmla="*/ 1 w 26"/>
                    <a:gd name="T15" fmla="*/ 0 h 17"/>
                    <a:gd name="T16" fmla="*/ 1 w 26"/>
                    <a:gd name="T17" fmla="*/ 0 h 17"/>
                    <a:gd name="T18" fmla="*/ 1 w 26"/>
                    <a:gd name="T19" fmla="*/ 0 h 17"/>
                    <a:gd name="T20" fmla="*/ 0 w 26"/>
                    <a:gd name="T21" fmla="*/ 0 h 17"/>
                    <a:gd name="T22" fmla="*/ 0 w 26"/>
                    <a:gd name="T23" fmla="*/ 0 h 17"/>
                    <a:gd name="T24" fmla="*/ 0 w 26"/>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 h="17">
                      <a:moveTo>
                        <a:pt x="0" y="10"/>
                      </a:moveTo>
                      <a:lnTo>
                        <a:pt x="0" y="10"/>
                      </a:lnTo>
                      <a:lnTo>
                        <a:pt x="4" y="11"/>
                      </a:lnTo>
                      <a:lnTo>
                        <a:pt x="10" y="11"/>
                      </a:lnTo>
                      <a:lnTo>
                        <a:pt x="14" y="15"/>
                      </a:lnTo>
                      <a:lnTo>
                        <a:pt x="18" y="17"/>
                      </a:lnTo>
                      <a:lnTo>
                        <a:pt x="26" y="11"/>
                      </a:lnTo>
                      <a:lnTo>
                        <a:pt x="22" y="6"/>
                      </a:lnTo>
                      <a:lnTo>
                        <a:pt x="14" y="2"/>
                      </a:lnTo>
                      <a:lnTo>
                        <a:pt x="6" y="0"/>
                      </a:lnTo>
                      <a:lnTo>
                        <a:pt x="0" y="0"/>
                      </a:lnTo>
                      <a:lnTo>
                        <a:pt x="0"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373" name="Freeform 214"/>
                <p:cNvSpPr>
                  <a:spLocks/>
                </p:cNvSpPr>
                <p:nvPr/>
              </p:nvSpPr>
              <p:spPr bwMode="auto">
                <a:xfrm>
                  <a:off x="3175" y="2201"/>
                  <a:ext cx="14" cy="6"/>
                </a:xfrm>
                <a:custGeom>
                  <a:avLst/>
                  <a:gdLst>
                    <a:gd name="T0" fmla="*/ 1 w 28"/>
                    <a:gd name="T1" fmla="*/ 1 h 11"/>
                    <a:gd name="T2" fmla="*/ 1 w 28"/>
                    <a:gd name="T3" fmla="*/ 0 h 11"/>
                    <a:gd name="T4" fmla="*/ 0 w 28"/>
                    <a:gd name="T5" fmla="*/ 0 h 11"/>
                    <a:gd name="T6" fmla="*/ 0 w 28"/>
                    <a:gd name="T7" fmla="*/ 1 h 11"/>
                    <a:gd name="T8" fmla="*/ 1 w 28"/>
                    <a:gd name="T9" fmla="*/ 1 h 11"/>
                    <a:gd name="T10" fmla="*/ 1 w 28"/>
                    <a:gd name="T11" fmla="*/ 1 h 11"/>
                    <a:gd name="T12" fmla="*/ 1 w 28"/>
                    <a:gd name="T13" fmla="*/ 1 h 11"/>
                    <a:gd name="T14" fmla="*/ 1 w 28"/>
                    <a:gd name="T15" fmla="*/ 0 h 11"/>
                    <a:gd name="T16" fmla="*/ 1 w 28"/>
                    <a:gd name="T17" fmla="*/ 0 h 11"/>
                    <a:gd name="T18" fmla="*/ 1 w 28"/>
                    <a:gd name="T19" fmla="*/ 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 h="11">
                      <a:moveTo>
                        <a:pt x="22" y="7"/>
                      </a:moveTo>
                      <a:lnTo>
                        <a:pt x="18" y="0"/>
                      </a:lnTo>
                      <a:lnTo>
                        <a:pt x="0" y="0"/>
                      </a:lnTo>
                      <a:lnTo>
                        <a:pt x="0" y="11"/>
                      </a:lnTo>
                      <a:lnTo>
                        <a:pt x="18" y="11"/>
                      </a:lnTo>
                      <a:lnTo>
                        <a:pt x="22" y="7"/>
                      </a:lnTo>
                      <a:lnTo>
                        <a:pt x="28" y="0"/>
                      </a:lnTo>
                      <a:lnTo>
                        <a:pt x="18" y="0"/>
                      </a:lnTo>
                      <a:lnTo>
                        <a:pt x="22"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374" name="Freeform 215"/>
                <p:cNvSpPr>
                  <a:spLocks/>
                </p:cNvSpPr>
                <p:nvPr/>
              </p:nvSpPr>
              <p:spPr bwMode="auto">
                <a:xfrm>
                  <a:off x="3165" y="2202"/>
                  <a:ext cx="21" cy="29"/>
                </a:xfrm>
                <a:custGeom>
                  <a:avLst/>
                  <a:gdLst>
                    <a:gd name="T0" fmla="*/ 1 w 42"/>
                    <a:gd name="T1" fmla="*/ 1 h 56"/>
                    <a:gd name="T2" fmla="*/ 1 w 42"/>
                    <a:gd name="T3" fmla="*/ 1 h 56"/>
                    <a:gd name="T4" fmla="*/ 1 w 42"/>
                    <a:gd name="T5" fmla="*/ 1 h 56"/>
                    <a:gd name="T6" fmla="*/ 1 w 42"/>
                    <a:gd name="T7" fmla="*/ 0 h 56"/>
                    <a:gd name="T8" fmla="*/ 0 w 42"/>
                    <a:gd name="T9" fmla="*/ 1 h 56"/>
                    <a:gd name="T10" fmla="*/ 1 w 42"/>
                    <a:gd name="T11" fmla="*/ 1 h 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 h="56">
                      <a:moveTo>
                        <a:pt x="6" y="56"/>
                      </a:moveTo>
                      <a:lnTo>
                        <a:pt x="10" y="54"/>
                      </a:lnTo>
                      <a:lnTo>
                        <a:pt x="42" y="5"/>
                      </a:lnTo>
                      <a:lnTo>
                        <a:pt x="34" y="0"/>
                      </a:lnTo>
                      <a:lnTo>
                        <a:pt x="0" y="49"/>
                      </a:lnTo>
                      <a:lnTo>
                        <a:pt x="6"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375" name="Freeform 216"/>
                <p:cNvSpPr>
                  <a:spLocks/>
                </p:cNvSpPr>
                <p:nvPr/>
              </p:nvSpPr>
              <p:spPr bwMode="auto">
                <a:xfrm>
                  <a:off x="3167" y="2225"/>
                  <a:ext cx="5" cy="6"/>
                </a:xfrm>
                <a:custGeom>
                  <a:avLst/>
                  <a:gdLst>
                    <a:gd name="T0" fmla="*/ 1 w 10"/>
                    <a:gd name="T1" fmla="*/ 0 h 11"/>
                    <a:gd name="T2" fmla="*/ 1 w 10"/>
                    <a:gd name="T3" fmla="*/ 0 h 11"/>
                    <a:gd name="T4" fmla="*/ 1 w 10"/>
                    <a:gd name="T5" fmla="*/ 0 h 11"/>
                    <a:gd name="T6" fmla="*/ 0 w 10"/>
                    <a:gd name="T7" fmla="*/ 1 h 11"/>
                    <a:gd name="T8" fmla="*/ 1 w 10"/>
                    <a:gd name="T9" fmla="*/ 1 h 11"/>
                    <a:gd name="T10" fmla="*/ 1 w 10"/>
                    <a:gd name="T11" fmla="*/ 1 h 11"/>
                    <a:gd name="T12" fmla="*/ 1 w 10"/>
                    <a:gd name="T13" fmla="*/ 1 h 11"/>
                    <a:gd name="T14" fmla="*/ 1 w 10"/>
                    <a:gd name="T15" fmla="*/ 1 h 11"/>
                    <a:gd name="T16" fmla="*/ 1 w 10"/>
                    <a:gd name="T17" fmla="*/ 0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 h="11">
                      <a:moveTo>
                        <a:pt x="8" y="0"/>
                      </a:moveTo>
                      <a:lnTo>
                        <a:pt x="8" y="0"/>
                      </a:lnTo>
                      <a:lnTo>
                        <a:pt x="4" y="0"/>
                      </a:lnTo>
                      <a:lnTo>
                        <a:pt x="0" y="2"/>
                      </a:lnTo>
                      <a:lnTo>
                        <a:pt x="2" y="11"/>
                      </a:lnTo>
                      <a:lnTo>
                        <a:pt x="6" y="11"/>
                      </a:lnTo>
                      <a:lnTo>
                        <a:pt x="10" y="9"/>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376" name="Freeform 217"/>
                <p:cNvSpPr>
                  <a:spLocks/>
                </p:cNvSpPr>
                <p:nvPr/>
              </p:nvSpPr>
              <p:spPr bwMode="auto">
                <a:xfrm>
                  <a:off x="3171" y="2225"/>
                  <a:ext cx="4" cy="5"/>
                </a:xfrm>
                <a:custGeom>
                  <a:avLst/>
                  <a:gdLst>
                    <a:gd name="T0" fmla="*/ 1 w 8"/>
                    <a:gd name="T1" fmla="*/ 0 h 9"/>
                    <a:gd name="T2" fmla="*/ 1 w 8"/>
                    <a:gd name="T3" fmla="*/ 0 h 9"/>
                    <a:gd name="T4" fmla="*/ 1 w 8"/>
                    <a:gd name="T5" fmla="*/ 0 h 9"/>
                    <a:gd name="T6" fmla="*/ 0 w 8"/>
                    <a:gd name="T7" fmla="*/ 0 h 9"/>
                    <a:gd name="T8" fmla="*/ 1 w 8"/>
                    <a:gd name="T9" fmla="*/ 1 h 9"/>
                    <a:gd name="T10" fmla="*/ 1 w 8"/>
                    <a:gd name="T11" fmla="*/ 1 h 9"/>
                    <a:gd name="T12" fmla="*/ 1 w 8"/>
                    <a:gd name="T13" fmla="*/ 1 h 9"/>
                    <a:gd name="T14" fmla="*/ 1 w 8"/>
                    <a:gd name="T15" fmla="*/ 1 h 9"/>
                    <a:gd name="T16" fmla="*/ 1 w 8"/>
                    <a:gd name="T17" fmla="*/ 0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9">
                      <a:moveTo>
                        <a:pt x="8" y="0"/>
                      </a:moveTo>
                      <a:lnTo>
                        <a:pt x="8" y="0"/>
                      </a:lnTo>
                      <a:lnTo>
                        <a:pt x="4" y="0"/>
                      </a:lnTo>
                      <a:lnTo>
                        <a:pt x="0" y="0"/>
                      </a:lnTo>
                      <a:lnTo>
                        <a:pt x="2" y="9"/>
                      </a:lnTo>
                      <a:lnTo>
                        <a:pt x="6" y="9"/>
                      </a:lnTo>
                      <a:lnTo>
                        <a:pt x="8" y="9"/>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377" name="Freeform 218"/>
                <p:cNvSpPr>
                  <a:spLocks/>
                </p:cNvSpPr>
                <p:nvPr/>
              </p:nvSpPr>
              <p:spPr bwMode="auto">
                <a:xfrm>
                  <a:off x="3175" y="2225"/>
                  <a:ext cx="18" cy="10"/>
                </a:xfrm>
                <a:custGeom>
                  <a:avLst/>
                  <a:gdLst>
                    <a:gd name="T0" fmla="*/ 1 w 36"/>
                    <a:gd name="T1" fmla="*/ 0 h 21"/>
                    <a:gd name="T2" fmla="*/ 1 w 36"/>
                    <a:gd name="T3" fmla="*/ 0 h 21"/>
                    <a:gd name="T4" fmla="*/ 1 w 36"/>
                    <a:gd name="T5" fmla="*/ 0 h 21"/>
                    <a:gd name="T6" fmla="*/ 1 w 36"/>
                    <a:gd name="T7" fmla="*/ 0 h 21"/>
                    <a:gd name="T8" fmla="*/ 1 w 36"/>
                    <a:gd name="T9" fmla="*/ 0 h 21"/>
                    <a:gd name="T10" fmla="*/ 0 w 36"/>
                    <a:gd name="T11" fmla="*/ 0 h 21"/>
                    <a:gd name="T12" fmla="*/ 0 w 36"/>
                    <a:gd name="T13" fmla="*/ 0 h 21"/>
                    <a:gd name="T14" fmla="*/ 1 w 36"/>
                    <a:gd name="T15" fmla="*/ 0 h 21"/>
                    <a:gd name="T16" fmla="*/ 1 w 36"/>
                    <a:gd name="T17" fmla="*/ 0 h 21"/>
                    <a:gd name="T18" fmla="*/ 1 w 36"/>
                    <a:gd name="T19" fmla="*/ 0 h 21"/>
                    <a:gd name="T20" fmla="*/ 1 w 36"/>
                    <a:gd name="T21" fmla="*/ 0 h 21"/>
                    <a:gd name="T22" fmla="*/ 1 w 36"/>
                    <a:gd name="T23" fmla="*/ 0 h 21"/>
                    <a:gd name="T24" fmla="*/ 1 w 36"/>
                    <a:gd name="T25" fmla="*/ 0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 h="21">
                      <a:moveTo>
                        <a:pt x="36" y="13"/>
                      </a:moveTo>
                      <a:lnTo>
                        <a:pt x="36" y="13"/>
                      </a:lnTo>
                      <a:lnTo>
                        <a:pt x="28" y="7"/>
                      </a:lnTo>
                      <a:lnTo>
                        <a:pt x="20" y="2"/>
                      </a:lnTo>
                      <a:lnTo>
                        <a:pt x="10" y="0"/>
                      </a:lnTo>
                      <a:lnTo>
                        <a:pt x="0" y="0"/>
                      </a:lnTo>
                      <a:lnTo>
                        <a:pt x="0" y="9"/>
                      </a:lnTo>
                      <a:lnTo>
                        <a:pt x="8" y="11"/>
                      </a:lnTo>
                      <a:lnTo>
                        <a:pt x="16" y="13"/>
                      </a:lnTo>
                      <a:lnTo>
                        <a:pt x="22" y="15"/>
                      </a:lnTo>
                      <a:lnTo>
                        <a:pt x="28" y="21"/>
                      </a:lnTo>
                      <a:lnTo>
                        <a:pt x="36"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grpSp>
          <p:sp>
            <p:nvSpPr>
              <p:cNvPr id="25" name="Freeform 219"/>
              <p:cNvSpPr>
                <a:spLocks/>
              </p:cNvSpPr>
              <p:nvPr/>
            </p:nvSpPr>
            <p:spPr bwMode="auto">
              <a:xfrm>
                <a:off x="3275" y="2965"/>
                <a:ext cx="11" cy="17"/>
              </a:xfrm>
              <a:custGeom>
                <a:avLst/>
                <a:gdLst>
                  <a:gd name="T0" fmla="*/ 1 w 22"/>
                  <a:gd name="T1" fmla="*/ 0 h 36"/>
                  <a:gd name="T2" fmla="*/ 1 w 22"/>
                  <a:gd name="T3" fmla="*/ 0 h 36"/>
                  <a:gd name="T4" fmla="*/ 1 w 22"/>
                  <a:gd name="T5" fmla="*/ 0 h 36"/>
                  <a:gd name="T6" fmla="*/ 1 w 22"/>
                  <a:gd name="T7" fmla="*/ 0 h 36"/>
                  <a:gd name="T8" fmla="*/ 1 w 22"/>
                  <a:gd name="T9" fmla="*/ 0 h 36"/>
                  <a:gd name="T10" fmla="*/ 1 w 22"/>
                  <a:gd name="T11" fmla="*/ 0 h 36"/>
                  <a:gd name="T12" fmla="*/ 0 w 22"/>
                  <a:gd name="T13" fmla="*/ 0 h 36"/>
                  <a:gd name="T14" fmla="*/ 1 w 22"/>
                  <a:gd name="T15" fmla="*/ 0 h 36"/>
                  <a:gd name="T16" fmla="*/ 1 w 22"/>
                  <a:gd name="T17" fmla="*/ 0 h 36"/>
                  <a:gd name="T18" fmla="*/ 1 w 22"/>
                  <a:gd name="T19" fmla="*/ 0 h 36"/>
                  <a:gd name="T20" fmla="*/ 1 w 22"/>
                  <a:gd name="T21" fmla="*/ 0 h 36"/>
                  <a:gd name="T22" fmla="*/ 1 w 22"/>
                  <a:gd name="T23" fmla="*/ 0 h 36"/>
                  <a:gd name="T24" fmla="*/ 1 w 22"/>
                  <a:gd name="T25" fmla="*/ 0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2" h="36">
                    <a:moveTo>
                      <a:pt x="22" y="36"/>
                    </a:moveTo>
                    <a:lnTo>
                      <a:pt x="22" y="36"/>
                    </a:lnTo>
                    <a:lnTo>
                      <a:pt x="22" y="26"/>
                    </a:lnTo>
                    <a:lnTo>
                      <a:pt x="18" y="17"/>
                    </a:lnTo>
                    <a:lnTo>
                      <a:pt x="14" y="8"/>
                    </a:lnTo>
                    <a:lnTo>
                      <a:pt x="8" y="0"/>
                    </a:lnTo>
                    <a:lnTo>
                      <a:pt x="0" y="8"/>
                    </a:lnTo>
                    <a:lnTo>
                      <a:pt x="4" y="13"/>
                    </a:lnTo>
                    <a:lnTo>
                      <a:pt x="8" y="21"/>
                    </a:lnTo>
                    <a:lnTo>
                      <a:pt x="10" y="28"/>
                    </a:lnTo>
                    <a:lnTo>
                      <a:pt x="12" y="36"/>
                    </a:lnTo>
                    <a:lnTo>
                      <a:pt x="22"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26" name="Freeform 220"/>
              <p:cNvSpPr>
                <a:spLocks/>
              </p:cNvSpPr>
              <p:nvPr/>
            </p:nvSpPr>
            <p:spPr bwMode="auto">
              <a:xfrm>
                <a:off x="3274" y="2982"/>
                <a:ext cx="12" cy="18"/>
              </a:xfrm>
              <a:custGeom>
                <a:avLst/>
                <a:gdLst>
                  <a:gd name="T0" fmla="*/ 1 w 24"/>
                  <a:gd name="T1" fmla="*/ 1 h 36"/>
                  <a:gd name="T2" fmla="*/ 1 w 24"/>
                  <a:gd name="T3" fmla="*/ 1 h 36"/>
                  <a:gd name="T4" fmla="*/ 1 w 24"/>
                  <a:gd name="T5" fmla="*/ 1 h 36"/>
                  <a:gd name="T6" fmla="*/ 1 w 24"/>
                  <a:gd name="T7" fmla="*/ 1 h 36"/>
                  <a:gd name="T8" fmla="*/ 1 w 24"/>
                  <a:gd name="T9" fmla="*/ 1 h 36"/>
                  <a:gd name="T10" fmla="*/ 1 w 24"/>
                  <a:gd name="T11" fmla="*/ 0 h 36"/>
                  <a:gd name="T12" fmla="*/ 1 w 24"/>
                  <a:gd name="T13" fmla="*/ 0 h 36"/>
                  <a:gd name="T14" fmla="*/ 1 w 24"/>
                  <a:gd name="T15" fmla="*/ 1 h 36"/>
                  <a:gd name="T16" fmla="*/ 1 w 24"/>
                  <a:gd name="T17" fmla="*/ 1 h 36"/>
                  <a:gd name="T18" fmla="*/ 1 w 24"/>
                  <a:gd name="T19" fmla="*/ 1 h 36"/>
                  <a:gd name="T20" fmla="*/ 0 w 24"/>
                  <a:gd name="T21" fmla="*/ 1 h 36"/>
                  <a:gd name="T22" fmla="*/ 0 w 24"/>
                  <a:gd name="T23" fmla="*/ 1 h 36"/>
                  <a:gd name="T24" fmla="*/ 1 w 24"/>
                  <a:gd name="T25" fmla="*/ 1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4" h="36">
                    <a:moveTo>
                      <a:pt x="8" y="36"/>
                    </a:moveTo>
                    <a:lnTo>
                      <a:pt x="8" y="36"/>
                    </a:lnTo>
                    <a:lnTo>
                      <a:pt x="16" y="28"/>
                    </a:lnTo>
                    <a:lnTo>
                      <a:pt x="20" y="21"/>
                    </a:lnTo>
                    <a:lnTo>
                      <a:pt x="24" y="11"/>
                    </a:lnTo>
                    <a:lnTo>
                      <a:pt x="24" y="0"/>
                    </a:lnTo>
                    <a:lnTo>
                      <a:pt x="14" y="0"/>
                    </a:lnTo>
                    <a:lnTo>
                      <a:pt x="12" y="9"/>
                    </a:lnTo>
                    <a:lnTo>
                      <a:pt x="10" y="17"/>
                    </a:lnTo>
                    <a:lnTo>
                      <a:pt x="6" y="22"/>
                    </a:lnTo>
                    <a:lnTo>
                      <a:pt x="0" y="28"/>
                    </a:lnTo>
                    <a:lnTo>
                      <a:pt x="8"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27" name="Freeform 221"/>
              <p:cNvSpPr>
                <a:spLocks/>
              </p:cNvSpPr>
              <p:nvPr/>
            </p:nvSpPr>
            <p:spPr bwMode="auto">
              <a:xfrm>
                <a:off x="3260" y="2997"/>
                <a:ext cx="18" cy="11"/>
              </a:xfrm>
              <a:custGeom>
                <a:avLst/>
                <a:gdLst>
                  <a:gd name="T0" fmla="*/ 0 w 38"/>
                  <a:gd name="T1" fmla="*/ 0 h 23"/>
                  <a:gd name="T2" fmla="*/ 0 w 38"/>
                  <a:gd name="T3" fmla="*/ 0 h 23"/>
                  <a:gd name="T4" fmla="*/ 0 w 38"/>
                  <a:gd name="T5" fmla="*/ 0 h 23"/>
                  <a:gd name="T6" fmla="*/ 0 w 38"/>
                  <a:gd name="T7" fmla="*/ 0 h 23"/>
                  <a:gd name="T8" fmla="*/ 0 w 38"/>
                  <a:gd name="T9" fmla="*/ 0 h 23"/>
                  <a:gd name="T10" fmla="*/ 0 w 38"/>
                  <a:gd name="T11" fmla="*/ 0 h 23"/>
                  <a:gd name="T12" fmla="*/ 0 w 38"/>
                  <a:gd name="T13" fmla="*/ 0 h 23"/>
                  <a:gd name="T14" fmla="*/ 0 w 38"/>
                  <a:gd name="T15" fmla="*/ 0 h 23"/>
                  <a:gd name="T16" fmla="*/ 0 w 38"/>
                  <a:gd name="T17" fmla="*/ 0 h 23"/>
                  <a:gd name="T18" fmla="*/ 0 w 38"/>
                  <a:gd name="T19" fmla="*/ 0 h 23"/>
                  <a:gd name="T20" fmla="*/ 0 w 38"/>
                  <a:gd name="T21" fmla="*/ 0 h 23"/>
                  <a:gd name="T22" fmla="*/ 0 w 38"/>
                  <a:gd name="T23" fmla="*/ 0 h 23"/>
                  <a:gd name="T24" fmla="*/ 0 w 38"/>
                  <a:gd name="T25" fmla="*/ 0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8" h="23">
                    <a:moveTo>
                      <a:pt x="0" y="23"/>
                    </a:moveTo>
                    <a:lnTo>
                      <a:pt x="0" y="23"/>
                    </a:lnTo>
                    <a:lnTo>
                      <a:pt x="12" y="23"/>
                    </a:lnTo>
                    <a:lnTo>
                      <a:pt x="22" y="19"/>
                    </a:lnTo>
                    <a:lnTo>
                      <a:pt x="30" y="15"/>
                    </a:lnTo>
                    <a:lnTo>
                      <a:pt x="38" y="8"/>
                    </a:lnTo>
                    <a:lnTo>
                      <a:pt x="30" y="0"/>
                    </a:lnTo>
                    <a:lnTo>
                      <a:pt x="24" y="6"/>
                    </a:lnTo>
                    <a:lnTo>
                      <a:pt x="18" y="9"/>
                    </a:lnTo>
                    <a:lnTo>
                      <a:pt x="10" y="11"/>
                    </a:lnTo>
                    <a:lnTo>
                      <a:pt x="0" y="11"/>
                    </a:lnTo>
                    <a:lnTo>
                      <a:pt x="0"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28" name="Freeform 222"/>
              <p:cNvSpPr>
                <a:spLocks/>
              </p:cNvSpPr>
              <p:nvPr/>
            </p:nvSpPr>
            <p:spPr bwMode="auto">
              <a:xfrm>
                <a:off x="3242" y="2997"/>
                <a:ext cx="18" cy="11"/>
              </a:xfrm>
              <a:custGeom>
                <a:avLst/>
                <a:gdLst>
                  <a:gd name="T0" fmla="*/ 0 w 38"/>
                  <a:gd name="T1" fmla="*/ 1 h 21"/>
                  <a:gd name="T2" fmla="*/ 0 w 38"/>
                  <a:gd name="T3" fmla="*/ 1 h 21"/>
                  <a:gd name="T4" fmla="*/ 0 w 38"/>
                  <a:gd name="T5" fmla="*/ 1 h 21"/>
                  <a:gd name="T6" fmla="*/ 0 w 38"/>
                  <a:gd name="T7" fmla="*/ 1 h 21"/>
                  <a:gd name="T8" fmla="*/ 0 w 38"/>
                  <a:gd name="T9" fmla="*/ 1 h 21"/>
                  <a:gd name="T10" fmla="*/ 0 w 38"/>
                  <a:gd name="T11" fmla="*/ 1 h 21"/>
                  <a:gd name="T12" fmla="*/ 0 w 38"/>
                  <a:gd name="T13" fmla="*/ 1 h 21"/>
                  <a:gd name="T14" fmla="*/ 0 w 38"/>
                  <a:gd name="T15" fmla="*/ 1 h 21"/>
                  <a:gd name="T16" fmla="*/ 0 w 38"/>
                  <a:gd name="T17" fmla="*/ 1 h 21"/>
                  <a:gd name="T18" fmla="*/ 0 w 38"/>
                  <a:gd name="T19" fmla="*/ 1 h 21"/>
                  <a:gd name="T20" fmla="*/ 0 w 38"/>
                  <a:gd name="T21" fmla="*/ 0 h 21"/>
                  <a:gd name="T22" fmla="*/ 0 w 38"/>
                  <a:gd name="T23" fmla="*/ 0 h 21"/>
                  <a:gd name="T24" fmla="*/ 0 w 38"/>
                  <a:gd name="T25" fmla="*/ 1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8" h="21">
                    <a:moveTo>
                      <a:pt x="0" y="7"/>
                    </a:moveTo>
                    <a:lnTo>
                      <a:pt x="0" y="6"/>
                    </a:lnTo>
                    <a:lnTo>
                      <a:pt x="8" y="13"/>
                    </a:lnTo>
                    <a:lnTo>
                      <a:pt x="18" y="17"/>
                    </a:lnTo>
                    <a:lnTo>
                      <a:pt x="28" y="21"/>
                    </a:lnTo>
                    <a:lnTo>
                      <a:pt x="38" y="21"/>
                    </a:lnTo>
                    <a:lnTo>
                      <a:pt x="38" y="9"/>
                    </a:lnTo>
                    <a:lnTo>
                      <a:pt x="30" y="9"/>
                    </a:lnTo>
                    <a:lnTo>
                      <a:pt x="22" y="7"/>
                    </a:lnTo>
                    <a:lnTo>
                      <a:pt x="14" y="4"/>
                    </a:lnTo>
                    <a:lnTo>
                      <a:pt x="8" y="0"/>
                    </a:lnTo>
                    <a:lnTo>
                      <a:pt x="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29" name="Freeform 223"/>
              <p:cNvSpPr>
                <a:spLocks/>
              </p:cNvSpPr>
              <p:nvPr/>
            </p:nvSpPr>
            <p:spPr bwMode="auto">
              <a:xfrm>
                <a:off x="3234" y="2983"/>
                <a:ext cx="11" cy="18"/>
              </a:xfrm>
              <a:custGeom>
                <a:avLst/>
                <a:gdLst>
                  <a:gd name="T0" fmla="*/ 0 w 24"/>
                  <a:gd name="T1" fmla="*/ 0 h 35"/>
                  <a:gd name="T2" fmla="*/ 0 w 24"/>
                  <a:gd name="T3" fmla="*/ 0 h 35"/>
                  <a:gd name="T4" fmla="*/ 0 w 24"/>
                  <a:gd name="T5" fmla="*/ 1 h 35"/>
                  <a:gd name="T6" fmla="*/ 0 w 24"/>
                  <a:gd name="T7" fmla="*/ 1 h 35"/>
                  <a:gd name="T8" fmla="*/ 0 w 24"/>
                  <a:gd name="T9" fmla="*/ 1 h 35"/>
                  <a:gd name="T10" fmla="*/ 0 w 24"/>
                  <a:gd name="T11" fmla="*/ 1 h 35"/>
                  <a:gd name="T12" fmla="*/ 0 w 24"/>
                  <a:gd name="T13" fmla="*/ 1 h 35"/>
                  <a:gd name="T14" fmla="*/ 0 w 24"/>
                  <a:gd name="T15" fmla="*/ 1 h 35"/>
                  <a:gd name="T16" fmla="*/ 0 w 24"/>
                  <a:gd name="T17" fmla="*/ 1 h 35"/>
                  <a:gd name="T18" fmla="*/ 0 w 24"/>
                  <a:gd name="T19" fmla="*/ 1 h 35"/>
                  <a:gd name="T20" fmla="*/ 0 w 24"/>
                  <a:gd name="T21" fmla="*/ 0 h 35"/>
                  <a:gd name="T22" fmla="*/ 0 w 24"/>
                  <a:gd name="T23" fmla="*/ 0 h 35"/>
                  <a:gd name="T24" fmla="*/ 0 w 24"/>
                  <a:gd name="T25" fmla="*/ 0 h 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4" h="35">
                    <a:moveTo>
                      <a:pt x="0" y="0"/>
                    </a:moveTo>
                    <a:lnTo>
                      <a:pt x="0" y="0"/>
                    </a:lnTo>
                    <a:lnTo>
                      <a:pt x="2" y="9"/>
                    </a:lnTo>
                    <a:lnTo>
                      <a:pt x="4" y="19"/>
                    </a:lnTo>
                    <a:lnTo>
                      <a:pt x="10" y="26"/>
                    </a:lnTo>
                    <a:lnTo>
                      <a:pt x="16" y="35"/>
                    </a:lnTo>
                    <a:lnTo>
                      <a:pt x="24" y="28"/>
                    </a:lnTo>
                    <a:lnTo>
                      <a:pt x="18" y="20"/>
                    </a:lnTo>
                    <a:lnTo>
                      <a:pt x="14" y="15"/>
                    </a:lnTo>
                    <a:lnTo>
                      <a:pt x="12" y="7"/>
                    </a:lnTo>
                    <a:lnTo>
                      <a:pt x="12"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30" name="Freeform 224"/>
              <p:cNvSpPr>
                <a:spLocks/>
              </p:cNvSpPr>
              <p:nvPr/>
            </p:nvSpPr>
            <p:spPr bwMode="auto">
              <a:xfrm>
                <a:off x="3234" y="2961"/>
                <a:ext cx="13" cy="22"/>
              </a:xfrm>
              <a:custGeom>
                <a:avLst/>
                <a:gdLst>
                  <a:gd name="T0" fmla="*/ 0 w 28"/>
                  <a:gd name="T1" fmla="*/ 0 h 45"/>
                  <a:gd name="T2" fmla="*/ 0 w 28"/>
                  <a:gd name="T3" fmla="*/ 0 h 45"/>
                  <a:gd name="T4" fmla="*/ 0 w 28"/>
                  <a:gd name="T5" fmla="*/ 0 h 45"/>
                  <a:gd name="T6" fmla="*/ 0 w 28"/>
                  <a:gd name="T7" fmla="*/ 0 h 45"/>
                  <a:gd name="T8" fmla="*/ 0 w 28"/>
                  <a:gd name="T9" fmla="*/ 0 h 45"/>
                  <a:gd name="T10" fmla="*/ 0 w 28"/>
                  <a:gd name="T11" fmla="*/ 0 h 45"/>
                  <a:gd name="T12" fmla="*/ 0 w 28"/>
                  <a:gd name="T13" fmla="*/ 0 h 45"/>
                  <a:gd name="T14" fmla="*/ 0 w 28"/>
                  <a:gd name="T15" fmla="*/ 0 h 45"/>
                  <a:gd name="T16" fmla="*/ 0 w 28"/>
                  <a:gd name="T17" fmla="*/ 0 h 45"/>
                  <a:gd name="T18" fmla="*/ 0 w 28"/>
                  <a:gd name="T19" fmla="*/ 0 h 45"/>
                  <a:gd name="T20" fmla="*/ 0 w 28"/>
                  <a:gd name="T21" fmla="*/ 0 h 45"/>
                  <a:gd name="T22" fmla="*/ 0 w 28"/>
                  <a:gd name="T23" fmla="*/ 0 h 45"/>
                  <a:gd name="T24" fmla="*/ 0 w 28"/>
                  <a:gd name="T25" fmla="*/ 0 h 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 h="45">
                    <a:moveTo>
                      <a:pt x="18" y="0"/>
                    </a:moveTo>
                    <a:lnTo>
                      <a:pt x="18" y="0"/>
                    </a:lnTo>
                    <a:lnTo>
                      <a:pt x="12" y="13"/>
                    </a:lnTo>
                    <a:lnTo>
                      <a:pt x="6" y="24"/>
                    </a:lnTo>
                    <a:lnTo>
                      <a:pt x="2" y="35"/>
                    </a:lnTo>
                    <a:lnTo>
                      <a:pt x="0" y="45"/>
                    </a:lnTo>
                    <a:lnTo>
                      <a:pt x="12" y="45"/>
                    </a:lnTo>
                    <a:lnTo>
                      <a:pt x="12" y="37"/>
                    </a:lnTo>
                    <a:lnTo>
                      <a:pt x="16" y="28"/>
                    </a:lnTo>
                    <a:lnTo>
                      <a:pt x="20" y="18"/>
                    </a:lnTo>
                    <a:lnTo>
                      <a:pt x="28" y="5"/>
                    </a:lnTo>
                    <a:lnTo>
                      <a:pt x="1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31" name="Freeform 225"/>
              <p:cNvSpPr>
                <a:spLocks/>
              </p:cNvSpPr>
              <p:nvPr/>
            </p:nvSpPr>
            <p:spPr bwMode="auto">
              <a:xfrm>
                <a:off x="3242" y="2959"/>
                <a:ext cx="7" cy="5"/>
              </a:xfrm>
              <a:custGeom>
                <a:avLst/>
                <a:gdLst>
                  <a:gd name="T0" fmla="*/ 1 w 14"/>
                  <a:gd name="T1" fmla="*/ 0 h 9"/>
                  <a:gd name="T2" fmla="*/ 1 w 14"/>
                  <a:gd name="T3" fmla="*/ 0 h 9"/>
                  <a:gd name="T4" fmla="*/ 1 w 14"/>
                  <a:gd name="T5" fmla="*/ 1 h 9"/>
                  <a:gd name="T6" fmla="*/ 0 w 14"/>
                  <a:gd name="T7" fmla="*/ 1 h 9"/>
                  <a:gd name="T8" fmla="*/ 1 w 14"/>
                  <a:gd name="T9" fmla="*/ 1 h 9"/>
                  <a:gd name="T10" fmla="*/ 1 w 14"/>
                  <a:gd name="T11" fmla="*/ 1 h 9"/>
                  <a:gd name="T12" fmla="*/ 1 w 14"/>
                  <a:gd name="T13" fmla="*/ 1 h 9"/>
                  <a:gd name="T14" fmla="*/ 1 w 14"/>
                  <a:gd name="T15" fmla="*/ 1 h 9"/>
                  <a:gd name="T16" fmla="*/ 1 w 14"/>
                  <a:gd name="T17" fmla="*/ 0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 h="9">
                    <a:moveTo>
                      <a:pt x="4" y="0"/>
                    </a:moveTo>
                    <a:lnTo>
                      <a:pt x="4" y="0"/>
                    </a:lnTo>
                    <a:lnTo>
                      <a:pt x="2" y="2"/>
                    </a:lnTo>
                    <a:lnTo>
                      <a:pt x="0" y="4"/>
                    </a:lnTo>
                    <a:lnTo>
                      <a:pt x="10" y="9"/>
                    </a:lnTo>
                    <a:lnTo>
                      <a:pt x="12" y="7"/>
                    </a:lnTo>
                    <a:lnTo>
                      <a:pt x="14" y="5"/>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32" name="Freeform 226"/>
              <p:cNvSpPr>
                <a:spLocks/>
              </p:cNvSpPr>
              <p:nvPr/>
            </p:nvSpPr>
            <p:spPr bwMode="auto">
              <a:xfrm>
                <a:off x="3244" y="2934"/>
                <a:ext cx="21" cy="28"/>
              </a:xfrm>
              <a:custGeom>
                <a:avLst/>
                <a:gdLst>
                  <a:gd name="T0" fmla="*/ 1 w 42"/>
                  <a:gd name="T1" fmla="*/ 0 h 54"/>
                  <a:gd name="T2" fmla="*/ 1 w 42"/>
                  <a:gd name="T3" fmla="*/ 1 h 54"/>
                  <a:gd name="T4" fmla="*/ 0 w 42"/>
                  <a:gd name="T5" fmla="*/ 1 h 54"/>
                  <a:gd name="T6" fmla="*/ 1 w 42"/>
                  <a:gd name="T7" fmla="*/ 1 h 54"/>
                  <a:gd name="T8" fmla="*/ 1 w 42"/>
                  <a:gd name="T9" fmla="*/ 1 h 54"/>
                  <a:gd name="T10" fmla="*/ 1 w 42"/>
                  <a:gd name="T11" fmla="*/ 0 h 54"/>
                  <a:gd name="T12" fmla="*/ 1 w 42"/>
                  <a:gd name="T13" fmla="*/ 0 h 54"/>
                  <a:gd name="T14" fmla="*/ 1 w 42"/>
                  <a:gd name="T15" fmla="*/ 0 h 54"/>
                  <a:gd name="T16" fmla="*/ 1 w 42"/>
                  <a:gd name="T17" fmla="*/ 1 h 54"/>
                  <a:gd name="T18" fmla="*/ 1 w 42"/>
                  <a:gd name="T19" fmla="*/ 0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2" h="54">
                    <a:moveTo>
                      <a:pt x="36" y="0"/>
                    </a:moveTo>
                    <a:lnTo>
                      <a:pt x="32" y="2"/>
                    </a:lnTo>
                    <a:lnTo>
                      <a:pt x="0" y="49"/>
                    </a:lnTo>
                    <a:lnTo>
                      <a:pt x="10" y="54"/>
                    </a:lnTo>
                    <a:lnTo>
                      <a:pt x="42" y="7"/>
                    </a:lnTo>
                    <a:lnTo>
                      <a:pt x="36" y="0"/>
                    </a:lnTo>
                    <a:lnTo>
                      <a:pt x="34" y="0"/>
                    </a:lnTo>
                    <a:lnTo>
                      <a:pt x="32" y="2"/>
                    </a:lnTo>
                    <a:lnTo>
                      <a:pt x="3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33" name="Freeform 227"/>
              <p:cNvSpPr>
                <a:spLocks/>
              </p:cNvSpPr>
              <p:nvPr/>
            </p:nvSpPr>
            <p:spPr bwMode="auto">
              <a:xfrm>
                <a:off x="3295" y="2981"/>
                <a:ext cx="8" cy="16"/>
              </a:xfrm>
              <a:custGeom>
                <a:avLst/>
                <a:gdLst>
                  <a:gd name="T0" fmla="*/ 0 w 18"/>
                  <a:gd name="T1" fmla="*/ 1 h 30"/>
                  <a:gd name="T2" fmla="*/ 0 w 18"/>
                  <a:gd name="T3" fmla="*/ 1 h 30"/>
                  <a:gd name="T4" fmla="*/ 0 w 18"/>
                  <a:gd name="T5" fmla="*/ 1 h 30"/>
                  <a:gd name="T6" fmla="*/ 0 w 18"/>
                  <a:gd name="T7" fmla="*/ 1 h 30"/>
                  <a:gd name="T8" fmla="*/ 0 w 18"/>
                  <a:gd name="T9" fmla="*/ 1 h 30"/>
                  <a:gd name="T10" fmla="*/ 0 w 18"/>
                  <a:gd name="T11" fmla="*/ 0 h 30"/>
                  <a:gd name="T12" fmla="*/ 0 w 18"/>
                  <a:gd name="T13" fmla="*/ 0 h 30"/>
                  <a:gd name="T14" fmla="*/ 0 w 18"/>
                  <a:gd name="T15" fmla="*/ 1 h 30"/>
                  <a:gd name="T16" fmla="*/ 0 w 18"/>
                  <a:gd name="T17" fmla="*/ 1 h 30"/>
                  <a:gd name="T18" fmla="*/ 0 w 18"/>
                  <a:gd name="T19" fmla="*/ 1 h 30"/>
                  <a:gd name="T20" fmla="*/ 0 w 18"/>
                  <a:gd name="T21" fmla="*/ 1 h 30"/>
                  <a:gd name="T22" fmla="*/ 0 w 18"/>
                  <a:gd name="T23" fmla="*/ 1 h 30"/>
                  <a:gd name="T24" fmla="*/ 0 w 18"/>
                  <a:gd name="T25" fmla="*/ 1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 h="30">
                    <a:moveTo>
                      <a:pt x="18" y="23"/>
                    </a:moveTo>
                    <a:lnTo>
                      <a:pt x="18" y="23"/>
                    </a:lnTo>
                    <a:lnTo>
                      <a:pt x="16" y="19"/>
                    </a:lnTo>
                    <a:lnTo>
                      <a:pt x="12" y="13"/>
                    </a:lnTo>
                    <a:lnTo>
                      <a:pt x="12" y="7"/>
                    </a:lnTo>
                    <a:lnTo>
                      <a:pt x="10" y="0"/>
                    </a:lnTo>
                    <a:lnTo>
                      <a:pt x="0" y="0"/>
                    </a:lnTo>
                    <a:lnTo>
                      <a:pt x="0" y="9"/>
                    </a:lnTo>
                    <a:lnTo>
                      <a:pt x="2" y="17"/>
                    </a:lnTo>
                    <a:lnTo>
                      <a:pt x="6" y="24"/>
                    </a:lnTo>
                    <a:lnTo>
                      <a:pt x="10" y="30"/>
                    </a:lnTo>
                    <a:lnTo>
                      <a:pt x="18"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34" name="Freeform 228"/>
              <p:cNvSpPr>
                <a:spLocks/>
              </p:cNvSpPr>
              <p:nvPr/>
            </p:nvSpPr>
            <p:spPr bwMode="auto">
              <a:xfrm>
                <a:off x="3299" y="2993"/>
                <a:ext cx="15" cy="9"/>
              </a:xfrm>
              <a:custGeom>
                <a:avLst/>
                <a:gdLst>
                  <a:gd name="T0" fmla="*/ 1 w 30"/>
                  <a:gd name="T1" fmla="*/ 1 h 18"/>
                  <a:gd name="T2" fmla="*/ 1 w 30"/>
                  <a:gd name="T3" fmla="*/ 1 h 18"/>
                  <a:gd name="T4" fmla="*/ 1 w 30"/>
                  <a:gd name="T5" fmla="*/ 1 h 18"/>
                  <a:gd name="T6" fmla="*/ 1 w 30"/>
                  <a:gd name="T7" fmla="*/ 1 h 18"/>
                  <a:gd name="T8" fmla="*/ 1 w 30"/>
                  <a:gd name="T9" fmla="*/ 1 h 18"/>
                  <a:gd name="T10" fmla="*/ 1 w 30"/>
                  <a:gd name="T11" fmla="*/ 0 h 18"/>
                  <a:gd name="T12" fmla="*/ 0 w 30"/>
                  <a:gd name="T13" fmla="*/ 1 h 18"/>
                  <a:gd name="T14" fmla="*/ 1 w 30"/>
                  <a:gd name="T15" fmla="*/ 1 h 18"/>
                  <a:gd name="T16" fmla="*/ 1 w 30"/>
                  <a:gd name="T17" fmla="*/ 1 h 18"/>
                  <a:gd name="T18" fmla="*/ 1 w 30"/>
                  <a:gd name="T19" fmla="*/ 1 h 18"/>
                  <a:gd name="T20" fmla="*/ 1 w 30"/>
                  <a:gd name="T21" fmla="*/ 1 h 18"/>
                  <a:gd name="T22" fmla="*/ 1 w 30"/>
                  <a:gd name="T23" fmla="*/ 1 h 18"/>
                  <a:gd name="T24" fmla="*/ 1 w 30"/>
                  <a:gd name="T25" fmla="*/ 1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18">
                    <a:moveTo>
                      <a:pt x="30" y="7"/>
                    </a:moveTo>
                    <a:lnTo>
                      <a:pt x="30" y="7"/>
                    </a:lnTo>
                    <a:lnTo>
                      <a:pt x="22" y="7"/>
                    </a:lnTo>
                    <a:lnTo>
                      <a:pt x="18" y="5"/>
                    </a:lnTo>
                    <a:lnTo>
                      <a:pt x="12" y="3"/>
                    </a:lnTo>
                    <a:lnTo>
                      <a:pt x="8" y="0"/>
                    </a:lnTo>
                    <a:lnTo>
                      <a:pt x="0" y="7"/>
                    </a:lnTo>
                    <a:lnTo>
                      <a:pt x="6" y="13"/>
                    </a:lnTo>
                    <a:lnTo>
                      <a:pt x="12" y="15"/>
                    </a:lnTo>
                    <a:lnTo>
                      <a:pt x="20" y="18"/>
                    </a:lnTo>
                    <a:lnTo>
                      <a:pt x="30" y="18"/>
                    </a:lnTo>
                    <a:lnTo>
                      <a:pt x="3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35" name="Freeform 229"/>
              <p:cNvSpPr>
                <a:spLocks/>
              </p:cNvSpPr>
              <p:nvPr/>
            </p:nvSpPr>
            <p:spPr bwMode="auto">
              <a:xfrm>
                <a:off x="3314" y="2993"/>
                <a:ext cx="13" cy="9"/>
              </a:xfrm>
              <a:custGeom>
                <a:avLst/>
                <a:gdLst>
                  <a:gd name="T0" fmla="*/ 0 w 28"/>
                  <a:gd name="T1" fmla="*/ 0 h 18"/>
                  <a:gd name="T2" fmla="*/ 0 w 28"/>
                  <a:gd name="T3" fmla="*/ 0 h 18"/>
                  <a:gd name="T4" fmla="*/ 0 w 28"/>
                  <a:gd name="T5" fmla="*/ 1 h 18"/>
                  <a:gd name="T6" fmla="*/ 0 w 28"/>
                  <a:gd name="T7" fmla="*/ 1 h 18"/>
                  <a:gd name="T8" fmla="*/ 0 w 28"/>
                  <a:gd name="T9" fmla="*/ 1 h 18"/>
                  <a:gd name="T10" fmla="*/ 0 w 28"/>
                  <a:gd name="T11" fmla="*/ 1 h 18"/>
                  <a:gd name="T12" fmla="*/ 0 w 28"/>
                  <a:gd name="T13" fmla="*/ 1 h 18"/>
                  <a:gd name="T14" fmla="*/ 0 w 28"/>
                  <a:gd name="T15" fmla="*/ 1 h 18"/>
                  <a:gd name="T16" fmla="*/ 0 w 28"/>
                  <a:gd name="T17" fmla="*/ 1 h 18"/>
                  <a:gd name="T18" fmla="*/ 0 w 28"/>
                  <a:gd name="T19" fmla="*/ 1 h 18"/>
                  <a:gd name="T20" fmla="*/ 0 w 28"/>
                  <a:gd name="T21" fmla="*/ 1 h 18"/>
                  <a:gd name="T22" fmla="*/ 0 w 28"/>
                  <a:gd name="T23" fmla="*/ 1 h 18"/>
                  <a:gd name="T24" fmla="*/ 0 w 28"/>
                  <a:gd name="T25" fmla="*/ 0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 h="18">
                    <a:moveTo>
                      <a:pt x="20" y="0"/>
                    </a:moveTo>
                    <a:lnTo>
                      <a:pt x="20" y="0"/>
                    </a:lnTo>
                    <a:lnTo>
                      <a:pt x="16" y="3"/>
                    </a:lnTo>
                    <a:lnTo>
                      <a:pt x="12" y="5"/>
                    </a:lnTo>
                    <a:lnTo>
                      <a:pt x="6" y="7"/>
                    </a:lnTo>
                    <a:lnTo>
                      <a:pt x="0" y="7"/>
                    </a:lnTo>
                    <a:lnTo>
                      <a:pt x="0" y="18"/>
                    </a:lnTo>
                    <a:lnTo>
                      <a:pt x="8" y="18"/>
                    </a:lnTo>
                    <a:lnTo>
                      <a:pt x="16" y="15"/>
                    </a:lnTo>
                    <a:lnTo>
                      <a:pt x="22" y="13"/>
                    </a:lnTo>
                    <a:lnTo>
                      <a:pt x="28" y="7"/>
                    </a:lnTo>
                    <a:lnTo>
                      <a:pt x="2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36" name="Freeform 230"/>
              <p:cNvSpPr>
                <a:spLocks/>
              </p:cNvSpPr>
              <p:nvPr/>
            </p:nvSpPr>
            <p:spPr bwMode="auto">
              <a:xfrm>
                <a:off x="3324" y="2982"/>
                <a:ext cx="9" cy="15"/>
              </a:xfrm>
              <a:custGeom>
                <a:avLst/>
                <a:gdLst>
                  <a:gd name="T0" fmla="*/ 0 w 20"/>
                  <a:gd name="T1" fmla="*/ 0 h 28"/>
                  <a:gd name="T2" fmla="*/ 0 w 20"/>
                  <a:gd name="T3" fmla="*/ 0 h 28"/>
                  <a:gd name="T4" fmla="*/ 0 w 20"/>
                  <a:gd name="T5" fmla="*/ 1 h 28"/>
                  <a:gd name="T6" fmla="*/ 0 w 20"/>
                  <a:gd name="T7" fmla="*/ 1 h 28"/>
                  <a:gd name="T8" fmla="*/ 0 w 20"/>
                  <a:gd name="T9" fmla="*/ 1 h 28"/>
                  <a:gd name="T10" fmla="*/ 0 w 20"/>
                  <a:gd name="T11" fmla="*/ 1 h 28"/>
                  <a:gd name="T12" fmla="*/ 0 w 20"/>
                  <a:gd name="T13" fmla="*/ 1 h 28"/>
                  <a:gd name="T14" fmla="*/ 0 w 20"/>
                  <a:gd name="T15" fmla="*/ 1 h 28"/>
                  <a:gd name="T16" fmla="*/ 0 w 20"/>
                  <a:gd name="T17" fmla="*/ 1 h 28"/>
                  <a:gd name="T18" fmla="*/ 0 w 20"/>
                  <a:gd name="T19" fmla="*/ 1 h 28"/>
                  <a:gd name="T20" fmla="*/ 0 w 20"/>
                  <a:gd name="T21" fmla="*/ 0 h 28"/>
                  <a:gd name="T22" fmla="*/ 0 w 20"/>
                  <a:gd name="T23" fmla="*/ 0 h 28"/>
                  <a:gd name="T24" fmla="*/ 0 w 20"/>
                  <a:gd name="T25" fmla="*/ 0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 h="28">
                    <a:moveTo>
                      <a:pt x="8" y="0"/>
                    </a:moveTo>
                    <a:lnTo>
                      <a:pt x="8" y="0"/>
                    </a:lnTo>
                    <a:lnTo>
                      <a:pt x="8" y="5"/>
                    </a:lnTo>
                    <a:lnTo>
                      <a:pt x="6" y="11"/>
                    </a:lnTo>
                    <a:lnTo>
                      <a:pt x="4" y="17"/>
                    </a:lnTo>
                    <a:lnTo>
                      <a:pt x="0" y="21"/>
                    </a:lnTo>
                    <a:lnTo>
                      <a:pt x="8" y="28"/>
                    </a:lnTo>
                    <a:lnTo>
                      <a:pt x="14" y="22"/>
                    </a:lnTo>
                    <a:lnTo>
                      <a:pt x="16" y="15"/>
                    </a:lnTo>
                    <a:lnTo>
                      <a:pt x="18" y="7"/>
                    </a:lnTo>
                    <a:lnTo>
                      <a:pt x="20" y="0"/>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37" name="Freeform 231"/>
              <p:cNvSpPr>
                <a:spLocks/>
              </p:cNvSpPr>
              <p:nvPr/>
            </p:nvSpPr>
            <p:spPr bwMode="auto">
              <a:xfrm>
                <a:off x="3327" y="2959"/>
                <a:ext cx="6" cy="23"/>
              </a:xfrm>
              <a:custGeom>
                <a:avLst/>
                <a:gdLst>
                  <a:gd name="T0" fmla="*/ 1 w 12"/>
                  <a:gd name="T1" fmla="*/ 0 h 47"/>
                  <a:gd name="T2" fmla="*/ 0 w 12"/>
                  <a:gd name="T3" fmla="*/ 0 h 47"/>
                  <a:gd name="T4" fmla="*/ 0 w 12"/>
                  <a:gd name="T5" fmla="*/ 0 h 47"/>
                  <a:gd name="T6" fmla="*/ 1 w 12"/>
                  <a:gd name="T7" fmla="*/ 0 h 47"/>
                  <a:gd name="T8" fmla="*/ 1 w 12"/>
                  <a:gd name="T9" fmla="*/ 0 h 47"/>
                  <a:gd name="T10" fmla="*/ 1 w 12"/>
                  <a:gd name="T11" fmla="*/ 0 h 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47">
                    <a:moveTo>
                      <a:pt x="12" y="0"/>
                    </a:moveTo>
                    <a:lnTo>
                      <a:pt x="0" y="0"/>
                    </a:lnTo>
                    <a:lnTo>
                      <a:pt x="0" y="47"/>
                    </a:lnTo>
                    <a:lnTo>
                      <a:pt x="12" y="47"/>
                    </a:lnTo>
                    <a:lnTo>
                      <a:pt x="1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38" name="Freeform 232"/>
              <p:cNvSpPr>
                <a:spLocks/>
              </p:cNvSpPr>
              <p:nvPr/>
            </p:nvSpPr>
            <p:spPr bwMode="auto">
              <a:xfrm>
                <a:off x="3324" y="2945"/>
                <a:ext cx="9" cy="14"/>
              </a:xfrm>
              <a:custGeom>
                <a:avLst/>
                <a:gdLst>
                  <a:gd name="T0" fmla="*/ 0 w 20"/>
                  <a:gd name="T1" fmla="*/ 1 h 28"/>
                  <a:gd name="T2" fmla="*/ 0 w 20"/>
                  <a:gd name="T3" fmla="*/ 1 h 28"/>
                  <a:gd name="T4" fmla="*/ 0 w 20"/>
                  <a:gd name="T5" fmla="*/ 1 h 28"/>
                  <a:gd name="T6" fmla="*/ 0 w 20"/>
                  <a:gd name="T7" fmla="*/ 1 h 28"/>
                  <a:gd name="T8" fmla="*/ 0 w 20"/>
                  <a:gd name="T9" fmla="*/ 1 h 28"/>
                  <a:gd name="T10" fmla="*/ 0 w 20"/>
                  <a:gd name="T11" fmla="*/ 1 h 28"/>
                  <a:gd name="T12" fmla="*/ 0 w 20"/>
                  <a:gd name="T13" fmla="*/ 1 h 28"/>
                  <a:gd name="T14" fmla="*/ 0 w 20"/>
                  <a:gd name="T15" fmla="*/ 1 h 28"/>
                  <a:gd name="T16" fmla="*/ 0 w 20"/>
                  <a:gd name="T17" fmla="*/ 1 h 28"/>
                  <a:gd name="T18" fmla="*/ 0 w 20"/>
                  <a:gd name="T19" fmla="*/ 1 h 28"/>
                  <a:gd name="T20" fmla="*/ 0 w 20"/>
                  <a:gd name="T21" fmla="*/ 0 h 28"/>
                  <a:gd name="T22" fmla="*/ 0 w 20"/>
                  <a:gd name="T23" fmla="*/ 0 h 28"/>
                  <a:gd name="T24" fmla="*/ 0 w 20"/>
                  <a:gd name="T25" fmla="*/ 1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 h="28">
                    <a:moveTo>
                      <a:pt x="0" y="5"/>
                    </a:moveTo>
                    <a:lnTo>
                      <a:pt x="0" y="5"/>
                    </a:lnTo>
                    <a:lnTo>
                      <a:pt x="4" y="11"/>
                    </a:lnTo>
                    <a:lnTo>
                      <a:pt x="6" y="15"/>
                    </a:lnTo>
                    <a:lnTo>
                      <a:pt x="8" y="20"/>
                    </a:lnTo>
                    <a:lnTo>
                      <a:pt x="8" y="28"/>
                    </a:lnTo>
                    <a:lnTo>
                      <a:pt x="20" y="28"/>
                    </a:lnTo>
                    <a:lnTo>
                      <a:pt x="18" y="20"/>
                    </a:lnTo>
                    <a:lnTo>
                      <a:pt x="16" y="11"/>
                    </a:lnTo>
                    <a:lnTo>
                      <a:pt x="14" y="5"/>
                    </a:lnTo>
                    <a:lnTo>
                      <a:pt x="8" y="0"/>
                    </a:lnTo>
                    <a:lnTo>
                      <a:pt x="0"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39" name="Freeform 233"/>
              <p:cNvSpPr>
                <a:spLocks/>
              </p:cNvSpPr>
              <p:nvPr/>
            </p:nvSpPr>
            <p:spPr bwMode="auto">
              <a:xfrm>
                <a:off x="3314" y="2939"/>
                <a:ext cx="13" cy="9"/>
              </a:xfrm>
              <a:custGeom>
                <a:avLst/>
                <a:gdLst>
                  <a:gd name="T0" fmla="*/ 0 w 28"/>
                  <a:gd name="T1" fmla="*/ 1 h 17"/>
                  <a:gd name="T2" fmla="*/ 0 w 28"/>
                  <a:gd name="T3" fmla="*/ 1 h 17"/>
                  <a:gd name="T4" fmla="*/ 0 w 28"/>
                  <a:gd name="T5" fmla="*/ 1 h 17"/>
                  <a:gd name="T6" fmla="*/ 0 w 28"/>
                  <a:gd name="T7" fmla="*/ 1 h 17"/>
                  <a:gd name="T8" fmla="*/ 0 w 28"/>
                  <a:gd name="T9" fmla="*/ 1 h 17"/>
                  <a:gd name="T10" fmla="*/ 0 w 28"/>
                  <a:gd name="T11" fmla="*/ 1 h 17"/>
                  <a:gd name="T12" fmla="*/ 0 w 28"/>
                  <a:gd name="T13" fmla="*/ 1 h 17"/>
                  <a:gd name="T14" fmla="*/ 0 w 28"/>
                  <a:gd name="T15" fmla="*/ 1 h 17"/>
                  <a:gd name="T16" fmla="*/ 0 w 28"/>
                  <a:gd name="T17" fmla="*/ 1 h 17"/>
                  <a:gd name="T18" fmla="*/ 0 w 28"/>
                  <a:gd name="T19" fmla="*/ 0 h 17"/>
                  <a:gd name="T20" fmla="*/ 0 w 28"/>
                  <a:gd name="T21" fmla="*/ 0 h 17"/>
                  <a:gd name="T22" fmla="*/ 0 w 28"/>
                  <a:gd name="T23" fmla="*/ 0 h 17"/>
                  <a:gd name="T24" fmla="*/ 0 w 28"/>
                  <a:gd name="T25" fmla="*/ 1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 h="17">
                    <a:moveTo>
                      <a:pt x="0" y="10"/>
                    </a:moveTo>
                    <a:lnTo>
                      <a:pt x="0" y="10"/>
                    </a:lnTo>
                    <a:lnTo>
                      <a:pt x="6" y="12"/>
                    </a:lnTo>
                    <a:lnTo>
                      <a:pt x="12" y="12"/>
                    </a:lnTo>
                    <a:lnTo>
                      <a:pt x="16" y="15"/>
                    </a:lnTo>
                    <a:lnTo>
                      <a:pt x="20" y="17"/>
                    </a:lnTo>
                    <a:lnTo>
                      <a:pt x="28" y="12"/>
                    </a:lnTo>
                    <a:lnTo>
                      <a:pt x="22" y="6"/>
                    </a:lnTo>
                    <a:lnTo>
                      <a:pt x="16" y="2"/>
                    </a:lnTo>
                    <a:lnTo>
                      <a:pt x="8" y="0"/>
                    </a:lnTo>
                    <a:lnTo>
                      <a:pt x="0" y="0"/>
                    </a:lnTo>
                    <a:lnTo>
                      <a:pt x="0"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40" name="Freeform 234"/>
              <p:cNvSpPr>
                <a:spLocks/>
              </p:cNvSpPr>
              <p:nvPr/>
            </p:nvSpPr>
            <p:spPr bwMode="auto">
              <a:xfrm>
                <a:off x="3299" y="2939"/>
                <a:ext cx="15" cy="9"/>
              </a:xfrm>
              <a:custGeom>
                <a:avLst/>
                <a:gdLst>
                  <a:gd name="T0" fmla="*/ 1 w 30"/>
                  <a:gd name="T1" fmla="*/ 1 h 17"/>
                  <a:gd name="T2" fmla="*/ 1 w 30"/>
                  <a:gd name="T3" fmla="*/ 1 h 17"/>
                  <a:gd name="T4" fmla="*/ 1 w 30"/>
                  <a:gd name="T5" fmla="*/ 1 h 17"/>
                  <a:gd name="T6" fmla="*/ 1 w 30"/>
                  <a:gd name="T7" fmla="*/ 1 h 17"/>
                  <a:gd name="T8" fmla="*/ 1 w 30"/>
                  <a:gd name="T9" fmla="*/ 1 h 17"/>
                  <a:gd name="T10" fmla="*/ 1 w 30"/>
                  <a:gd name="T11" fmla="*/ 1 h 17"/>
                  <a:gd name="T12" fmla="*/ 1 w 30"/>
                  <a:gd name="T13" fmla="*/ 0 h 17"/>
                  <a:gd name="T14" fmla="*/ 1 w 30"/>
                  <a:gd name="T15" fmla="*/ 0 h 17"/>
                  <a:gd name="T16" fmla="*/ 1 w 30"/>
                  <a:gd name="T17" fmla="*/ 1 h 17"/>
                  <a:gd name="T18" fmla="*/ 1 w 30"/>
                  <a:gd name="T19" fmla="*/ 1 h 17"/>
                  <a:gd name="T20" fmla="*/ 0 w 30"/>
                  <a:gd name="T21" fmla="*/ 1 h 17"/>
                  <a:gd name="T22" fmla="*/ 0 w 30"/>
                  <a:gd name="T23" fmla="*/ 1 h 17"/>
                  <a:gd name="T24" fmla="*/ 1 w 30"/>
                  <a:gd name="T25" fmla="*/ 1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17">
                    <a:moveTo>
                      <a:pt x="8" y="17"/>
                    </a:moveTo>
                    <a:lnTo>
                      <a:pt x="8" y="17"/>
                    </a:lnTo>
                    <a:lnTo>
                      <a:pt x="12" y="15"/>
                    </a:lnTo>
                    <a:lnTo>
                      <a:pt x="18" y="12"/>
                    </a:lnTo>
                    <a:lnTo>
                      <a:pt x="22" y="12"/>
                    </a:lnTo>
                    <a:lnTo>
                      <a:pt x="30" y="10"/>
                    </a:lnTo>
                    <a:lnTo>
                      <a:pt x="30" y="0"/>
                    </a:lnTo>
                    <a:lnTo>
                      <a:pt x="20" y="0"/>
                    </a:lnTo>
                    <a:lnTo>
                      <a:pt x="12" y="2"/>
                    </a:lnTo>
                    <a:lnTo>
                      <a:pt x="6" y="6"/>
                    </a:lnTo>
                    <a:lnTo>
                      <a:pt x="0" y="12"/>
                    </a:lnTo>
                    <a:lnTo>
                      <a:pt x="8"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41" name="Freeform 235"/>
              <p:cNvSpPr>
                <a:spLocks/>
              </p:cNvSpPr>
              <p:nvPr/>
            </p:nvSpPr>
            <p:spPr bwMode="auto">
              <a:xfrm>
                <a:off x="3295" y="2945"/>
                <a:ext cx="8" cy="14"/>
              </a:xfrm>
              <a:custGeom>
                <a:avLst/>
                <a:gdLst>
                  <a:gd name="T0" fmla="*/ 0 w 18"/>
                  <a:gd name="T1" fmla="*/ 1 h 28"/>
                  <a:gd name="T2" fmla="*/ 0 w 18"/>
                  <a:gd name="T3" fmla="*/ 1 h 28"/>
                  <a:gd name="T4" fmla="*/ 0 w 18"/>
                  <a:gd name="T5" fmla="*/ 1 h 28"/>
                  <a:gd name="T6" fmla="*/ 0 w 18"/>
                  <a:gd name="T7" fmla="*/ 1 h 28"/>
                  <a:gd name="T8" fmla="*/ 0 w 18"/>
                  <a:gd name="T9" fmla="*/ 1 h 28"/>
                  <a:gd name="T10" fmla="*/ 0 w 18"/>
                  <a:gd name="T11" fmla="*/ 1 h 28"/>
                  <a:gd name="T12" fmla="*/ 0 w 18"/>
                  <a:gd name="T13" fmla="*/ 0 h 28"/>
                  <a:gd name="T14" fmla="*/ 0 w 18"/>
                  <a:gd name="T15" fmla="*/ 1 h 28"/>
                  <a:gd name="T16" fmla="*/ 0 w 18"/>
                  <a:gd name="T17" fmla="*/ 1 h 28"/>
                  <a:gd name="T18" fmla="*/ 0 w 18"/>
                  <a:gd name="T19" fmla="*/ 1 h 28"/>
                  <a:gd name="T20" fmla="*/ 0 w 18"/>
                  <a:gd name="T21" fmla="*/ 1 h 28"/>
                  <a:gd name="T22" fmla="*/ 0 w 18"/>
                  <a:gd name="T23" fmla="*/ 1 h 28"/>
                  <a:gd name="T24" fmla="*/ 0 w 18"/>
                  <a:gd name="T25" fmla="*/ 1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 h="28">
                    <a:moveTo>
                      <a:pt x="10" y="28"/>
                    </a:moveTo>
                    <a:lnTo>
                      <a:pt x="10" y="28"/>
                    </a:lnTo>
                    <a:lnTo>
                      <a:pt x="12" y="22"/>
                    </a:lnTo>
                    <a:lnTo>
                      <a:pt x="12" y="15"/>
                    </a:lnTo>
                    <a:lnTo>
                      <a:pt x="16" y="11"/>
                    </a:lnTo>
                    <a:lnTo>
                      <a:pt x="18" y="5"/>
                    </a:lnTo>
                    <a:lnTo>
                      <a:pt x="10" y="0"/>
                    </a:lnTo>
                    <a:lnTo>
                      <a:pt x="6" y="5"/>
                    </a:lnTo>
                    <a:lnTo>
                      <a:pt x="2" y="13"/>
                    </a:lnTo>
                    <a:lnTo>
                      <a:pt x="0" y="20"/>
                    </a:lnTo>
                    <a:lnTo>
                      <a:pt x="0" y="28"/>
                    </a:lnTo>
                    <a:lnTo>
                      <a:pt x="1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42" name="Freeform 236"/>
              <p:cNvSpPr>
                <a:spLocks/>
              </p:cNvSpPr>
              <p:nvPr/>
            </p:nvSpPr>
            <p:spPr bwMode="auto">
              <a:xfrm>
                <a:off x="3295" y="2959"/>
                <a:ext cx="4" cy="22"/>
              </a:xfrm>
              <a:custGeom>
                <a:avLst/>
                <a:gdLst>
                  <a:gd name="T0" fmla="*/ 0 w 10"/>
                  <a:gd name="T1" fmla="*/ 0 h 45"/>
                  <a:gd name="T2" fmla="*/ 0 w 10"/>
                  <a:gd name="T3" fmla="*/ 0 h 45"/>
                  <a:gd name="T4" fmla="*/ 0 w 10"/>
                  <a:gd name="T5" fmla="*/ 0 h 45"/>
                  <a:gd name="T6" fmla="*/ 0 w 10"/>
                  <a:gd name="T7" fmla="*/ 0 h 45"/>
                  <a:gd name="T8" fmla="*/ 0 w 10"/>
                  <a:gd name="T9" fmla="*/ 0 h 45"/>
                  <a:gd name="T10" fmla="*/ 0 w 10"/>
                  <a:gd name="T11" fmla="*/ 0 h 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 h="45">
                    <a:moveTo>
                      <a:pt x="0" y="45"/>
                    </a:moveTo>
                    <a:lnTo>
                      <a:pt x="10" y="45"/>
                    </a:lnTo>
                    <a:lnTo>
                      <a:pt x="10" y="0"/>
                    </a:lnTo>
                    <a:lnTo>
                      <a:pt x="0" y="0"/>
                    </a:lnTo>
                    <a:lnTo>
                      <a:pt x="0"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43" name="Freeform 237"/>
              <p:cNvSpPr>
                <a:spLocks/>
              </p:cNvSpPr>
              <p:nvPr/>
            </p:nvSpPr>
            <p:spPr bwMode="auto">
              <a:xfrm>
                <a:off x="3288" y="2961"/>
                <a:ext cx="5" cy="20"/>
              </a:xfrm>
              <a:custGeom>
                <a:avLst/>
                <a:gdLst>
                  <a:gd name="T0" fmla="*/ 1 w 10"/>
                  <a:gd name="T1" fmla="*/ 0 h 39"/>
                  <a:gd name="T2" fmla="*/ 0 w 10"/>
                  <a:gd name="T3" fmla="*/ 0 h 39"/>
                  <a:gd name="T4" fmla="*/ 0 w 10"/>
                  <a:gd name="T5" fmla="*/ 1 h 39"/>
                  <a:gd name="T6" fmla="*/ 1 w 10"/>
                  <a:gd name="T7" fmla="*/ 1 h 39"/>
                  <a:gd name="T8" fmla="*/ 1 w 10"/>
                  <a:gd name="T9" fmla="*/ 0 h 39"/>
                  <a:gd name="T10" fmla="*/ 1 w 10"/>
                  <a:gd name="T11" fmla="*/ 0 h 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 h="39">
                    <a:moveTo>
                      <a:pt x="10" y="0"/>
                    </a:moveTo>
                    <a:lnTo>
                      <a:pt x="0" y="0"/>
                    </a:lnTo>
                    <a:lnTo>
                      <a:pt x="0" y="39"/>
                    </a:lnTo>
                    <a:lnTo>
                      <a:pt x="10" y="39"/>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44" name="Freeform 238"/>
              <p:cNvSpPr>
                <a:spLocks/>
              </p:cNvSpPr>
              <p:nvPr/>
            </p:nvSpPr>
            <p:spPr bwMode="auto">
              <a:xfrm>
                <a:off x="3288" y="2950"/>
                <a:ext cx="6" cy="11"/>
              </a:xfrm>
              <a:custGeom>
                <a:avLst/>
                <a:gdLst>
                  <a:gd name="T0" fmla="*/ 1 w 12"/>
                  <a:gd name="T1" fmla="*/ 0 h 21"/>
                  <a:gd name="T2" fmla="*/ 1 w 12"/>
                  <a:gd name="T3" fmla="*/ 0 h 21"/>
                  <a:gd name="T4" fmla="*/ 0 w 12"/>
                  <a:gd name="T5" fmla="*/ 1 h 21"/>
                  <a:gd name="T6" fmla="*/ 0 w 12"/>
                  <a:gd name="T7" fmla="*/ 1 h 21"/>
                  <a:gd name="T8" fmla="*/ 1 w 12"/>
                  <a:gd name="T9" fmla="*/ 1 h 21"/>
                  <a:gd name="T10" fmla="*/ 1 w 12"/>
                  <a:gd name="T11" fmla="*/ 1 h 21"/>
                  <a:gd name="T12" fmla="*/ 1 w 12"/>
                  <a:gd name="T13" fmla="*/ 1 h 21"/>
                  <a:gd name="T14" fmla="*/ 1 w 12"/>
                  <a:gd name="T15" fmla="*/ 1 h 21"/>
                  <a:gd name="T16" fmla="*/ 1 w 12"/>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21">
                    <a:moveTo>
                      <a:pt x="2" y="0"/>
                    </a:moveTo>
                    <a:lnTo>
                      <a:pt x="2" y="0"/>
                    </a:lnTo>
                    <a:lnTo>
                      <a:pt x="0" y="7"/>
                    </a:lnTo>
                    <a:lnTo>
                      <a:pt x="0" y="21"/>
                    </a:lnTo>
                    <a:lnTo>
                      <a:pt x="10" y="21"/>
                    </a:lnTo>
                    <a:lnTo>
                      <a:pt x="12" y="9"/>
                    </a:lnTo>
                    <a:lnTo>
                      <a:pt x="12" y="2"/>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45" name="Freeform 239"/>
              <p:cNvSpPr>
                <a:spLocks/>
              </p:cNvSpPr>
              <p:nvPr/>
            </p:nvSpPr>
            <p:spPr bwMode="auto">
              <a:xfrm>
                <a:off x="3289" y="2943"/>
                <a:ext cx="8" cy="8"/>
              </a:xfrm>
              <a:custGeom>
                <a:avLst/>
                <a:gdLst>
                  <a:gd name="T0" fmla="*/ 1 w 16"/>
                  <a:gd name="T1" fmla="*/ 0 h 17"/>
                  <a:gd name="T2" fmla="*/ 1 w 16"/>
                  <a:gd name="T3" fmla="*/ 0 h 17"/>
                  <a:gd name="T4" fmla="*/ 1 w 16"/>
                  <a:gd name="T5" fmla="*/ 0 h 17"/>
                  <a:gd name="T6" fmla="*/ 0 w 16"/>
                  <a:gd name="T7" fmla="*/ 0 h 17"/>
                  <a:gd name="T8" fmla="*/ 1 w 16"/>
                  <a:gd name="T9" fmla="*/ 0 h 17"/>
                  <a:gd name="T10" fmla="*/ 1 w 16"/>
                  <a:gd name="T11" fmla="*/ 0 h 17"/>
                  <a:gd name="T12" fmla="*/ 1 w 16"/>
                  <a:gd name="T13" fmla="*/ 0 h 17"/>
                  <a:gd name="T14" fmla="*/ 1 w 16"/>
                  <a:gd name="T15" fmla="*/ 0 h 17"/>
                  <a:gd name="T16" fmla="*/ 1 w 16"/>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17">
                    <a:moveTo>
                      <a:pt x="8" y="0"/>
                    </a:moveTo>
                    <a:lnTo>
                      <a:pt x="8" y="0"/>
                    </a:lnTo>
                    <a:lnTo>
                      <a:pt x="2" y="7"/>
                    </a:lnTo>
                    <a:lnTo>
                      <a:pt x="0" y="15"/>
                    </a:lnTo>
                    <a:lnTo>
                      <a:pt x="10" y="17"/>
                    </a:lnTo>
                    <a:lnTo>
                      <a:pt x="12" y="11"/>
                    </a:lnTo>
                    <a:lnTo>
                      <a:pt x="16" y="7"/>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46" name="Freeform 240"/>
              <p:cNvSpPr>
                <a:spLocks/>
              </p:cNvSpPr>
              <p:nvPr/>
            </p:nvSpPr>
            <p:spPr bwMode="auto">
              <a:xfrm>
                <a:off x="3293" y="2935"/>
                <a:ext cx="11" cy="12"/>
              </a:xfrm>
              <a:custGeom>
                <a:avLst/>
                <a:gdLst>
                  <a:gd name="T0" fmla="*/ 0 w 24"/>
                  <a:gd name="T1" fmla="*/ 0 h 22"/>
                  <a:gd name="T2" fmla="*/ 0 w 24"/>
                  <a:gd name="T3" fmla="*/ 0 h 22"/>
                  <a:gd name="T4" fmla="*/ 0 w 24"/>
                  <a:gd name="T5" fmla="*/ 1 h 22"/>
                  <a:gd name="T6" fmla="*/ 0 w 24"/>
                  <a:gd name="T7" fmla="*/ 1 h 22"/>
                  <a:gd name="T8" fmla="*/ 0 w 24"/>
                  <a:gd name="T9" fmla="*/ 1 h 22"/>
                  <a:gd name="T10" fmla="*/ 0 w 24"/>
                  <a:gd name="T11" fmla="*/ 1 h 22"/>
                  <a:gd name="T12" fmla="*/ 0 w 24"/>
                  <a:gd name="T13" fmla="*/ 1 h 22"/>
                  <a:gd name="T14" fmla="*/ 0 w 24"/>
                  <a:gd name="T15" fmla="*/ 1 h 22"/>
                  <a:gd name="T16" fmla="*/ 0 w 24"/>
                  <a:gd name="T17" fmla="*/ 0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22">
                    <a:moveTo>
                      <a:pt x="18" y="0"/>
                    </a:moveTo>
                    <a:lnTo>
                      <a:pt x="18" y="0"/>
                    </a:lnTo>
                    <a:lnTo>
                      <a:pt x="8" y="7"/>
                    </a:lnTo>
                    <a:lnTo>
                      <a:pt x="0" y="15"/>
                    </a:lnTo>
                    <a:lnTo>
                      <a:pt x="8" y="22"/>
                    </a:lnTo>
                    <a:lnTo>
                      <a:pt x="16" y="15"/>
                    </a:lnTo>
                    <a:lnTo>
                      <a:pt x="24" y="9"/>
                    </a:lnTo>
                    <a:lnTo>
                      <a:pt x="1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47" name="Freeform 241"/>
              <p:cNvSpPr>
                <a:spLocks/>
              </p:cNvSpPr>
              <p:nvPr/>
            </p:nvSpPr>
            <p:spPr bwMode="auto">
              <a:xfrm>
                <a:off x="3301" y="2933"/>
                <a:ext cx="13" cy="7"/>
              </a:xfrm>
              <a:custGeom>
                <a:avLst/>
                <a:gdLst>
                  <a:gd name="T0" fmla="*/ 1 w 26"/>
                  <a:gd name="T1" fmla="*/ 0 h 15"/>
                  <a:gd name="T2" fmla="*/ 1 w 26"/>
                  <a:gd name="T3" fmla="*/ 0 h 15"/>
                  <a:gd name="T4" fmla="*/ 1 w 26"/>
                  <a:gd name="T5" fmla="*/ 0 h 15"/>
                  <a:gd name="T6" fmla="*/ 0 w 26"/>
                  <a:gd name="T7" fmla="*/ 0 h 15"/>
                  <a:gd name="T8" fmla="*/ 1 w 26"/>
                  <a:gd name="T9" fmla="*/ 0 h 15"/>
                  <a:gd name="T10" fmla="*/ 1 w 26"/>
                  <a:gd name="T11" fmla="*/ 0 h 15"/>
                  <a:gd name="T12" fmla="*/ 1 w 26"/>
                  <a:gd name="T13" fmla="*/ 0 h 15"/>
                  <a:gd name="T14" fmla="*/ 1 w 26"/>
                  <a:gd name="T15" fmla="*/ 0 h 15"/>
                  <a:gd name="T16" fmla="*/ 1 w 26"/>
                  <a:gd name="T17" fmla="*/ 0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 h="15">
                    <a:moveTo>
                      <a:pt x="26" y="0"/>
                    </a:moveTo>
                    <a:lnTo>
                      <a:pt x="26" y="0"/>
                    </a:lnTo>
                    <a:lnTo>
                      <a:pt x="12" y="2"/>
                    </a:lnTo>
                    <a:lnTo>
                      <a:pt x="0" y="6"/>
                    </a:lnTo>
                    <a:lnTo>
                      <a:pt x="6" y="15"/>
                    </a:lnTo>
                    <a:lnTo>
                      <a:pt x="14" y="13"/>
                    </a:lnTo>
                    <a:lnTo>
                      <a:pt x="26" y="11"/>
                    </a:lnTo>
                    <a:lnTo>
                      <a:pt x="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48" name="Freeform 242"/>
              <p:cNvSpPr>
                <a:spLocks/>
              </p:cNvSpPr>
              <p:nvPr/>
            </p:nvSpPr>
            <p:spPr bwMode="auto">
              <a:xfrm>
                <a:off x="3314" y="2933"/>
                <a:ext cx="18" cy="11"/>
              </a:xfrm>
              <a:custGeom>
                <a:avLst/>
                <a:gdLst>
                  <a:gd name="T0" fmla="*/ 0 w 38"/>
                  <a:gd name="T1" fmla="*/ 0 h 23"/>
                  <a:gd name="T2" fmla="*/ 0 w 38"/>
                  <a:gd name="T3" fmla="*/ 0 h 23"/>
                  <a:gd name="T4" fmla="*/ 0 w 38"/>
                  <a:gd name="T5" fmla="*/ 0 h 23"/>
                  <a:gd name="T6" fmla="*/ 0 w 38"/>
                  <a:gd name="T7" fmla="*/ 0 h 23"/>
                  <a:gd name="T8" fmla="*/ 0 w 38"/>
                  <a:gd name="T9" fmla="*/ 0 h 23"/>
                  <a:gd name="T10" fmla="*/ 0 w 38"/>
                  <a:gd name="T11" fmla="*/ 0 h 23"/>
                  <a:gd name="T12" fmla="*/ 0 w 38"/>
                  <a:gd name="T13" fmla="*/ 0 h 23"/>
                  <a:gd name="T14" fmla="*/ 0 w 38"/>
                  <a:gd name="T15" fmla="*/ 0 h 23"/>
                  <a:gd name="T16" fmla="*/ 0 w 38"/>
                  <a:gd name="T17" fmla="*/ 0 h 23"/>
                  <a:gd name="T18" fmla="*/ 0 w 38"/>
                  <a:gd name="T19" fmla="*/ 0 h 23"/>
                  <a:gd name="T20" fmla="*/ 0 w 38"/>
                  <a:gd name="T21" fmla="*/ 0 h 23"/>
                  <a:gd name="T22" fmla="*/ 0 w 38"/>
                  <a:gd name="T23" fmla="*/ 0 h 23"/>
                  <a:gd name="T24" fmla="*/ 0 w 38"/>
                  <a:gd name="T25" fmla="*/ 0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8" h="23">
                    <a:moveTo>
                      <a:pt x="38" y="15"/>
                    </a:moveTo>
                    <a:lnTo>
                      <a:pt x="38" y="15"/>
                    </a:lnTo>
                    <a:lnTo>
                      <a:pt x="30" y="9"/>
                    </a:lnTo>
                    <a:lnTo>
                      <a:pt x="22" y="4"/>
                    </a:lnTo>
                    <a:lnTo>
                      <a:pt x="10" y="2"/>
                    </a:lnTo>
                    <a:lnTo>
                      <a:pt x="0" y="0"/>
                    </a:lnTo>
                    <a:lnTo>
                      <a:pt x="0" y="11"/>
                    </a:lnTo>
                    <a:lnTo>
                      <a:pt x="10" y="11"/>
                    </a:lnTo>
                    <a:lnTo>
                      <a:pt x="18" y="15"/>
                    </a:lnTo>
                    <a:lnTo>
                      <a:pt x="24" y="17"/>
                    </a:lnTo>
                    <a:lnTo>
                      <a:pt x="30" y="23"/>
                    </a:lnTo>
                    <a:lnTo>
                      <a:pt x="38"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49" name="Freeform 243"/>
              <p:cNvSpPr>
                <a:spLocks/>
              </p:cNvSpPr>
              <p:nvPr/>
            </p:nvSpPr>
            <p:spPr bwMode="auto">
              <a:xfrm>
                <a:off x="3328" y="2940"/>
                <a:ext cx="12" cy="20"/>
              </a:xfrm>
              <a:custGeom>
                <a:avLst/>
                <a:gdLst>
                  <a:gd name="T0" fmla="*/ 1 w 24"/>
                  <a:gd name="T1" fmla="*/ 1 h 40"/>
                  <a:gd name="T2" fmla="*/ 1 w 24"/>
                  <a:gd name="T3" fmla="*/ 1 h 40"/>
                  <a:gd name="T4" fmla="*/ 1 w 24"/>
                  <a:gd name="T5" fmla="*/ 1 h 40"/>
                  <a:gd name="T6" fmla="*/ 1 w 24"/>
                  <a:gd name="T7" fmla="*/ 1 h 40"/>
                  <a:gd name="T8" fmla="*/ 1 w 24"/>
                  <a:gd name="T9" fmla="*/ 1 h 40"/>
                  <a:gd name="T10" fmla="*/ 1 w 24"/>
                  <a:gd name="T11" fmla="*/ 0 h 40"/>
                  <a:gd name="T12" fmla="*/ 0 w 24"/>
                  <a:gd name="T13" fmla="*/ 1 h 40"/>
                  <a:gd name="T14" fmla="*/ 1 w 24"/>
                  <a:gd name="T15" fmla="*/ 1 h 40"/>
                  <a:gd name="T16" fmla="*/ 1 w 24"/>
                  <a:gd name="T17" fmla="*/ 1 h 40"/>
                  <a:gd name="T18" fmla="*/ 1 w 24"/>
                  <a:gd name="T19" fmla="*/ 1 h 40"/>
                  <a:gd name="T20" fmla="*/ 1 w 24"/>
                  <a:gd name="T21" fmla="*/ 1 h 40"/>
                  <a:gd name="T22" fmla="*/ 1 w 24"/>
                  <a:gd name="T23" fmla="*/ 1 h 40"/>
                  <a:gd name="T24" fmla="*/ 1 w 24"/>
                  <a:gd name="T25" fmla="*/ 1 h 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4" h="40">
                    <a:moveTo>
                      <a:pt x="24" y="40"/>
                    </a:moveTo>
                    <a:lnTo>
                      <a:pt x="24" y="40"/>
                    </a:lnTo>
                    <a:lnTo>
                      <a:pt x="22" y="28"/>
                    </a:lnTo>
                    <a:lnTo>
                      <a:pt x="20" y="19"/>
                    </a:lnTo>
                    <a:lnTo>
                      <a:pt x="16" y="10"/>
                    </a:lnTo>
                    <a:lnTo>
                      <a:pt x="8" y="0"/>
                    </a:lnTo>
                    <a:lnTo>
                      <a:pt x="0" y="8"/>
                    </a:lnTo>
                    <a:lnTo>
                      <a:pt x="6" y="13"/>
                    </a:lnTo>
                    <a:lnTo>
                      <a:pt x="10" y="21"/>
                    </a:lnTo>
                    <a:lnTo>
                      <a:pt x="12" y="30"/>
                    </a:lnTo>
                    <a:lnTo>
                      <a:pt x="12" y="40"/>
                    </a:lnTo>
                    <a:lnTo>
                      <a:pt x="24"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50" name="Freeform 244"/>
              <p:cNvSpPr>
                <a:spLocks/>
              </p:cNvSpPr>
              <p:nvPr/>
            </p:nvSpPr>
            <p:spPr bwMode="auto">
              <a:xfrm>
                <a:off x="3334" y="2960"/>
                <a:ext cx="6" cy="21"/>
              </a:xfrm>
              <a:custGeom>
                <a:avLst/>
                <a:gdLst>
                  <a:gd name="T0" fmla="*/ 0 w 12"/>
                  <a:gd name="T1" fmla="*/ 1 h 41"/>
                  <a:gd name="T2" fmla="*/ 1 w 12"/>
                  <a:gd name="T3" fmla="*/ 1 h 41"/>
                  <a:gd name="T4" fmla="*/ 1 w 12"/>
                  <a:gd name="T5" fmla="*/ 0 h 41"/>
                  <a:gd name="T6" fmla="*/ 0 w 12"/>
                  <a:gd name="T7" fmla="*/ 0 h 41"/>
                  <a:gd name="T8" fmla="*/ 0 w 12"/>
                  <a:gd name="T9" fmla="*/ 1 h 41"/>
                  <a:gd name="T10" fmla="*/ 0 w 12"/>
                  <a:gd name="T11" fmla="*/ 1 h 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41">
                    <a:moveTo>
                      <a:pt x="0" y="41"/>
                    </a:moveTo>
                    <a:lnTo>
                      <a:pt x="12" y="41"/>
                    </a:lnTo>
                    <a:lnTo>
                      <a:pt x="12" y="0"/>
                    </a:lnTo>
                    <a:lnTo>
                      <a:pt x="0" y="0"/>
                    </a:lnTo>
                    <a:lnTo>
                      <a:pt x="0" y="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51" name="Freeform 245"/>
              <p:cNvSpPr>
                <a:spLocks/>
              </p:cNvSpPr>
              <p:nvPr/>
            </p:nvSpPr>
            <p:spPr bwMode="auto">
              <a:xfrm>
                <a:off x="3333" y="2981"/>
                <a:ext cx="7" cy="9"/>
              </a:xfrm>
              <a:custGeom>
                <a:avLst/>
                <a:gdLst>
                  <a:gd name="T0" fmla="*/ 1 w 14"/>
                  <a:gd name="T1" fmla="*/ 0 h 19"/>
                  <a:gd name="T2" fmla="*/ 1 w 14"/>
                  <a:gd name="T3" fmla="*/ 0 h 19"/>
                  <a:gd name="T4" fmla="*/ 1 w 14"/>
                  <a:gd name="T5" fmla="*/ 0 h 19"/>
                  <a:gd name="T6" fmla="*/ 1 w 14"/>
                  <a:gd name="T7" fmla="*/ 0 h 19"/>
                  <a:gd name="T8" fmla="*/ 1 w 14"/>
                  <a:gd name="T9" fmla="*/ 0 h 19"/>
                  <a:gd name="T10" fmla="*/ 1 w 14"/>
                  <a:gd name="T11" fmla="*/ 0 h 19"/>
                  <a:gd name="T12" fmla="*/ 0 w 14"/>
                  <a:gd name="T13" fmla="*/ 0 h 19"/>
                  <a:gd name="T14" fmla="*/ 0 w 14"/>
                  <a:gd name="T15" fmla="*/ 0 h 19"/>
                  <a:gd name="T16" fmla="*/ 1 w 14"/>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 h="19">
                    <a:moveTo>
                      <a:pt x="12" y="19"/>
                    </a:moveTo>
                    <a:lnTo>
                      <a:pt x="12" y="19"/>
                    </a:lnTo>
                    <a:lnTo>
                      <a:pt x="12" y="11"/>
                    </a:lnTo>
                    <a:lnTo>
                      <a:pt x="14" y="0"/>
                    </a:lnTo>
                    <a:lnTo>
                      <a:pt x="2" y="0"/>
                    </a:lnTo>
                    <a:lnTo>
                      <a:pt x="2" y="9"/>
                    </a:lnTo>
                    <a:lnTo>
                      <a:pt x="0" y="17"/>
                    </a:lnTo>
                    <a:lnTo>
                      <a:pt x="12"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52" name="Freeform 246"/>
              <p:cNvSpPr>
                <a:spLocks/>
              </p:cNvSpPr>
              <p:nvPr/>
            </p:nvSpPr>
            <p:spPr bwMode="auto">
              <a:xfrm>
                <a:off x="3331" y="2989"/>
                <a:ext cx="8" cy="8"/>
              </a:xfrm>
              <a:custGeom>
                <a:avLst/>
                <a:gdLst>
                  <a:gd name="T0" fmla="*/ 1 w 16"/>
                  <a:gd name="T1" fmla="*/ 0 h 17"/>
                  <a:gd name="T2" fmla="*/ 1 w 16"/>
                  <a:gd name="T3" fmla="*/ 0 h 17"/>
                  <a:gd name="T4" fmla="*/ 1 w 16"/>
                  <a:gd name="T5" fmla="*/ 0 h 17"/>
                  <a:gd name="T6" fmla="*/ 1 w 16"/>
                  <a:gd name="T7" fmla="*/ 0 h 17"/>
                  <a:gd name="T8" fmla="*/ 1 w 16"/>
                  <a:gd name="T9" fmla="*/ 0 h 17"/>
                  <a:gd name="T10" fmla="*/ 1 w 16"/>
                  <a:gd name="T11" fmla="*/ 0 h 17"/>
                  <a:gd name="T12" fmla="*/ 0 w 16"/>
                  <a:gd name="T13" fmla="*/ 0 h 17"/>
                  <a:gd name="T14" fmla="*/ 0 w 16"/>
                  <a:gd name="T15" fmla="*/ 0 h 17"/>
                  <a:gd name="T16" fmla="*/ 1 w 16"/>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17">
                    <a:moveTo>
                      <a:pt x="8" y="17"/>
                    </a:moveTo>
                    <a:lnTo>
                      <a:pt x="8" y="17"/>
                    </a:lnTo>
                    <a:lnTo>
                      <a:pt x="12" y="9"/>
                    </a:lnTo>
                    <a:lnTo>
                      <a:pt x="16" y="2"/>
                    </a:lnTo>
                    <a:lnTo>
                      <a:pt x="4" y="0"/>
                    </a:lnTo>
                    <a:lnTo>
                      <a:pt x="2" y="6"/>
                    </a:lnTo>
                    <a:lnTo>
                      <a:pt x="0" y="11"/>
                    </a:lnTo>
                    <a:lnTo>
                      <a:pt x="8"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53" name="Freeform 247"/>
              <p:cNvSpPr>
                <a:spLocks/>
              </p:cNvSpPr>
              <p:nvPr/>
            </p:nvSpPr>
            <p:spPr bwMode="auto">
              <a:xfrm>
                <a:off x="3324" y="2995"/>
                <a:ext cx="11" cy="10"/>
              </a:xfrm>
              <a:custGeom>
                <a:avLst/>
                <a:gdLst>
                  <a:gd name="T0" fmla="*/ 0 w 24"/>
                  <a:gd name="T1" fmla="*/ 0 h 21"/>
                  <a:gd name="T2" fmla="*/ 0 w 24"/>
                  <a:gd name="T3" fmla="*/ 0 h 21"/>
                  <a:gd name="T4" fmla="*/ 0 w 24"/>
                  <a:gd name="T5" fmla="*/ 0 h 21"/>
                  <a:gd name="T6" fmla="*/ 0 w 24"/>
                  <a:gd name="T7" fmla="*/ 0 h 21"/>
                  <a:gd name="T8" fmla="*/ 0 w 24"/>
                  <a:gd name="T9" fmla="*/ 0 h 21"/>
                  <a:gd name="T10" fmla="*/ 0 w 24"/>
                  <a:gd name="T11" fmla="*/ 0 h 21"/>
                  <a:gd name="T12" fmla="*/ 0 w 24"/>
                  <a:gd name="T13" fmla="*/ 0 h 21"/>
                  <a:gd name="T14" fmla="*/ 0 w 24"/>
                  <a:gd name="T15" fmla="*/ 0 h 21"/>
                  <a:gd name="T16" fmla="*/ 0 w 24"/>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21">
                    <a:moveTo>
                      <a:pt x="4" y="21"/>
                    </a:moveTo>
                    <a:lnTo>
                      <a:pt x="4" y="21"/>
                    </a:lnTo>
                    <a:lnTo>
                      <a:pt x="16" y="15"/>
                    </a:lnTo>
                    <a:lnTo>
                      <a:pt x="24" y="6"/>
                    </a:lnTo>
                    <a:lnTo>
                      <a:pt x="16" y="0"/>
                    </a:lnTo>
                    <a:lnTo>
                      <a:pt x="8" y="6"/>
                    </a:lnTo>
                    <a:lnTo>
                      <a:pt x="0" y="12"/>
                    </a:lnTo>
                    <a:lnTo>
                      <a:pt x="4"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54" name="Freeform 248"/>
              <p:cNvSpPr>
                <a:spLocks/>
              </p:cNvSpPr>
              <p:nvPr/>
            </p:nvSpPr>
            <p:spPr bwMode="auto">
              <a:xfrm>
                <a:off x="3314" y="3000"/>
                <a:ext cx="12" cy="8"/>
              </a:xfrm>
              <a:custGeom>
                <a:avLst/>
                <a:gdLst>
                  <a:gd name="T0" fmla="*/ 0 w 24"/>
                  <a:gd name="T1" fmla="*/ 1 h 15"/>
                  <a:gd name="T2" fmla="*/ 0 w 24"/>
                  <a:gd name="T3" fmla="*/ 1 h 15"/>
                  <a:gd name="T4" fmla="*/ 1 w 24"/>
                  <a:gd name="T5" fmla="*/ 1 h 15"/>
                  <a:gd name="T6" fmla="*/ 1 w 24"/>
                  <a:gd name="T7" fmla="*/ 1 h 15"/>
                  <a:gd name="T8" fmla="*/ 1 w 24"/>
                  <a:gd name="T9" fmla="*/ 0 h 15"/>
                  <a:gd name="T10" fmla="*/ 1 w 24"/>
                  <a:gd name="T11" fmla="*/ 1 h 15"/>
                  <a:gd name="T12" fmla="*/ 0 w 24"/>
                  <a:gd name="T13" fmla="*/ 1 h 15"/>
                  <a:gd name="T14" fmla="*/ 0 w 24"/>
                  <a:gd name="T15" fmla="*/ 1 h 15"/>
                  <a:gd name="T16" fmla="*/ 0 w 24"/>
                  <a:gd name="T17" fmla="*/ 1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15">
                    <a:moveTo>
                      <a:pt x="0" y="15"/>
                    </a:moveTo>
                    <a:lnTo>
                      <a:pt x="0" y="15"/>
                    </a:lnTo>
                    <a:lnTo>
                      <a:pt x="12" y="13"/>
                    </a:lnTo>
                    <a:lnTo>
                      <a:pt x="24" y="9"/>
                    </a:lnTo>
                    <a:lnTo>
                      <a:pt x="20" y="0"/>
                    </a:lnTo>
                    <a:lnTo>
                      <a:pt x="10" y="3"/>
                    </a:lnTo>
                    <a:lnTo>
                      <a:pt x="0" y="3"/>
                    </a:lnTo>
                    <a:lnTo>
                      <a:pt x="0"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55" name="Freeform 249"/>
              <p:cNvSpPr>
                <a:spLocks/>
              </p:cNvSpPr>
              <p:nvPr/>
            </p:nvSpPr>
            <p:spPr bwMode="auto">
              <a:xfrm>
                <a:off x="3301" y="3000"/>
                <a:ext cx="13" cy="8"/>
              </a:xfrm>
              <a:custGeom>
                <a:avLst/>
                <a:gdLst>
                  <a:gd name="T0" fmla="*/ 0 w 26"/>
                  <a:gd name="T1" fmla="*/ 1 h 15"/>
                  <a:gd name="T2" fmla="*/ 0 w 26"/>
                  <a:gd name="T3" fmla="*/ 1 h 15"/>
                  <a:gd name="T4" fmla="*/ 1 w 26"/>
                  <a:gd name="T5" fmla="*/ 1 h 15"/>
                  <a:gd name="T6" fmla="*/ 1 w 26"/>
                  <a:gd name="T7" fmla="*/ 1 h 15"/>
                  <a:gd name="T8" fmla="*/ 1 w 26"/>
                  <a:gd name="T9" fmla="*/ 1 h 15"/>
                  <a:gd name="T10" fmla="*/ 1 w 26"/>
                  <a:gd name="T11" fmla="*/ 1 h 15"/>
                  <a:gd name="T12" fmla="*/ 1 w 26"/>
                  <a:gd name="T13" fmla="*/ 0 h 15"/>
                  <a:gd name="T14" fmla="*/ 1 w 26"/>
                  <a:gd name="T15" fmla="*/ 0 h 15"/>
                  <a:gd name="T16" fmla="*/ 0 w 26"/>
                  <a:gd name="T17" fmla="*/ 1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 h="15">
                    <a:moveTo>
                      <a:pt x="0" y="9"/>
                    </a:moveTo>
                    <a:lnTo>
                      <a:pt x="0" y="9"/>
                    </a:lnTo>
                    <a:lnTo>
                      <a:pt x="12" y="13"/>
                    </a:lnTo>
                    <a:lnTo>
                      <a:pt x="26" y="15"/>
                    </a:lnTo>
                    <a:lnTo>
                      <a:pt x="26" y="3"/>
                    </a:lnTo>
                    <a:lnTo>
                      <a:pt x="14" y="3"/>
                    </a:lnTo>
                    <a:lnTo>
                      <a:pt x="6" y="0"/>
                    </a:ln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56" name="Freeform 250"/>
              <p:cNvSpPr>
                <a:spLocks/>
              </p:cNvSpPr>
              <p:nvPr/>
            </p:nvSpPr>
            <p:spPr bwMode="auto">
              <a:xfrm>
                <a:off x="3293" y="2995"/>
                <a:ext cx="11" cy="10"/>
              </a:xfrm>
              <a:custGeom>
                <a:avLst/>
                <a:gdLst>
                  <a:gd name="T0" fmla="*/ 0 w 24"/>
                  <a:gd name="T1" fmla="*/ 0 h 21"/>
                  <a:gd name="T2" fmla="*/ 0 w 24"/>
                  <a:gd name="T3" fmla="*/ 0 h 21"/>
                  <a:gd name="T4" fmla="*/ 0 w 24"/>
                  <a:gd name="T5" fmla="*/ 0 h 21"/>
                  <a:gd name="T6" fmla="*/ 0 w 24"/>
                  <a:gd name="T7" fmla="*/ 0 h 21"/>
                  <a:gd name="T8" fmla="*/ 0 w 24"/>
                  <a:gd name="T9" fmla="*/ 0 h 21"/>
                  <a:gd name="T10" fmla="*/ 0 w 24"/>
                  <a:gd name="T11" fmla="*/ 0 h 21"/>
                  <a:gd name="T12" fmla="*/ 0 w 24"/>
                  <a:gd name="T13" fmla="*/ 0 h 21"/>
                  <a:gd name="T14" fmla="*/ 0 w 24"/>
                  <a:gd name="T15" fmla="*/ 0 h 21"/>
                  <a:gd name="T16" fmla="*/ 0 w 24"/>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21">
                    <a:moveTo>
                      <a:pt x="0" y="6"/>
                    </a:moveTo>
                    <a:lnTo>
                      <a:pt x="0" y="6"/>
                    </a:lnTo>
                    <a:lnTo>
                      <a:pt x="8" y="15"/>
                    </a:lnTo>
                    <a:lnTo>
                      <a:pt x="18" y="21"/>
                    </a:lnTo>
                    <a:lnTo>
                      <a:pt x="24" y="12"/>
                    </a:lnTo>
                    <a:lnTo>
                      <a:pt x="16" y="8"/>
                    </a:lnTo>
                    <a:lnTo>
                      <a:pt x="8" y="0"/>
                    </a:ln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57" name="Freeform 251"/>
              <p:cNvSpPr>
                <a:spLocks/>
              </p:cNvSpPr>
              <p:nvPr/>
            </p:nvSpPr>
            <p:spPr bwMode="auto">
              <a:xfrm>
                <a:off x="3289" y="2989"/>
                <a:ext cx="8" cy="8"/>
              </a:xfrm>
              <a:custGeom>
                <a:avLst/>
                <a:gdLst>
                  <a:gd name="T0" fmla="*/ 0 w 16"/>
                  <a:gd name="T1" fmla="*/ 0 h 17"/>
                  <a:gd name="T2" fmla="*/ 0 w 16"/>
                  <a:gd name="T3" fmla="*/ 0 h 17"/>
                  <a:gd name="T4" fmla="*/ 1 w 16"/>
                  <a:gd name="T5" fmla="*/ 0 h 17"/>
                  <a:gd name="T6" fmla="*/ 1 w 16"/>
                  <a:gd name="T7" fmla="*/ 0 h 17"/>
                  <a:gd name="T8" fmla="*/ 1 w 16"/>
                  <a:gd name="T9" fmla="*/ 0 h 17"/>
                  <a:gd name="T10" fmla="*/ 1 w 16"/>
                  <a:gd name="T11" fmla="*/ 0 h 17"/>
                  <a:gd name="T12" fmla="*/ 1 w 16"/>
                  <a:gd name="T13" fmla="*/ 0 h 17"/>
                  <a:gd name="T14" fmla="*/ 1 w 16"/>
                  <a:gd name="T15" fmla="*/ 0 h 17"/>
                  <a:gd name="T16" fmla="*/ 0 w 16"/>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17">
                    <a:moveTo>
                      <a:pt x="0" y="4"/>
                    </a:moveTo>
                    <a:lnTo>
                      <a:pt x="0" y="4"/>
                    </a:lnTo>
                    <a:lnTo>
                      <a:pt x="2" y="11"/>
                    </a:lnTo>
                    <a:lnTo>
                      <a:pt x="8" y="17"/>
                    </a:lnTo>
                    <a:lnTo>
                      <a:pt x="16" y="11"/>
                    </a:lnTo>
                    <a:lnTo>
                      <a:pt x="12" y="6"/>
                    </a:lnTo>
                    <a:lnTo>
                      <a:pt x="10" y="0"/>
                    </a:lnTo>
                    <a:lnTo>
                      <a:pt x="0"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58" name="Freeform 252"/>
              <p:cNvSpPr>
                <a:spLocks/>
              </p:cNvSpPr>
              <p:nvPr/>
            </p:nvSpPr>
            <p:spPr bwMode="auto">
              <a:xfrm>
                <a:off x="3288" y="2981"/>
                <a:ext cx="6" cy="10"/>
              </a:xfrm>
              <a:custGeom>
                <a:avLst/>
                <a:gdLst>
                  <a:gd name="T0" fmla="*/ 0 w 12"/>
                  <a:gd name="T1" fmla="*/ 0 h 21"/>
                  <a:gd name="T2" fmla="*/ 0 w 12"/>
                  <a:gd name="T3" fmla="*/ 0 h 21"/>
                  <a:gd name="T4" fmla="*/ 0 w 12"/>
                  <a:gd name="T5" fmla="*/ 0 h 21"/>
                  <a:gd name="T6" fmla="*/ 1 w 12"/>
                  <a:gd name="T7" fmla="*/ 0 h 21"/>
                  <a:gd name="T8" fmla="*/ 1 w 12"/>
                  <a:gd name="T9" fmla="*/ 0 h 21"/>
                  <a:gd name="T10" fmla="*/ 1 w 12"/>
                  <a:gd name="T11" fmla="*/ 0 h 21"/>
                  <a:gd name="T12" fmla="*/ 1 w 12"/>
                  <a:gd name="T13" fmla="*/ 0 h 21"/>
                  <a:gd name="T14" fmla="*/ 1 w 12"/>
                  <a:gd name="T15" fmla="*/ 0 h 21"/>
                  <a:gd name="T16" fmla="*/ 0 w 12"/>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21">
                    <a:moveTo>
                      <a:pt x="0" y="0"/>
                    </a:moveTo>
                    <a:lnTo>
                      <a:pt x="0" y="0"/>
                    </a:lnTo>
                    <a:lnTo>
                      <a:pt x="0" y="11"/>
                    </a:lnTo>
                    <a:lnTo>
                      <a:pt x="2" y="21"/>
                    </a:lnTo>
                    <a:lnTo>
                      <a:pt x="12" y="17"/>
                    </a:lnTo>
                    <a:lnTo>
                      <a:pt x="12" y="9"/>
                    </a:lnTo>
                    <a:lnTo>
                      <a:pt x="1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59" name="Freeform 253"/>
              <p:cNvSpPr>
                <a:spLocks noEditPoints="1"/>
              </p:cNvSpPr>
              <p:nvPr/>
            </p:nvSpPr>
            <p:spPr bwMode="auto">
              <a:xfrm>
                <a:off x="3262" y="2629"/>
                <a:ext cx="45" cy="66"/>
              </a:xfrm>
              <a:custGeom>
                <a:avLst/>
                <a:gdLst>
                  <a:gd name="T0" fmla="*/ 0 w 96"/>
                  <a:gd name="T1" fmla="*/ 0 h 134"/>
                  <a:gd name="T2" fmla="*/ 0 w 96"/>
                  <a:gd name="T3" fmla="*/ 0 h 134"/>
                  <a:gd name="T4" fmla="*/ 0 w 96"/>
                  <a:gd name="T5" fmla="*/ 0 h 134"/>
                  <a:gd name="T6" fmla="*/ 0 w 96"/>
                  <a:gd name="T7" fmla="*/ 0 h 134"/>
                  <a:gd name="T8" fmla="*/ 0 w 96"/>
                  <a:gd name="T9" fmla="*/ 0 h 134"/>
                  <a:gd name="T10" fmla="*/ 0 w 96"/>
                  <a:gd name="T11" fmla="*/ 0 h 134"/>
                  <a:gd name="T12" fmla="*/ 0 w 96"/>
                  <a:gd name="T13" fmla="*/ 0 h 134"/>
                  <a:gd name="T14" fmla="*/ 0 w 96"/>
                  <a:gd name="T15" fmla="*/ 0 h 134"/>
                  <a:gd name="T16" fmla="*/ 0 w 96"/>
                  <a:gd name="T17" fmla="*/ 0 h 134"/>
                  <a:gd name="T18" fmla="*/ 0 w 96"/>
                  <a:gd name="T19" fmla="*/ 0 h 134"/>
                  <a:gd name="T20" fmla="*/ 0 w 96"/>
                  <a:gd name="T21" fmla="*/ 0 h 134"/>
                  <a:gd name="T22" fmla="*/ 0 w 96"/>
                  <a:gd name="T23" fmla="*/ 0 h 134"/>
                  <a:gd name="T24" fmla="*/ 0 w 96"/>
                  <a:gd name="T25" fmla="*/ 0 h 134"/>
                  <a:gd name="T26" fmla="*/ 0 w 96"/>
                  <a:gd name="T27" fmla="*/ 0 h 134"/>
                  <a:gd name="T28" fmla="*/ 0 w 96"/>
                  <a:gd name="T29" fmla="*/ 0 h 134"/>
                  <a:gd name="T30" fmla="*/ 0 w 96"/>
                  <a:gd name="T31" fmla="*/ 0 h 13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6" h="134">
                    <a:moveTo>
                      <a:pt x="68" y="96"/>
                    </a:moveTo>
                    <a:lnTo>
                      <a:pt x="68" y="15"/>
                    </a:lnTo>
                    <a:lnTo>
                      <a:pt x="14" y="96"/>
                    </a:lnTo>
                    <a:lnTo>
                      <a:pt x="68" y="96"/>
                    </a:lnTo>
                    <a:close/>
                    <a:moveTo>
                      <a:pt x="80" y="134"/>
                    </a:moveTo>
                    <a:lnTo>
                      <a:pt x="66" y="134"/>
                    </a:lnTo>
                    <a:lnTo>
                      <a:pt x="66" y="110"/>
                    </a:lnTo>
                    <a:lnTo>
                      <a:pt x="0" y="110"/>
                    </a:lnTo>
                    <a:lnTo>
                      <a:pt x="0" y="96"/>
                    </a:lnTo>
                    <a:lnTo>
                      <a:pt x="64" y="0"/>
                    </a:lnTo>
                    <a:lnTo>
                      <a:pt x="80" y="0"/>
                    </a:lnTo>
                    <a:lnTo>
                      <a:pt x="80" y="96"/>
                    </a:lnTo>
                    <a:lnTo>
                      <a:pt x="96" y="96"/>
                    </a:lnTo>
                    <a:lnTo>
                      <a:pt x="96" y="110"/>
                    </a:lnTo>
                    <a:lnTo>
                      <a:pt x="80" y="110"/>
                    </a:lnTo>
                    <a:lnTo>
                      <a:pt x="80" y="1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60" name="Freeform 254"/>
              <p:cNvSpPr>
                <a:spLocks noEditPoints="1"/>
              </p:cNvSpPr>
              <p:nvPr/>
            </p:nvSpPr>
            <p:spPr bwMode="auto">
              <a:xfrm>
                <a:off x="3316" y="2628"/>
                <a:ext cx="46" cy="68"/>
              </a:xfrm>
              <a:custGeom>
                <a:avLst/>
                <a:gdLst>
                  <a:gd name="T0" fmla="*/ 0 w 96"/>
                  <a:gd name="T1" fmla="*/ 0 h 139"/>
                  <a:gd name="T2" fmla="*/ 0 w 96"/>
                  <a:gd name="T3" fmla="*/ 0 h 139"/>
                  <a:gd name="T4" fmla="*/ 0 w 96"/>
                  <a:gd name="T5" fmla="*/ 0 h 139"/>
                  <a:gd name="T6" fmla="*/ 0 w 96"/>
                  <a:gd name="T7" fmla="*/ 0 h 139"/>
                  <a:gd name="T8" fmla="*/ 0 w 96"/>
                  <a:gd name="T9" fmla="*/ 0 h 139"/>
                  <a:gd name="T10" fmla="*/ 0 w 96"/>
                  <a:gd name="T11" fmla="*/ 0 h 139"/>
                  <a:gd name="T12" fmla="*/ 0 w 96"/>
                  <a:gd name="T13" fmla="*/ 0 h 139"/>
                  <a:gd name="T14" fmla="*/ 0 w 96"/>
                  <a:gd name="T15" fmla="*/ 0 h 139"/>
                  <a:gd name="T16" fmla="*/ 0 w 96"/>
                  <a:gd name="T17" fmla="*/ 0 h 139"/>
                  <a:gd name="T18" fmla="*/ 0 w 96"/>
                  <a:gd name="T19" fmla="*/ 0 h 139"/>
                  <a:gd name="T20" fmla="*/ 0 w 96"/>
                  <a:gd name="T21" fmla="*/ 0 h 139"/>
                  <a:gd name="T22" fmla="*/ 0 w 96"/>
                  <a:gd name="T23" fmla="*/ 0 h 139"/>
                  <a:gd name="T24" fmla="*/ 0 w 96"/>
                  <a:gd name="T25" fmla="*/ 0 h 139"/>
                  <a:gd name="T26" fmla="*/ 0 w 96"/>
                  <a:gd name="T27" fmla="*/ 0 h 139"/>
                  <a:gd name="T28" fmla="*/ 0 w 96"/>
                  <a:gd name="T29" fmla="*/ 0 h 139"/>
                  <a:gd name="T30" fmla="*/ 0 w 96"/>
                  <a:gd name="T31" fmla="*/ 0 h 139"/>
                  <a:gd name="T32" fmla="*/ 0 w 96"/>
                  <a:gd name="T33" fmla="*/ 0 h 139"/>
                  <a:gd name="T34" fmla="*/ 0 w 96"/>
                  <a:gd name="T35" fmla="*/ 0 h 139"/>
                  <a:gd name="T36" fmla="*/ 0 w 96"/>
                  <a:gd name="T37" fmla="*/ 0 h 139"/>
                  <a:gd name="T38" fmla="*/ 0 w 96"/>
                  <a:gd name="T39" fmla="*/ 0 h 139"/>
                  <a:gd name="T40" fmla="*/ 0 w 96"/>
                  <a:gd name="T41" fmla="*/ 0 h 139"/>
                  <a:gd name="T42" fmla="*/ 0 w 96"/>
                  <a:gd name="T43" fmla="*/ 0 h 139"/>
                  <a:gd name="T44" fmla="*/ 0 w 96"/>
                  <a:gd name="T45" fmla="*/ 0 h 139"/>
                  <a:gd name="T46" fmla="*/ 0 w 96"/>
                  <a:gd name="T47" fmla="*/ 0 h 139"/>
                  <a:gd name="T48" fmla="*/ 0 w 96"/>
                  <a:gd name="T49" fmla="*/ 0 h 139"/>
                  <a:gd name="T50" fmla="*/ 0 w 96"/>
                  <a:gd name="T51" fmla="*/ 0 h 139"/>
                  <a:gd name="T52" fmla="*/ 0 w 96"/>
                  <a:gd name="T53" fmla="*/ 0 h 139"/>
                  <a:gd name="T54" fmla="*/ 0 w 96"/>
                  <a:gd name="T55" fmla="*/ 0 h 139"/>
                  <a:gd name="T56" fmla="*/ 0 w 96"/>
                  <a:gd name="T57" fmla="*/ 0 h 139"/>
                  <a:gd name="T58" fmla="*/ 0 w 96"/>
                  <a:gd name="T59" fmla="*/ 0 h 139"/>
                  <a:gd name="T60" fmla="*/ 0 w 96"/>
                  <a:gd name="T61" fmla="*/ 0 h 139"/>
                  <a:gd name="T62" fmla="*/ 0 w 96"/>
                  <a:gd name="T63" fmla="*/ 0 h 139"/>
                  <a:gd name="T64" fmla="*/ 0 w 96"/>
                  <a:gd name="T65" fmla="*/ 0 h 139"/>
                  <a:gd name="T66" fmla="*/ 0 w 96"/>
                  <a:gd name="T67" fmla="*/ 0 h 139"/>
                  <a:gd name="T68" fmla="*/ 0 w 96"/>
                  <a:gd name="T69" fmla="*/ 0 h 13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6" h="139">
                    <a:moveTo>
                      <a:pt x="12" y="92"/>
                    </a:moveTo>
                    <a:lnTo>
                      <a:pt x="14" y="99"/>
                    </a:lnTo>
                    <a:lnTo>
                      <a:pt x="16" y="107"/>
                    </a:lnTo>
                    <a:lnTo>
                      <a:pt x="18" y="112"/>
                    </a:lnTo>
                    <a:lnTo>
                      <a:pt x="22" y="118"/>
                    </a:lnTo>
                    <a:lnTo>
                      <a:pt x="26" y="122"/>
                    </a:lnTo>
                    <a:lnTo>
                      <a:pt x="32" y="124"/>
                    </a:lnTo>
                    <a:lnTo>
                      <a:pt x="40" y="126"/>
                    </a:lnTo>
                    <a:lnTo>
                      <a:pt x="48" y="128"/>
                    </a:lnTo>
                    <a:lnTo>
                      <a:pt x="54" y="126"/>
                    </a:lnTo>
                    <a:lnTo>
                      <a:pt x="62" y="124"/>
                    </a:lnTo>
                    <a:lnTo>
                      <a:pt x="68" y="122"/>
                    </a:lnTo>
                    <a:lnTo>
                      <a:pt x="72" y="118"/>
                    </a:lnTo>
                    <a:lnTo>
                      <a:pt x="76" y="112"/>
                    </a:lnTo>
                    <a:lnTo>
                      <a:pt x="80" y="107"/>
                    </a:lnTo>
                    <a:lnTo>
                      <a:pt x="80" y="99"/>
                    </a:lnTo>
                    <a:lnTo>
                      <a:pt x="82" y="92"/>
                    </a:lnTo>
                    <a:lnTo>
                      <a:pt x="82" y="47"/>
                    </a:lnTo>
                    <a:lnTo>
                      <a:pt x="80" y="37"/>
                    </a:lnTo>
                    <a:lnTo>
                      <a:pt x="80" y="32"/>
                    </a:lnTo>
                    <a:lnTo>
                      <a:pt x="76" y="26"/>
                    </a:lnTo>
                    <a:lnTo>
                      <a:pt x="72" y="20"/>
                    </a:lnTo>
                    <a:lnTo>
                      <a:pt x="68" y="16"/>
                    </a:lnTo>
                    <a:lnTo>
                      <a:pt x="62" y="13"/>
                    </a:lnTo>
                    <a:lnTo>
                      <a:pt x="54" y="11"/>
                    </a:lnTo>
                    <a:lnTo>
                      <a:pt x="48" y="11"/>
                    </a:lnTo>
                    <a:lnTo>
                      <a:pt x="40" y="11"/>
                    </a:lnTo>
                    <a:lnTo>
                      <a:pt x="32" y="13"/>
                    </a:lnTo>
                    <a:lnTo>
                      <a:pt x="26" y="16"/>
                    </a:lnTo>
                    <a:lnTo>
                      <a:pt x="22" y="20"/>
                    </a:lnTo>
                    <a:lnTo>
                      <a:pt x="18" y="26"/>
                    </a:lnTo>
                    <a:lnTo>
                      <a:pt x="16" y="32"/>
                    </a:lnTo>
                    <a:lnTo>
                      <a:pt x="14" y="39"/>
                    </a:lnTo>
                    <a:lnTo>
                      <a:pt x="12" y="47"/>
                    </a:lnTo>
                    <a:lnTo>
                      <a:pt x="12" y="92"/>
                    </a:lnTo>
                    <a:close/>
                    <a:moveTo>
                      <a:pt x="0" y="88"/>
                    </a:moveTo>
                    <a:lnTo>
                      <a:pt x="0" y="48"/>
                    </a:lnTo>
                    <a:lnTo>
                      <a:pt x="0" y="37"/>
                    </a:lnTo>
                    <a:lnTo>
                      <a:pt x="2" y="30"/>
                    </a:lnTo>
                    <a:lnTo>
                      <a:pt x="4" y="24"/>
                    </a:lnTo>
                    <a:lnTo>
                      <a:pt x="8" y="16"/>
                    </a:lnTo>
                    <a:lnTo>
                      <a:pt x="16" y="9"/>
                    </a:lnTo>
                    <a:lnTo>
                      <a:pt x="24" y="3"/>
                    </a:lnTo>
                    <a:lnTo>
                      <a:pt x="36" y="0"/>
                    </a:lnTo>
                    <a:lnTo>
                      <a:pt x="48" y="0"/>
                    </a:lnTo>
                    <a:lnTo>
                      <a:pt x="58" y="0"/>
                    </a:lnTo>
                    <a:lnTo>
                      <a:pt x="68" y="1"/>
                    </a:lnTo>
                    <a:lnTo>
                      <a:pt x="76" y="7"/>
                    </a:lnTo>
                    <a:lnTo>
                      <a:pt x="82" y="13"/>
                    </a:lnTo>
                    <a:lnTo>
                      <a:pt x="88" y="18"/>
                    </a:lnTo>
                    <a:lnTo>
                      <a:pt x="92" y="28"/>
                    </a:lnTo>
                    <a:lnTo>
                      <a:pt x="94" y="37"/>
                    </a:lnTo>
                    <a:lnTo>
                      <a:pt x="96" y="48"/>
                    </a:lnTo>
                    <a:lnTo>
                      <a:pt x="96" y="90"/>
                    </a:lnTo>
                    <a:lnTo>
                      <a:pt x="94" y="99"/>
                    </a:lnTo>
                    <a:lnTo>
                      <a:pt x="94" y="107"/>
                    </a:lnTo>
                    <a:lnTo>
                      <a:pt x="92" y="114"/>
                    </a:lnTo>
                    <a:lnTo>
                      <a:pt x="88" y="120"/>
                    </a:lnTo>
                    <a:lnTo>
                      <a:pt x="80" y="128"/>
                    </a:lnTo>
                    <a:lnTo>
                      <a:pt x="70" y="133"/>
                    </a:lnTo>
                    <a:lnTo>
                      <a:pt x="60" y="137"/>
                    </a:lnTo>
                    <a:lnTo>
                      <a:pt x="48" y="139"/>
                    </a:lnTo>
                    <a:lnTo>
                      <a:pt x="36" y="137"/>
                    </a:lnTo>
                    <a:lnTo>
                      <a:pt x="24" y="133"/>
                    </a:lnTo>
                    <a:lnTo>
                      <a:pt x="16" y="128"/>
                    </a:lnTo>
                    <a:lnTo>
                      <a:pt x="8" y="120"/>
                    </a:lnTo>
                    <a:lnTo>
                      <a:pt x="4" y="114"/>
                    </a:lnTo>
                    <a:lnTo>
                      <a:pt x="2" y="109"/>
                    </a:lnTo>
                    <a:lnTo>
                      <a:pt x="0" y="99"/>
                    </a:lnTo>
                    <a:lnTo>
                      <a:pt x="0" y="8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61" name="Freeform 255"/>
              <p:cNvSpPr>
                <a:spLocks/>
              </p:cNvSpPr>
              <p:nvPr/>
            </p:nvSpPr>
            <p:spPr bwMode="auto">
              <a:xfrm>
                <a:off x="3291" y="2635"/>
                <a:ext cx="6" cy="41"/>
              </a:xfrm>
              <a:custGeom>
                <a:avLst/>
                <a:gdLst>
                  <a:gd name="T0" fmla="*/ 1 w 12"/>
                  <a:gd name="T1" fmla="*/ 0 h 82"/>
                  <a:gd name="T2" fmla="*/ 0 w 12"/>
                  <a:gd name="T3" fmla="*/ 1 h 82"/>
                  <a:gd name="T4" fmla="*/ 0 w 12"/>
                  <a:gd name="T5" fmla="*/ 1 h 82"/>
                  <a:gd name="T6" fmla="*/ 1 w 12"/>
                  <a:gd name="T7" fmla="*/ 1 h 82"/>
                  <a:gd name="T8" fmla="*/ 1 w 12"/>
                  <a:gd name="T9" fmla="*/ 1 h 82"/>
                  <a:gd name="T10" fmla="*/ 1 w 12"/>
                  <a:gd name="T11" fmla="*/ 0 h 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82">
                    <a:moveTo>
                      <a:pt x="2" y="0"/>
                    </a:moveTo>
                    <a:lnTo>
                      <a:pt x="0" y="1"/>
                    </a:lnTo>
                    <a:lnTo>
                      <a:pt x="0" y="82"/>
                    </a:lnTo>
                    <a:lnTo>
                      <a:pt x="10" y="82"/>
                    </a:lnTo>
                    <a:lnTo>
                      <a:pt x="12" y="1"/>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62" name="Freeform 256"/>
              <p:cNvSpPr>
                <a:spLocks/>
              </p:cNvSpPr>
              <p:nvPr/>
            </p:nvSpPr>
            <p:spPr bwMode="auto">
              <a:xfrm>
                <a:off x="3264" y="2635"/>
                <a:ext cx="32" cy="44"/>
              </a:xfrm>
              <a:custGeom>
                <a:avLst/>
                <a:gdLst>
                  <a:gd name="T0" fmla="*/ 0 w 68"/>
                  <a:gd name="T1" fmla="*/ 1 h 88"/>
                  <a:gd name="T2" fmla="*/ 0 w 68"/>
                  <a:gd name="T3" fmla="*/ 1 h 88"/>
                  <a:gd name="T4" fmla="*/ 0 w 68"/>
                  <a:gd name="T5" fmla="*/ 1 h 88"/>
                  <a:gd name="T6" fmla="*/ 0 w 68"/>
                  <a:gd name="T7" fmla="*/ 0 h 88"/>
                  <a:gd name="T8" fmla="*/ 0 w 68"/>
                  <a:gd name="T9" fmla="*/ 1 h 88"/>
                  <a:gd name="T10" fmla="*/ 0 w 68"/>
                  <a:gd name="T11" fmla="*/ 1 h 88"/>
                  <a:gd name="T12" fmla="*/ 0 w 68"/>
                  <a:gd name="T13" fmla="*/ 1 h 88"/>
                  <a:gd name="T14" fmla="*/ 0 w 68"/>
                  <a:gd name="T15" fmla="*/ 1 h 88"/>
                  <a:gd name="T16" fmla="*/ 0 w 68"/>
                  <a:gd name="T17" fmla="*/ 1 h 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8" h="88">
                    <a:moveTo>
                      <a:pt x="10" y="88"/>
                    </a:moveTo>
                    <a:lnTo>
                      <a:pt x="16" y="86"/>
                    </a:lnTo>
                    <a:lnTo>
                      <a:pt x="68" y="5"/>
                    </a:lnTo>
                    <a:lnTo>
                      <a:pt x="60" y="0"/>
                    </a:lnTo>
                    <a:lnTo>
                      <a:pt x="6" y="81"/>
                    </a:lnTo>
                    <a:lnTo>
                      <a:pt x="10" y="88"/>
                    </a:lnTo>
                    <a:lnTo>
                      <a:pt x="6" y="81"/>
                    </a:lnTo>
                    <a:lnTo>
                      <a:pt x="0" y="88"/>
                    </a:lnTo>
                    <a:lnTo>
                      <a:pt x="10" y="8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63" name="Freeform 257"/>
              <p:cNvSpPr>
                <a:spLocks/>
              </p:cNvSpPr>
              <p:nvPr/>
            </p:nvSpPr>
            <p:spPr bwMode="auto">
              <a:xfrm>
                <a:off x="3269" y="2674"/>
                <a:ext cx="27" cy="5"/>
              </a:xfrm>
              <a:custGeom>
                <a:avLst/>
                <a:gdLst>
                  <a:gd name="T0" fmla="*/ 0 w 58"/>
                  <a:gd name="T1" fmla="*/ 1 h 9"/>
                  <a:gd name="T2" fmla="*/ 0 w 58"/>
                  <a:gd name="T3" fmla="*/ 0 h 9"/>
                  <a:gd name="T4" fmla="*/ 0 w 58"/>
                  <a:gd name="T5" fmla="*/ 0 h 9"/>
                  <a:gd name="T6" fmla="*/ 0 w 58"/>
                  <a:gd name="T7" fmla="*/ 1 h 9"/>
                  <a:gd name="T8" fmla="*/ 0 w 58"/>
                  <a:gd name="T9" fmla="*/ 1 h 9"/>
                  <a:gd name="T10" fmla="*/ 0 w 58"/>
                  <a:gd name="T11" fmla="*/ 1 h 9"/>
                  <a:gd name="T12" fmla="*/ 0 w 58"/>
                  <a:gd name="T13" fmla="*/ 1 h 9"/>
                  <a:gd name="T14" fmla="*/ 0 w 58"/>
                  <a:gd name="T15" fmla="*/ 1 h 9"/>
                  <a:gd name="T16" fmla="*/ 0 w 58"/>
                  <a:gd name="T17" fmla="*/ 1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8" h="9">
                    <a:moveTo>
                      <a:pt x="58" y="3"/>
                    </a:moveTo>
                    <a:lnTo>
                      <a:pt x="54" y="0"/>
                    </a:lnTo>
                    <a:lnTo>
                      <a:pt x="0" y="0"/>
                    </a:lnTo>
                    <a:lnTo>
                      <a:pt x="0" y="9"/>
                    </a:lnTo>
                    <a:lnTo>
                      <a:pt x="54" y="9"/>
                    </a:lnTo>
                    <a:lnTo>
                      <a:pt x="58" y="3"/>
                    </a:lnTo>
                    <a:lnTo>
                      <a:pt x="54" y="9"/>
                    </a:lnTo>
                    <a:lnTo>
                      <a:pt x="58" y="9"/>
                    </a:lnTo>
                    <a:lnTo>
                      <a:pt x="58"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64" name="Freeform 258"/>
              <p:cNvSpPr>
                <a:spLocks/>
              </p:cNvSpPr>
              <p:nvPr/>
            </p:nvSpPr>
            <p:spPr bwMode="auto">
              <a:xfrm>
                <a:off x="3291" y="2693"/>
                <a:ext cx="8" cy="4"/>
              </a:xfrm>
              <a:custGeom>
                <a:avLst/>
                <a:gdLst>
                  <a:gd name="T0" fmla="*/ 0 w 18"/>
                  <a:gd name="T1" fmla="*/ 0 h 10"/>
                  <a:gd name="T2" fmla="*/ 0 w 18"/>
                  <a:gd name="T3" fmla="*/ 0 h 10"/>
                  <a:gd name="T4" fmla="*/ 0 w 18"/>
                  <a:gd name="T5" fmla="*/ 0 h 10"/>
                  <a:gd name="T6" fmla="*/ 0 w 18"/>
                  <a:gd name="T7" fmla="*/ 0 h 10"/>
                  <a:gd name="T8" fmla="*/ 0 w 18"/>
                  <a:gd name="T9" fmla="*/ 0 h 10"/>
                  <a:gd name="T10" fmla="*/ 0 w 18"/>
                  <a:gd name="T11" fmla="*/ 0 h 10"/>
                  <a:gd name="T12" fmla="*/ 0 w 18"/>
                  <a:gd name="T13" fmla="*/ 0 h 10"/>
                  <a:gd name="T14" fmla="*/ 0 w 18"/>
                  <a:gd name="T15" fmla="*/ 0 h 10"/>
                  <a:gd name="T16" fmla="*/ 0 w 18"/>
                  <a:gd name="T17" fmla="*/ 0 h 10"/>
                  <a:gd name="T18" fmla="*/ 0 w 18"/>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 h="10">
                    <a:moveTo>
                      <a:pt x="0" y="4"/>
                    </a:moveTo>
                    <a:lnTo>
                      <a:pt x="4" y="10"/>
                    </a:lnTo>
                    <a:lnTo>
                      <a:pt x="18" y="10"/>
                    </a:lnTo>
                    <a:lnTo>
                      <a:pt x="18" y="0"/>
                    </a:lnTo>
                    <a:lnTo>
                      <a:pt x="4" y="0"/>
                    </a:lnTo>
                    <a:lnTo>
                      <a:pt x="0" y="4"/>
                    </a:lnTo>
                    <a:lnTo>
                      <a:pt x="0" y="10"/>
                    </a:lnTo>
                    <a:lnTo>
                      <a:pt x="4" y="10"/>
                    </a:lnTo>
                    <a:lnTo>
                      <a:pt x="0"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65" name="Freeform 259"/>
              <p:cNvSpPr>
                <a:spLocks/>
              </p:cNvSpPr>
              <p:nvPr/>
            </p:nvSpPr>
            <p:spPr bwMode="auto">
              <a:xfrm>
                <a:off x="3291" y="2679"/>
                <a:ext cx="5" cy="16"/>
              </a:xfrm>
              <a:custGeom>
                <a:avLst/>
                <a:gdLst>
                  <a:gd name="T0" fmla="*/ 1 w 10"/>
                  <a:gd name="T1" fmla="*/ 0 h 30"/>
                  <a:gd name="T2" fmla="*/ 0 w 10"/>
                  <a:gd name="T3" fmla="*/ 1 h 30"/>
                  <a:gd name="T4" fmla="*/ 0 w 10"/>
                  <a:gd name="T5" fmla="*/ 1 h 30"/>
                  <a:gd name="T6" fmla="*/ 1 w 10"/>
                  <a:gd name="T7" fmla="*/ 1 h 30"/>
                  <a:gd name="T8" fmla="*/ 1 w 10"/>
                  <a:gd name="T9" fmla="*/ 1 h 30"/>
                  <a:gd name="T10" fmla="*/ 1 w 10"/>
                  <a:gd name="T11" fmla="*/ 0 h 30"/>
                  <a:gd name="T12" fmla="*/ 1 w 10"/>
                  <a:gd name="T13" fmla="*/ 1 h 30"/>
                  <a:gd name="T14" fmla="*/ 1 w 10"/>
                  <a:gd name="T15" fmla="*/ 0 h 30"/>
                  <a:gd name="T16" fmla="*/ 1 w 10"/>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 h="30">
                    <a:moveTo>
                      <a:pt x="4" y="0"/>
                    </a:moveTo>
                    <a:lnTo>
                      <a:pt x="0" y="6"/>
                    </a:lnTo>
                    <a:lnTo>
                      <a:pt x="0" y="30"/>
                    </a:lnTo>
                    <a:lnTo>
                      <a:pt x="10" y="30"/>
                    </a:lnTo>
                    <a:lnTo>
                      <a:pt x="10" y="6"/>
                    </a:lnTo>
                    <a:lnTo>
                      <a:pt x="4" y="0"/>
                    </a:lnTo>
                    <a:lnTo>
                      <a:pt x="10" y="6"/>
                    </a:lnTo>
                    <a:lnTo>
                      <a:pt x="10" y="0"/>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66" name="Freeform 260"/>
              <p:cNvSpPr>
                <a:spLocks/>
              </p:cNvSpPr>
              <p:nvPr/>
            </p:nvSpPr>
            <p:spPr bwMode="auto">
              <a:xfrm>
                <a:off x="3259" y="2679"/>
                <a:ext cx="34" cy="5"/>
              </a:xfrm>
              <a:custGeom>
                <a:avLst/>
                <a:gdLst>
                  <a:gd name="T0" fmla="*/ 0 w 72"/>
                  <a:gd name="T1" fmla="*/ 1 h 9"/>
                  <a:gd name="T2" fmla="*/ 0 w 72"/>
                  <a:gd name="T3" fmla="*/ 1 h 9"/>
                  <a:gd name="T4" fmla="*/ 0 w 72"/>
                  <a:gd name="T5" fmla="*/ 1 h 9"/>
                  <a:gd name="T6" fmla="*/ 0 w 72"/>
                  <a:gd name="T7" fmla="*/ 0 h 9"/>
                  <a:gd name="T8" fmla="*/ 0 w 72"/>
                  <a:gd name="T9" fmla="*/ 0 h 9"/>
                  <a:gd name="T10" fmla="*/ 0 w 72"/>
                  <a:gd name="T11" fmla="*/ 1 h 9"/>
                  <a:gd name="T12" fmla="*/ 0 w 72"/>
                  <a:gd name="T13" fmla="*/ 1 h 9"/>
                  <a:gd name="T14" fmla="*/ 0 w 72"/>
                  <a:gd name="T15" fmla="*/ 1 h 9"/>
                  <a:gd name="T16" fmla="*/ 0 w 72"/>
                  <a:gd name="T17" fmla="*/ 1 h 9"/>
                  <a:gd name="T18" fmla="*/ 0 w 72"/>
                  <a:gd name="T19" fmla="*/ 1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2" h="9">
                    <a:moveTo>
                      <a:pt x="0" y="6"/>
                    </a:moveTo>
                    <a:lnTo>
                      <a:pt x="6" y="9"/>
                    </a:lnTo>
                    <a:lnTo>
                      <a:pt x="72" y="9"/>
                    </a:lnTo>
                    <a:lnTo>
                      <a:pt x="72" y="0"/>
                    </a:lnTo>
                    <a:lnTo>
                      <a:pt x="6" y="0"/>
                    </a:lnTo>
                    <a:lnTo>
                      <a:pt x="0" y="6"/>
                    </a:lnTo>
                    <a:lnTo>
                      <a:pt x="0" y="9"/>
                    </a:lnTo>
                    <a:lnTo>
                      <a:pt x="6" y="9"/>
                    </a:ln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67" name="Freeform 261"/>
              <p:cNvSpPr>
                <a:spLocks/>
              </p:cNvSpPr>
              <p:nvPr/>
            </p:nvSpPr>
            <p:spPr bwMode="auto">
              <a:xfrm>
                <a:off x="3259" y="2675"/>
                <a:ext cx="6" cy="7"/>
              </a:xfrm>
              <a:custGeom>
                <a:avLst/>
                <a:gdLst>
                  <a:gd name="T0" fmla="*/ 1 w 12"/>
                  <a:gd name="T1" fmla="*/ 0 h 15"/>
                  <a:gd name="T2" fmla="*/ 0 w 12"/>
                  <a:gd name="T3" fmla="*/ 0 h 15"/>
                  <a:gd name="T4" fmla="*/ 0 w 12"/>
                  <a:gd name="T5" fmla="*/ 0 h 15"/>
                  <a:gd name="T6" fmla="*/ 1 w 12"/>
                  <a:gd name="T7" fmla="*/ 0 h 15"/>
                  <a:gd name="T8" fmla="*/ 1 w 12"/>
                  <a:gd name="T9" fmla="*/ 0 h 15"/>
                  <a:gd name="T10" fmla="*/ 1 w 12"/>
                  <a:gd name="T11" fmla="*/ 0 h 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15">
                    <a:moveTo>
                      <a:pt x="2" y="0"/>
                    </a:moveTo>
                    <a:lnTo>
                      <a:pt x="0" y="1"/>
                    </a:lnTo>
                    <a:lnTo>
                      <a:pt x="0" y="15"/>
                    </a:lnTo>
                    <a:lnTo>
                      <a:pt x="12" y="15"/>
                    </a:lnTo>
                    <a:lnTo>
                      <a:pt x="12" y="1"/>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68" name="Freeform 262"/>
              <p:cNvSpPr>
                <a:spLocks/>
              </p:cNvSpPr>
              <p:nvPr/>
            </p:nvSpPr>
            <p:spPr bwMode="auto">
              <a:xfrm>
                <a:off x="3260" y="2626"/>
                <a:ext cx="35" cy="52"/>
              </a:xfrm>
              <a:custGeom>
                <a:avLst/>
                <a:gdLst>
                  <a:gd name="T0" fmla="*/ 0 w 74"/>
                  <a:gd name="T1" fmla="*/ 0 h 105"/>
                  <a:gd name="T2" fmla="*/ 0 w 74"/>
                  <a:gd name="T3" fmla="*/ 0 h 105"/>
                  <a:gd name="T4" fmla="*/ 0 w 74"/>
                  <a:gd name="T5" fmla="*/ 0 h 105"/>
                  <a:gd name="T6" fmla="*/ 0 w 74"/>
                  <a:gd name="T7" fmla="*/ 0 h 105"/>
                  <a:gd name="T8" fmla="*/ 0 w 74"/>
                  <a:gd name="T9" fmla="*/ 0 h 105"/>
                  <a:gd name="T10" fmla="*/ 0 w 74"/>
                  <a:gd name="T11" fmla="*/ 0 h 105"/>
                  <a:gd name="T12" fmla="*/ 0 w 74"/>
                  <a:gd name="T13" fmla="*/ 0 h 105"/>
                  <a:gd name="T14" fmla="*/ 0 w 74"/>
                  <a:gd name="T15" fmla="*/ 0 h 105"/>
                  <a:gd name="T16" fmla="*/ 0 w 74"/>
                  <a:gd name="T17" fmla="*/ 0 h 105"/>
                  <a:gd name="T18" fmla="*/ 0 w 74"/>
                  <a:gd name="T19" fmla="*/ 0 h 10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4" h="105">
                    <a:moveTo>
                      <a:pt x="68" y="0"/>
                    </a:moveTo>
                    <a:lnTo>
                      <a:pt x="64" y="4"/>
                    </a:lnTo>
                    <a:lnTo>
                      <a:pt x="0" y="100"/>
                    </a:lnTo>
                    <a:lnTo>
                      <a:pt x="8" y="105"/>
                    </a:lnTo>
                    <a:lnTo>
                      <a:pt x="74" y="9"/>
                    </a:lnTo>
                    <a:lnTo>
                      <a:pt x="68" y="0"/>
                    </a:lnTo>
                    <a:lnTo>
                      <a:pt x="66" y="0"/>
                    </a:lnTo>
                    <a:lnTo>
                      <a:pt x="64" y="4"/>
                    </a:lnTo>
                    <a:lnTo>
                      <a:pt x="6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69" name="Freeform 263"/>
              <p:cNvSpPr>
                <a:spLocks/>
              </p:cNvSpPr>
              <p:nvPr/>
            </p:nvSpPr>
            <p:spPr bwMode="auto">
              <a:xfrm>
                <a:off x="3292" y="2626"/>
                <a:ext cx="10" cy="6"/>
              </a:xfrm>
              <a:custGeom>
                <a:avLst/>
                <a:gdLst>
                  <a:gd name="T0" fmla="*/ 0 w 22"/>
                  <a:gd name="T1" fmla="*/ 1 h 11"/>
                  <a:gd name="T2" fmla="*/ 0 w 22"/>
                  <a:gd name="T3" fmla="*/ 0 h 11"/>
                  <a:gd name="T4" fmla="*/ 0 w 22"/>
                  <a:gd name="T5" fmla="*/ 0 h 11"/>
                  <a:gd name="T6" fmla="*/ 0 w 22"/>
                  <a:gd name="T7" fmla="*/ 1 h 11"/>
                  <a:gd name="T8" fmla="*/ 0 w 22"/>
                  <a:gd name="T9" fmla="*/ 1 h 11"/>
                  <a:gd name="T10" fmla="*/ 0 w 22"/>
                  <a:gd name="T11" fmla="*/ 1 h 11"/>
                  <a:gd name="T12" fmla="*/ 0 w 22"/>
                  <a:gd name="T13" fmla="*/ 1 h 11"/>
                  <a:gd name="T14" fmla="*/ 0 w 22"/>
                  <a:gd name="T15" fmla="*/ 0 h 11"/>
                  <a:gd name="T16" fmla="*/ 0 w 22"/>
                  <a:gd name="T17" fmla="*/ 0 h 11"/>
                  <a:gd name="T18" fmla="*/ 0 w 22"/>
                  <a:gd name="T19" fmla="*/ 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 h="11">
                    <a:moveTo>
                      <a:pt x="22" y="5"/>
                    </a:moveTo>
                    <a:lnTo>
                      <a:pt x="16" y="0"/>
                    </a:lnTo>
                    <a:lnTo>
                      <a:pt x="0" y="0"/>
                    </a:lnTo>
                    <a:lnTo>
                      <a:pt x="0" y="11"/>
                    </a:lnTo>
                    <a:lnTo>
                      <a:pt x="16" y="11"/>
                    </a:lnTo>
                    <a:lnTo>
                      <a:pt x="22" y="5"/>
                    </a:lnTo>
                    <a:lnTo>
                      <a:pt x="22" y="0"/>
                    </a:lnTo>
                    <a:lnTo>
                      <a:pt x="16" y="0"/>
                    </a:lnTo>
                    <a:lnTo>
                      <a:pt x="22"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70" name="Freeform 264"/>
              <p:cNvSpPr>
                <a:spLocks/>
              </p:cNvSpPr>
              <p:nvPr/>
            </p:nvSpPr>
            <p:spPr bwMode="auto">
              <a:xfrm>
                <a:off x="3298" y="2629"/>
                <a:ext cx="4" cy="50"/>
              </a:xfrm>
              <a:custGeom>
                <a:avLst/>
                <a:gdLst>
                  <a:gd name="T0" fmla="*/ 0 w 10"/>
                  <a:gd name="T1" fmla="*/ 0 h 102"/>
                  <a:gd name="T2" fmla="*/ 0 w 10"/>
                  <a:gd name="T3" fmla="*/ 0 h 102"/>
                  <a:gd name="T4" fmla="*/ 0 w 10"/>
                  <a:gd name="T5" fmla="*/ 0 h 102"/>
                  <a:gd name="T6" fmla="*/ 0 w 10"/>
                  <a:gd name="T7" fmla="*/ 0 h 102"/>
                  <a:gd name="T8" fmla="*/ 0 w 10"/>
                  <a:gd name="T9" fmla="*/ 0 h 102"/>
                  <a:gd name="T10" fmla="*/ 0 w 10"/>
                  <a:gd name="T11" fmla="*/ 0 h 102"/>
                  <a:gd name="T12" fmla="*/ 0 w 10"/>
                  <a:gd name="T13" fmla="*/ 0 h 102"/>
                  <a:gd name="T14" fmla="*/ 0 w 10"/>
                  <a:gd name="T15" fmla="*/ 0 h 102"/>
                  <a:gd name="T16" fmla="*/ 0 w 10"/>
                  <a:gd name="T17" fmla="*/ 0 h 1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 h="102">
                    <a:moveTo>
                      <a:pt x="4" y="102"/>
                    </a:moveTo>
                    <a:lnTo>
                      <a:pt x="10" y="96"/>
                    </a:lnTo>
                    <a:lnTo>
                      <a:pt x="10" y="0"/>
                    </a:lnTo>
                    <a:lnTo>
                      <a:pt x="0" y="0"/>
                    </a:lnTo>
                    <a:lnTo>
                      <a:pt x="0" y="96"/>
                    </a:lnTo>
                    <a:lnTo>
                      <a:pt x="4" y="102"/>
                    </a:lnTo>
                    <a:lnTo>
                      <a:pt x="0" y="96"/>
                    </a:lnTo>
                    <a:lnTo>
                      <a:pt x="0" y="102"/>
                    </a:lnTo>
                    <a:lnTo>
                      <a:pt x="4" y="1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71" name="Freeform 265"/>
              <p:cNvSpPr>
                <a:spLocks/>
              </p:cNvSpPr>
              <p:nvPr/>
            </p:nvSpPr>
            <p:spPr bwMode="auto">
              <a:xfrm>
                <a:off x="3299" y="2674"/>
                <a:ext cx="11" cy="5"/>
              </a:xfrm>
              <a:custGeom>
                <a:avLst/>
                <a:gdLst>
                  <a:gd name="T0" fmla="*/ 1 w 22"/>
                  <a:gd name="T1" fmla="*/ 1 h 9"/>
                  <a:gd name="T2" fmla="*/ 1 w 22"/>
                  <a:gd name="T3" fmla="*/ 0 h 9"/>
                  <a:gd name="T4" fmla="*/ 0 w 22"/>
                  <a:gd name="T5" fmla="*/ 0 h 9"/>
                  <a:gd name="T6" fmla="*/ 0 w 22"/>
                  <a:gd name="T7" fmla="*/ 1 h 9"/>
                  <a:gd name="T8" fmla="*/ 1 w 22"/>
                  <a:gd name="T9" fmla="*/ 1 h 9"/>
                  <a:gd name="T10" fmla="*/ 1 w 22"/>
                  <a:gd name="T11" fmla="*/ 1 h 9"/>
                  <a:gd name="T12" fmla="*/ 1 w 22"/>
                  <a:gd name="T13" fmla="*/ 1 h 9"/>
                  <a:gd name="T14" fmla="*/ 1 w 22"/>
                  <a:gd name="T15" fmla="*/ 0 h 9"/>
                  <a:gd name="T16" fmla="*/ 1 w 22"/>
                  <a:gd name="T17" fmla="*/ 0 h 9"/>
                  <a:gd name="T18" fmla="*/ 1 w 22"/>
                  <a:gd name="T19" fmla="*/ 1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 h="9">
                    <a:moveTo>
                      <a:pt x="22" y="3"/>
                    </a:moveTo>
                    <a:lnTo>
                      <a:pt x="16" y="0"/>
                    </a:lnTo>
                    <a:lnTo>
                      <a:pt x="0" y="0"/>
                    </a:lnTo>
                    <a:lnTo>
                      <a:pt x="0" y="9"/>
                    </a:lnTo>
                    <a:lnTo>
                      <a:pt x="16" y="9"/>
                    </a:lnTo>
                    <a:lnTo>
                      <a:pt x="22" y="3"/>
                    </a:lnTo>
                    <a:lnTo>
                      <a:pt x="22" y="0"/>
                    </a:lnTo>
                    <a:lnTo>
                      <a:pt x="16" y="0"/>
                    </a:lnTo>
                    <a:lnTo>
                      <a:pt x="22"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72" name="Freeform 266"/>
              <p:cNvSpPr>
                <a:spLocks/>
              </p:cNvSpPr>
              <p:nvPr/>
            </p:nvSpPr>
            <p:spPr bwMode="auto">
              <a:xfrm>
                <a:off x="3304" y="2676"/>
                <a:ext cx="6" cy="8"/>
              </a:xfrm>
              <a:custGeom>
                <a:avLst/>
                <a:gdLst>
                  <a:gd name="T0" fmla="*/ 1 w 12"/>
                  <a:gd name="T1" fmla="*/ 0 h 17"/>
                  <a:gd name="T2" fmla="*/ 1 w 12"/>
                  <a:gd name="T3" fmla="*/ 0 h 17"/>
                  <a:gd name="T4" fmla="*/ 1 w 12"/>
                  <a:gd name="T5" fmla="*/ 0 h 17"/>
                  <a:gd name="T6" fmla="*/ 0 w 12"/>
                  <a:gd name="T7" fmla="*/ 0 h 17"/>
                  <a:gd name="T8" fmla="*/ 0 w 12"/>
                  <a:gd name="T9" fmla="*/ 0 h 17"/>
                  <a:gd name="T10" fmla="*/ 1 w 12"/>
                  <a:gd name="T11" fmla="*/ 0 h 17"/>
                  <a:gd name="T12" fmla="*/ 1 w 12"/>
                  <a:gd name="T13" fmla="*/ 0 h 17"/>
                  <a:gd name="T14" fmla="*/ 1 w 12"/>
                  <a:gd name="T15" fmla="*/ 0 h 17"/>
                  <a:gd name="T16" fmla="*/ 1 w 12"/>
                  <a:gd name="T17" fmla="*/ 0 h 17"/>
                  <a:gd name="T18" fmla="*/ 1 w 12"/>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 h="17">
                    <a:moveTo>
                      <a:pt x="6" y="17"/>
                    </a:moveTo>
                    <a:lnTo>
                      <a:pt x="12" y="14"/>
                    </a:lnTo>
                    <a:lnTo>
                      <a:pt x="12" y="0"/>
                    </a:lnTo>
                    <a:lnTo>
                      <a:pt x="0" y="0"/>
                    </a:lnTo>
                    <a:lnTo>
                      <a:pt x="0" y="14"/>
                    </a:lnTo>
                    <a:lnTo>
                      <a:pt x="6" y="17"/>
                    </a:lnTo>
                    <a:lnTo>
                      <a:pt x="12" y="17"/>
                    </a:lnTo>
                    <a:lnTo>
                      <a:pt x="12" y="14"/>
                    </a:lnTo>
                    <a:lnTo>
                      <a:pt x="6"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73" name="Freeform 267"/>
              <p:cNvSpPr>
                <a:spLocks/>
              </p:cNvSpPr>
              <p:nvPr/>
            </p:nvSpPr>
            <p:spPr bwMode="auto">
              <a:xfrm>
                <a:off x="3298" y="2679"/>
                <a:ext cx="9" cy="5"/>
              </a:xfrm>
              <a:custGeom>
                <a:avLst/>
                <a:gdLst>
                  <a:gd name="T0" fmla="*/ 0 w 20"/>
                  <a:gd name="T1" fmla="*/ 1 h 9"/>
                  <a:gd name="T2" fmla="*/ 0 w 20"/>
                  <a:gd name="T3" fmla="*/ 1 h 9"/>
                  <a:gd name="T4" fmla="*/ 0 w 20"/>
                  <a:gd name="T5" fmla="*/ 1 h 9"/>
                  <a:gd name="T6" fmla="*/ 0 w 20"/>
                  <a:gd name="T7" fmla="*/ 0 h 9"/>
                  <a:gd name="T8" fmla="*/ 0 w 20"/>
                  <a:gd name="T9" fmla="*/ 0 h 9"/>
                  <a:gd name="T10" fmla="*/ 0 w 20"/>
                  <a:gd name="T11" fmla="*/ 1 h 9"/>
                  <a:gd name="T12" fmla="*/ 0 w 20"/>
                  <a:gd name="T13" fmla="*/ 0 h 9"/>
                  <a:gd name="T14" fmla="*/ 0 w 20"/>
                  <a:gd name="T15" fmla="*/ 0 h 9"/>
                  <a:gd name="T16" fmla="*/ 0 w 20"/>
                  <a:gd name="T17" fmla="*/ 1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9">
                    <a:moveTo>
                      <a:pt x="0" y="6"/>
                    </a:moveTo>
                    <a:lnTo>
                      <a:pt x="4" y="9"/>
                    </a:lnTo>
                    <a:lnTo>
                      <a:pt x="20" y="9"/>
                    </a:lnTo>
                    <a:lnTo>
                      <a:pt x="20" y="0"/>
                    </a:lnTo>
                    <a:lnTo>
                      <a:pt x="4" y="0"/>
                    </a:lnTo>
                    <a:lnTo>
                      <a:pt x="0" y="6"/>
                    </a:lnTo>
                    <a:lnTo>
                      <a:pt x="4" y="0"/>
                    </a:lnTo>
                    <a:lnTo>
                      <a:pt x="0" y="0"/>
                    </a:ln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74" name="Freeform 268"/>
              <p:cNvSpPr>
                <a:spLocks/>
              </p:cNvSpPr>
              <p:nvPr/>
            </p:nvSpPr>
            <p:spPr bwMode="auto">
              <a:xfrm>
                <a:off x="3298" y="2682"/>
                <a:ext cx="4" cy="15"/>
              </a:xfrm>
              <a:custGeom>
                <a:avLst/>
                <a:gdLst>
                  <a:gd name="T0" fmla="*/ 0 w 10"/>
                  <a:gd name="T1" fmla="*/ 1 h 30"/>
                  <a:gd name="T2" fmla="*/ 0 w 10"/>
                  <a:gd name="T3" fmla="*/ 1 h 30"/>
                  <a:gd name="T4" fmla="*/ 0 w 10"/>
                  <a:gd name="T5" fmla="*/ 0 h 30"/>
                  <a:gd name="T6" fmla="*/ 0 w 10"/>
                  <a:gd name="T7" fmla="*/ 0 h 30"/>
                  <a:gd name="T8" fmla="*/ 0 w 10"/>
                  <a:gd name="T9" fmla="*/ 1 h 30"/>
                  <a:gd name="T10" fmla="*/ 0 w 10"/>
                  <a:gd name="T11" fmla="*/ 1 h 30"/>
                  <a:gd name="T12" fmla="*/ 0 w 10"/>
                  <a:gd name="T13" fmla="*/ 1 h 30"/>
                  <a:gd name="T14" fmla="*/ 0 w 10"/>
                  <a:gd name="T15" fmla="*/ 1 h 30"/>
                  <a:gd name="T16" fmla="*/ 0 w 10"/>
                  <a:gd name="T17" fmla="*/ 1 h 30"/>
                  <a:gd name="T18" fmla="*/ 0 w 10"/>
                  <a:gd name="T19" fmla="*/ 1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 h="30">
                    <a:moveTo>
                      <a:pt x="4" y="30"/>
                    </a:moveTo>
                    <a:lnTo>
                      <a:pt x="10" y="24"/>
                    </a:lnTo>
                    <a:lnTo>
                      <a:pt x="10" y="0"/>
                    </a:lnTo>
                    <a:lnTo>
                      <a:pt x="0" y="0"/>
                    </a:lnTo>
                    <a:lnTo>
                      <a:pt x="0" y="24"/>
                    </a:lnTo>
                    <a:lnTo>
                      <a:pt x="4" y="30"/>
                    </a:lnTo>
                    <a:lnTo>
                      <a:pt x="10" y="30"/>
                    </a:lnTo>
                    <a:lnTo>
                      <a:pt x="10" y="24"/>
                    </a:lnTo>
                    <a:lnTo>
                      <a:pt x="4"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75" name="Freeform 269"/>
              <p:cNvSpPr>
                <a:spLocks/>
              </p:cNvSpPr>
              <p:nvPr/>
            </p:nvSpPr>
            <p:spPr bwMode="auto">
              <a:xfrm>
                <a:off x="3320" y="2673"/>
                <a:ext cx="8" cy="15"/>
              </a:xfrm>
              <a:custGeom>
                <a:avLst/>
                <a:gdLst>
                  <a:gd name="T0" fmla="*/ 0 w 18"/>
                  <a:gd name="T1" fmla="*/ 1 h 30"/>
                  <a:gd name="T2" fmla="*/ 0 w 18"/>
                  <a:gd name="T3" fmla="*/ 1 h 30"/>
                  <a:gd name="T4" fmla="*/ 0 w 18"/>
                  <a:gd name="T5" fmla="*/ 1 h 30"/>
                  <a:gd name="T6" fmla="*/ 0 w 18"/>
                  <a:gd name="T7" fmla="*/ 1 h 30"/>
                  <a:gd name="T8" fmla="*/ 0 w 18"/>
                  <a:gd name="T9" fmla="*/ 1 h 30"/>
                  <a:gd name="T10" fmla="*/ 0 w 18"/>
                  <a:gd name="T11" fmla="*/ 0 h 30"/>
                  <a:gd name="T12" fmla="*/ 0 w 18"/>
                  <a:gd name="T13" fmla="*/ 0 h 30"/>
                  <a:gd name="T14" fmla="*/ 0 w 18"/>
                  <a:gd name="T15" fmla="*/ 1 h 30"/>
                  <a:gd name="T16" fmla="*/ 0 w 18"/>
                  <a:gd name="T17" fmla="*/ 1 h 30"/>
                  <a:gd name="T18" fmla="*/ 0 w 18"/>
                  <a:gd name="T19" fmla="*/ 1 h 30"/>
                  <a:gd name="T20" fmla="*/ 0 w 18"/>
                  <a:gd name="T21" fmla="*/ 1 h 30"/>
                  <a:gd name="T22" fmla="*/ 0 w 18"/>
                  <a:gd name="T23" fmla="*/ 1 h 30"/>
                  <a:gd name="T24" fmla="*/ 0 w 18"/>
                  <a:gd name="T25" fmla="*/ 1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 h="30">
                    <a:moveTo>
                      <a:pt x="18" y="22"/>
                    </a:moveTo>
                    <a:lnTo>
                      <a:pt x="18" y="22"/>
                    </a:lnTo>
                    <a:lnTo>
                      <a:pt x="14" y="19"/>
                    </a:lnTo>
                    <a:lnTo>
                      <a:pt x="12" y="13"/>
                    </a:lnTo>
                    <a:lnTo>
                      <a:pt x="10" y="7"/>
                    </a:lnTo>
                    <a:lnTo>
                      <a:pt x="10" y="0"/>
                    </a:lnTo>
                    <a:lnTo>
                      <a:pt x="0" y="0"/>
                    </a:lnTo>
                    <a:lnTo>
                      <a:pt x="0" y="7"/>
                    </a:lnTo>
                    <a:lnTo>
                      <a:pt x="2" y="17"/>
                    </a:lnTo>
                    <a:lnTo>
                      <a:pt x="6" y="22"/>
                    </a:lnTo>
                    <a:lnTo>
                      <a:pt x="10" y="30"/>
                    </a:lnTo>
                    <a:lnTo>
                      <a:pt x="18"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76" name="Freeform 270"/>
              <p:cNvSpPr>
                <a:spLocks/>
              </p:cNvSpPr>
              <p:nvPr/>
            </p:nvSpPr>
            <p:spPr bwMode="auto">
              <a:xfrm>
                <a:off x="3325" y="2684"/>
                <a:ext cx="14" cy="9"/>
              </a:xfrm>
              <a:custGeom>
                <a:avLst/>
                <a:gdLst>
                  <a:gd name="T0" fmla="*/ 0 w 30"/>
                  <a:gd name="T1" fmla="*/ 1 h 17"/>
                  <a:gd name="T2" fmla="*/ 0 w 30"/>
                  <a:gd name="T3" fmla="*/ 1 h 17"/>
                  <a:gd name="T4" fmla="*/ 0 w 30"/>
                  <a:gd name="T5" fmla="*/ 1 h 17"/>
                  <a:gd name="T6" fmla="*/ 0 w 30"/>
                  <a:gd name="T7" fmla="*/ 1 h 17"/>
                  <a:gd name="T8" fmla="*/ 0 w 30"/>
                  <a:gd name="T9" fmla="*/ 1 h 17"/>
                  <a:gd name="T10" fmla="*/ 0 w 30"/>
                  <a:gd name="T11" fmla="*/ 0 h 17"/>
                  <a:gd name="T12" fmla="*/ 0 w 30"/>
                  <a:gd name="T13" fmla="*/ 1 h 17"/>
                  <a:gd name="T14" fmla="*/ 0 w 30"/>
                  <a:gd name="T15" fmla="*/ 1 h 17"/>
                  <a:gd name="T16" fmla="*/ 0 w 30"/>
                  <a:gd name="T17" fmla="*/ 1 h 17"/>
                  <a:gd name="T18" fmla="*/ 0 w 30"/>
                  <a:gd name="T19" fmla="*/ 1 h 17"/>
                  <a:gd name="T20" fmla="*/ 0 w 30"/>
                  <a:gd name="T21" fmla="*/ 1 h 17"/>
                  <a:gd name="T22" fmla="*/ 0 w 30"/>
                  <a:gd name="T23" fmla="*/ 1 h 17"/>
                  <a:gd name="T24" fmla="*/ 0 w 30"/>
                  <a:gd name="T25" fmla="*/ 1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17">
                    <a:moveTo>
                      <a:pt x="30" y="8"/>
                    </a:moveTo>
                    <a:lnTo>
                      <a:pt x="30" y="8"/>
                    </a:lnTo>
                    <a:lnTo>
                      <a:pt x="22" y="8"/>
                    </a:lnTo>
                    <a:lnTo>
                      <a:pt x="16" y="6"/>
                    </a:lnTo>
                    <a:lnTo>
                      <a:pt x="12" y="4"/>
                    </a:lnTo>
                    <a:lnTo>
                      <a:pt x="8" y="0"/>
                    </a:lnTo>
                    <a:lnTo>
                      <a:pt x="0" y="8"/>
                    </a:lnTo>
                    <a:lnTo>
                      <a:pt x="6" y="12"/>
                    </a:lnTo>
                    <a:lnTo>
                      <a:pt x="12" y="15"/>
                    </a:lnTo>
                    <a:lnTo>
                      <a:pt x="20" y="17"/>
                    </a:lnTo>
                    <a:lnTo>
                      <a:pt x="30" y="17"/>
                    </a:lnTo>
                    <a:lnTo>
                      <a:pt x="3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77" name="Freeform 271"/>
              <p:cNvSpPr>
                <a:spLocks/>
              </p:cNvSpPr>
              <p:nvPr/>
            </p:nvSpPr>
            <p:spPr bwMode="auto">
              <a:xfrm>
                <a:off x="3339" y="2684"/>
                <a:ext cx="14" cy="9"/>
              </a:xfrm>
              <a:custGeom>
                <a:avLst/>
                <a:gdLst>
                  <a:gd name="T0" fmla="*/ 1 w 28"/>
                  <a:gd name="T1" fmla="*/ 0 h 17"/>
                  <a:gd name="T2" fmla="*/ 1 w 28"/>
                  <a:gd name="T3" fmla="*/ 0 h 17"/>
                  <a:gd name="T4" fmla="*/ 1 w 28"/>
                  <a:gd name="T5" fmla="*/ 1 h 17"/>
                  <a:gd name="T6" fmla="*/ 1 w 28"/>
                  <a:gd name="T7" fmla="*/ 1 h 17"/>
                  <a:gd name="T8" fmla="*/ 1 w 28"/>
                  <a:gd name="T9" fmla="*/ 1 h 17"/>
                  <a:gd name="T10" fmla="*/ 0 w 28"/>
                  <a:gd name="T11" fmla="*/ 1 h 17"/>
                  <a:gd name="T12" fmla="*/ 0 w 28"/>
                  <a:gd name="T13" fmla="*/ 1 h 17"/>
                  <a:gd name="T14" fmla="*/ 1 w 28"/>
                  <a:gd name="T15" fmla="*/ 1 h 17"/>
                  <a:gd name="T16" fmla="*/ 1 w 28"/>
                  <a:gd name="T17" fmla="*/ 1 h 17"/>
                  <a:gd name="T18" fmla="*/ 1 w 28"/>
                  <a:gd name="T19" fmla="*/ 1 h 17"/>
                  <a:gd name="T20" fmla="*/ 1 w 28"/>
                  <a:gd name="T21" fmla="*/ 1 h 17"/>
                  <a:gd name="T22" fmla="*/ 1 w 28"/>
                  <a:gd name="T23" fmla="*/ 1 h 17"/>
                  <a:gd name="T24" fmla="*/ 1 w 28"/>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 h="17">
                    <a:moveTo>
                      <a:pt x="20" y="0"/>
                    </a:moveTo>
                    <a:lnTo>
                      <a:pt x="20" y="0"/>
                    </a:lnTo>
                    <a:lnTo>
                      <a:pt x="16" y="4"/>
                    </a:lnTo>
                    <a:lnTo>
                      <a:pt x="12" y="6"/>
                    </a:lnTo>
                    <a:lnTo>
                      <a:pt x="6" y="8"/>
                    </a:lnTo>
                    <a:lnTo>
                      <a:pt x="0" y="8"/>
                    </a:lnTo>
                    <a:lnTo>
                      <a:pt x="0" y="17"/>
                    </a:lnTo>
                    <a:lnTo>
                      <a:pt x="8" y="17"/>
                    </a:lnTo>
                    <a:lnTo>
                      <a:pt x="16" y="15"/>
                    </a:lnTo>
                    <a:lnTo>
                      <a:pt x="22" y="12"/>
                    </a:lnTo>
                    <a:lnTo>
                      <a:pt x="28" y="8"/>
                    </a:lnTo>
                    <a:lnTo>
                      <a:pt x="2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78" name="Freeform 272"/>
              <p:cNvSpPr>
                <a:spLocks/>
              </p:cNvSpPr>
              <p:nvPr/>
            </p:nvSpPr>
            <p:spPr bwMode="auto">
              <a:xfrm>
                <a:off x="3349" y="2673"/>
                <a:ext cx="8" cy="15"/>
              </a:xfrm>
              <a:custGeom>
                <a:avLst/>
                <a:gdLst>
                  <a:gd name="T0" fmla="*/ 0 w 18"/>
                  <a:gd name="T1" fmla="*/ 0 h 30"/>
                  <a:gd name="T2" fmla="*/ 0 w 18"/>
                  <a:gd name="T3" fmla="*/ 0 h 30"/>
                  <a:gd name="T4" fmla="*/ 0 w 18"/>
                  <a:gd name="T5" fmla="*/ 1 h 30"/>
                  <a:gd name="T6" fmla="*/ 0 w 18"/>
                  <a:gd name="T7" fmla="*/ 1 h 30"/>
                  <a:gd name="T8" fmla="*/ 0 w 18"/>
                  <a:gd name="T9" fmla="*/ 1 h 30"/>
                  <a:gd name="T10" fmla="*/ 0 w 18"/>
                  <a:gd name="T11" fmla="*/ 1 h 30"/>
                  <a:gd name="T12" fmla="*/ 0 w 18"/>
                  <a:gd name="T13" fmla="*/ 1 h 30"/>
                  <a:gd name="T14" fmla="*/ 0 w 18"/>
                  <a:gd name="T15" fmla="*/ 1 h 30"/>
                  <a:gd name="T16" fmla="*/ 0 w 18"/>
                  <a:gd name="T17" fmla="*/ 1 h 30"/>
                  <a:gd name="T18" fmla="*/ 0 w 18"/>
                  <a:gd name="T19" fmla="*/ 1 h 30"/>
                  <a:gd name="T20" fmla="*/ 0 w 18"/>
                  <a:gd name="T21" fmla="*/ 0 h 30"/>
                  <a:gd name="T22" fmla="*/ 0 w 18"/>
                  <a:gd name="T23" fmla="*/ 0 h 30"/>
                  <a:gd name="T24" fmla="*/ 0 w 18"/>
                  <a:gd name="T25" fmla="*/ 0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 h="30">
                    <a:moveTo>
                      <a:pt x="8" y="0"/>
                    </a:moveTo>
                    <a:lnTo>
                      <a:pt x="8" y="0"/>
                    </a:lnTo>
                    <a:lnTo>
                      <a:pt x="8" y="7"/>
                    </a:lnTo>
                    <a:lnTo>
                      <a:pt x="6" y="13"/>
                    </a:lnTo>
                    <a:lnTo>
                      <a:pt x="4" y="19"/>
                    </a:lnTo>
                    <a:lnTo>
                      <a:pt x="0" y="22"/>
                    </a:lnTo>
                    <a:lnTo>
                      <a:pt x="8" y="30"/>
                    </a:lnTo>
                    <a:lnTo>
                      <a:pt x="14" y="22"/>
                    </a:lnTo>
                    <a:lnTo>
                      <a:pt x="16" y="17"/>
                    </a:lnTo>
                    <a:lnTo>
                      <a:pt x="18" y="9"/>
                    </a:lnTo>
                    <a:lnTo>
                      <a:pt x="18" y="0"/>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79" name="Freeform 273"/>
              <p:cNvSpPr>
                <a:spLocks/>
              </p:cNvSpPr>
              <p:nvPr/>
            </p:nvSpPr>
            <p:spPr bwMode="auto">
              <a:xfrm>
                <a:off x="3353" y="2651"/>
                <a:ext cx="4" cy="22"/>
              </a:xfrm>
              <a:custGeom>
                <a:avLst/>
                <a:gdLst>
                  <a:gd name="T0" fmla="*/ 0 w 10"/>
                  <a:gd name="T1" fmla="*/ 0 h 45"/>
                  <a:gd name="T2" fmla="*/ 0 w 10"/>
                  <a:gd name="T3" fmla="*/ 0 h 45"/>
                  <a:gd name="T4" fmla="*/ 0 w 10"/>
                  <a:gd name="T5" fmla="*/ 0 h 45"/>
                  <a:gd name="T6" fmla="*/ 0 w 10"/>
                  <a:gd name="T7" fmla="*/ 0 h 45"/>
                  <a:gd name="T8" fmla="*/ 0 w 10"/>
                  <a:gd name="T9" fmla="*/ 0 h 45"/>
                  <a:gd name="T10" fmla="*/ 0 w 10"/>
                  <a:gd name="T11" fmla="*/ 0 h 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 h="45">
                    <a:moveTo>
                      <a:pt x="10" y="0"/>
                    </a:moveTo>
                    <a:lnTo>
                      <a:pt x="0" y="0"/>
                    </a:lnTo>
                    <a:lnTo>
                      <a:pt x="0" y="45"/>
                    </a:lnTo>
                    <a:lnTo>
                      <a:pt x="10" y="45"/>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80" name="Freeform 274"/>
              <p:cNvSpPr>
                <a:spLocks/>
              </p:cNvSpPr>
              <p:nvPr/>
            </p:nvSpPr>
            <p:spPr bwMode="auto">
              <a:xfrm>
                <a:off x="3349" y="2636"/>
                <a:ext cx="8" cy="15"/>
              </a:xfrm>
              <a:custGeom>
                <a:avLst/>
                <a:gdLst>
                  <a:gd name="T0" fmla="*/ 0 w 18"/>
                  <a:gd name="T1" fmla="*/ 0 h 31"/>
                  <a:gd name="T2" fmla="*/ 0 w 18"/>
                  <a:gd name="T3" fmla="*/ 0 h 31"/>
                  <a:gd name="T4" fmla="*/ 0 w 18"/>
                  <a:gd name="T5" fmla="*/ 0 h 31"/>
                  <a:gd name="T6" fmla="*/ 0 w 18"/>
                  <a:gd name="T7" fmla="*/ 0 h 31"/>
                  <a:gd name="T8" fmla="*/ 0 w 18"/>
                  <a:gd name="T9" fmla="*/ 0 h 31"/>
                  <a:gd name="T10" fmla="*/ 0 w 18"/>
                  <a:gd name="T11" fmla="*/ 0 h 31"/>
                  <a:gd name="T12" fmla="*/ 0 w 18"/>
                  <a:gd name="T13" fmla="*/ 0 h 31"/>
                  <a:gd name="T14" fmla="*/ 0 w 18"/>
                  <a:gd name="T15" fmla="*/ 0 h 31"/>
                  <a:gd name="T16" fmla="*/ 0 w 18"/>
                  <a:gd name="T17" fmla="*/ 0 h 31"/>
                  <a:gd name="T18" fmla="*/ 0 w 18"/>
                  <a:gd name="T19" fmla="*/ 0 h 31"/>
                  <a:gd name="T20" fmla="*/ 0 w 18"/>
                  <a:gd name="T21" fmla="*/ 0 h 31"/>
                  <a:gd name="T22" fmla="*/ 0 w 18"/>
                  <a:gd name="T23" fmla="*/ 0 h 31"/>
                  <a:gd name="T24" fmla="*/ 0 w 18"/>
                  <a:gd name="T25" fmla="*/ 0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 h="31">
                    <a:moveTo>
                      <a:pt x="0" y="8"/>
                    </a:moveTo>
                    <a:lnTo>
                      <a:pt x="0" y="8"/>
                    </a:lnTo>
                    <a:lnTo>
                      <a:pt x="4" y="12"/>
                    </a:lnTo>
                    <a:lnTo>
                      <a:pt x="6" y="17"/>
                    </a:lnTo>
                    <a:lnTo>
                      <a:pt x="8" y="23"/>
                    </a:lnTo>
                    <a:lnTo>
                      <a:pt x="8" y="31"/>
                    </a:lnTo>
                    <a:lnTo>
                      <a:pt x="18" y="31"/>
                    </a:lnTo>
                    <a:lnTo>
                      <a:pt x="18" y="21"/>
                    </a:lnTo>
                    <a:lnTo>
                      <a:pt x="16" y="14"/>
                    </a:lnTo>
                    <a:lnTo>
                      <a:pt x="14" y="6"/>
                    </a:lnTo>
                    <a:lnTo>
                      <a:pt x="8" y="0"/>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81" name="Freeform 275"/>
              <p:cNvSpPr>
                <a:spLocks/>
              </p:cNvSpPr>
              <p:nvPr/>
            </p:nvSpPr>
            <p:spPr bwMode="auto">
              <a:xfrm>
                <a:off x="3339" y="2631"/>
                <a:ext cx="14" cy="9"/>
              </a:xfrm>
              <a:custGeom>
                <a:avLst/>
                <a:gdLst>
                  <a:gd name="T0" fmla="*/ 0 w 28"/>
                  <a:gd name="T1" fmla="*/ 0 h 19"/>
                  <a:gd name="T2" fmla="*/ 0 w 28"/>
                  <a:gd name="T3" fmla="*/ 0 h 19"/>
                  <a:gd name="T4" fmla="*/ 1 w 28"/>
                  <a:gd name="T5" fmla="*/ 0 h 19"/>
                  <a:gd name="T6" fmla="*/ 1 w 28"/>
                  <a:gd name="T7" fmla="*/ 0 h 19"/>
                  <a:gd name="T8" fmla="*/ 1 w 28"/>
                  <a:gd name="T9" fmla="*/ 0 h 19"/>
                  <a:gd name="T10" fmla="*/ 1 w 28"/>
                  <a:gd name="T11" fmla="*/ 0 h 19"/>
                  <a:gd name="T12" fmla="*/ 1 w 28"/>
                  <a:gd name="T13" fmla="*/ 0 h 19"/>
                  <a:gd name="T14" fmla="*/ 1 w 28"/>
                  <a:gd name="T15" fmla="*/ 0 h 19"/>
                  <a:gd name="T16" fmla="*/ 1 w 28"/>
                  <a:gd name="T17" fmla="*/ 0 h 19"/>
                  <a:gd name="T18" fmla="*/ 1 w 28"/>
                  <a:gd name="T19" fmla="*/ 0 h 19"/>
                  <a:gd name="T20" fmla="*/ 0 w 28"/>
                  <a:gd name="T21" fmla="*/ 0 h 19"/>
                  <a:gd name="T22" fmla="*/ 0 w 28"/>
                  <a:gd name="T23" fmla="*/ 0 h 19"/>
                  <a:gd name="T24" fmla="*/ 0 w 28"/>
                  <a:gd name="T25" fmla="*/ 0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 h="19">
                    <a:moveTo>
                      <a:pt x="0" y="11"/>
                    </a:moveTo>
                    <a:lnTo>
                      <a:pt x="0" y="11"/>
                    </a:lnTo>
                    <a:lnTo>
                      <a:pt x="6" y="11"/>
                    </a:lnTo>
                    <a:lnTo>
                      <a:pt x="12" y="13"/>
                    </a:lnTo>
                    <a:lnTo>
                      <a:pt x="16" y="15"/>
                    </a:lnTo>
                    <a:lnTo>
                      <a:pt x="20" y="19"/>
                    </a:lnTo>
                    <a:lnTo>
                      <a:pt x="28" y="11"/>
                    </a:lnTo>
                    <a:lnTo>
                      <a:pt x="22" y="8"/>
                    </a:lnTo>
                    <a:lnTo>
                      <a:pt x="16" y="4"/>
                    </a:lnTo>
                    <a:lnTo>
                      <a:pt x="8" y="2"/>
                    </a:lnTo>
                    <a:lnTo>
                      <a:pt x="0" y="0"/>
                    </a:lnTo>
                    <a:lnTo>
                      <a:pt x="0"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82" name="Freeform 276"/>
              <p:cNvSpPr>
                <a:spLocks/>
              </p:cNvSpPr>
              <p:nvPr/>
            </p:nvSpPr>
            <p:spPr bwMode="auto">
              <a:xfrm>
                <a:off x="3325" y="2631"/>
                <a:ext cx="14" cy="9"/>
              </a:xfrm>
              <a:custGeom>
                <a:avLst/>
                <a:gdLst>
                  <a:gd name="T0" fmla="*/ 0 w 30"/>
                  <a:gd name="T1" fmla="*/ 0 h 19"/>
                  <a:gd name="T2" fmla="*/ 0 w 30"/>
                  <a:gd name="T3" fmla="*/ 0 h 19"/>
                  <a:gd name="T4" fmla="*/ 0 w 30"/>
                  <a:gd name="T5" fmla="*/ 0 h 19"/>
                  <a:gd name="T6" fmla="*/ 0 w 30"/>
                  <a:gd name="T7" fmla="*/ 0 h 19"/>
                  <a:gd name="T8" fmla="*/ 0 w 30"/>
                  <a:gd name="T9" fmla="*/ 0 h 19"/>
                  <a:gd name="T10" fmla="*/ 0 w 30"/>
                  <a:gd name="T11" fmla="*/ 0 h 19"/>
                  <a:gd name="T12" fmla="*/ 0 w 30"/>
                  <a:gd name="T13" fmla="*/ 0 h 19"/>
                  <a:gd name="T14" fmla="*/ 0 w 30"/>
                  <a:gd name="T15" fmla="*/ 0 h 19"/>
                  <a:gd name="T16" fmla="*/ 0 w 30"/>
                  <a:gd name="T17" fmla="*/ 0 h 19"/>
                  <a:gd name="T18" fmla="*/ 0 w 30"/>
                  <a:gd name="T19" fmla="*/ 0 h 19"/>
                  <a:gd name="T20" fmla="*/ 0 w 30"/>
                  <a:gd name="T21" fmla="*/ 0 h 19"/>
                  <a:gd name="T22" fmla="*/ 0 w 30"/>
                  <a:gd name="T23" fmla="*/ 0 h 19"/>
                  <a:gd name="T24" fmla="*/ 0 w 30"/>
                  <a:gd name="T25" fmla="*/ 0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19">
                    <a:moveTo>
                      <a:pt x="8" y="19"/>
                    </a:moveTo>
                    <a:lnTo>
                      <a:pt x="8" y="19"/>
                    </a:lnTo>
                    <a:lnTo>
                      <a:pt x="12" y="15"/>
                    </a:lnTo>
                    <a:lnTo>
                      <a:pt x="16" y="13"/>
                    </a:lnTo>
                    <a:lnTo>
                      <a:pt x="22" y="11"/>
                    </a:lnTo>
                    <a:lnTo>
                      <a:pt x="30" y="11"/>
                    </a:lnTo>
                    <a:lnTo>
                      <a:pt x="30" y="0"/>
                    </a:lnTo>
                    <a:lnTo>
                      <a:pt x="20" y="2"/>
                    </a:lnTo>
                    <a:lnTo>
                      <a:pt x="12" y="4"/>
                    </a:lnTo>
                    <a:lnTo>
                      <a:pt x="6" y="8"/>
                    </a:lnTo>
                    <a:lnTo>
                      <a:pt x="0" y="11"/>
                    </a:lnTo>
                    <a:lnTo>
                      <a:pt x="8"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83" name="Freeform 277"/>
              <p:cNvSpPr>
                <a:spLocks/>
              </p:cNvSpPr>
              <p:nvPr/>
            </p:nvSpPr>
            <p:spPr bwMode="auto">
              <a:xfrm>
                <a:off x="3320" y="2636"/>
                <a:ext cx="8" cy="15"/>
              </a:xfrm>
              <a:custGeom>
                <a:avLst/>
                <a:gdLst>
                  <a:gd name="T0" fmla="*/ 0 w 18"/>
                  <a:gd name="T1" fmla="*/ 0 h 31"/>
                  <a:gd name="T2" fmla="*/ 0 w 18"/>
                  <a:gd name="T3" fmla="*/ 0 h 31"/>
                  <a:gd name="T4" fmla="*/ 0 w 18"/>
                  <a:gd name="T5" fmla="*/ 0 h 31"/>
                  <a:gd name="T6" fmla="*/ 0 w 18"/>
                  <a:gd name="T7" fmla="*/ 0 h 31"/>
                  <a:gd name="T8" fmla="*/ 0 w 18"/>
                  <a:gd name="T9" fmla="*/ 0 h 31"/>
                  <a:gd name="T10" fmla="*/ 0 w 18"/>
                  <a:gd name="T11" fmla="*/ 0 h 31"/>
                  <a:gd name="T12" fmla="*/ 0 w 18"/>
                  <a:gd name="T13" fmla="*/ 0 h 31"/>
                  <a:gd name="T14" fmla="*/ 0 w 18"/>
                  <a:gd name="T15" fmla="*/ 0 h 31"/>
                  <a:gd name="T16" fmla="*/ 0 w 18"/>
                  <a:gd name="T17" fmla="*/ 0 h 31"/>
                  <a:gd name="T18" fmla="*/ 0 w 18"/>
                  <a:gd name="T19" fmla="*/ 0 h 31"/>
                  <a:gd name="T20" fmla="*/ 0 w 18"/>
                  <a:gd name="T21" fmla="*/ 0 h 31"/>
                  <a:gd name="T22" fmla="*/ 0 w 18"/>
                  <a:gd name="T23" fmla="*/ 0 h 31"/>
                  <a:gd name="T24" fmla="*/ 0 w 18"/>
                  <a:gd name="T25" fmla="*/ 0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 h="31">
                    <a:moveTo>
                      <a:pt x="10" y="31"/>
                    </a:moveTo>
                    <a:lnTo>
                      <a:pt x="10" y="31"/>
                    </a:lnTo>
                    <a:lnTo>
                      <a:pt x="10" y="23"/>
                    </a:lnTo>
                    <a:lnTo>
                      <a:pt x="12" y="17"/>
                    </a:lnTo>
                    <a:lnTo>
                      <a:pt x="14" y="12"/>
                    </a:lnTo>
                    <a:lnTo>
                      <a:pt x="18" y="8"/>
                    </a:lnTo>
                    <a:lnTo>
                      <a:pt x="10" y="0"/>
                    </a:lnTo>
                    <a:lnTo>
                      <a:pt x="6" y="6"/>
                    </a:lnTo>
                    <a:lnTo>
                      <a:pt x="2" y="14"/>
                    </a:lnTo>
                    <a:lnTo>
                      <a:pt x="0" y="21"/>
                    </a:lnTo>
                    <a:lnTo>
                      <a:pt x="0" y="31"/>
                    </a:lnTo>
                    <a:lnTo>
                      <a:pt x="10"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84" name="Freeform 278"/>
              <p:cNvSpPr>
                <a:spLocks/>
              </p:cNvSpPr>
              <p:nvPr/>
            </p:nvSpPr>
            <p:spPr bwMode="auto">
              <a:xfrm>
                <a:off x="3320" y="2651"/>
                <a:ext cx="5" cy="22"/>
              </a:xfrm>
              <a:custGeom>
                <a:avLst/>
                <a:gdLst>
                  <a:gd name="T0" fmla="*/ 0 w 10"/>
                  <a:gd name="T1" fmla="*/ 0 h 45"/>
                  <a:gd name="T2" fmla="*/ 1 w 10"/>
                  <a:gd name="T3" fmla="*/ 0 h 45"/>
                  <a:gd name="T4" fmla="*/ 1 w 10"/>
                  <a:gd name="T5" fmla="*/ 0 h 45"/>
                  <a:gd name="T6" fmla="*/ 0 w 10"/>
                  <a:gd name="T7" fmla="*/ 0 h 45"/>
                  <a:gd name="T8" fmla="*/ 0 w 10"/>
                  <a:gd name="T9" fmla="*/ 0 h 45"/>
                  <a:gd name="T10" fmla="*/ 0 w 10"/>
                  <a:gd name="T11" fmla="*/ 0 h 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 h="45">
                    <a:moveTo>
                      <a:pt x="0" y="45"/>
                    </a:moveTo>
                    <a:lnTo>
                      <a:pt x="10" y="45"/>
                    </a:lnTo>
                    <a:lnTo>
                      <a:pt x="10" y="0"/>
                    </a:lnTo>
                    <a:lnTo>
                      <a:pt x="0" y="0"/>
                    </a:lnTo>
                    <a:lnTo>
                      <a:pt x="0"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85" name="Freeform 279"/>
              <p:cNvSpPr>
                <a:spLocks/>
              </p:cNvSpPr>
              <p:nvPr/>
            </p:nvSpPr>
            <p:spPr bwMode="auto">
              <a:xfrm>
                <a:off x="3313" y="2652"/>
                <a:ext cx="5" cy="19"/>
              </a:xfrm>
              <a:custGeom>
                <a:avLst/>
                <a:gdLst>
                  <a:gd name="T0" fmla="*/ 1 w 10"/>
                  <a:gd name="T1" fmla="*/ 0 h 40"/>
                  <a:gd name="T2" fmla="*/ 0 w 10"/>
                  <a:gd name="T3" fmla="*/ 0 h 40"/>
                  <a:gd name="T4" fmla="*/ 0 w 10"/>
                  <a:gd name="T5" fmla="*/ 0 h 40"/>
                  <a:gd name="T6" fmla="*/ 1 w 10"/>
                  <a:gd name="T7" fmla="*/ 0 h 40"/>
                  <a:gd name="T8" fmla="*/ 1 w 10"/>
                  <a:gd name="T9" fmla="*/ 0 h 40"/>
                  <a:gd name="T10" fmla="*/ 1 w 10"/>
                  <a:gd name="T11" fmla="*/ 0 h 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 h="40">
                    <a:moveTo>
                      <a:pt x="10" y="0"/>
                    </a:moveTo>
                    <a:lnTo>
                      <a:pt x="0" y="0"/>
                    </a:lnTo>
                    <a:lnTo>
                      <a:pt x="0" y="40"/>
                    </a:lnTo>
                    <a:lnTo>
                      <a:pt x="10" y="40"/>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86" name="Freeform 280"/>
              <p:cNvSpPr>
                <a:spLocks/>
              </p:cNvSpPr>
              <p:nvPr/>
            </p:nvSpPr>
            <p:spPr bwMode="auto">
              <a:xfrm>
                <a:off x="3313" y="2642"/>
                <a:ext cx="6" cy="10"/>
              </a:xfrm>
              <a:custGeom>
                <a:avLst/>
                <a:gdLst>
                  <a:gd name="T0" fmla="*/ 1 w 12"/>
                  <a:gd name="T1" fmla="*/ 0 h 20"/>
                  <a:gd name="T2" fmla="*/ 1 w 12"/>
                  <a:gd name="T3" fmla="*/ 0 h 20"/>
                  <a:gd name="T4" fmla="*/ 0 w 12"/>
                  <a:gd name="T5" fmla="*/ 1 h 20"/>
                  <a:gd name="T6" fmla="*/ 0 w 12"/>
                  <a:gd name="T7" fmla="*/ 1 h 20"/>
                  <a:gd name="T8" fmla="*/ 1 w 12"/>
                  <a:gd name="T9" fmla="*/ 1 h 20"/>
                  <a:gd name="T10" fmla="*/ 1 w 12"/>
                  <a:gd name="T11" fmla="*/ 1 h 20"/>
                  <a:gd name="T12" fmla="*/ 1 w 12"/>
                  <a:gd name="T13" fmla="*/ 1 h 20"/>
                  <a:gd name="T14" fmla="*/ 1 w 12"/>
                  <a:gd name="T15" fmla="*/ 1 h 20"/>
                  <a:gd name="T16" fmla="*/ 1 w 12"/>
                  <a:gd name="T17" fmla="*/ 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20">
                    <a:moveTo>
                      <a:pt x="2" y="0"/>
                    </a:moveTo>
                    <a:lnTo>
                      <a:pt x="2" y="0"/>
                    </a:lnTo>
                    <a:lnTo>
                      <a:pt x="0" y="9"/>
                    </a:lnTo>
                    <a:lnTo>
                      <a:pt x="0" y="20"/>
                    </a:lnTo>
                    <a:lnTo>
                      <a:pt x="10" y="20"/>
                    </a:lnTo>
                    <a:lnTo>
                      <a:pt x="12" y="11"/>
                    </a:lnTo>
                    <a:lnTo>
                      <a:pt x="12" y="4"/>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87" name="Freeform 281"/>
              <p:cNvSpPr>
                <a:spLocks/>
              </p:cNvSpPr>
              <p:nvPr/>
            </p:nvSpPr>
            <p:spPr bwMode="auto">
              <a:xfrm>
                <a:off x="3314" y="2635"/>
                <a:ext cx="8" cy="9"/>
              </a:xfrm>
              <a:custGeom>
                <a:avLst/>
                <a:gdLst>
                  <a:gd name="T0" fmla="*/ 1 w 16"/>
                  <a:gd name="T1" fmla="*/ 0 h 17"/>
                  <a:gd name="T2" fmla="*/ 1 w 16"/>
                  <a:gd name="T3" fmla="*/ 0 h 17"/>
                  <a:gd name="T4" fmla="*/ 1 w 16"/>
                  <a:gd name="T5" fmla="*/ 1 h 17"/>
                  <a:gd name="T6" fmla="*/ 0 w 16"/>
                  <a:gd name="T7" fmla="*/ 1 h 17"/>
                  <a:gd name="T8" fmla="*/ 1 w 16"/>
                  <a:gd name="T9" fmla="*/ 1 h 17"/>
                  <a:gd name="T10" fmla="*/ 1 w 16"/>
                  <a:gd name="T11" fmla="*/ 1 h 17"/>
                  <a:gd name="T12" fmla="*/ 1 w 16"/>
                  <a:gd name="T13" fmla="*/ 1 h 17"/>
                  <a:gd name="T14" fmla="*/ 1 w 16"/>
                  <a:gd name="T15" fmla="*/ 1 h 17"/>
                  <a:gd name="T16" fmla="*/ 1 w 16"/>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17">
                    <a:moveTo>
                      <a:pt x="8" y="0"/>
                    </a:moveTo>
                    <a:lnTo>
                      <a:pt x="6" y="0"/>
                    </a:lnTo>
                    <a:lnTo>
                      <a:pt x="2" y="5"/>
                    </a:lnTo>
                    <a:lnTo>
                      <a:pt x="0" y="13"/>
                    </a:lnTo>
                    <a:lnTo>
                      <a:pt x="10" y="17"/>
                    </a:lnTo>
                    <a:lnTo>
                      <a:pt x="12" y="11"/>
                    </a:lnTo>
                    <a:lnTo>
                      <a:pt x="16" y="5"/>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88" name="Freeform 282"/>
              <p:cNvSpPr>
                <a:spLocks/>
              </p:cNvSpPr>
              <p:nvPr/>
            </p:nvSpPr>
            <p:spPr bwMode="auto">
              <a:xfrm>
                <a:off x="3318" y="2628"/>
                <a:ext cx="11" cy="10"/>
              </a:xfrm>
              <a:custGeom>
                <a:avLst/>
                <a:gdLst>
                  <a:gd name="T0" fmla="*/ 0 w 24"/>
                  <a:gd name="T1" fmla="*/ 0 h 20"/>
                  <a:gd name="T2" fmla="*/ 0 w 24"/>
                  <a:gd name="T3" fmla="*/ 0 h 20"/>
                  <a:gd name="T4" fmla="*/ 0 w 24"/>
                  <a:gd name="T5" fmla="*/ 1 h 20"/>
                  <a:gd name="T6" fmla="*/ 0 w 24"/>
                  <a:gd name="T7" fmla="*/ 1 h 20"/>
                  <a:gd name="T8" fmla="*/ 0 w 24"/>
                  <a:gd name="T9" fmla="*/ 1 h 20"/>
                  <a:gd name="T10" fmla="*/ 0 w 24"/>
                  <a:gd name="T11" fmla="*/ 1 h 20"/>
                  <a:gd name="T12" fmla="*/ 0 w 24"/>
                  <a:gd name="T13" fmla="*/ 1 h 20"/>
                  <a:gd name="T14" fmla="*/ 0 w 24"/>
                  <a:gd name="T15" fmla="*/ 1 h 20"/>
                  <a:gd name="T16" fmla="*/ 0 w 24"/>
                  <a:gd name="T17" fmla="*/ 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20">
                    <a:moveTo>
                      <a:pt x="18" y="0"/>
                    </a:moveTo>
                    <a:lnTo>
                      <a:pt x="18" y="0"/>
                    </a:lnTo>
                    <a:lnTo>
                      <a:pt x="8" y="5"/>
                    </a:lnTo>
                    <a:lnTo>
                      <a:pt x="0" y="15"/>
                    </a:lnTo>
                    <a:lnTo>
                      <a:pt x="8" y="20"/>
                    </a:lnTo>
                    <a:lnTo>
                      <a:pt x="14" y="13"/>
                    </a:lnTo>
                    <a:lnTo>
                      <a:pt x="24" y="9"/>
                    </a:lnTo>
                    <a:lnTo>
                      <a:pt x="1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89" name="Freeform 283"/>
              <p:cNvSpPr>
                <a:spLocks/>
              </p:cNvSpPr>
              <p:nvPr/>
            </p:nvSpPr>
            <p:spPr bwMode="auto">
              <a:xfrm>
                <a:off x="3326" y="2625"/>
                <a:ext cx="13" cy="7"/>
              </a:xfrm>
              <a:custGeom>
                <a:avLst/>
                <a:gdLst>
                  <a:gd name="T0" fmla="*/ 1 w 26"/>
                  <a:gd name="T1" fmla="*/ 0 h 15"/>
                  <a:gd name="T2" fmla="*/ 1 w 26"/>
                  <a:gd name="T3" fmla="*/ 0 h 15"/>
                  <a:gd name="T4" fmla="*/ 1 w 26"/>
                  <a:gd name="T5" fmla="*/ 0 h 15"/>
                  <a:gd name="T6" fmla="*/ 0 w 26"/>
                  <a:gd name="T7" fmla="*/ 0 h 15"/>
                  <a:gd name="T8" fmla="*/ 1 w 26"/>
                  <a:gd name="T9" fmla="*/ 0 h 15"/>
                  <a:gd name="T10" fmla="*/ 1 w 26"/>
                  <a:gd name="T11" fmla="*/ 0 h 15"/>
                  <a:gd name="T12" fmla="*/ 1 w 26"/>
                  <a:gd name="T13" fmla="*/ 0 h 15"/>
                  <a:gd name="T14" fmla="*/ 1 w 26"/>
                  <a:gd name="T15" fmla="*/ 0 h 15"/>
                  <a:gd name="T16" fmla="*/ 1 w 26"/>
                  <a:gd name="T17" fmla="*/ 0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 h="15">
                    <a:moveTo>
                      <a:pt x="26" y="0"/>
                    </a:moveTo>
                    <a:lnTo>
                      <a:pt x="26" y="0"/>
                    </a:lnTo>
                    <a:lnTo>
                      <a:pt x="12" y="2"/>
                    </a:lnTo>
                    <a:lnTo>
                      <a:pt x="0" y="6"/>
                    </a:lnTo>
                    <a:lnTo>
                      <a:pt x="6" y="15"/>
                    </a:lnTo>
                    <a:lnTo>
                      <a:pt x="14" y="11"/>
                    </a:lnTo>
                    <a:lnTo>
                      <a:pt x="26" y="11"/>
                    </a:lnTo>
                    <a:lnTo>
                      <a:pt x="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90" name="Freeform 284"/>
              <p:cNvSpPr>
                <a:spLocks/>
              </p:cNvSpPr>
              <p:nvPr/>
            </p:nvSpPr>
            <p:spPr bwMode="auto">
              <a:xfrm>
                <a:off x="3339" y="2625"/>
                <a:ext cx="18" cy="11"/>
              </a:xfrm>
              <a:custGeom>
                <a:avLst/>
                <a:gdLst>
                  <a:gd name="T0" fmla="*/ 0 w 38"/>
                  <a:gd name="T1" fmla="*/ 1 h 22"/>
                  <a:gd name="T2" fmla="*/ 0 w 38"/>
                  <a:gd name="T3" fmla="*/ 1 h 22"/>
                  <a:gd name="T4" fmla="*/ 0 w 38"/>
                  <a:gd name="T5" fmla="*/ 1 h 22"/>
                  <a:gd name="T6" fmla="*/ 0 w 38"/>
                  <a:gd name="T7" fmla="*/ 1 h 22"/>
                  <a:gd name="T8" fmla="*/ 0 w 38"/>
                  <a:gd name="T9" fmla="*/ 0 h 22"/>
                  <a:gd name="T10" fmla="*/ 0 w 38"/>
                  <a:gd name="T11" fmla="*/ 0 h 22"/>
                  <a:gd name="T12" fmla="*/ 0 w 38"/>
                  <a:gd name="T13" fmla="*/ 1 h 22"/>
                  <a:gd name="T14" fmla="*/ 0 w 38"/>
                  <a:gd name="T15" fmla="*/ 1 h 22"/>
                  <a:gd name="T16" fmla="*/ 0 w 38"/>
                  <a:gd name="T17" fmla="*/ 1 h 22"/>
                  <a:gd name="T18" fmla="*/ 0 w 38"/>
                  <a:gd name="T19" fmla="*/ 1 h 22"/>
                  <a:gd name="T20" fmla="*/ 0 w 38"/>
                  <a:gd name="T21" fmla="*/ 1 h 22"/>
                  <a:gd name="T22" fmla="*/ 0 w 38"/>
                  <a:gd name="T23" fmla="*/ 1 h 22"/>
                  <a:gd name="T24" fmla="*/ 0 w 38"/>
                  <a:gd name="T25" fmla="*/ 1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8" h="22">
                    <a:moveTo>
                      <a:pt x="38" y="15"/>
                    </a:moveTo>
                    <a:lnTo>
                      <a:pt x="38" y="15"/>
                    </a:lnTo>
                    <a:lnTo>
                      <a:pt x="30" y="7"/>
                    </a:lnTo>
                    <a:lnTo>
                      <a:pt x="22" y="4"/>
                    </a:lnTo>
                    <a:lnTo>
                      <a:pt x="10" y="0"/>
                    </a:lnTo>
                    <a:lnTo>
                      <a:pt x="0" y="0"/>
                    </a:lnTo>
                    <a:lnTo>
                      <a:pt x="0" y="11"/>
                    </a:lnTo>
                    <a:lnTo>
                      <a:pt x="8" y="11"/>
                    </a:lnTo>
                    <a:lnTo>
                      <a:pt x="18" y="13"/>
                    </a:lnTo>
                    <a:lnTo>
                      <a:pt x="24" y="17"/>
                    </a:lnTo>
                    <a:lnTo>
                      <a:pt x="30" y="22"/>
                    </a:lnTo>
                    <a:lnTo>
                      <a:pt x="38"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91" name="Freeform 285"/>
              <p:cNvSpPr>
                <a:spLocks/>
              </p:cNvSpPr>
              <p:nvPr/>
            </p:nvSpPr>
            <p:spPr bwMode="auto">
              <a:xfrm>
                <a:off x="3354" y="2632"/>
                <a:ext cx="10" cy="20"/>
              </a:xfrm>
              <a:custGeom>
                <a:avLst/>
                <a:gdLst>
                  <a:gd name="T0" fmla="*/ 0 w 22"/>
                  <a:gd name="T1" fmla="*/ 1 h 39"/>
                  <a:gd name="T2" fmla="*/ 0 w 22"/>
                  <a:gd name="T3" fmla="*/ 1 h 39"/>
                  <a:gd name="T4" fmla="*/ 0 w 22"/>
                  <a:gd name="T5" fmla="*/ 1 h 39"/>
                  <a:gd name="T6" fmla="*/ 0 w 22"/>
                  <a:gd name="T7" fmla="*/ 1 h 39"/>
                  <a:gd name="T8" fmla="*/ 0 w 22"/>
                  <a:gd name="T9" fmla="*/ 1 h 39"/>
                  <a:gd name="T10" fmla="*/ 0 w 22"/>
                  <a:gd name="T11" fmla="*/ 0 h 39"/>
                  <a:gd name="T12" fmla="*/ 0 w 22"/>
                  <a:gd name="T13" fmla="*/ 1 h 39"/>
                  <a:gd name="T14" fmla="*/ 0 w 22"/>
                  <a:gd name="T15" fmla="*/ 1 h 39"/>
                  <a:gd name="T16" fmla="*/ 0 w 22"/>
                  <a:gd name="T17" fmla="*/ 1 h 39"/>
                  <a:gd name="T18" fmla="*/ 0 w 22"/>
                  <a:gd name="T19" fmla="*/ 1 h 39"/>
                  <a:gd name="T20" fmla="*/ 0 w 22"/>
                  <a:gd name="T21" fmla="*/ 1 h 39"/>
                  <a:gd name="T22" fmla="*/ 0 w 22"/>
                  <a:gd name="T23" fmla="*/ 1 h 39"/>
                  <a:gd name="T24" fmla="*/ 0 w 22"/>
                  <a:gd name="T25" fmla="*/ 1 h 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2" h="39">
                    <a:moveTo>
                      <a:pt x="22" y="39"/>
                    </a:moveTo>
                    <a:lnTo>
                      <a:pt x="22" y="39"/>
                    </a:lnTo>
                    <a:lnTo>
                      <a:pt x="22" y="28"/>
                    </a:lnTo>
                    <a:lnTo>
                      <a:pt x="20" y="17"/>
                    </a:lnTo>
                    <a:lnTo>
                      <a:pt x="14" y="7"/>
                    </a:lnTo>
                    <a:lnTo>
                      <a:pt x="8" y="0"/>
                    </a:lnTo>
                    <a:lnTo>
                      <a:pt x="0" y="7"/>
                    </a:lnTo>
                    <a:lnTo>
                      <a:pt x="6" y="13"/>
                    </a:lnTo>
                    <a:lnTo>
                      <a:pt x="8" y="21"/>
                    </a:lnTo>
                    <a:lnTo>
                      <a:pt x="10" y="30"/>
                    </a:lnTo>
                    <a:lnTo>
                      <a:pt x="12" y="39"/>
                    </a:lnTo>
                    <a:lnTo>
                      <a:pt x="22"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92" name="Freeform 286"/>
              <p:cNvSpPr>
                <a:spLocks/>
              </p:cNvSpPr>
              <p:nvPr/>
            </p:nvSpPr>
            <p:spPr bwMode="auto">
              <a:xfrm>
                <a:off x="3359" y="2652"/>
                <a:ext cx="5" cy="20"/>
              </a:xfrm>
              <a:custGeom>
                <a:avLst/>
                <a:gdLst>
                  <a:gd name="T0" fmla="*/ 0 w 10"/>
                  <a:gd name="T1" fmla="*/ 0 h 42"/>
                  <a:gd name="T2" fmla="*/ 1 w 10"/>
                  <a:gd name="T3" fmla="*/ 0 h 42"/>
                  <a:gd name="T4" fmla="*/ 1 w 10"/>
                  <a:gd name="T5" fmla="*/ 0 h 42"/>
                  <a:gd name="T6" fmla="*/ 0 w 10"/>
                  <a:gd name="T7" fmla="*/ 0 h 42"/>
                  <a:gd name="T8" fmla="*/ 0 w 10"/>
                  <a:gd name="T9" fmla="*/ 0 h 42"/>
                  <a:gd name="T10" fmla="*/ 0 w 10"/>
                  <a:gd name="T11" fmla="*/ 0 h 4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 h="42">
                    <a:moveTo>
                      <a:pt x="0" y="42"/>
                    </a:moveTo>
                    <a:lnTo>
                      <a:pt x="10" y="42"/>
                    </a:lnTo>
                    <a:lnTo>
                      <a:pt x="10" y="0"/>
                    </a:lnTo>
                    <a:lnTo>
                      <a:pt x="0" y="0"/>
                    </a:lnTo>
                    <a:lnTo>
                      <a:pt x="0"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93" name="Freeform 287"/>
              <p:cNvSpPr>
                <a:spLocks/>
              </p:cNvSpPr>
              <p:nvPr/>
            </p:nvSpPr>
            <p:spPr bwMode="auto">
              <a:xfrm>
                <a:off x="3358" y="2672"/>
                <a:ext cx="6" cy="9"/>
              </a:xfrm>
              <a:custGeom>
                <a:avLst/>
                <a:gdLst>
                  <a:gd name="T0" fmla="*/ 1 w 12"/>
                  <a:gd name="T1" fmla="*/ 0 h 19"/>
                  <a:gd name="T2" fmla="*/ 1 w 12"/>
                  <a:gd name="T3" fmla="*/ 0 h 19"/>
                  <a:gd name="T4" fmla="*/ 1 w 12"/>
                  <a:gd name="T5" fmla="*/ 0 h 19"/>
                  <a:gd name="T6" fmla="*/ 1 w 12"/>
                  <a:gd name="T7" fmla="*/ 0 h 19"/>
                  <a:gd name="T8" fmla="*/ 1 w 12"/>
                  <a:gd name="T9" fmla="*/ 0 h 19"/>
                  <a:gd name="T10" fmla="*/ 1 w 12"/>
                  <a:gd name="T11" fmla="*/ 0 h 19"/>
                  <a:gd name="T12" fmla="*/ 0 w 12"/>
                  <a:gd name="T13" fmla="*/ 0 h 19"/>
                  <a:gd name="T14" fmla="*/ 0 w 12"/>
                  <a:gd name="T15" fmla="*/ 0 h 19"/>
                  <a:gd name="T16" fmla="*/ 1 w 12"/>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19">
                    <a:moveTo>
                      <a:pt x="10" y="19"/>
                    </a:moveTo>
                    <a:lnTo>
                      <a:pt x="10" y="19"/>
                    </a:lnTo>
                    <a:lnTo>
                      <a:pt x="12" y="9"/>
                    </a:lnTo>
                    <a:lnTo>
                      <a:pt x="12" y="0"/>
                    </a:lnTo>
                    <a:lnTo>
                      <a:pt x="2" y="0"/>
                    </a:lnTo>
                    <a:lnTo>
                      <a:pt x="2" y="9"/>
                    </a:lnTo>
                    <a:lnTo>
                      <a:pt x="0" y="17"/>
                    </a:lnTo>
                    <a:lnTo>
                      <a:pt x="10"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94" name="Freeform 288"/>
              <p:cNvSpPr>
                <a:spLocks/>
              </p:cNvSpPr>
              <p:nvPr/>
            </p:nvSpPr>
            <p:spPr bwMode="auto">
              <a:xfrm>
                <a:off x="3355" y="2680"/>
                <a:ext cx="8" cy="9"/>
              </a:xfrm>
              <a:custGeom>
                <a:avLst/>
                <a:gdLst>
                  <a:gd name="T0" fmla="*/ 1 w 16"/>
                  <a:gd name="T1" fmla="*/ 1 h 17"/>
                  <a:gd name="T2" fmla="*/ 1 w 16"/>
                  <a:gd name="T3" fmla="*/ 1 h 17"/>
                  <a:gd name="T4" fmla="*/ 1 w 16"/>
                  <a:gd name="T5" fmla="*/ 1 h 17"/>
                  <a:gd name="T6" fmla="*/ 1 w 16"/>
                  <a:gd name="T7" fmla="*/ 1 h 17"/>
                  <a:gd name="T8" fmla="*/ 1 w 16"/>
                  <a:gd name="T9" fmla="*/ 0 h 17"/>
                  <a:gd name="T10" fmla="*/ 1 w 16"/>
                  <a:gd name="T11" fmla="*/ 1 h 17"/>
                  <a:gd name="T12" fmla="*/ 0 w 16"/>
                  <a:gd name="T13" fmla="*/ 1 h 17"/>
                  <a:gd name="T14" fmla="*/ 0 w 16"/>
                  <a:gd name="T15" fmla="*/ 1 h 17"/>
                  <a:gd name="T16" fmla="*/ 1 w 16"/>
                  <a:gd name="T17" fmla="*/ 1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17">
                    <a:moveTo>
                      <a:pt x="10" y="17"/>
                    </a:moveTo>
                    <a:lnTo>
                      <a:pt x="10" y="17"/>
                    </a:lnTo>
                    <a:lnTo>
                      <a:pt x="14" y="9"/>
                    </a:lnTo>
                    <a:lnTo>
                      <a:pt x="16" y="2"/>
                    </a:lnTo>
                    <a:lnTo>
                      <a:pt x="6" y="0"/>
                    </a:lnTo>
                    <a:lnTo>
                      <a:pt x="4" y="5"/>
                    </a:lnTo>
                    <a:lnTo>
                      <a:pt x="0" y="9"/>
                    </a:lnTo>
                    <a:lnTo>
                      <a:pt x="10"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95" name="Freeform 289"/>
              <p:cNvSpPr>
                <a:spLocks/>
              </p:cNvSpPr>
              <p:nvPr/>
            </p:nvSpPr>
            <p:spPr bwMode="auto">
              <a:xfrm>
                <a:off x="3349" y="2685"/>
                <a:ext cx="11" cy="11"/>
              </a:xfrm>
              <a:custGeom>
                <a:avLst/>
                <a:gdLst>
                  <a:gd name="T0" fmla="*/ 0 w 24"/>
                  <a:gd name="T1" fmla="*/ 0 h 23"/>
                  <a:gd name="T2" fmla="*/ 0 w 24"/>
                  <a:gd name="T3" fmla="*/ 0 h 23"/>
                  <a:gd name="T4" fmla="*/ 0 w 24"/>
                  <a:gd name="T5" fmla="*/ 0 h 23"/>
                  <a:gd name="T6" fmla="*/ 0 w 24"/>
                  <a:gd name="T7" fmla="*/ 0 h 23"/>
                  <a:gd name="T8" fmla="*/ 0 w 24"/>
                  <a:gd name="T9" fmla="*/ 0 h 23"/>
                  <a:gd name="T10" fmla="*/ 0 w 24"/>
                  <a:gd name="T11" fmla="*/ 0 h 23"/>
                  <a:gd name="T12" fmla="*/ 0 w 24"/>
                  <a:gd name="T13" fmla="*/ 0 h 23"/>
                  <a:gd name="T14" fmla="*/ 0 w 24"/>
                  <a:gd name="T15" fmla="*/ 0 h 23"/>
                  <a:gd name="T16" fmla="*/ 0 w 24"/>
                  <a:gd name="T17" fmla="*/ 0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23">
                    <a:moveTo>
                      <a:pt x="4" y="23"/>
                    </a:moveTo>
                    <a:lnTo>
                      <a:pt x="4" y="23"/>
                    </a:lnTo>
                    <a:lnTo>
                      <a:pt x="16" y="15"/>
                    </a:lnTo>
                    <a:lnTo>
                      <a:pt x="24" y="8"/>
                    </a:lnTo>
                    <a:lnTo>
                      <a:pt x="14" y="0"/>
                    </a:lnTo>
                    <a:lnTo>
                      <a:pt x="8" y="8"/>
                    </a:lnTo>
                    <a:lnTo>
                      <a:pt x="0" y="13"/>
                    </a:lnTo>
                    <a:lnTo>
                      <a:pt x="4"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96" name="Freeform 290"/>
              <p:cNvSpPr>
                <a:spLocks/>
              </p:cNvSpPr>
              <p:nvPr/>
            </p:nvSpPr>
            <p:spPr bwMode="auto">
              <a:xfrm>
                <a:off x="3339" y="2692"/>
                <a:ext cx="12" cy="7"/>
              </a:xfrm>
              <a:custGeom>
                <a:avLst/>
                <a:gdLst>
                  <a:gd name="T0" fmla="*/ 0 w 24"/>
                  <a:gd name="T1" fmla="*/ 0 h 15"/>
                  <a:gd name="T2" fmla="*/ 0 w 24"/>
                  <a:gd name="T3" fmla="*/ 0 h 15"/>
                  <a:gd name="T4" fmla="*/ 1 w 24"/>
                  <a:gd name="T5" fmla="*/ 0 h 15"/>
                  <a:gd name="T6" fmla="*/ 1 w 24"/>
                  <a:gd name="T7" fmla="*/ 0 h 15"/>
                  <a:gd name="T8" fmla="*/ 1 w 24"/>
                  <a:gd name="T9" fmla="*/ 0 h 15"/>
                  <a:gd name="T10" fmla="*/ 1 w 24"/>
                  <a:gd name="T11" fmla="*/ 0 h 15"/>
                  <a:gd name="T12" fmla="*/ 0 w 24"/>
                  <a:gd name="T13" fmla="*/ 0 h 15"/>
                  <a:gd name="T14" fmla="*/ 0 w 24"/>
                  <a:gd name="T15" fmla="*/ 0 h 15"/>
                  <a:gd name="T16" fmla="*/ 0 w 24"/>
                  <a:gd name="T17" fmla="*/ 0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15">
                    <a:moveTo>
                      <a:pt x="0" y="15"/>
                    </a:moveTo>
                    <a:lnTo>
                      <a:pt x="0" y="15"/>
                    </a:lnTo>
                    <a:lnTo>
                      <a:pt x="12" y="14"/>
                    </a:lnTo>
                    <a:lnTo>
                      <a:pt x="24" y="10"/>
                    </a:lnTo>
                    <a:lnTo>
                      <a:pt x="20" y="0"/>
                    </a:lnTo>
                    <a:lnTo>
                      <a:pt x="10" y="2"/>
                    </a:lnTo>
                    <a:lnTo>
                      <a:pt x="0" y="4"/>
                    </a:lnTo>
                    <a:lnTo>
                      <a:pt x="0"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97" name="Freeform 291"/>
              <p:cNvSpPr>
                <a:spLocks/>
              </p:cNvSpPr>
              <p:nvPr/>
            </p:nvSpPr>
            <p:spPr bwMode="auto">
              <a:xfrm>
                <a:off x="3326" y="2692"/>
                <a:ext cx="13" cy="7"/>
              </a:xfrm>
              <a:custGeom>
                <a:avLst/>
                <a:gdLst>
                  <a:gd name="T0" fmla="*/ 0 w 26"/>
                  <a:gd name="T1" fmla="*/ 0 h 15"/>
                  <a:gd name="T2" fmla="*/ 0 w 26"/>
                  <a:gd name="T3" fmla="*/ 0 h 15"/>
                  <a:gd name="T4" fmla="*/ 1 w 26"/>
                  <a:gd name="T5" fmla="*/ 0 h 15"/>
                  <a:gd name="T6" fmla="*/ 1 w 26"/>
                  <a:gd name="T7" fmla="*/ 0 h 15"/>
                  <a:gd name="T8" fmla="*/ 1 w 26"/>
                  <a:gd name="T9" fmla="*/ 0 h 15"/>
                  <a:gd name="T10" fmla="*/ 1 w 26"/>
                  <a:gd name="T11" fmla="*/ 0 h 15"/>
                  <a:gd name="T12" fmla="*/ 1 w 26"/>
                  <a:gd name="T13" fmla="*/ 0 h 15"/>
                  <a:gd name="T14" fmla="*/ 1 w 26"/>
                  <a:gd name="T15" fmla="*/ 0 h 15"/>
                  <a:gd name="T16" fmla="*/ 0 w 26"/>
                  <a:gd name="T17" fmla="*/ 0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 h="15">
                    <a:moveTo>
                      <a:pt x="0" y="10"/>
                    </a:moveTo>
                    <a:lnTo>
                      <a:pt x="0" y="10"/>
                    </a:lnTo>
                    <a:lnTo>
                      <a:pt x="12" y="14"/>
                    </a:lnTo>
                    <a:lnTo>
                      <a:pt x="26" y="15"/>
                    </a:lnTo>
                    <a:lnTo>
                      <a:pt x="26" y="4"/>
                    </a:lnTo>
                    <a:lnTo>
                      <a:pt x="14" y="2"/>
                    </a:lnTo>
                    <a:lnTo>
                      <a:pt x="6" y="0"/>
                    </a:lnTo>
                    <a:lnTo>
                      <a:pt x="0"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98" name="Freeform 292"/>
              <p:cNvSpPr>
                <a:spLocks/>
              </p:cNvSpPr>
              <p:nvPr/>
            </p:nvSpPr>
            <p:spPr bwMode="auto">
              <a:xfrm>
                <a:off x="3317" y="2685"/>
                <a:ext cx="12" cy="11"/>
              </a:xfrm>
              <a:custGeom>
                <a:avLst/>
                <a:gdLst>
                  <a:gd name="T0" fmla="*/ 0 w 26"/>
                  <a:gd name="T1" fmla="*/ 0 h 23"/>
                  <a:gd name="T2" fmla="*/ 0 w 26"/>
                  <a:gd name="T3" fmla="*/ 0 h 23"/>
                  <a:gd name="T4" fmla="*/ 0 w 26"/>
                  <a:gd name="T5" fmla="*/ 0 h 23"/>
                  <a:gd name="T6" fmla="*/ 0 w 26"/>
                  <a:gd name="T7" fmla="*/ 0 h 23"/>
                  <a:gd name="T8" fmla="*/ 0 w 26"/>
                  <a:gd name="T9" fmla="*/ 0 h 23"/>
                  <a:gd name="T10" fmla="*/ 0 w 26"/>
                  <a:gd name="T11" fmla="*/ 0 h 23"/>
                  <a:gd name="T12" fmla="*/ 0 w 26"/>
                  <a:gd name="T13" fmla="*/ 0 h 23"/>
                  <a:gd name="T14" fmla="*/ 0 w 26"/>
                  <a:gd name="T15" fmla="*/ 0 h 23"/>
                  <a:gd name="T16" fmla="*/ 0 w 26"/>
                  <a:gd name="T17" fmla="*/ 0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 h="23">
                    <a:moveTo>
                      <a:pt x="0" y="8"/>
                    </a:moveTo>
                    <a:lnTo>
                      <a:pt x="0" y="8"/>
                    </a:lnTo>
                    <a:lnTo>
                      <a:pt x="10" y="15"/>
                    </a:lnTo>
                    <a:lnTo>
                      <a:pt x="20" y="23"/>
                    </a:lnTo>
                    <a:lnTo>
                      <a:pt x="26" y="13"/>
                    </a:lnTo>
                    <a:lnTo>
                      <a:pt x="16" y="8"/>
                    </a:lnTo>
                    <a:lnTo>
                      <a:pt x="10" y="0"/>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99" name="Freeform 293"/>
              <p:cNvSpPr>
                <a:spLocks/>
              </p:cNvSpPr>
              <p:nvPr/>
            </p:nvSpPr>
            <p:spPr bwMode="auto">
              <a:xfrm>
                <a:off x="3314" y="2680"/>
                <a:ext cx="8" cy="9"/>
              </a:xfrm>
              <a:custGeom>
                <a:avLst/>
                <a:gdLst>
                  <a:gd name="T0" fmla="*/ 0 w 16"/>
                  <a:gd name="T1" fmla="*/ 1 h 17"/>
                  <a:gd name="T2" fmla="*/ 0 w 16"/>
                  <a:gd name="T3" fmla="*/ 1 h 17"/>
                  <a:gd name="T4" fmla="*/ 1 w 16"/>
                  <a:gd name="T5" fmla="*/ 1 h 17"/>
                  <a:gd name="T6" fmla="*/ 1 w 16"/>
                  <a:gd name="T7" fmla="*/ 1 h 17"/>
                  <a:gd name="T8" fmla="*/ 1 w 16"/>
                  <a:gd name="T9" fmla="*/ 1 h 17"/>
                  <a:gd name="T10" fmla="*/ 1 w 16"/>
                  <a:gd name="T11" fmla="*/ 1 h 17"/>
                  <a:gd name="T12" fmla="*/ 1 w 16"/>
                  <a:gd name="T13" fmla="*/ 0 h 17"/>
                  <a:gd name="T14" fmla="*/ 1 w 16"/>
                  <a:gd name="T15" fmla="*/ 0 h 17"/>
                  <a:gd name="T16" fmla="*/ 0 w 16"/>
                  <a:gd name="T17" fmla="*/ 1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17">
                    <a:moveTo>
                      <a:pt x="0" y="2"/>
                    </a:moveTo>
                    <a:lnTo>
                      <a:pt x="0" y="2"/>
                    </a:lnTo>
                    <a:lnTo>
                      <a:pt x="2" y="9"/>
                    </a:lnTo>
                    <a:lnTo>
                      <a:pt x="6" y="17"/>
                    </a:lnTo>
                    <a:lnTo>
                      <a:pt x="16" y="9"/>
                    </a:lnTo>
                    <a:lnTo>
                      <a:pt x="12" y="5"/>
                    </a:lnTo>
                    <a:lnTo>
                      <a:pt x="10" y="0"/>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100" name="Freeform 294"/>
              <p:cNvSpPr>
                <a:spLocks/>
              </p:cNvSpPr>
              <p:nvPr/>
            </p:nvSpPr>
            <p:spPr bwMode="auto">
              <a:xfrm>
                <a:off x="3313" y="2671"/>
                <a:ext cx="6" cy="10"/>
              </a:xfrm>
              <a:custGeom>
                <a:avLst/>
                <a:gdLst>
                  <a:gd name="T0" fmla="*/ 0 w 12"/>
                  <a:gd name="T1" fmla="*/ 0 h 21"/>
                  <a:gd name="T2" fmla="*/ 0 w 12"/>
                  <a:gd name="T3" fmla="*/ 0 h 21"/>
                  <a:gd name="T4" fmla="*/ 0 w 12"/>
                  <a:gd name="T5" fmla="*/ 0 h 21"/>
                  <a:gd name="T6" fmla="*/ 1 w 12"/>
                  <a:gd name="T7" fmla="*/ 0 h 21"/>
                  <a:gd name="T8" fmla="*/ 1 w 12"/>
                  <a:gd name="T9" fmla="*/ 0 h 21"/>
                  <a:gd name="T10" fmla="*/ 1 w 12"/>
                  <a:gd name="T11" fmla="*/ 0 h 21"/>
                  <a:gd name="T12" fmla="*/ 1 w 12"/>
                  <a:gd name="T13" fmla="*/ 0 h 21"/>
                  <a:gd name="T14" fmla="*/ 1 w 12"/>
                  <a:gd name="T15" fmla="*/ 0 h 21"/>
                  <a:gd name="T16" fmla="*/ 0 w 12"/>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21">
                    <a:moveTo>
                      <a:pt x="0" y="0"/>
                    </a:moveTo>
                    <a:lnTo>
                      <a:pt x="0" y="0"/>
                    </a:lnTo>
                    <a:lnTo>
                      <a:pt x="0" y="11"/>
                    </a:lnTo>
                    <a:lnTo>
                      <a:pt x="2" y="21"/>
                    </a:lnTo>
                    <a:lnTo>
                      <a:pt x="12" y="19"/>
                    </a:lnTo>
                    <a:lnTo>
                      <a:pt x="12" y="11"/>
                    </a:lnTo>
                    <a:lnTo>
                      <a:pt x="1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101" name="Freeform 295"/>
              <p:cNvSpPr>
                <a:spLocks/>
              </p:cNvSpPr>
              <p:nvPr/>
            </p:nvSpPr>
            <p:spPr bwMode="auto">
              <a:xfrm>
                <a:off x="3279" y="2296"/>
                <a:ext cx="43" cy="67"/>
              </a:xfrm>
              <a:custGeom>
                <a:avLst/>
                <a:gdLst>
                  <a:gd name="T0" fmla="*/ 0 w 90"/>
                  <a:gd name="T1" fmla="*/ 0 h 138"/>
                  <a:gd name="T2" fmla="*/ 0 w 90"/>
                  <a:gd name="T3" fmla="*/ 0 h 138"/>
                  <a:gd name="T4" fmla="*/ 0 w 90"/>
                  <a:gd name="T5" fmla="*/ 0 h 138"/>
                  <a:gd name="T6" fmla="*/ 0 w 90"/>
                  <a:gd name="T7" fmla="*/ 0 h 138"/>
                  <a:gd name="T8" fmla="*/ 0 w 90"/>
                  <a:gd name="T9" fmla="*/ 0 h 138"/>
                  <a:gd name="T10" fmla="*/ 0 w 90"/>
                  <a:gd name="T11" fmla="*/ 0 h 138"/>
                  <a:gd name="T12" fmla="*/ 0 w 90"/>
                  <a:gd name="T13" fmla="*/ 0 h 138"/>
                  <a:gd name="T14" fmla="*/ 0 w 90"/>
                  <a:gd name="T15" fmla="*/ 0 h 138"/>
                  <a:gd name="T16" fmla="*/ 0 w 90"/>
                  <a:gd name="T17" fmla="*/ 0 h 138"/>
                  <a:gd name="T18" fmla="*/ 0 w 90"/>
                  <a:gd name="T19" fmla="*/ 0 h 138"/>
                  <a:gd name="T20" fmla="*/ 0 w 90"/>
                  <a:gd name="T21" fmla="*/ 0 h 138"/>
                  <a:gd name="T22" fmla="*/ 0 w 90"/>
                  <a:gd name="T23" fmla="*/ 0 h 138"/>
                  <a:gd name="T24" fmla="*/ 0 w 90"/>
                  <a:gd name="T25" fmla="*/ 0 h 138"/>
                  <a:gd name="T26" fmla="*/ 0 w 90"/>
                  <a:gd name="T27" fmla="*/ 0 h 138"/>
                  <a:gd name="T28" fmla="*/ 0 w 90"/>
                  <a:gd name="T29" fmla="*/ 0 h 138"/>
                  <a:gd name="T30" fmla="*/ 0 w 90"/>
                  <a:gd name="T31" fmla="*/ 0 h 138"/>
                  <a:gd name="T32" fmla="*/ 0 w 90"/>
                  <a:gd name="T33" fmla="*/ 0 h 138"/>
                  <a:gd name="T34" fmla="*/ 0 w 90"/>
                  <a:gd name="T35" fmla="*/ 0 h 138"/>
                  <a:gd name="T36" fmla="*/ 0 w 90"/>
                  <a:gd name="T37" fmla="*/ 0 h 138"/>
                  <a:gd name="T38" fmla="*/ 0 w 90"/>
                  <a:gd name="T39" fmla="*/ 0 h 138"/>
                  <a:gd name="T40" fmla="*/ 0 w 90"/>
                  <a:gd name="T41" fmla="*/ 0 h 138"/>
                  <a:gd name="T42" fmla="*/ 0 w 90"/>
                  <a:gd name="T43" fmla="*/ 0 h 138"/>
                  <a:gd name="T44" fmla="*/ 0 w 90"/>
                  <a:gd name="T45" fmla="*/ 0 h 138"/>
                  <a:gd name="T46" fmla="*/ 0 w 90"/>
                  <a:gd name="T47" fmla="*/ 0 h 138"/>
                  <a:gd name="T48" fmla="*/ 0 w 90"/>
                  <a:gd name="T49" fmla="*/ 0 h 138"/>
                  <a:gd name="T50" fmla="*/ 0 w 90"/>
                  <a:gd name="T51" fmla="*/ 0 h 138"/>
                  <a:gd name="T52" fmla="*/ 0 w 90"/>
                  <a:gd name="T53" fmla="*/ 0 h 138"/>
                  <a:gd name="T54" fmla="*/ 0 w 90"/>
                  <a:gd name="T55" fmla="*/ 0 h 138"/>
                  <a:gd name="T56" fmla="*/ 0 w 90"/>
                  <a:gd name="T57" fmla="*/ 0 h 138"/>
                  <a:gd name="T58" fmla="*/ 0 w 90"/>
                  <a:gd name="T59" fmla="*/ 0 h 138"/>
                  <a:gd name="T60" fmla="*/ 0 w 90"/>
                  <a:gd name="T61" fmla="*/ 0 h 138"/>
                  <a:gd name="T62" fmla="*/ 0 w 90"/>
                  <a:gd name="T63" fmla="*/ 0 h 138"/>
                  <a:gd name="T64" fmla="*/ 0 w 90"/>
                  <a:gd name="T65" fmla="*/ 0 h 138"/>
                  <a:gd name="T66" fmla="*/ 0 w 90"/>
                  <a:gd name="T67" fmla="*/ 0 h 138"/>
                  <a:gd name="T68" fmla="*/ 0 w 90"/>
                  <a:gd name="T69" fmla="*/ 0 h 138"/>
                  <a:gd name="T70" fmla="*/ 0 w 90"/>
                  <a:gd name="T71" fmla="*/ 0 h 138"/>
                  <a:gd name="T72" fmla="*/ 0 w 90"/>
                  <a:gd name="T73" fmla="*/ 0 h 138"/>
                  <a:gd name="T74" fmla="*/ 0 w 90"/>
                  <a:gd name="T75" fmla="*/ 0 h 138"/>
                  <a:gd name="T76" fmla="*/ 0 w 90"/>
                  <a:gd name="T77" fmla="*/ 0 h 138"/>
                  <a:gd name="T78" fmla="*/ 0 w 90"/>
                  <a:gd name="T79" fmla="*/ 0 h 138"/>
                  <a:gd name="T80" fmla="*/ 0 w 90"/>
                  <a:gd name="T81" fmla="*/ 0 h 138"/>
                  <a:gd name="T82" fmla="*/ 0 w 90"/>
                  <a:gd name="T83" fmla="*/ 0 h 138"/>
                  <a:gd name="T84" fmla="*/ 0 w 90"/>
                  <a:gd name="T85" fmla="*/ 0 h 138"/>
                  <a:gd name="T86" fmla="*/ 0 w 90"/>
                  <a:gd name="T87" fmla="*/ 0 h 138"/>
                  <a:gd name="T88" fmla="*/ 0 w 90"/>
                  <a:gd name="T89" fmla="*/ 0 h 138"/>
                  <a:gd name="T90" fmla="*/ 0 w 90"/>
                  <a:gd name="T91" fmla="*/ 0 h 138"/>
                  <a:gd name="T92" fmla="*/ 0 w 90"/>
                  <a:gd name="T93" fmla="*/ 0 h 138"/>
                  <a:gd name="T94" fmla="*/ 0 w 90"/>
                  <a:gd name="T95" fmla="*/ 0 h 138"/>
                  <a:gd name="T96" fmla="*/ 0 w 90"/>
                  <a:gd name="T97" fmla="*/ 0 h 138"/>
                  <a:gd name="T98" fmla="*/ 0 w 90"/>
                  <a:gd name="T99" fmla="*/ 0 h 138"/>
                  <a:gd name="T100" fmla="*/ 0 w 90"/>
                  <a:gd name="T101" fmla="*/ 0 h 138"/>
                  <a:gd name="T102" fmla="*/ 0 w 90"/>
                  <a:gd name="T103" fmla="*/ 0 h 138"/>
                  <a:gd name="T104" fmla="*/ 0 w 90"/>
                  <a:gd name="T105" fmla="*/ 0 h 13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90" h="138">
                    <a:moveTo>
                      <a:pt x="88" y="138"/>
                    </a:moveTo>
                    <a:lnTo>
                      <a:pt x="0" y="138"/>
                    </a:lnTo>
                    <a:lnTo>
                      <a:pt x="0" y="125"/>
                    </a:lnTo>
                    <a:lnTo>
                      <a:pt x="50" y="79"/>
                    </a:lnTo>
                    <a:lnTo>
                      <a:pt x="64" y="68"/>
                    </a:lnTo>
                    <a:lnTo>
                      <a:pt x="70" y="59"/>
                    </a:lnTo>
                    <a:lnTo>
                      <a:pt x="74" y="51"/>
                    </a:lnTo>
                    <a:lnTo>
                      <a:pt x="76" y="42"/>
                    </a:lnTo>
                    <a:lnTo>
                      <a:pt x="74" y="36"/>
                    </a:lnTo>
                    <a:lnTo>
                      <a:pt x="74" y="31"/>
                    </a:lnTo>
                    <a:lnTo>
                      <a:pt x="70" y="27"/>
                    </a:lnTo>
                    <a:lnTo>
                      <a:pt x="66" y="21"/>
                    </a:lnTo>
                    <a:lnTo>
                      <a:pt x="62" y="17"/>
                    </a:lnTo>
                    <a:lnTo>
                      <a:pt x="56" y="15"/>
                    </a:lnTo>
                    <a:lnTo>
                      <a:pt x="50" y="14"/>
                    </a:lnTo>
                    <a:lnTo>
                      <a:pt x="44" y="14"/>
                    </a:lnTo>
                    <a:lnTo>
                      <a:pt x="38" y="14"/>
                    </a:lnTo>
                    <a:lnTo>
                      <a:pt x="32" y="15"/>
                    </a:lnTo>
                    <a:lnTo>
                      <a:pt x="26" y="17"/>
                    </a:lnTo>
                    <a:lnTo>
                      <a:pt x="22" y="21"/>
                    </a:lnTo>
                    <a:lnTo>
                      <a:pt x="18" y="27"/>
                    </a:lnTo>
                    <a:lnTo>
                      <a:pt x="16" y="32"/>
                    </a:lnTo>
                    <a:lnTo>
                      <a:pt x="14" y="38"/>
                    </a:lnTo>
                    <a:lnTo>
                      <a:pt x="14" y="46"/>
                    </a:lnTo>
                    <a:lnTo>
                      <a:pt x="14" y="47"/>
                    </a:lnTo>
                    <a:lnTo>
                      <a:pt x="14" y="49"/>
                    </a:lnTo>
                    <a:lnTo>
                      <a:pt x="0" y="49"/>
                    </a:lnTo>
                    <a:lnTo>
                      <a:pt x="0" y="47"/>
                    </a:lnTo>
                    <a:lnTo>
                      <a:pt x="2" y="36"/>
                    </a:lnTo>
                    <a:lnTo>
                      <a:pt x="4" y="29"/>
                    </a:lnTo>
                    <a:lnTo>
                      <a:pt x="8" y="21"/>
                    </a:lnTo>
                    <a:lnTo>
                      <a:pt x="14" y="14"/>
                    </a:lnTo>
                    <a:lnTo>
                      <a:pt x="20" y="8"/>
                    </a:lnTo>
                    <a:lnTo>
                      <a:pt x="28" y="4"/>
                    </a:lnTo>
                    <a:lnTo>
                      <a:pt x="36" y="2"/>
                    </a:lnTo>
                    <a:lnTo>
                      <a:pt x="46" y="0"/>
                    </a:lnTo>
                    <a:lnTo>
                      <a:pt x="54" y="2"/>
                    </a:lnTo>
                    <a:lnTo>
                      <a:pt x="62" y="4"/>
                    </a:lnTo>
                    <a:lnTo>
                      <a:pt x="70" y="8"/>
                    </a:lnTo>
                    <a:lnTo>
                      <a:pt x="76" y="14"/>
                    </a:lnTo>
                    <a:lnTo>
                      <a:pt x="82" y="19"/>
                    </a:lnTo>
                    <a:lnTo>
                      <a:pt x="86" y="27"/>
                    </a:lnTo>
                    <a:lnTo>
                      <a:pt x="88" y="34"/>
                    </a:lnTo>
                    <a:lnTo>
                      <a:pt x="90" y="44"/>
                    </a:lnTo>
                    <a:lnTo>
                      <a:pt x="88" y="53"/>
                    </a:lnTo>
                    <a:lnTo>
                      <a:pt x="84" y="64"/>
                    </a:lnTo>
                    <a:lnTo>
                      <a:pt x="76" y="74"/>
                    </a:lnTo>
                    <a:lnTo>
                      <a:pt x="66" y="83"/>
                    </a:lnTo>
                    <a:lnTo>
                      <a:pt x="18" y="125"/>
                    </a:lnTo>
                    <a:lnTo>
                      <a:pt x="88" y="125"/>
                    </a:lnTo>
                    <a:lnTo>
                      <a:pt x="88" y="1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102" name="Freeform 296"/>
              <p:cNvSpPr>
                <a:spLocks noEditPoints="1"/>
              </p:cNvSpPr>
              <p:nvPr/>
            </p:nvSpPr>
            <p:spPr bwMode="auto">
              <a:xfrm>
                <a:off x="3330" y="2296"/>
                <a:ext cx="48" cy="68"/>
              </a:xfrm>
              <a:custGeom>
                <a:avLst/>
                <a:gdLst>
                  <a:gd name="T0" fmla="*/ 0 w 98"/>
                  <a:gd name="T1" fmla="*/ 0 h 140"/>
                  <a:gd name="T2" fmla="*/ 0 w 98"/>
                  <a:gd name="T3" fmla="*/ 0 h 140"/>
                  <a:gd name="T4" fmla="*/ 0 w 98"/>
                  <a:gd name="T5" fmla="*/ 0 h 140"/>
                  <a:gd name="T6" fmla="*/ 0 w 98"/>
                  <a:gd name="T7" fmla="*/ 0 h 140"/>
                  <a:gd name="T8" fmla="*/ 0 w 98"/>
                  <a:gd name="T9" fmla="*/ 0 h 140"/>
                  <a:gd name="T10" fmla="*/ 0 w 98"/>
                  <a:gd name="T11" fmla="*/ 0 h 140"/>
                  <a:gd name="T12" fmla="*/ 0 w 98"/>
                  <a:gd name="T13" fmla="*/ 0 h 140"/>
                  <a:gd name="T14" fmla="*/ 0 w 98"/>
                  <a:gd name="T15" fmla="*/ 0 h 140"/>
                  <a:gd name="T16" fmla="*/ 0 w 98"/>
                  <a:gd name="T17" fmla="*/ 0 h 140"/>
                  <a:gd name="T18" fmla="*/ 0 w 98"/>
                  <a:gd name="T19" fmla="*/ 0 h 140"/>
                  <a:gd name="T20" fmla="*/ 0 w 98"/>
                  <a:gd name="T21" fmla="*/ 0 h 140"/>
                  <a:gd name="T22" fmla="*/ 0 w 98"/>
                  <a:gd name="T23" fmla="*/ 0 h 140"/>
                  <a:gd name="T24" fmla="*/ 0 w 98"/>
                  <a:gd name="T25" fmla="*/ 0 h 140"/>
                  <a:gd name="T26" fmla="*/ 0 w 98"/>
                  <a:gd name="T27" fmla="*/ 0 h 140"/>
                  <a:gd name="T28" fmla="*/ 0 w 98"/>
                  <a:gd name="T29" fmla="*/ 0 h 140"/>
                  <a:gd name="T30" fmla="*/ 0 w 98"/>
                  <a:gd name="T31" fmla="*/ 0 h 140"/>
                  <a:gd name="T32" fmla="*/ 0 w 98"/>
                  <a:gd name="T33" fmla="*/ 0 h 140"/>
                  <a:gd name="T34" fmla="*/ 0 w 98"/>
                  <a:gd name="T35" fmla="*/ 0 h 140"/>
                  <a:gd name="T36" fmla="*/ 0 w 98"/>
                  <a:gd name="T37" fmla="*/ 0 h 140"/>
                  <a:gd name="T38" fmla="*/ 0 w 98"/>
                  <a:gd name="T39" fmla="*/ 0 h 140"/>
                  <a:gd name="T40" fmla="*/ 0 w 98"/>
                  <a:gd name="T41" fmla="*/ 0 h 140"/>
                  <a:gd name="T42" fmla="*/ 0 w 98"/>
                  <a:gd name="T43" fmla="*/ 0 h 140"/>
                  <a:gd name="T44" fmla="*/ 0 w 98"/>
                  <a:gd name="T45" fmla="*/ 0 h 140"/>
                  <a:gd name="T46" fmla="*/ 0 w 98"/>
                  <a:gd name="T47" fmla="*/ 0 h 140"/>
                  <a:gd name="T48" fmla="*/ 0 w 98"/>
                  <a:gd name="T49" fmla="*/ 0 h 140"/>
                  <a:gd name="T50" fmla="*/ 0 w 98"/>
                  <a:gd name="T51" fmla="*/ 0 h 140"/>
                  <a:gd name="T52" fmla="*/ 0 w 98"/>
                  <a:gd name="T53" fmla="*/ 0 h 140"/>
                  <a:gd name="T54" fmla="*/ 0 w 98"/>
                  <a:gd name="T55" fmla="*/ 0 h 140"/>
                  <a:gd name="T56" fmla="*/ 0 w 98"/>
                  <a:gd name="T57" fmla="*/ 0 h 140"/>
                  <a:gd name="T58" fmla="*/ 0 w 98"/>
                  <a:gd name="T59" fmla="*/ 0 h 140"/>
                  <a:gd name="T60" fmla="*/ 0 w 98"/>
                  <a:gd name="T61" fmla="*/ 0 h 140"/>
                  <a:gd name="T62" fmla="*/ 0 w 98"/>
                  <a:gd name="T63" fmla="*/ 0 h 140"/>
                  <a:gd name="T64" fmla="*/ 0 w 98"/>
                  <a:gd name="T65" fmla="*/ 0 h 140"/>
                  <a:gd name="T66" fmla="*/ 0 w 98"/>
                  <a:gd name="T67" fmla="*/ 0 h 140"/>
                  <a:gd name="T68" fmla="*/ 0 w 98"/>
                  <a:gd name="T69" fmla="*/ 0 h 14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8" h="140">
                    <a:moveTo>
                      <a:pt x="14" y="93"/>
                    </a:moveTo>
                    <a:lnTo>
                      <a:pt x="16" y="102"/>
                    </a:lnTo>
                    <a:lnTo>
                      <a:pt x="16" y="108"/>
                    </a:lnTo>
                    <a:lnTo>
                      <a:pt x="20" y="115"/>
                    </a:lnTo>
                    <a:lnTo>
                      <a:pt x="24" y="119"/>
                    </a:lnTo>
                    <a:lnTo>
                      <a:pt x="28" y="123"/>
                    </a:lnTo>
                    <a:lnTo>
                      <a:pt x="34" y="127"/>
                    </a:lnTo>
                    <a:lnTo>
                      <a:pt x="42" y="128"/>
                    </a:lnTo>
                    <a:lnTo>
                      <a:pt x="48" y="128"/>
                    </a:lnTo>
                    <a:lnTo>
                      <a:pt x="56" y="128"/>
                    </a:lnTo>
                    <a:lnTo>
                      <a:pt x="64" y="127"/>
                    </a:lnTo>
                    <a:lnTo>
                      <a:pt x="70" y="123"/>
                    </a:lnTo>
                    <a:lnTo>
                      <a:pt x="74" y="119"/>
                    </a:lnTo>
                    <a:lnTo>
                      <a:pt x="78" y="115"/>
                    </a:lnTo>
                    <a:lnTo>
                      <a:pt x="80" y="108"/>
                    </a:lnTo>
                    <a:lnTo>
                      <a:pt x="82" y="102"/>
                    </a:lnTo>
                    <a:lnTo>
                      <a:pt x="84" y="95"/>
                    </a:lnTo>
                    <a:lnTo>
                      <a:pt x="84" y="47"/>
                    </a:lnTo>
                    <a:lnTo>
                      <a:pt x="82" y="40"/>
                    </a:lnTo>
                    <a:lnTo>
                      <a:pt x="80" y="32"/>
                    </a:lnTo>
                    <a:lnTo>
                      <a:pt x="78" y="27"/>
                    </a:lnTo>
                    <a:lnTo>
                      <a:pt x="74" y="23"/>
                    </a:lnTo>
                    <a:lnTo>
                      <a:pt x="70" y="17"/>
                    </a:lnTo>
                    <a:lnTo>
                      <a:pt x="64" y="15"/>
                    </a:lnTo>
                    <a:lnTo>
                      <a:pt x="56" y="14"/>
                    </a:lnTo>
                    <a:lnTo>
                      <a:pt x="48" y="14"/>
                    </a:lnTo>
                    <a:lnTo>
                      <a:pt x="42" y="14"/>
                    </a:lnTo>
                    <a:lnTo>
                      <a:pt x="34" y="15"/>
                    </a:lnTo>
                    <a:lnTo>
                      <a:pt x="28" y="17"/>
                    </a:lnTo>
                    <a:lnTo>
                      <a:pt x="24" y="23"/>
                    </a:lnTo>
                    <a:lnTo>
                      <a:pt x="20" y="27"/>
                    </a:lnTo>
                    <a:lnTo>
                      <a:pt x="16" y="34"/>
                    </a:lnTo>
                    <a:lnTo>
                      <a:pt x="16" y="40"/>
                    </a:lnTo>
                    <a:lnTo>
                      <a:pt x="14" y="47"/>
                    </a:lnTo>
                    <a:lnTo>
                      <a:pt x="14" y="93"/>
                    </a:lnTo>
                    <a:close/>
                    <a:moveTo>
                      <a:pt x="0" y="91"/>
                    </a:moveTo>
                    <a:lnTo>
                      <a:pt x="0" y="51"/>
                    </a:lnTo>
                    <a:lnTo>
                      <a:pt x="2" y="40"/>
                    </a:lnTo>
                    <a:lnTo>
                      <a:pt x="2" y="31"/>
                    </a:lnTo>
                    <a:lnTo>
                      <a:pt x="6" y="25"/>
                    </a:lnTo>
                    <a:lnTo>
                      <a:pt x="10" y="19"/>
                    </a:lnTo>
                    <a:lnTo>
                      <a:pt x="18" y="12"/>
                    </a:lnTo>
                    <a:lnTo>
                      <a:pt x="26" y="6"/>
                    </a:lnTo>
                    <a:lnTo>
                      <a:pt x="38" y="2"/>
                    </a:lnTo>
                    <a:lnTo>
                      <a:pt x="48" y="0"/>
                    </a:lnTo>
                    <a:lnTo>
                      <a:pt x="60" y="2"/>
                    </a:lnTo>
                    <a:lnTo>
                      <a:pt x="68" y="4"/>
                    </a:lnTo>
                    <a:lnTo>
                      <a:pt x="78" y="8"/>
                    </a:lnTo>
                    <a:lnTo>
                      <a:pt x="84" y="14"/>
                    </a:lnTo>
                    <a:lnTo>
                      <a:pt x="90" y="21"/>
                    </a:lnTo>
                    <a:lnTo>
                      <a:pt x="94" y="31"/>
                    </a:lnTo>
                    <a:lnTo>
                      <a:pt x="96" y="40"/>
                    </a:lnTo>
                    <a:lnTo>
                      <a:pt x="98" y="49"/>
                    </a:lnTo>
                    <a:lnTo>
                      <a:pt x="98" y="91"/>
                    </a:lnTo>
                    <a:lnTo>
                      <a:pt x="96" y="102"/>
                    </a:lnTo>
                    <a:lnTo>
                      <a:pt x="96" y="110"/>
                    </a:lnTo>
                    <a:lnTo>
                      <a:pt x="92" y="115"/>
                    </a:lnTo>
                    <a:lnTo>
                      <a:pt x="90" y="121"/>
                    </a:lnTo>
                    <a:lnTo>
                      <a:pt x="82" y="130"/>
                    </a:lnTo>
                    <a:lnTo>
                      <a:pt x="72" y="136"/>
                    </a:lnTo>
                    <a:lnTo>
                      <a:pt x="60" y="140"/>
                    </a:lnTo>
                    <a:lnTo>
                      <a:pt x="48" y="140"/>
                    </a:lnTo>
                    <a:lnTo>
                      <a:pt x="38" y="140"/>
                    </a:lnTo>
                    <a:lnTo>
                      <a:pt x="26" y="136"/>
                    </a:lnTo>
                    <a:lnTo>
                      <a:pt x="18" y="130"/>
                    </a:lnTo>
                    <a:lnTo>
                      <a:pt x="10" y="123"/>
                    </a:lnTo>
                    <a:lnTo>
                      <a:pt x="6" y="117"/>
                    </a:lnTo>
                    <a:lnTo>
                      <a:pt x="2" y="110"/>
                    </a:lnTo>
                    <a:lnTo>
                      <a:pt x="2" y="102"/>
                    </a:lnTo>
                    <a:lnTo>
                      <a:pt x="0" y="9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103" name="Freeform 297"/>
              <p:cNvSpPr>
                <a:spLocks/>
              </p:cNvSpPr>
              <p:nvPr/>
            </p:nvSpPr>
            <p:spPr bwMode="auto">
              <a:xfrm>
                <a:off x="3276" y="2361"/>
                <a:ext cx="45" cy="5"/>
              </a:xfrm>
              <a:custGeom>
                <a:avLst/>
                <a:gdLst>
                  <a:gd name="T0" fmla="*/ 0 w 94"/>
                  <a:gd name="T1" fmla="*/ 0 h 11"/>
                  <a:gd name="T2" fmla="*/ 0 w 94"/>
                  <a:gd name="T3" fmla="*/ 0 h 11"/>
                  <a:gd name="T4" fmla="*/ 0 w 94"/>
                  <a:gd name="T5" fmla="*/ 0 h 11"/>
                  <a:gd name="T6" fmla="*/ 0 w 94"/>
                  <a:gd name="T7" fmla="*/ 0 h 11"/>
                  <a:gd name="T8" fmla="*/ 0 w 94"/>
                  <a:gd name="T9" fmla="*/ 0 h 11"/>
                  <a:gd name="T10" fmla="*/ 0 w 94"/>
                  <a:gd name="T11" fmla="*/ 0 h 11"/>
                  <a:gd name="T12" fmla="*/ 0 w 94"/>
                  <a:gd name="T13" fmla="*/ 0 h 11"/>
                  <a:gd name="T14" fmla="*/ 0 w 94"/>
                  <a:gd name="T15" fmla="*/ 0 h 11"/>
                  <a:gd name="T16" fmla="*/ 0 w 94"/>
                  <a:gd name="T17" fmla="*/ 0 h 11"/>
                  <a:gd name="T18" fmla="*/ 0 w 94"/>
                  <a:gd name="T19" fmla="*/ 0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4" h="11">
                    <a:moveTo>
                      <a:pt x="0" y="6"/>
                    </a:moveTo>
                    <a:lnTo>
                      <a:pt x="6" y="11"/>
                    </a:lnTo>
                    <a:lnTo>
                      <a:pt x="94" y="11"/>
                    </a:lnTo>
                    <a:lnTo>
                      <a:pt x="94" y="0"/>
                    </a:lnTo>
                    <a:lnTo>
                      <a:pt x="6" y="0"/>
                    </a:lnTo>
                    <a:lnTo>
                      <a:pt x="0" y="6"/>
                    </a:lnTo>
                    <a:lnTo>
                      <a:pt x="0" y="11"/>
                    </a:lnTo>
                    <a:lnTo>
                      <a:pt x="6" y="11"/>
                    </a:ln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104" name="Freeform 298"/>
              <p:cNvSpPr>
                <a:spLocks/>
              </p:cNvSpPr>
              <p:nvPr/>
            </p:nvSpPr>
            <p:spPr bwMode="auto">
              <a:xfrm>
                <a:off x="3276" y="2355"/>
                <a:ext cx="6" cy="8"/>
              </a:xfrm>
              <a:custGeom>
                <a:avLst/>
                <a:gdLst>
                  <a:gd name="T0" fmla="*/ 1 w 12"/>
                  <a:gd name="T1" fmla="*/ 0 h 17"/>
                  <a:gd name="T2" fmla="*/ 0 w 12"/>
                  <a:gd name="T3" fmla="*/ 0 h 17"/>
                  <a:gd name="T4" fmla="*/ 0 w 12"/>
                  <a:gd name="T5" fmla="*/ 0 h 17"/>
                  <a:gd name="T6" fmla="*/ 1 w 12"/>
                  <a:gd name="T7" fmla="*/ 0 h 17"/>
                  <a:gd name="T8" fmla="*/ 1 w 12"/>
                  <a:gd name="T9" fmla="*/ 0 h 17"/>
                  <a:gd name="T10" fmla="*/ 1 w 12"/>
                  <a:gd name="T11" fmla="*/ 0 h 17"/>
                  <a:gd name="T12" fmla="*/ 1 w 12"/>
                  <a:gd name="T13" fmla="*/ 0 h 17"/>
                  <a:gd name="T14" fmla="*/ 0 w 12"/>
                  <a:gd name="T15" fmla="*/ 0 h 17"/>
                  <a:gd name="T16" fmla="*/ 0 w 12"/>
                  <a:gd name="T17" fmla="*/ 0 h 17"/>
                  <a:gd name="T18" fmla="*/ 1 w 12"/>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 h="17">
                    <a:moveTo>
                      <a:pt x="2" y="0"/>
                    </a:moveTo>
                    <a:lnTo>
                      <a:pt x="0" y="4"/>
                    </a:lnTo>
                    <a:lnTo>
                      <a:pt x="0" y="17"/>
                    </a:lnTo>
                    <a:lnTo>
                      <a:pt x="12" y="17"/>
                    </a:lnTo>
                    <a:lnTo>
                      <a:pt x="12" y="4"/>
                    </a:lnTo>
                    <a:lnTo>
                      <a:pt x="2" y="0"/>
                    </a:lnTo>
                    <a:lnTo>
                      <a:pt x="0" y="2"/>
                    </a:lnTo>
                    <a:lnTo>
                      <a:pt x="0" y="4"/>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105" name="Freeform 299"/>
              <p:cNvSpPr>
                <a:spLocks/>
              </p:cNvSpPr>
              <p:nvPr/>
            </p:nvSpPr>
            <p:spPr bwMode="auto">
              <a:xfrm>
                <a:off x="3277" y="2332"/>
                <a:ext cx="27" cy="27"/>
              </a:xfrm>
              <a:custGeom>
                <a:avLst/>
                <a:gdLst>
                  <a:gd name="T0" fmla="*/ 0 w 58"/>
                  <a:gd name="T1" fmla="*/ 0 h 52"/>
                  <a:gd name="T2" fmla="*/ 0 w 58"/>
                  <a:gd name="T3" fmla="*/ 0 h 52"/>
                  <a:gd name="T4" fmla="*/ 0 w 58"/>
                  <a:gd name="T5" fmla="*/ 1 h 52"/>
                  <a:gd name="T6" fmla="*/ 0 w 58"/>
                  <a:gd name="T7" fmla="*/ 1 h 52"/>
                  <a:gd name="T8" fmla="*/ 0 w 58"/>
                  <a:gd name="T9" fmla="*/ 1 h 52"/>
                  <a:gd name="T10" fmla="*/ 0 w 58"/>
                  <a:gd name="T11" fmla="*/ 0 h 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8" h="52">
                    <a:moveTo>
                      <a:pt x="50" y="0"/>
                    </a:moveTo>
                    <a:lnTo>
                      <a:pt x="50" y="0"/>
                    </a:lnTo>
                    <a:lnTo>
                      <a:pt x="0" y="45"/>
                    </a:lnTo>
                    <a:lnTo>
                      <a:pt x="8" y="52"/>
                    </a:lnTo>
                    <a:lnTo>
                      <a:pt x="58" y="7"/>
                    </a:lnTo>
                    <a:lnTo>
                      <a:pt x="5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106" name="Freeform 300"/>
              <p:cNvSpPr>
                <a:spLocks/>
              </p:cNvSpPr>
              <p:nvPr/>
            </p:nvSpPr>
            <p:spPr bwMode="auto">
              <a:xfrm>
                <a:off x="3300" y="2323"/>
                <a:ext cx="15" cy="13"/>
              </a:xfrm>
              <a:custGeom>
                <a:avLst/>
                <a:gdLst>
                  <a:gd name="T0" fmla="*/ 1 w 30"/>
                  <a:gd name="T1" fmla="*/ 0 h 26"/>
                  <a:gd name="T2" fmla="*/ 1 w 30"/>
                  <a:gd name="T3" fmla="*/ 0 h 26"/>
                  <a:gd name="T4" fmla="*/ 1 w 30"/>
                  <a:gd name="T5" fmla="*/ 1 h 26"/>
                  <a:gd name="T6" fmla="*/ 0 w 30"/>
                  <a:gd name="T7" fmla="*/ 1 h 26"/>
                  <a:gd name="T8" fmla="*/ 1 w 30"/>
                  <a:gd name="T9" fmla="*/ 1 h 26"/>
                  <a:gd name="T10" fmla="*/ 1 w 30"/>
                  <a:gd name="T11" fmla="*/ 1 h 26"/>
                  <a:gd name="T12" fmla="*/ 1 w 30"/>
                  <a:gd name="T13" fmla="*/ 1 h 26"/>
                  <a:gd name="T14" fmla="*/ 1 w 30"/>
                  <a:gd name="T15" fmla="*/ 1 h 26"/>
                  <a:gd name="T16" fmla="*/ 1 w 30"/>
                  <a:gd name="T17" fmla="*/ 0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 h="26">
                    <a:moveTo>
                      <a:pt x="20" y="0"/>
                    </a:moveTo>
                    <a:lnTo>
                      <a:pt x="20" y="0"/>
                    </a:lnTo>
                    <a:lnTo>
                      <a:pt x="14" y="7"/>
                    </a:lnTo>
                    <a:lnTo>
                      <a:pt x="0" y="19"/>
                    </a:lnTo>
                    <a:lnTo>
                      <a:pt x="8" y="26"/>
                    </a:lnTo>
                    <a:lnTo>
                      <a:pt x="22" y="15"/>
                    </a:lnTo>
                    <a:lnTo>
                      <a:pt x="30" y="4"/>
                    </a:lnTo>
                    <a:lnTo>
                      <a:pt x="2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107" name="Freeform 301"/>
              <p:cNvSpPr>
                <a:spLocks/>
              </p:cNvSpPr>
              <p:nvPr/>
            </p:nvSpPr>
            <p:spPr bwMode="auto">
              <a:xfrm>
                <a:off x="3310" y="2315"/>
                <a:ext cx="8" cy="10"/>
              </a:xfrm>
              <a:custGeom>
                <a:avLst/>
                <a:gdLst>
                  <a:gd name="T0" fmla="*/ 1 w 16"/>
                  <a:gd name="T1" fmla="*/ 0 h 19"/>
                  <a:gd name="T2" fmla="*/ 1 w 16"/>
                  <a:gd name="T3" fmla="*/ 0 h 19"/>
                  <a:gd name="T4" fmla="*/ 1 w 16"/>
                  <a:gd name="T5" fmla="*/ 1 h 19"/>
                  <a:gd name="T6" fmla="*/ 0 w 16"/>
                  <a:gd name="T7" fmla="*/ 1 h 19"/>
                  <a:gd name="T8" fmla="*/ 1 w 16"/>
                  <a:gd name="T9" fmla="*/ 1 h 19"/>
                  <a:gd name="T10" fmla="*/ 1 w 16"/>
                  <a:gd name="T11" fmla="*/ 1 h 19"/>
                  <a:gd name="T12" fmla="*/ 1 w 16"/>
                  <a:gd name="T13" fmla="*/ 0 h 19"/>
                  <a:gd name="T14" fmla="*/ 1 w 16"/>
                  <a:gd name="T15" fmla="*/ 0 h 19"/>
                  <a:gd name="T16" fmla="*/ 1 w 16"/>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19">
                    <a:moveTo>
                      <a:pt x="4" y="0"/>
                    </a:moveTo>
                    <a:lnTo>
                      <a:pt x="4" y="0"/>
                    </a:lnTo>
                    <a:lnTo>
                      <a:pt x="2" y="7"/>
                    </a:lnTo>
                    <a:lnTo>
                      <a:pt x="0" y="15"/>
                    </a:lnTo>
                    <a:lnTo>
                      <a:pt x="10" y="19"/>
                    </a:lnTo>
                    <a:lnTo>
                      <a:pt x="14" y="11"/>
                    </a:lnTo>
                    <a:lnTo>
                      <a:pt x="16" y="0"/>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108" name="Freeform 302"/>
              <p:cNvSpPr>
                <a:spLocks/>
              </p:cNvSpPr>
              <p:nvPr/>
            </p:nvSpPr>
            <p:spPr bwMode="auto">
              <a:xfrm>
                <a:off x="3308" y="2303"/>
                <a:ext cx="10" cy="12"/>
              </a:xfrm>
              <a:custGeom>
                <a:avLst/>
                <a:gdLst>
                  <a:gd name="T0" fmla="*/ 0 w 20"/>
                  <a:gd name="T1" fmla="*/ 0 h 25"/>
                  <a:gd name="T2" fmla="*/ 0 w 20"/>
                  <a:gd name="T3" fmla="*/ 0 h 25"/>
                  <a:gd name="T4" fmla="*/ 1 w 20"/>
                  <a:gd name="T5" fmla="*/ 0 h 25"/>
                  <a:gd name="T6" fmla="*/ 1 w 20"/>
                  <a:gd name="T7" fmla="*/ 0 h 25"/>
                  <a:gd name="T8" fmla="*/ 1 w 20"/>
                  <a:gd name="T9" fmla="*/ 0 h 25"/>
                  <a:gd name="T10" fmla="*/ 1 w 20"/>
                  <a:gd name="T11" fmla="*/ 0 h 25"/>
                  <a:gd name="T12" fmla="*/ 1 w 20"/>
                  <a:gd name="T13" fmla="*/ 0 h 25"/>
                  <a:gd name="T14" fmla="*/ 1 w 20"/>
                  <a:gd name="T15" fmla="*/ 0 h 25"/>
                  <a:gd name="T16" fmla="*/ 1 w 20"/>
                  <a:gd name="T17" fmla="*/ 0 h 25"/>
                  <a:gd name="T18" fmla="*/ 1 w 20"/>
                  <a:gd name="T19" fmla="*/ 0 h 25"/>
                  <a:gd name="T20" fmla="*/ 1 w 20"/>
                  <a:gd name="T21" fmla="*/ 0 h 25"/>
                  <a:gd name="T22" fmla="*/ 1 w 20"/>
                  <a:gd name="T23" fmla="*/ 0 h 25"/>
                  <a:gd name="T24" fmla="*/ 0 w 20"/>
                  <a:gd name="T25" fmla="*/ 0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 h="25">
                    <a:moveTo>
                      <a:pt x="0" y="8"/>
                    </a:moveTo>
                    <a:lnTo>
                      <a:pt x="0" y="8"/>
                    </a:lnTo>
                    <a:lnTo>
                      <a:pt x="4" y="12"/>
                    </a:lnTo>
                    <a:lnTo>
                      <a:pt x="6" y="15"/>
                    </a:lnTo>
                    <a:lnTo>
                      <a:pt x="8" y="21"/>
                    </a:lnTo>
                    <a:lnTo>
                      <a:pt x="8" y="25"/>
                    </a:lnTo>
                    <a:lnTo>
                      <a:pt x="20" y="25"/>
                    </a:lnTo>
                    <a:lnTo>
                      <a:pt x="18" y="19"/>
                    </a:lnTo>
                    <a:lnTo>
                      <a:pt x="16" y="12"/>
                    </a:lnTo>
                    <a:lnTo>
                      <a:pt x="14" y="6"/>
                    </a:lnTo>
                    <a:lnTo>
                      <a:pt x="8" y="0"/>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109" name="Freeform 303"/>
              <p:cNvSpPr>
                <a:spLocks/>
              </p:cNvSpPr>
              <p:nvPr/>
            </p:nvSpPr>
            <p:spPr bwMode="auto">
              <a:xfrm>
                <a:off x="3299" y="2298"/>
                <a:ext cx="13" cy="9"/>
              </a:xfrm>
              <a:custGeom>
                <a:avLst/>
                <a:gdLst>
                  <a:gd name="T0" fmla="*/ 0 w 26"/>
                  <a:gd name="T1" fmla="*/ 1 h 17"/>
                  <a:gd name="T2" fmla="*/ 0 w 26"/>
                  <a:gd name="T3" fmla="*/ 1 h 17"/>
                  <a:gd name="T4" fmla="*/ 1 w 26"/>
                  <a:gd name="T5" fmla="*/ 1 h 17"/>
                  <a:gd name="T6" fmla="*/ 1 w 26"/>
                  <a:gd name="T7" fmla="*/ 1 h 17"/>
                  <a:gd name="T8" fmla="*/ 1 w 26"/>
                  <a:gd name="T9" fmla="*/ 1 h 17"/>
                  <a:gd name="T10" fmla="*/ 1 w 26"/>
                  <a:gd name="T11" fmla="*/ 1 h 17"/>
                  <a:gd name="T12" fmla="*/ 1 w 26"/>
                  <a:gd name="T13" fmla="*/ 1 h 17"/>
                  <a:gd name="T14" fmla="*/ 1 w 26"/>
                  <a:gd name="T15" fmla="*/ 1 h 17"/>
                  <a:gd name="T16" fmla="*/ 1 w 26"/>
                  <a:gd name="T17" fmla="*/ 1 h 17"/>
                  <a:gd name="T18" fmla="*/ 1 w 26"/>
                  <a:gd name="T19" fmla="*/ 0 h 17"/>
                  <a:gd name="T20" fmla="*/ 0 w 26"/>
                  <a:gd name="T21" fmla="*/ 0 h 17"/>
                  <a:gd name="T22" fmla="*/ 0 w 26"/>
                  <a:gd name="T23" fmla="*/ 0 h 17"/>
                  <a:gd name="T24" fmla="*/ 0 w 26"/>
                  <a:gd name="T25" fmla="*/ 1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 h="17">
                    <a:moveTo>
                      <a:pt x="0" y="11"/>
                    </a:moveTo>
                    <a:lnTo>
                      <a:pt x="0" y="11"/>
                    </a:lnTo>
                    <a:lnTo>
                      <a:pt x="6" y="11"/>
                    </a:lnTo>
                    <a:lnTo>
                      <a:pt x="10" y="11"/>
                    </a:lnTo>
                    <a:lnTo>
                      <a:pt x="14" y="15"/>
                    </a:lnTo>
                    <a:lnTo>
                      <a:pt x="18" y="17"/>
                    </a:lnTo>
                    <a:lnTo>
                      <a:pt x="26" y="9"/>
                    </a:lnTo>
                    <a:lnTo>
                      <a:pt x="22" y="6"/>
                    </a:lnTo>
                    <a:lnTo>
                      <a:pt x="14" y="2"/>
                    </a:lnTo>
                    <a:lnTo>
                      <a:pt x="8" y="0"/>
                    </a:lnTo>
                    <a:lnTo>
                      <a:pt x="0" y="0"/>
                    </a:lnTo>
                    <a:lnTo>
                      <a:pt x="0"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110" name="Freeform 304"/>
              <p:cNvSpPr>
                <a:spLocks/>
              </p:cNvSpPr>
              <p:nvPr/>
            </p:nvSpPr>
            <p:spPr bwMode="auto">
              <a:xfrm>
                <a:off x="3288" y="2298"/>
                <a:ext cx="11" cy="9"/>
              </a:xfrm>
              <a:custGeom>
                <a:avLst/>
                <a:gdLst>
                  <a:gd name="T0" fmla="*/ 0 w 26"/>
                  <a:gd name="T1" fmla="*/ 1 h 17"/>
                  <a:gd name="T2" fmla="*/ 0 w 26"/>
                  <a:gd name="T3" fmla="*/ 1 h 17"/>
                  <a:gd name="T4" fmla="*/ 0 w 26"/>
                  <a:gd name="T5" fmla="*/ 1 h 17"/>
                  <a:gd name="T6" fmla="*/ 0 w 26"/>
                  <a:gd name="T7" fmla="*/ 1 h 17"/>
                  <a:gd name="T8" fmla="*/ 0 w 26"/>
                  <a:gd name="T9" fmla="*/ 1 h 17"/>
                  <a:gd name="T10" fmla="*/ 0 w 26"/>
                  <a:gd name="T11" fmla="*/ 1 h 17"/>
                  <a:gd name="T12" fmla="*/ 0 w 26"/>
                  <a:gd name="T13" fmla="*/ 0 h 17"/>
                  <a:gd name="T14" fmla="*/ 0 w 26"/>
                  <a:gd name="T15" fmla="*/ 0 h 17"/>
                  <a:gd name="T16" fmla="*/ 0 w 26"/>
                  <a:gd name="T17" fmla="*/ 1 h 17"/>
                  <a:gd name="T18" fmla="*/ 0 w 26"/>
                  <a:gd name="T19" fmla="*/ 1 h 17"/>
                  <a:gd name="T20" fmla="*/ 0 w 26"/>
                  <a:gd name="T21" fmla="*/ 1 h 17"/>
                  <a:gd name="T22" fmla="*/ 0 w 26"/>
                  <a:gd name="T23" fmla="*/ 1 h 17"/>
                  <a:gd name="T24" fmla="*/ 0 w 26"/>
                  <a:gd name="T25" fmla="*/ 1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 h="17">
                    <a:moveTo>
                      <a:pt x="8" y="17"/>
                    </a:moveTo>
                    <a:lnTo>
                      <a:pt x="8" y="17"/>
                    </a:lnTo>
                    <a:lnTo>
                      <a:pt x="12" y="15"/>
                    </a:lnTo>
                    <a:lnTo>
                      <a:pt x="16" y="11"/>
                    </a:lnTo>
                    <a:lnTo>
                      <a:pt x="20" y="11"/>
                    </a:lnTo>
                    <a:lnTo>
                      <a:pt x="26" y="11"/>
                    </a:lnTo>
                    <a:lnTo>
                      <a:pt x="26" y="0"/>
                    </a:lnTo>
                    <a:lnTo>
                      <a:pt x="18" y="0"/>
                    </a:lnTo>
                    <a:lnTo>
                      <a:pt x="12" y="2"/>
                    </a:lnTo>
                    <a:lnTo>
                      <a:pt x="6" y="6"/>
                    </a:lnTo>
                    <a:lnTo>
                      <a:pt x="0" y="9"/>
                    </a:lnTo>
                    <a:lnTo>
                      <a:pt x="8"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111" name="Freeform 305"/>
              <p:cNvSpPr>
                <a:spLocks/>
              </p:cNvSpPr>
              <p:nvPr/>
            </p:nvSpPr>
            <p:spPr bwMode="auto">
              <a:xfrm>
                <a:off x="3283" y="2303"/>
                <a:ext cx="8" cy="14"/>
              </a:xfrm>
              <a:custGeom>
                <a:avLst/>
                <a:gdLst>
                  <a:gd name="T0" fmla="*/ 0 w 18"/>
                  <a:gd name="T1" fmla="*/ 0 h 29"/>
                  <a:gd name="T2" fmla="*/ 0 w 18"/>
                  <a:gd name="T3" fmla="*/ 0 h 29"/>
                  <a:gd name="T4" fmla="*/ 0 w 18"/>
                  <a:gd name="T5" fmla="*/ 0 h 29"/>
                  <a:gd name="T6" fmla="*/ 0 w 18"/>
                  <a:gd name="T7" fmla="*/ 0 h 29"/>
                  <a:gd name="T8" fmla="*/ 0 w 18"/>
                  <a:gd name="T9" fmla="*/ 0 h 29"/>
                  <a:gd name="T10" fmla="*/ 0 w 18"/>
                  <a:gd name="T11" fmla="*/ 0 h 29"/>
                  <a:gd name="T12" fmla="*/ 0 w 18"/>
                  <a:gd name="T13" fmla="*/ 0 h 29"/>
                  <a:gd name="T14" fmla="*/ 0 w 18"/>
                  <a:gd name="T15" fmla="*/ 0 h 29"/>
                  <a:gd name="T16" fmla="*/ 0 w 18"/>
                  <a:gd name="T17" fmla="*/ 0 h 29"/>
                  <a:gd name="T18" fmla="*/ 0 w 18"/>
                  <a:gd name="T19" fmla="*/ 0 h 29"/>
                  <a:gd name="T20" fmla="*/ 0 w 18"/>
                  <a:gd name="T21" fmla="*/ 0 h 29"/>
                  <a:gd name="T22" fmla="*/ 0 w 18"/>
                  <a:gd name="T23" fmla="*/ 0 h 29"/>
                  <a:gd name="T24" fmla="*/ 0 w 18"/>
                  <a:gd name="T25" fmla="*/ 0 h 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 h="29">
                    <a:moveTo>
                      <a:pt x="12" y="29"/>
                    </a:moveTo>
                    <a:lnTo>
                      <a:pt x="12" y="29"/>
                    </a:lnTo>
                    <a:lnTo>
                      <a:pt x="12" y="21"/>
                    </a:lnTo>
                    <a:lnTo>
                      <a:pt x="14" y="17"/>
                    </a:lnTo>
                    <a:lnTo>
                      <a:pt x="16" y="12"/>
                    </a:lnTo>
                    <a:lnTo>
                      <a:pt x="18" y="8"/>
                    </a:lnTo>
                    <a:lnTo>
                      <a:pt x="10" y="0"/>
                    </a:lnTo>
                    <a:lnTo>
                      <a:pt x="6" y="6"/>
                    </a:lnTo>
                    <a:lnTo>
                      <a:pt x="2" y="14"/>
                    </a:lnTo>
                    <a:lnTo>
                      <a:pt x="0" y="21"/>
                    </a:lnTo>
                    <a:lnTo>
                      <a:pt x="0" y="29"/>
                    </a:lnTo>
                    <a:lnTo>
                      <a:pt x="12"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112" name="Freeform 306"/>
              <p:cNvSpPr>
                <a:spLocks/>
              </p:cNvSpPr>
              <p:nvPr/>
            </p:nvSpPr>
            <p:spPr bwMode="auto">
              <a:xfrm>
                <a:off x="3283" y="2317"/>
                <a:ext cx="5" cy="1"/>
              </a:xfrm>
              <a:custGeom>
                <a:avLst/>
                <a:gdLst>
                  <a:gd name="T0" fmla="*/ 0 w 12"/>
                  <a:gd name="T1" fmla="*/ 0 h 1"/>
                  <a:gd name="T2" fmla="*/ 0 w 12"/>
                  <a:gd name="T3" fmla="*/ 0 h 1"/>
                  <a:gd name="T4" fmla="*/ 0 w 12"/>
                  <a:gd name="T5" fmla="*/ 0 h 1"/>
                  <a:gd name="T6" fmla="*/ 0 w 12"/>
                  <a:gd name="T7" fmla="*/ 0 h 1"/>
                  <a:gd name="T8" fmla="*/ 0 w 12"/>
                  <a:gd name="T9" fmla="*/ 0 h 1"/>
                  <a:gd name="T10" fmla="*/ 0 w 12"/>
                  <a:gd name="T11" fmla="*/ 0 h 1"/>
                  <a:gd name="T12" fmla="*/ 0 w 12"/>
                  <a:gd name="T13" fmla="*/ 1 h 1"/>
                  <a:gd name="T14" fmla="*/ 0 w 12"/>
                  <a:gd name="T15" fmla="*/ 1 h 1"/>
                  <a:gd name="T16" fmla="*/ 0 w 12"/>
                  <a:gd name="T17" fmla="*/ 0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1">
                    <a:moveTo>
                      <a:pt x="12" y="0"/>
                    </a:moveTo>
                    <a:lnTo>
                      <a:pt x="12" y="0"/>
                    </a:lnTo>
                    <a:lnTo>
                      <a:pt x="0" y="0"/>
                    </a:lnTo>
                    <a:lnTo>
                      <a:pt x="0" y="1"/>
                    </a:lnTo>
                    <a:lnTo>
                      <a:pt x="1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113" name="Freeform 307"/>
              <p:cNvSpPr>
                <a:spLocks/>
              </p:cNvSpPr>
              <p:nvPr/>
            </p:nvSpPr>
            <p:spPr bwMode="auto">
              <a:xfrm>
                <a:off x="3283" y="2316"/>
                <a:ext cx="5" cy="5"/>
              </a:xfrm>
              <a:custGeom>
                <a:avLst/>
                <a:gdLst>
                  <a:gd name="T0" fmla="*/ 0 w 12"/>
                  <a:gd name="T1" fmla="*/ 1 h 9"/>
                  <a:gd name="T2" fmla="*/ 0 w 12"/>
                  <a:gd name="T3" fmla="*/ 1 h 9"/>
                  <a:gd name="T4" fmla="*/ 0 w 12"/>
                  <a:gd name="T5" fmla="*/ 1 h 9"/>
                  <a:gd name="T6" fmla="*/ 0 w 12"/>
                  <a:gd name="T7" fmla="*/ 1 h 9"/>
                  <a:gd name="T8" fmla="*/ 0 w 12"/>
                  <a:gd name="T9" fmla="*/ 1 h 9"/>
                  <a:gd name="T10" fmla="*/ 0 w 12"/>
                  <a:gd name="T11" fmla="*/ 1 h 9"/>
                  <a:gd name="T12" fmla="*/ 0 w 12"/>
                  <a:gd name="T13" fmla="*/ 1 h 9"/>
                  <a:gd name="T14" fmla="*/ 0 w 12"/>
                  <a:gd name="T15" fmla="*/ 0 h 9"/>
                  <a:gd name="T16" fmla="*/ 0 w 12"/>
                  <a:gd name="T17" fmla="*/ 1 h 9"/>
                  <a:gd name="T18" fmla="*/ 0 w 12"/>
                  <a:gd name="T19" fmla="*/ 1 h 9"/>
                  <a:gd name="T20" fmla="*/ 0 w 12"/>
                  <a:gd name="T21" fmla="*/ 1 h 9"/>
                  <a:gd name="T22" fmla="*/ 0 w 12"/>
                  <a:gd name="T23" fmla="*/ 1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 h="9">
                    <a:moveTo>
                      <a:pt x="6" y="9"/>
                    </a:moveTo>
                    <a:lnTo>
                      <a:pt x="12" y="5"/>
                    </a:lnTo>
                    <a:lnTo>
                      <a:pt x="12" y="3"/>
                    </a:lnTo>
                    <a:lnTo>
                      <a:pt x="12" y="2"/>
                    </a:lnTo>
                    <a:lnTo>
                      <a:pt x="0" y="3"/>
                    </a:lnTo>
                    <a:lnTo>
                      <a:pt x="0" y="5"/>
                    </a:lnTo>
                    <a:lnTo>
                      <a:pt x="6" y="0"/>
                    </a:lnTo>
                    <a:lnTo>
                      <a:pt x="6" y="9"/>
                    </a:lnTo>
                    <a:lnTo>
                      <a:pt x="12" y="9"/>
                    </a:lnTo>
                    <a:lnTo>
                      <a:pt x="12" y="5"/>
                    </a:lnTo>
                    <a:lnTo>
                      <a:pt x="6"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114" name="Freeform 308"/>
              <p:cNvSpPr>
                <a:spLocks/>
              </p:cNvSpPr>
              <p:nvPr/>
            </p:nvSpPr>
            <p:spPr bwMode="auto">
              <a:xfrm>
                <a:off x="3276" y="2316"/>
                <a:ext cx="10" cy="5"/>
              </a:xfrm>
              <a:custGeom>
                <a:avLst/>
                <a:gdLst>
                  <a:gd name="T0" fmla="*/ 0 w 20"/>
                  <a:gd name="T1" fmla="*/ 1 h 9"/>
                  <a:gd name="T2" fmla="*/ 1 w 20"/>
                  <a:gd name="T3" fmla="*/ 1 h 9"/>
                  <a:gd name="T4" fmla="*/ 1 w 20"/>
                  <a:gd name="T5" fmla="*/ 1 h 9"/>
                  <a:gd name="T6" fmla="*/ 1 w 20"/>
                  <a:gd name="T7" fmla="*/ 0 h 9"/>
                  <a:gd name="T8" fmla="*/ 1 w 20"/>
                  <a:gd name="T9" fmla="*/ 0 h 9"/>
                  <a:gd name="T10" fmla="*/ 0 w 20"/>
                  <a:gd name="T11" fmla="*/ 1 h 9"/>
                  <a:gd name="T12" fmla="*/ 0 w 20"/>
                  <a:gd name="T13" fmla="*/ 1 h 9"/>
                  <a:gd name="T14" fmla="*/ 0 w 20"/>
                  <a:gd name="T15" fmla="*/ 1 h 9"/>
                  <a:gd name="T16" fmla="*/ 1 w 20"/>
                  <a:gd name="T17" fmla="*/ 1 h 9"/>
                  <a:gd name="T18" fmla="*/ 0 w 20"/>
                  <a:gd name="T19" fmla="*/ 1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9">
                    <a:moveTo>
                      <a:pt x="0" y="5"/>
                    </a:moveTo>
                    <a:lnTo>
                      <a:pt x="6" y="9"/>
                    </a:lnTo>
                    <a:lnTo>
                      <a:pt x="20" y="9"/>
                    </a:lnTo>
                    <a:lnTo>
                      <a:pt x="20" y="0"/>
                    </a:lnTo>
                    <a:lnTo>
                      <a:pt x="6" y="0"/>
                    </a:lnTo>
                    <a:lnTo>
                      <a:pt x="0" y="5"/>
                    </a:lnTo>
                    <a:lnTo>
                      <a:pt x="0" y="9"/>
                    </a:lnTo>
                    <a:lnTo>
                      <a:pt x="6" y="9"/>
                    </a:lnTo>
                    <a:lnTo>
                      <a:pt x="0"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115" name="Freeform 309"/>
              <p:cNvSpPr>
                <a:spLocks/>
              </p:cNvSpPr>
              <p:nvPr/>
            </p:nvSpPr>
            <p:spPr bwMode="auto">
              <a:xfrm>
                <a:off x="3276" y="2318"/>
                <a:ext cx="6" cy="1"/>
              </a:xfrm>
              <a:custGeom>
                <a:avLst/>
                <a:gdLst>
                  <a:gd name="T0" fmla="*/ 1 w 12"/>
                  <a:gd name="T1" fmla="*/ 0 h 2"/>
                  <a:gd name="T2" fmla="*/ 0 w 12"/>
                  <a:gd name="T3" fmla="*/ 0 h 2"/>
                  <a:gd name="T4" fmla="*/ 0 w 12"/>
                  <a:gd name="T5" fmla="*/ 1 h 2"/>
                  <a:gd name="T6" fmla="*/ 1 w 12"/>
                  <a:gd name="T7" fmla="*/ 1 h 2"/>
                  <a:gd name="T8" fmla="*/ 1 w 12"/>
                  <a:gd name="T9" fmla="*/ 0 h 2"/>
                  <a:gd name="T10" fmla="*/ 1 w 12"/>
                  <a:gd name="T11" fmla="*/ 0 h 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
                    <a:moveTo>
                      <a:pt x="12" y="0"/>
                    </a:moveTo>
                    <a:lnTo>
                      <a:pt x="0" y="0"/>
                    </a:lnTo>
                    <a:lnTo>
                      <a:pt x="0" y="2"/>
                    </a:lnTo>
                    <a:lnTo>
                      <a:pt x="12" y="2"/>
                    </a:lnTo>
                    <a:lnTo>
                      <a:pt x="1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116" name="Freeform 310"/>
              <p:cNvSpPr>
                <a:spLocks/>
              </p:cNvSpPr>
              <p:nvPr/>
            </p:nvSpPr>
            <p:spPr bwMode="auto">
              <a:xfrm>
                <a:off x="3276" y="2299"/>
                <a:ext cx="12" cy="19"/>
              </a:xfrm>
              <a:custGeom>
                <a:avLst/>
                <a:gdLst>
                  <a:gd name="T0" fmla="*/ 1 w 24"/>
                  <a:gd name="T1" fmla="*/ 0 h 37"/>
                  <a:gd name="T2" fmla="*/ 1 w 24"/>
                  <a:gd name="T3" fmla="*/ 0 h 37"/>
                  <a:gd name="T4" fmla="*/ 1 w 24"/>
                  <a:gd name="T5" fmla="*/ 1 h 37"/>
                  <a:gd name="T6" fmla="*/ 1 w 24"/>
                  <a:gd name="T7" fmla="*/ 1 h 37"/>
                  <a:gd name="T8" fmla="*/ 1 w 24"/>
                  <a:gd name="T9" fmla="*/ 1 h 37"/>
                  <a:gd name="T10" fmla="*/ 0 w 24"/>
                  <a:gd name="T11" fmla="*/ 1 h 37"/>
                  <a:gd name="T12" fmla="*/ 1 w 24"/>
                  <a:gd name="T13" fmla="*/ 1 h 37"/>
                  <a:gd name="T14" fmla="*/ 1 w 24"/>
                  <a:gd name="T15" fmla="*/ 1 h 37"/>
                  <a:gd name="T16" fmla="*/ 1 w 24"/>
                  <a:gd name="T17" fmla="*/ 1 h 37"/>
                  <a:gd name="T18" fmla="*/ 1 w 24"/>
                  <a:gd name="T19" fmla="*/ 1 h 37"/>
                  <a:gd name="T20" fmla="*/ 1 w 24"/>
                  <a:gd name="T21" fmla="*/ 1 h 37"/>
                  <a:gd name="T22" fmla="*/ 1 w 24"/>
                  <a:gd name="T23" fmla="*/ 1 h 37"/>
                  <a:gd name="T24" fmla="*/ 1 w 24"/>
                  <a:gd name="T25" fmla="*/ 0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4" h="37">
                    <a:moveTo>
                      <a:pt x="14" y="0"/>
                    </a:moveTo>
                    <a:lnTo>
                      <a:pt x="14" y="0"/>
                    </a:lnTo>
                    <a:lnTo>
                      <a:pt x="8" y="7"/>
                    </a:lnTo>
                    <a:lnTo>
                      <a:pt x="4" y="17"/>
                    </a:lnTo>
                    <a:lnTo>
                      <a:pt x="2" y="26"/>
                    </a:lnTo>
                    <a:lnTo>
                      <a:pt x="0" y="37"/>
                    </a:lnTo>
                    <a:lnTo>
                      <a:pt x="12" y="37"/>
                    </a:lnTo>
                    <a:lnTo>
                      <a:pt x="12" y="28"/>
                    </a:lnTo>
                    <a:lnTo>
                      <a:pt x="14" y="21"/>
                    </a:lnTo>
                    <a:lnTo>
                      <a:pt x="18" y="13"/>
                    </a:lnTo>
                    <a:lnTo>
                      <a:pt x="24" y="7"/>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117" name="Freeform 311"/>
              <p:cNvSpPr>
                <a:spLocks/>
              </p:cNvSpPr>
              <p:nvPr/>
            </p:nvSpPr>
            <p:spPr bwMode="auto">
              <a:xfrm>
                <a:off x="3283" y="2294"/>
                <a:ext cx="17" cy="9"/>
              </a:xfrm>
              <a:custGeom>
                <a:avLst/>
                <a:gdLst>
                  <a:gd name="T0" fmla="*/ 0 w 38"/>
                  <a:gd name="T1" fmla="*/ 0 h 20"/>
                  <a:gd name="T2" fmla="*/ 0 w 38"/>
                  <a:gd name="T3" fmla="*/ 0 h 20"/>
                  <a:gd name="T4" fmla="*/ 0 w 38"/>
                  <a:gd name="T5" fmla="*/ 0 h 20"/>
                  <a:gd name="T6" fmla="*/ 0 w 38"/>
                  <a:gd name="T7" fmla="*/ 0 h 20"/>
                  <a:gd name="T8" fmla="*/ 0 w 38"/>
                  <a:gd name="T9" fmla="*/ 0 h 20"/>
                  <a:gd name="T10" fmla="*/ 0 w 38"/>
                  <a:gd name="T11" fmla="*/ 0 h 20"/>
                  <a:gd name="T12" fmla="*/ 0 w 38"/>
                  <a:gd name="T13" fmla="*/ 0 h 20"/>
                  <a:gd name="T14" fmla="*/ 0 w 38"/>
                  <a:gd name="T15" fmla="*/ 0 h 20"/>
                  <a:gd name="T16" fmla="*/ 0 w 38"/>
                  <a:gd name="T17" fmla="*/ 0 h 20"/>
                  <a:gd name="T18" fmla="*/ 0 w 38"/>
                  <a:gd name="T19" fmla="*/ 0 h 20"/>
                  <a:gd name="T20" fmla="*/ 0 w 38"/>
                  <a:gd name="T21" fmla="*/ 0 h 20"/>
                  <a:gd name="T22" fmla="*/ 0 w 38"/>
                  <a:gd name="T23" fmla="*/ 0 h 20"/>
                  <a:gd name="T24" fmla="*/ 0 w 38"/>
                  <a:gd name="T25" fmla="*/ 0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8" h="20">
                    <a:moveTo>
                      <a:pt x="38" y="0"/>
                    </a:moveTo>
                    <a:lnTo>
                      <a:pt x="38" y="0"/>
                    </a:lnTo>
                    <a:lnTo>
                      <a:pt x="28" y="0"/>
                    </a:lnTo>
                    <a:lnTo>
                      <a:pt x="18" y="2"/>
                    </a:lnTo>
                    <a:lnTo>
                      <a:pt x="8" y="7"/>
                    </a:lnTo>
                    <a:lnTo>
                      <a:pt x="0" y="13"/>
                    </a:lnTo>
                    <a:lnTo>
                      <a:pt x="10" y="20"/>
                    </a:lnTo>
                    <a:lnTo>
                      <a:pt x="16" y="15"/>
                    </a:lnTo>
                    <a:lnTo>
                      <a:pt x="22" y="13"/>
                    </a:lnTo>
                    <a:lnTo>
                      <a:pt x="30" y="11"/>
                    </a:lnTo>
                    <a:lnTo>
                      <a:pt x="38" y="9"/>
                    </a:lnTo>
                    <a:lnTo>
                      <a:pt x="3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118" name="Freeform 312"/>
              <p:cNvSpPr>
                <a:spLocks/>
              </p:cNvSpPr>
              <p:nvPr/>
            </p:nvSpPr>
            <p:spPr bwMode="auto">
              <a:xfrm>
                <a:off x="3300" y="2294"/>
                <a:ext cx="17" cy="9"/>
              </a:xfrm>
              <a:custGeom>
                <a:avLst/>
                <a:gdLst>
                  <a:gd name="T0" fmla="*/ 1 w 34"/>
                  <a:gd name="T1" fmla="*/ 0 h 20"/>
                  <a:gd name="T2" fmla="*/ 1 w 34"/>
                  <a:gd name="T3" fmla="*/ 0 h 20"/>
                  <a:gd name="T4" fmla="*/ 1 w 34"/>
                  <a:gd name="T5" fmla="*/ 0 h 20"/>
                  <a:gd name="T6" fmla="*/ 1 w 34"/>
                  <a:gd name="T7" fmla="*/ 0 h 20"/>
                  <a:gd name="T8" fmla="*/ 1 w 34"/>
                  <a:gd name="T9" fmla="*/ 0 h 20"/>
                  <a:gd name="T10" fmla="*/ 0 w 34"/>
                  <a:gd name="T11" fmla="*/ 0 h 20"/>
                  <a:gd name="T12" fmla="*/ 0 w 34"/>
                  <a:gd name="T13" fmla="*/ 0 h 20"/>
                  <a:gd name="T14" fmla="*/ 1 w 34"/>
                  <a:gd name="T15" fmla="*/ 0 h 20"/>
                  <a:gd name="T16" fmla="*/ 1 w 34"/>
                  <a:gd name="T17" fmla="*/ 0 h 20"/>
                  <a:gd name="T18" fmla="*/ 1 w 34"/>
                  <a:gd name="T19" fmla="*/ 0 h 20"/>
                  <a:gd name="T20" fmla="*/ 1 w 34"/>
                  <a:gd name="T21" fmla="*/ 0 h 20"/>
                  <a:gd name="T22" fmla="*/ 1 w 34"/>
                  <a:gd name="T23" fmla="*/ 0 h 20"/>
                  <a:gd name="T24" fmla="*/ 1 w 34"/>
                  <a:gd name="T25" fmla="*/ 0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4" h="20">
                    <a:moveTo>
                      <a:pt x="34" y="13"/>
                    </a:moveTo>
                    <a:lnTo>
                      <a:pt x="34" y="13"/>
                    </a:lnTo>
                    <a:lnTo>
                      <a:pt x="26" y="7"/>
                    </a:lnTo>
                    <a:lnTo>
                      <a:pt x="18" y="2"/>
                    </a:lnTo>
                    <a:lnTo>
                      <a:pt x="10" y="0"/>
                    </a:lnTo>
                    <a:lnTo>
                      <a:pt x="0" y="0"/>
                    </a:lnTo>
                    <a:lnTo>
                      <a:pt x="0" y="9"/>
                    </a:lnTo>
                    <a:lnTo>
                      <a:pt x="8" y="11"/>
                    </a:lnTo>
                    <a:lnTo>
                      <a:pt x="14" y="13"/>
                    </a:lnTo>
                    <a:lnTo>
                      <a:pt x="20" y="15"/>
                    </a:lnTo>
                    <a:lnTo>
                      <a:pt x="26" y="20"/>
                    </a:lnTo>
                    <a:lnTo>
                      <a:pt x="34"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119" name="Freeform 313"/>
              <p:cNvSpPr>
                <a:spLocks/>
              </p:cNvSpPr>
              <p:nvPr/>
            </p:nvSpPr>
            <p:spPr bwMode="auto">
              <a:xfrm>
                <a:off x="3313" y="2299"/>
                <a:ext cx="11" cy="17"/>
              </a:xfrm>
              <a:custGeom>
                <a:avLst/>
                <a:gdLst>
                  <a:gd name="T0" fmla="*/ 1 w 22"/>
                  <a:gd name="T1" fmla="*/ 1 h 34"/>
                  <a:gd name="T2" fmla="*/ 1 w 22"/>
                  <a:gd name="T3" fmla="*/ 1 h 34"/>
                  <a:gd name="T4" fmla="*/ 1 w 22"/>
                  <a:gd name="T5" fmla="*/ 1 h 34"/>
                  <a:gd name="T6" fmla="*/ 1 w 22"/>
                  <a:gd name="T7" fmla="*/ 1 h 34"/>
                  <a:gd name="T8" fmla="*/ 1 w 22"/>
                  <a:gd name="T9" fmla="*/ 1 h 34"/>
                  <a:gd name="T10" fmla="*/ 1 w 22"/>
                  <a:gd name="T11" fmla="*/ 0 h 34"/>
                  <a:gd name="T12" fmla="*/ 0 w 22"/>
                  <a:gd name="T13" fmla="*/ 1 h 34"/>
                  <a:gd name="T14" fmla="*/ 1 w 22"/>
                  <a:gd name="T15" fmla="*/ 1 h 34"/>
                  <a:gd name="T16" fmla="*/ 1 w 22"/>
                  <a:gd name="T17" fmla="*/ 1 h 34"/>
                  <a:gd name="T18" fmla="*/ 1 w 22"/>
                  <a:gd name="T19" fmla="*/ 1 h 34"/>
                  <a:gd name="T20" fmla="*/ 1 w 22"/>
                  <a:gd name="T21" fmla="*/ 1 h 34"/>
                  <a:gd name="T22" fmla="*/ 1 w 22"/>
                  <a:gd name="T23" fmla="*/ 1 h 34"/>
                  <a:gd name="T24" fmla="*/ 1 w 22"/>
                  <a:gd name="T25" fmla="*/ 1 h 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2" h="34">
                    <a:moveTo>
                      <a:pt x="22" y="34"/>
                    </a:moveTo>
                    <a:lnTo>
                      <a:pt x="22" y="34"/>
                    </a:lnTo>
                    <a:lnTo>
                      <a:pt x="22" y="24"/>
                    </a:lnTo>
                    <a:lnTo>
                      <a:pt x="20" y="15"/>
                    </a:lnTo>
                    <a:lnTo>
                      <a:pt x="14" y="7"/>
                    </a:lnTo>
                    <a:lnTo>
                      <a:pt x="8" y="0"/>
                    </a:lnTo>
                    <a:lnTo>
                      <a:pt x="0" y="7"/>
                    </a:lnTo>
                    <a:lnTo>
                      <a:pt x="6" y="13"/>
                    </a:lnTo>
                    <a:lnTo>
                      <a:pt x="8" y="19"/>
                    </a:lnTo>
                    <a:lnTo>
                      <a:pt x="10" y="26"/>
                    </a:lnTo>
                    <a:lnTo>
                      <a:pt x="12" y="34"/>
                    </a:lnTo>
                    <a:lnTo>
                      <a:pt x="22"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120" name="Freeform 314"/>
              <p:cNvSpPr>
                <a:spLocks/>
              </p:cNvSpPr>
              <p:nvPr/>
            </p:nvSpPr>
            <p:spPr bwMode="auto">
              <a:xfrm>
                <a:off x="3316" y="2316"/>
                <a:ext cx="8" cy="12"/>
              </a:xfrm>
              <a:custGeom>
                <a:avLst/>
                <a:gdLst>
                  <a:gd name="T0" fmla="*/ 1 w 16"/>
                  <a:gd name="T1" fmla="*/ 1 h 22"/>
                  <a:gd name="T2" fmla="*/ 1 w 16"/>
                  <a:gd name="T3" fmla="*/ 1 h 22"/>
                  <a:gd name="T4" fmla="*/ 1 w 16"/>
                  <a:gd name="T5" fmla="*/ 1 h 22"/>
                  <a:gd name="T6" fmla="*/ 1 w 16"/>
                  <a:gd name="T7" fmla="*/ 0 h 22"/>
                  <a:gd name="T8" fmla="*/ 1 w 16"/>
                  <a:gd name="T9" fmla="*/ 0 h 22"/>
                  <a:gd name="T10" fmla="*/ 1 w 16"/>
                  <a:gd name="T11" fmla="*/ 1 h 22"/>
                  <a:gd name="T12" fmla="*/ 0 w 16"/>
                  <a:gd name="T13" fmla="*/ 1 h 22"/>
                  <a:gd name="T14" fmla="*/ 0 w 16"/>
                  <a:gd name="T15" fmla="*/ 1 h 22"/>
                  <a:gd name="T16" fmla="*/ 1 w 16"/>
                  <a:gd name="T17" fmla="*/ 1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22">
                    <a:moveTo>
                      <a:pt x="10" y="22"/>
                    </a:moveTo>
                    <a:lnTo>
                      <a:pt x="10" y="22"/>
                    </a:lnTo>
                    <a:lnTo>
                      <a:pt x="16" y="11"/>
                    </a:lnTo>
                    <a:lnTo>
                      <a:pt x="16" y="0"/>
                    </a:lnTo>
                    <a:lnTo>
                      <a:pt x="6" y="0"/>
                    </a:lnTo>
                    <a:lnTo>
                      <a:pt x="4" y="9"/>
                    </a:lnTo>
                    <a:lnTo>
                      <a:pt x="0" y="17"/>
                    </a:lnTo>
                    <a:lnTo>
                      <a:pt x="10"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121" name="Freeform 315"/>
              <p:cNvSpPr>
                <a:spLocks/>
              </p:cNvSpPr>
              <p:nvPr/>
            </p:nvSpPr>
            <p:spPr bwMode="auto">
              <a:xfrm>
                <a:off x="3309" y="2325"/>
                <a:ext cx="12" cy="13"/>
              </a:xfrm>
              <a:custGeom>
                <a:avLst/>
                <a:gdLst>
                  <a:gd name="T0" fmla="*/ 1 w 24"/>
                  <a:gd name="T1" fmla="*/ 1 h 26"/>
                  <a:gd name="T2" fmla="*/ 1 w 24"/>
                  <a:gd name="T3" fmla="*/ 1 h 26"/>
                  <a:gd name="T4" fmla="*/ 1 w 24"/>
                  <a:gd name="T5" fmla="*/ 1 h 26"/>
                  <a:gd name="T6" fmla="*/ 1 w 24"/>
                  <a:gd name="T7" fmla="*/ 1 h 26"/>
                  <a:gd name="T8" fmla="*/ 1 w 24"/>
                  <a:gd name="T9" fmla="*/ 0 h 26"/>
                  <a:gd name="T10" fmla="*/ 1 w 24"/>
                  <a:gd name="T11" fmla="*/ 1 h 26"/>
                  <a:gd name="T12" fmla="*/ 0 w 24"/>
                  <a:gd name="T13" fmla="*/ 1 h 26"/>
                  <a:gd name="T14" fmla="*/ 0 w 24"/>
                  <a:gd name="T15" fmla="*/ 1 h 26"/>
                  <a:gd name="T16" fmla="*/ 1 w 24"/>
                  <a:gd name="T17" fmla="*/ 1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26">
                    <a:moveTo>
                      <a:pt x="6" y="26"/>
                    </a:moveTo>
                    <a:lnTo>
                      <a:pt x="6" y="26"/>
                    </a:lnTo>
                    <a:lnTo>
                      <a:pt x="18" y="15"/>
                    </a:lnTo>
                    <a:lnTo>
                      <a:pt x="24" y="5"/>
                    </a:lnTo>
                    <a:lnTo>
                      <a:pt x="14" y="0"/>
                    </a:lnTo>
                    <a:lnTo>
                      <a:pt x="8" y="9"/>
                    </a:lnTo>
                    <a:lnTo>
                      <a:pt x="0" y="18"/>
                    </a:lnTo>
                    <a:lnTo>
                      <a:pt x="6"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122" name="Freeform 316"/>
              <p:cNvSpPr>
                <a:spLocks/>
              </p:cNvSpPr>
              <p:nvPr/>
            </p:nvSpPr>
            <p:spPr bwMode="auto">
              <a:xfrm>
                <a:off x="3287" y="2334"/>
                <a:ext cx="25" cy="26"/>
              </a:xfrm>
              <a:custGeom>
                <a:avLst/>
                <a:gdLst>
                  <a:gd name="T0" fmla="*/ 0 w 54"/>
                  <a:gd name="T1" fmla="*/ 1 h 51"/>
                  <a:gd name="T2" fmla="*/ 0 w 54"/>
                  <a:gd name="T3" fmla="*/ 1 h 51"/>
                  <a:gd name="T4" fmla="*/ 0 w 54"/>
                  <a:gd name="T5" fmla="*/ 1 h 51"/>
                  <a:gd name="T6" fmla="*/ 0 w 54"/>
                  <a:gd name="T7" fmla="*/ 0 h 51"/>
                  <a:gd name="T8" fmla="*/ 0 w 54"/>
                  <a:gd name="T9" fmla="*/ 1 h 51"/>
                  <a:gd name="T10" fmla="*/ 0 w 54"/>
                  <a:gd name="T11" fmla="*/ 1 h 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 h="51">
                    <a:moveTo>
                      <a:pt x="2" y="51"/>
                    </a:moveTo>
                    <a:lnTo>
                      <a:pt x="6" y="49"/>
                    </a:lnTo>
                    <a:lnTo>
                      <a:pt x="54" y="8"/>
                    </a:lnTo>
                    <a:lnTo>
                      <a:pt x="48" y="0"/>
                    </a:lnTo>
                    <a:lnTo>
                      <a:pt x="0" y="42"/>
                    </a:lnTo>
                    <a:lnTo>
                      <a:pt x="2"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123" name="Freeform 317"/>
              <p:cNvSpPr>
                <a:spLocks/>
              </p:cNvSpPr>
              <p:nvPr/>
            </p:nvSpPr>
            <p:spPr bwMode="auto">
              <a:xfrm>
                <a:off x="3288" y="2354"/>
                <a:ext cx="36" cy="6"/>
              </a:xfrm>
              <a:custGeom>
                <a:avLst/>
                <a:gdLst>
                  <a:gd name="T0" fmla="*/ 0 w 76"/>
                  <a:gd name="T1" fmla="*/ 1 h 11"/>
                  <a:gd name="T2" fmla="*/ 0 w 76"/>
                  <a:gd name="T3" fmla="*/ 0 h 11"/>
                  <a:gd name="T4" fmla="*/ 0 w 76"/>
                  <a:gd name="T5" fmla="*/ 0 h 11"/>
                  <a:gd name="T6" fmla="*/ 0 w 76"/>
                  <a:gd name="T7" fmla="*/ 1 h 11"/>
                  <a:gd name="T8" fmla="*/ 0 w 76"/>
                  <a:gd name="T9" fmla="*/ 1 h 11"/>
                  <a:gd name="T10" fmla="*/ 0 w 76"/>
                  <a:gd name="T11" fmla="*/ 1 h 11"/>
                  <a:gd name="T12" fmla="*/ 0 w 76"/>
                  <a:gd name="T13" fmla="*/ 1 h 11"/>
                  <a:gd name="T14" fmla="*/ 0 w 76"/>
                  <a:gd name="T15" fmla="*/ 0 h 11"/>
                  <a:gd name="T16" fmla="*/ 0 w 76"/>
                  <a:gd name="T17" fmla="*/ 0 h 11"/>
                  <a:gd name="T18" fmla="*/ 0 w 76"/>
                  <a:gd name="T19" fmla="*/ 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6" h="11">
                    <a:moveTo>
                      <a:pt x="76" y="6"/>
                    </a:moveTo>
                    <a:lnTo>
                      <a:pt x="70" y="0"/>
                    </a:lnTo>
                    <a:lnTo>
                      <a:pt x="0" y="0"/>
                    </a:lnTo>
                    <a:lnTo>
                      <a:pt x="0" y="11"/>
                    </a:lnTo>
                    <a:lnTo>
                      <a:pt x="70" y="11"/>
                    </a:lnTo>
                    <a:lnTo>
                      <a:pt x="76" y="6"/>
                    </a:lnTo>
                    <a:lnTo>
                      <a:pt x="76" y="0"/>
                    </a:lnTo>
                    <a:lnTo>
                      <a:pt x="70" y="0"/>
                    </a:lnTo>
                    <a:lnTo>
                      <a:pt x="76"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124" name="Freeform 318"/>
              <p:cNvSpPr>
                <a:spLocks/>
              </p:cNvSpPr>
              <p:nvPr/>
            </p:nvSpPr>
            <p:spPr bwMode="auto">
              <a:xfrm>
                <a:off x="3319" y="2357"/>
                <a:ext cx="5" cy="9"/>
              </a:xfrm>
              <a:custGeom>
                <a:avLst/>
                <a:gdLst>
                  <a:gd name="T0" fmla="*/ 1 w 10"/>
                  <a:gd name="T1" fmla="*/ 1 h 18"/>
                  <a:gd name="T2" fmla="*/ 1 w 10"/>
                  <a:gd name="T3" fmla="*/ 1 h 18"/>
                  <a:gd name="T4" fmla="*/ 1 w 10"/>
                  <a:gd name="T5" fmla="*/ 0 h 18"/>
                  <a:gd name="T6" fmla="*/ 0 w 10"/>
                  <a:gd name="T7" fmla="*/ 0 h 18"/>
                  <a:gd name="T8" fmla="*/ 0 w 10"/>
                  <a:gd name="T9" fmla="*/ 1 h 18"/>
                  <a:gd name="T10" fmla="*/ 1 w 10"/>
                  <a:gd name="T11" fmla="*/ 1 h 18"/>
                  <a:gd name="T12" fmla="*/ 1 w 10"/>
                  <a:gd name="T13" fmla="*/ 1 h 18"/>
                  <a:gd name="T14" fmla="*/ 1 w 10"/>
                  <a:gd name="T15" fmla="*/ 1 h 18"/>
                  <a:gd name="T16" fmla="*/ 1 w 10"/>
                  <a:gd name="T17" fmla="*/ 1 h 18"/>
                  <a:gd name="T18" fmla="*/ 1 w 10"/>
                  <a:gd name="T19" fmla="*/ 1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 h="18">
                    <a:moveTo>
                      <a:pt x="4" y="18"/>
                    </a:moveTo>
                    <a:lnTo>
                      <a:pt x="10" y="13"/>
                    </a:lnTo>
                    <a:lnTo>
                      <a:pt x="10" y="0"/>
                    </a:lnTo>
                    <a:lnTo>
                      <a:pt x="0" y="0"/>
                    </a:lnTo>
                    <a:lnTo>
                      <a:pt x="0" y="13"/>
                    </a:lnTo>
                    <a:lnTo>
                      <a:pt x="4" y="18"/>
                    </a:lnTo>
                    <a:lnTo>
                      <a:pt x="10" y="18"/>
                    </a:lnTo>
                    <a:lnTo>
                      <a:pt x="10" y="13"/>
                    </a:lnTo>
                    <a:lnTo>
                      <a:pt x="4"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125" name="Freeform 319"/>
              <p:cNvSpPr>
                <a:spLocks/>
              </p:cNvSpPr>
              <p:nvPr/>
            </p:nvSpPr>
            <p:spPr bwMode="auto">
              <a:xfrm>
                <a:off x="3335" y="2341"/>
                <a:ext cx="9" cy="15"/>
              </a:xfrm>
              <a:custGeom>
                <a:avLst/>
                <a:gdLst>
                  <a:gd name="T0" fmla="*/ 1 w 18"/>
                  <a:gd name="T1" fmla="*/ 1 h 30"/>
                  <a:gd name="T2" fmla="*/ 1 w 18"/>
                  <a:gd name="T3" fmla="*/ 1 h 30"/>
                  <a:gd name="T4" fmla="*/ 1 w 18"/>
                  <a:gd name="T5" fmla="*/ 1 h 30"/>
                  <a:gd name="T6" fmla="*/ 1 w 18"/>
                  <a:gd name="T7" fmla="*/ 1 h 30"/>
                  <a:gd name="T8" fmla="*/ 1 w 18"/>
                  <a:gd name="T9" fmla="*/ 1 h 30"/>
                  <a:gd name="T10" fmla="*/ 1 w 18"/>
                  <a:gd name="T11" fmla="*/ 0 h 30"/>
                  <a:gd name="T12" fmla="*/ 0 w 18"/>
                  <a:gd name="T13" fmla="*/ 0 h 30"/>
                  <a:gd name="T14" fmla="*/ 0 w 18"/>
                  <a:gd name="T15" fmla="*/ 1 h 30"/>
                  <a:gd name="T16" fmla="*/ 1 w 18"/>
                  <a:gd name="T17" fmla="*/ 1 h 30"/>
                  <a:gd name="T18" fmla="*/ 1 w 18"/>
                  <a:gd name="T19" fmla="*/ 1 h 30"/>
                  <a:gd name="T20" fmla="*/ 1 w 18"/>
                  <a:gd name="T21" fmla="*/ 1 h 30"/>
                  <a:gd name="T22" fmla="*/ 1 w 18"/>
                  <a:gd name="T23" fmla="*/ 1 h 30"/>
                  <a:gd name="T24" fmla="*/ 1 w 18"/>
                  <a:gd name="T25" fmla="*/ 1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 h="30">
                    <a:moveTo>
                      <a:pt x="18" y="22"/>
                    </a:moveTo>
                    <a:lnTo>
                      <a:pt x="18" y="22"/>
                    </a:lnTo>
                    <a:lnTo>
                      <a:pt x="14" y="18"/>
                    </a:lnTo>
                    <a:lnTo>
                      <a:pt x="12" y="13"/>
                    </a:lnTo>
                    <a:lnTo>
                      <a:pt x="10" y="7"/>
                    </a:lnTo>
                    <a:lnTo>
                      <a:pt x="10" y="0"/>
                    </a:lnTo>
                    <a:lnTo>
                      <a:pt x="0" y="0"/>
                    </a:lnTo>
                    <a:lnTo>
                      <a:pt x="0" y="9"/>
                    </a:lnTo>
                    <a:lnTo>
                      <a:pt x="2" y="17"/>
                    </a:lnTo>
                    <a:lnTo>
                      <a:pt x="4" y="24"/>
                    </a:lnTo>
                    <a:lnTo>
                      <a:pt x="10" y="30"/>
                    </a:lnTo>
                    <a:lnTo>
                      <a:pt x="18"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126" name="Freeform 320"/>
              <p:cNvSpPr>
                <a:spLocks/>
              </p:cNvSpPr>
              <p:nvPr/>
            </p:nvSpPr>
            <p:spPr bwMode="auto">
              <a:xfrm>
                <a:off x="3340" y="2352"/>
                <a:ext cx="14" cy="10"/>
              </a:xfrm>
              <a:custGeom>
                <a:avLst/>
                <a:gdLst>
                  <a:gd name="T0" fmla="*/ 1 w 28"/>
                  <a:gd name="T1" fmla="*/ 1 h 19"/>
                  <a:gd name="T2" fmla="*/ 1 w 28"/>
                  <a:gd name="T3" fmla="*/ 1 h 19"/>
                  <a:gd name="T4" fmla="*/ 1 w 28"/>
                  <a:gd name="T5" fmla="*/ 1 h 19"/>
                  <a:gd name="T6" fmla="*/ 1 w 28"/>
                  <a:gd name="T7" fmla="*/ 1 h 19"/>
                  <a:gd name="T8" fmla="*/ 1 w 28"/>
                  <a:gd name="T9" fmla="*/ 1 h 19"/>
                  <a:gd name="T10" fmla="*/ 1 w 28"/>
                  <a:gd name="T11" fmla="*/ 0 h 19"/>
                  <a:gd name="T12" fmla="*/ 0 w 28"/>
                  <a:gd name="T13" fmla="*/ 1 h 19"/>
                  <a:gd name="T14" fmla="*/ 1 w 28"/>
                  <a:gd name="T15" fmla="*/ 1 h 19"/>
                  <a:gd name="T16" fmla="*/ 1 w 28"/>
                  <a:gd name="T17" fmla="*/ 1 h 19"/>
                  <a:gd name="T18" fmla="*/ 1 w 28"/>
                  <a:gd name="T19" fmla="*/ 1 h 19"/>
                  <a:gd name="T20" fmla="*/ 1 w 28"/>
                  <a:gd name="T21" fmla="*/ 1 h 19"/>
                  <a:gd name="T22" fmla="*/ 1 w 28"/>
                  <a:gd name="T23" fmla="*/ 1 h 19"/>
                  <a:gd name="T24" fmla="*/ 1 w 28"/>
                  <a:gd name="T25" fmla="*/ 1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 h="19">
                    <a:moveTo>
                      <a:pt x="28" y="8"/>
                    </a:moveTo>
                    <a:lnTo>
                      <a:pt x="28" y="8"/>
                    </a:lnTo>
                    <a:lnTo>
                      <a:pt x="22" y="8"/>
                    </a:lnTo>
                    <a:lnTo>
                      <a:pt x="16" y="6"/>
                    </a:lnTo>
                    <a:lnTo>
                      <a:pt x="12" y="4"/>
                    </a:lnTo>
                    <a:lnTo>
                      <a:pt x="8" y="0"/>
                    </a:lnTo>
                    <a:lnTo>
                      <a:pt x="0" y="8"/>
                    </a:lnTo>
                    <a:lnTo>
                      <a:pt x="6" y="13"/>
                    </a:lnTo>
                    <a:lnTo>
                      <a:pt x="12" y="17"/>
                    </a:lnTo>
                    <a:lnTo>
                      <a:pt x="20" y="19"/>
                    </a:lnTo>
                    <a:lnTo>
                      <a:pt x="28" y="19"/>
                    </a:lnTo>
                    <a:lnTo>
                      <a:pt x="28"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127" name="Freeform 321"/>
              <p:cNvSpPr>
                <a:spLocks/>
              </p:cNvSpPr>
              <p:nvPr/>
            </p:nvSpPr>
            <p:spPr bwMode="auto">
              <a:xfrm>
                <a:off x="3354" y="2352"/>
                <a:ext cx="14" cy="10"/>
              </a:xfrm>
              <a:custGeom>
                <a:avLst/>
                <a:gdLst>
                  <a:gd name="T0" fmla="*/ 0 w 30"/>
                  <a:gd name="T1" fmla="*/ 0 h 19"/>
                  <a:gd name="T2" fmla="*/ 0 w 30"/>
                  <a:gd name="T3" fmla="*/ 0 h 19"/>
                  <a:gd name="T4" fmla="*/ 0 w 30"/>
                  <a:gd name="T5" fmla="*/ 1 h 19"/>
                  <a:gd name="T6" fmla="*/ 0 w 30"/>
                  <a:gd name="T7" fmla="*/ 1 h 19"/>
                  <a:gd name="T8" fmla="*/ 0 w 30"/>
                  <a:gd name="T9" fmla="*/ 1 h 19"/>
                  <a:gd name="T10" fmla="*/ 0 w 30"/>
                  <a:gd name="T11" fmla="*/ 1 h 19"/>
                  <a:gd name="T12" fmla="*/ 0 w 30"/>
                  <a:gd name="T13" fmla="*/ 1 h 19"/>
                  <a:gd name="T14" fmla="*/ 0 w 30"/>
                  <a:gd name="T15" fmla="*/ 1 h 19"/>
                  <a:gd name="T16" fmla="*/ 0 w 30"/>
                  <a:gd name="T17" fmla="*/ 1 h 19"/>
                  <a:gd name="T18" fmla="*/ 0 w 30"/>
                  <a:gd name="T19" fmla="*/ 1 h 19"/>
                  <a:gd name="T20" fmla="*/ 0 w 30"/>
                  <a:gd name="T21" fmla="*/ 1 h 19"/>
                  <a:gd name="T22" fmla="*/ 0 w 30"/>
                  <a:gd name="T23" fmla="*/ 1 h 19"/>
                  <a:gd name="T24" fmla="*/ 0 w 30"/>
                  <a:gd name="T25" fmla="*/ 0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19">
                    <a:moveTo>
                      <a:pt x="22" y="0"/>
                    </a:moveTo>
                    <a:lnTo>
                      <a:pt x="22" y="0"/>
                    </a:lnTo>
                    <a:lnTo>
                      <a:pt x="18" y="4"/>
                    </a:lnTo>
                    <a:lnTo>
                      <a:pt x="14" y="6"/>
                    </a:lnTo>
                    <a:lnTo>
                      <a:pt x="8" y="8"/>
                    </a:lnTo>
                    <a:lnTo>
                      <a:pt x="0" y="8"/>
                    </a:lnTo>
                    <a:lnTo>
                      <a:pt x="0" y="19"/>
                    </a:lnTo>
                    <a:lnTo>
                      <a:pt x="10" y="19"/>
                    </a:lnTo>
                    <a:lnTo>
                      <a:pt x="18" y="17"/>
                    </a:lnTo>
                    <a:lnTo>
                      <a:pt x="24" y="13"/>
                    </a:lnTo>
                    <a:lnTo>
                      <a:pt x="30" y="8"/>
                    </a:lnTo>
                    <a:lnTo>
                      <a:pt x="2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128" name="Freeform 322"/>
              <p:cNvSpPr>
                <a:spLocks/>
              </p:cNvSpPr>
              <p:nvPr/>
            </p:nvSpPr>
            <p:spPr bwMode="auto">
              <a:xfrm>
                <a:off x="3364" y="2342"/>
                <a:ext cx="9" cy="14"/>
              </a:xfrm>
              <a:custGeom>
                <a:avLst/>
                <a:gdLst>
                  <a:gd name="T0" fmla="*/ 1 w 18"/>
                  <a:gd name="T1" fmla="*/ 0 h 28"/>
                  <a:gd name="T2" fmla="*/ 1 w 18"/>
                  <a:gd name="T3" fmla="*/ 0 h 28"/>
                  <a:gd name="T4" fmla="*/ 1 w 18"/>
                  <a:gd name="T5" fmla="*/ 1 h 28"/>
                  <a:gd name="T6" fmla="*/ 1 w 18"/>
                  <a:gd name="T7" fmla="*/ 1 h 28"/>
                  <a:gd name="T8" fmla="*/ 1 w 18"/>
                  <a:gd name="T9" fmla="*/ 1 h 28"/>
                  <a:gd name="T10" fmla="*/ 0 w 18"/>
                  <a:gd name="T11" fmla="*/ 1 h 28"/>
                  <a:gd name="T12" fmla="*/ 1 w 18"/>
                  <a:gd name="T13" fmla="*/ 1 h 28"/>
                  <a:gd name="T14" fmla="*/ 1 w 18"/>
                  <a:gd name="T15" fmla="*/ 1 h 28"/>
                  <a:gd name="T16" fmla="*/ 1 w 18"/>
                  <a:gd name="T17" fmla="*/ 1 h 28"/>
                  <a:gd name="T18" fmla="*/ 1 w 18"/>
                  <a:gd name="T19" fmla="*/ 1 h 28"/>
                  <a:gd name="T20" fmla="*/ 1 w 18"/>
                  <a:gd name="T21" fmla="*/ 0 h 28"/>
                  <a:gd name="T22" fmla="*/ 1 w 18"/>
                  <a:gd name="T23" fmla="*/ 0 h 28"/>
                  <a:gd name="T24" fmla="*/ 1 w 18"/>
                  <a:gd name="T25" fmla="*/ 0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 h="28">
                    <a:moveTo>
                      <a:pt x="8" y="0"/>
                    </a:moveTo>
                    <a:lnTo>
                      <a:pt x="8" y="0"/>
                    </a:lnTo>
                    <a:lnTo>
                      <a:pt x="8" y="5"/>
                    </a:lnTo>
                    <a:lnTo>
                      <a:pt x="6" y="13"/>
                    </a:lnTo>
                    <a:lnTo>
                      <a:pt x="4" y="16"/>
                    </a:lnTo>
                    <a:lnTo>
                      <a:pt x="0" y="20"/>
                    </a:lnTo>
                    <a:lnTo>
                      <a:pt x="8" y="28"/>
                    </a:lnTo>
                    <a:lnTo>
                      <a:pt x="12" y="22"/>
                    </a:lnTo>
                    <a:lnTo>
                      <a:pt x="16" y="15"/>
                    </a:lnTo>
                    <a:lnTo>
                      <a:pt x="18" y="7"/>
                    </a:lnTo>
                    <a:lnTo>
                      <a:pt x="18" y="0"/>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129" name="Freeform 323"/>
              <p:cNvSpPr>
                <a:spLocks/>
              </p:cNvSpPr>
              <p:nvPr/>
            </p:nvSpPr>
            <p:spPr bwMode="auto">
              <a:xfrm>
                <a:off x="3368" y="2318"/>
                <a:ext cx="5" cy="24"/>
              </a:xfrm>
              <a:custGeom>
                <a:avLst/>
                <a:gdLst>
                  <a:gd name="T0" fmla="*/ 1 w 10"/>
                  <a:gd name="T1" fmla="*/ 0 h 48"/>
                  <a:gd name="T2" fmla="*/ 0 w 10"/>
                  <a:gd name="T3" fmla="*/ 0 h 48"/>
                  <a:gd name="T4" fmla="*/ 0 w 10"/>
                  <a:gd name="T5" fmla="*/ 1 h 48"/>
                  <a:gd name="T6" fmla="*/ 1 w 10"/>
                  <a:gd name="T7" fmla="*/ 1 h 48"/>
                  <a:gd name="T8" fmla="*/ 1 w 10"/>
                  <a:gd name="T9" fmla="*/ 0 h 48"/>
                  <a:gd name="T10" fmla="*/ 1 w 10"/>
                  <a:gd name="T11" fmla="*/ 0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 h="48">
                    <a:moveTo>
                      <a:pt x="10" y="0"/>
                    </a:moveTo>
                    <a:lnTo>
                      <a:pt x="0" y="0"/>
                    </a:lnTo>
                    <a:lnTo>
                      <a:pt x="0" y="48"/>
                    </a:lnTo>
                    <a:lnTo>
                      <a:pt x="10" y="48"/>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130" name="Freeform 324"/>
              <p:cNvSpPr>
                <a:spLocks/>
              </p:cNvSpPr>
              <p:nvPr/>
            </p:nvSpPr>
            <p:spPr bwMode="auto">
              <a:xfrm>
                <a:off x="3364" y="2304"/>
                <a:ext cx="9" cy="14"/>
              </a:xfrm>
              <a:custGeom>
                <a:avLst/>
                <a:gdLst>
                  <a:gd name="T0" fmla="*/ 0 w 18"/>
                  <a:gd name="T1" fmla="*/ 1 h 28"/>
                  <a:gd name="T2" fmla="*/ 0 w 18"/>
                  <a:gd name="T3" fmla="*/ 1 h 28"/>
                  <a:gd name="T4" fmla="*/ 1 w 18"/>
                  <a:gd name="T5" fmla="*/ 1 h 28"/>
                  <a:gd name="T6" fmla="*/ 1 w 18"/>
                  <a:gd name="T7" fmla="*/ 1 h 28"/>
                  <a:gd name="T8" fmla="*/ 1 w 18"/>
                  <a:gd name="T9" fmla="*/ 1 h 28"/>
                  <a:gd name="T10" fmla="*/ 1 w 18"/>
                  <a:gd name="T11" fmla="*/ 1 h 28"/>
                  <a:gd name="T12" fmla="*/ 1 w 18"/>
                  <a:gd name="T13" fmla="*/ 1 h 28"/>
                  <a:gd name="T14" fmla="*/ 1 w 18"/>
                  <a:gd name="T15" fmla="*/ 1 h 28"/>
                  <a:gd name="T16" fmla="*/ 1 w 18"/>
                  <a:gd name="T17" fmla="*/ 1 h 28"/>
                  <a:gd name="T18" fmla="*/ 1 w 18"/>
                  <a:gd name="T19" fmla="*/ 1 h 28"/>
                  <a:gd name="T20" fmla="*/ 1 w 18"/>
                  <a:gd name="T21" fmla="*/ 0 h 28"/>
                  <a:gd name="T22" fmla="*/ 1 w 18"/>
                  <a:gd name="T23" fmla="*/ 0 h 28"/>
                  <a:gd name="T24" fmla="*/ 0 w 18"/>
                  <a:gd name="T25" fmla="*/ 1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 h="28">
                    <a:moveTo>
                      <a:pt x="0" y="6"/>
                    </a:moveTo>
                    <a:lnTo>
                      <a:pt x="0" y="6"/>
                    </a:lnTo>
                    <a:lnTo>
                      <a:pt x="4" y="12"/>
                    </a:lnTo>
                    <a:lnTo>
                      <a:pt x="6" y="15"/>
                    </a:lnTo>
                    <a:lnTo>
                      <a:pt x="8" y="21"/>
                    </a:lnTo>
                    <a:lnTo>
                      <a:pt x="8" y="28"/>
                    </a:lnTo>
                    <a:lnTo>
                      <a:pt x="18" y="28"/>
                    </a:lnTo>
                    <a:lnTo>
                      <a:pt x="18" y="21"/>
                    </a:lnTo>
                    <a:lnTo>
                      <a:pt x="16" y="13"/>
                    </a:lnTo>
                    <a:lnTo>
                      <a:pt x="12" y="6"/>
                    </a:lnTo>
                    <a:lnTo>
                      <a:pt x="8" y="0"/>
                    </a:ln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131" name="Freeform 325"/>
              <p:cNvSpPr>
                <a:spLocks/>
              </p:cNvSpPr>
              <p:nvPr/>
            </p:nvSpPr>
            <p:spPr bwMode="auto">
              <a:xfrm>
                <a:off x="3354" y="2298"/>
                <a:ext cx="14" cy="9"/>
              </a:xfrm>
              <a:custGeom>
                <a:avLst/>
                <a:gdLst>
                  <a:gd name="T0" fmla="*/ 0 w 30"/>
                  <a:gd name="T1" fmla="*/ 1 h 17"/>
                  <a:gd name="T2" fmla="*/ 0 w 30"/>
                  <a:gd name="T3" fmla="*/ 1 h 17"/>
                  <a:gd name="T4" fmla="*/ 0 w 30"/>
                  <a:gd name="T5" fmla="*/ 1 h 17"/>
                  <a:gd name="T6" fmla="*/ 0 w 30"/>
                  <a:gd name="T7" fmla="*/ 1 h 17"/>
                  <a:gd name="T8" fmla="*/ 0 w 30"/>
                  <a:gd name="T9" fmla="*/ 1 h 17"/>
                  <a:gd name="T10" fmla="*/ 0 w 30"/>
                  <a:gd name="T11" fmla="*/ 1 h 17"/>
                  <a:gd name="T12" fmla="*/ 0 w 30"/>
                  <a:gd name="T13" fmla="*/ 1 h 17"/>
                  <a:gd name="T14" fmla="*/ 0 w 30"/>
                  <a:gd name="T15" fmla="*/ 1 h 17"/>
                  <a:gd name="T16" fmla="*/ 0 w 30"/>
                  <a:gd name="T17" fmla="*/ 1 h 17"/>
                  <a:gd name="T18" fmla="*/ 0 w 30"/>
                  <a:gd name="T19" fmla="*/ 0 h 17"/>
                  <a:gd name="T20" fmla="*/ 0 w 30"/>
                  <a:gd name="T21" fmla="*/ 0 h 17"/>
                  <a:gd name="T22" fmla="*/ 0 w 30"/>
                  <a:gd name="T23" fmla="*/ 0 h 17"/>
                  <a:gd name="T24" fmla="*/ 0 w 30"/>
                  <a:gd name="T25" fmla="*/ 1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17">
                    <a:moveTo>
                      <a:pt x="0" y="9"/>
                    </a:moveTo>
                    <a:lnTo>
                      <a:pt x="0" y="9"/>
                    </a:lnTo>
                    <a:lnTo>
                      <a:pt x="8" y="11"/>
                    </a:lnTo>
                    <a:lnTo>
                      <a:pt x="14" y="11"/>
                    </a:lnTo>
                    <a:lnTo>
                      <a:pt x="18" y="15"/>
                    </a:lnTo>
                    <a:lnTo>
                      <a:pt x="22" y="17"/>
                    </a:lnTo>
                    <a:lnTo>
                      <a:pt x="30" y="11"/>
                    </a:lnTo>
                    <a:lnTo>
                      <a:pt x="24" y="6"/>
                    </a:lnTo>
                    <a:lnTo>
                      <a:pt x="18" y="2"/>
                    </a:lnTo>
                    <a:lnTo>
                      <a:pt x="10" y="0"/>
                    </a:lnTo>
                    <a:lnTo>
                      <a:pt x="0" y="0"/>
                    </a:ln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132" name="Freeform 326"/>
              <p:cNvSpPr>
                <a:spLocks/>
              </p:cNvSpPr>
              <p:nvPr/>
            </p:nvSpPr>
            <p:spPr bwMode="auto">
              <a:xfrm>
                <a:off x="3340" y="2298"/>
                <a:ext cx="14" cy="9"/>
              </a:xfrm>
              <a:custGeom>
                <a:avLst/>
                <a:gdLst>
                  <a:gd name="T0" fmla="*/ 1 w 28"/>
                  <a:gd name="T1" fmla="*/ 1 h 17"/>
                  <a:gd name="T2" fmla="*/ 1 w 28"/>
                  <a:gd name="T3" fmla="*/ 1 h 17"/>
                  <a:gd name="T4" fmla="*/ 1 w 28"/>
                  <a:gd name="T5" fmla="*/ 1 h 17"/>
                  <a:gd name="T6" fmla="*/ 1 w 28"/>
                  <a:gd name="T7" fmla="*/ 1 h 17"/>
                  <a:gd name="T8" fmla="*/ 1 w 28"/>
                  <a:gd name="T9" fmla="*/ 1 h 17"/>
                  <a:gd name="T10" fmla="*/ 1 w 28"/>
                  <a:gd name="T11" fmla="*/ 1 h 17"/>
                  <a:gd name="T12" fmla="*/ 1 w 28"/>
                  <a:gd name="T13" fmla="*/ 0 h 17"/>
                  <a:gd name="T14" fmla="*/ 1 w 28"/>
                  <a:gd name="T15" fmla="*/ 0 h 17"/>
                  <a:gd name="T16" fmla="*/ 1 w 28"/>
                  <a:gd name="T17" fmla="*/ 1 h 17"/>
                  <a:gd name="T18" fmla="*/ 1 w 28"/>
                  <a:gd name="T19" fmla="*/ 1 h 17"/>
                  <a:gd name="T20" fmla="*/ 0 w 28"/>
                  <a:gd name="T21" fmla="*/ 1 h 17"/>
                  <a:gd name="T22" fmla="*/ 0 w 28"/>
                  <a:gd name="T23" fmla="*/ 1 h 17"/>
                  <a:gd name="T24" fmla="*/ 1 w 28"/>
                  <a:gd name="T25" fmla="*/ 1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 h="17">
                    <a:moveTo>
                      <a:pt x="8" y="17"/>
                    </a:moveTo>
                    <a:lnTo>
                      <a:pt x="8" y="17"/>
                    </a:lnTo>
                    <a:lnTo>
                      <a:pt x="12" y="15"/>
                    </a:lnTo>
                    <a:lnTo>
                      <a:pt x="16" y="11"/>
                    </a:lnTo>
                    <a:lnTo>
                      <a:pt x="22" y="11"/>
                    </a:lnTo>
                    <a:lnTo>
                      <a:pt x="28" y="9"/>
                    </a:lnTo>
                    <a:lnTo>
                      <a:pt x="28" y="0"/>
                    </a:lnTo>
                    <a:lnTo>
                      <a:pt x="20" y="0"/>
                    </a:lnTo>
                    <a:lnTo>
                      <a:pt x="12" y="2"/>
                    </a:lnTo>
                    <a:lnTo>
                      <a:pt x="6" y="6"/>
                    </a:lnTo>
                    <a:lnTo>
                      <a:pt x="0" y="11"/>
                    </a:lnTo>
                    <a:lnTo>
                      <a:pt x="8"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133" name="Freeform 327"/>
              <p:cNvSpPr>
                <a:spLocks/>
              </p:cNvSpPr>
              <p:nvPr/>
            </p:nvSpPr>
            <p:spPr bwMode="auto">
              <a:xfrm>
                <a:off x="3335" y="2304"/>
                <a:ext cx="9" cy="14"/>
              </a:xfrm>
              <a:custGeom>
                <a:avLst/>
                <a:gdLst>
                  <a:gd name="T0" fmla="*/ 1 w 18"/>
                  <a:gd name="T1" fmla="*/ 1 h 28"/>
                  <a:gd name="T2" fmla="*/ 1 w 18"/>
                  <a:gd name="T3" fmla="*/ 1 h 28"/>
                  <a:gd name="T4" fmla="*/ 1 w 18"/>
                  <a:gd name="T5" fmla="*/ 1 h 28"/>
                  <a:gd name="T6" fmla="*/ 1 w 18"/>
                  <a:gd name="T7" fmla="*/ 1 h 28"/>
                  <a:gd name="T8" fmla="*/ 1 w 18"/>
                  <a:gd name="T9" fmla="*/ 1 h 28"/>
                  <a:gd name="T10" fmla="*/ 1 w 18"/>
                  <a:gd name="T11" fmla="*/ 1 h 28"/>
                  <a:gd name="T12" fmla="*/ 1 w 18"/>
                  <a:gd name="T13" fmla="*/ 0 h 28"/>
                  <a:gd name="T14" fmla="*/ 1 w 18"/>
                  <a:gd name="T15" fmla="*/ 1 h 28"/>
                  <a:gd name="T16" fmla="*/ 1 w 18"/>
                  <a:gd name="T17" fmla="*/ 1 h 28"/>
                  <a:gd name="T18" fmla="*/ 0 w 18"/>
                  <a:gd name="T19" fmla="*/ 1 h 28"/>
                  <a:gd name="T20" fmla="*/ 0 w 18"/>
                  <a:gd name="T21" fmla="*/ 1 h 28"/>
                  <a:gd name="T22" fmla="*/ 0 w 18"/>
                  <a:gd name="T23" fmla="*/ 1 h 28"/>
                  <a:gd name="T24" fmla="*/ 1 w 18"/>
                  <a:gd name="T25" fmla="*/ 1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 h="28">
                    <a:moveTo>
                      <a:pt x="10" y="28"/>
                    </a:moveTo>
                    <a:lnTo>
                      <a:pt x="10" y="28"/>
                    </a:lnTo>
                    <a:lnTo>
                      <a:pt x="10" y="23"/>
                    </a:lnTo>
                    <a:lnTo>
                      <a:pt x="12" y="15"/>
                    </a:lnTo>
                    <a:lnTo>
                      <a:pt x="14" y="12"/>
                    </a:lnTo>
                    <a:lnTo>
                      <a:pt x="18" y="6"/>
                    </a:lnTo>
                    <a:lnTo>
                      <a:pt x="10" y="0"/>
                    </a:lnTo>
                    <a:lnTo>
                      <a:pt x="4" y="6"/>
                    </a:lnTo>
                    <a:lnTo>
                      <a:pt x="2" y="13"/>
                    </a:lnTo>
                    <a:lnTo>
                      <a:pt x="0" y="21"/>
                    </a:lnTo>
                    <a:lnTo>
                      <a:pt x="0" y="28"/>
                    </a:lnTo>
                    <a:lnTo>
                      <a:pt x="1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134" name="Freeform 328"/>
              <p:cNvSpPr>
                <a:spLocks/>
              </p:cNvSpPr>
              <p:nvPr/>
            </p:nvSpPr>
            <p:spPr bwMode="auto">
              <a:xfrm>
                <a:off x="3335" y="2318"/>
                <a:ext cx="5" cy="23"/>
              </a:xfrm>
              <a:custGeom>
                <a:avLst/>
                <a:gdLst>
                  <a:gd name="T0" fmla="*/ 0 w 10"/>
                  <a:gd name="T1" fmla="*/ 1 h 46"/>
                  <a:gd name="T2" fmla="*/ 1 w 10"/>
                  <a:gd name="T3" fmla="*/ 1 h 46"/>
                  <a:gd name="T4" fmla="*/ 1 w 10"/>
                  <a:gd name="T5" fmla="*/ 0 h 46"/>
                  <a:gd name="T6" fmla="*/ 0 w 10"/>
                  <a:gd name="T7" fmla="*/ 0 h 46"/>
                  <a:gd name="T8" fmla="*/ 0 w 10"/>
                  <a:gd name="T9" fmla="*/ 1 h 46"/>
                  <a:gd name="T10" fmla="*/ 0 w 10"/>
                  <a:gd name="T11" fmla="*/ 1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 h="46">
                    <a:moveTo>
                      <a:pt x="0" y="46"/>
                    </a:moveTo>
                    <a:lnTo>
                      <a:pt x="10" y="46"/>
                    </a:lnTo>
                    <a:lnTo>
                      <a:pt x="10" y="0"/>
                    </a:lnTo>
                    <a:lnTo>
                      <a:pt x="0" y="0"/>
                    </a:lnTo>
                    <a:lnTo>
                      <a:pt x="0" y="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135" name="Freeform 329"/>
              <p:cNvSpPr>
                <a:spLocks/>
              </p:cNvSpPr>
              <p:nvPr/>
            </p:nvSpPr>
            <p:spPr bwMode="auto">
              <a:xfrm>
                <a:off x="3328" y="2320"/>
                <a:ext cx="5" cy="20"/>
              </a:xfrm>
              <a:custGeom>
                <a:avLst/>
                <a:gdLst>
                  <a:gd name="T0" fmla="*/ 1 w 10"/>
                  <a:gd name="T1" fmla="*/ 0 h 40"/>
                  <a:gd name="T2" fmla="*/ 0 w 10"/>
                  <a:gd name="T3" fmla="*/ 0 h 40"/>
                  <a:gd name="T4" fmla="*/ 0 w 10"/>
                  <a:gd name="T5" fmla="*/ 1 h 40"/>
                  <a:gd name="T6" fmla="*/ 1 w 10"/>
                  <a:gd name="T7" fmla="*/ 1 h 40"/>
                  <a:gd name="T8" fmla="*/ 1 w 10"/>
                  <a:gd name="T9" fmla="*/ 0 h 40"/>
                  <a:gd name="T10" fmla="*/ 1 w 10"/>
                  <a:gd name="T11" fmla="*/ 0 h 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 h="40">
                    <a:moveTo>
                      <a:pt x="10" y="0"/>
                    </a:moveTo>
                    <a:lnTo>
                      <a:pt x="0" y="0"/>
                    </a:lnTo>
                    <a:lnTo>
                      <a:pt x="0" y="40"/>
                    </a:lnTo>
                    <a:lnTo>
                      <a:pt x="10" y="40"/>
                    </a:lnTo>
                    <a:lnTo>
                      <a:pt x="1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136" name="Freeform 330"/>
              <p:cNvSpPr>
                <a:spLocks/>
              </p:cNvSpPr>
              <p:nvPr/>
            </p:nvSpPr>
            <p:spPr bwMode="auto">
              <a:xfrm>
                <a:off x="3328" y="2310"/>
                <a:ext cx="6" cy="10"/>
              </a:xfrm>
              <a:custGeom>
                <a:avLst/>
                <a:gdLst>
                  <a:gd name="T0" fmla="*/ 1 w 12"/>
                  <a:gd name="T1" fmla="*/ 0 h 20"/>
                  <a:gd name="T2" fmla="*/ 1 w 12"/>
                  <a:gd name="T3" fmla="*/ 0 h 20"/>
                  <a:gd name="T4" fmla="*/ 0 w 12"/>
                  <a:gd name="T5" fmla="*/ 1 h 20"/>
                  <a:gd name="T6" fmla="*/ 0 w 12"/>
                  <a:gd name="T7" fmla="*/ 1 h 20"/>
                  <a:gd name="T8" fmla="*/ 1 w 12"/>
                  <a:gd name="T9" fmla="*/ 1 h 20"/>
                  <a:gd name="T10" fmla="*/ 1 w 12"/>
                  <a:gd name="T11" fmla="*/ 1 h 20"/>
                  <a:gd name="T12" fmla="*/ 1 w 12"/>
                  <a:gd name="T13" fmla="*/ 1 h 20"/>
                  <a:gd name="T14" fmla="*/ 1 w 12"/>
                  <a:gd name="T15" fmla="*/ 1 h 20"/>
                  <a:gd name="T16" fmla="*/ 1 w 12"/>
                  <a:gd name="T17" fmla="*/ 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20">
                    <a:moveTo>
                      <a:pt x="2" y="0"/>
                    </a:moveTo>
                    <a:lnTo>
                      <a:pt x="2" y="0"/>
                    </a:lnTo>
                    <a:lnTo>
                      <a:pt x="0" y="9"/>
                    </a:lnTo>
                    <a:lnTo>
                      <a:pt x="0" y="20"/>
                    </a:lnTo>
                    <a:lnTo>
                      <a:pt x="10" y="20"/>
                    </a:lnTo>
                    <a:lnTo>
                      <a:pt x="10" y="9"/>
                    </a:lnTo>
                    <a:lnTo>
                      <a:pt x="12" y="1"/>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137" name="Freeform 331"/>
              <p:cNvSpPr>
                <a:spLocks/>
              </p:cNvSpPr>
              <p:nvPr/>
            </p:nvSpPr>
            <p:spPr bwMode="auto">
              <a:xfrm>
                <a:off x="3329" y="2302"/>
                <a:ext cx="8" cy="9"/>
              </a:xfrm>
              <a:custGeom>
                <a:avLst/>
                <a:gdLst>
                  <a:gd name="T0" fmla="*/ 1 w 16"/>
                  <a:gd name="T1" fmla="*/ 0 h 17"/>
                  <a:gd name="T2" fmla="*/ 1 w 16"/>
                  <a:gd name="T3" fmla="*/ 0 h 17"/>
                  <a:gd name="T4" fmla="*/ 1 w 16"/>
                  <a:gd name="T5" fmla="*/ 1 h 17"/>
                  <a:gd name="T6" fmla="*/ 0 w 16"/>
                  <a:gd name="T7" fmla="*/ 1 h 17"/>
                  <a:gd name="T8" fmla="*/ 1 w 16"/>
                  <a:gd name="T9" fmla="*/ 1 h 17"/>
                  <a:gd name="T10" fmla="*/ 1 w 16"/>
                  <a:gd name="T11" fmla="*/ 1 h 17"/>
                  <a:gd name="T12" fmla="*/ 1 w 16"/>
                  <a:gd name="T13" fmla="*/ 1 h 17"/>
                  <a:gd name="T14" fmla="*/ 1 w 16"/>
                  <a:gd name="T15" fmla="*/ 1 h 17"/>
                  <a:gd name="T16" fmla="*/ 1 w 16"/>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17">
                    <a:moveTo>
                      <a:pt x="6" y="0"/>
                    </a:moveTo>
                    <a:lnTo>
                      <a:pt x="6" y="0"/>
                    </a:lnTo>
                    <a:lnTo>
                      <a:pt x="2" y="8"/>
                    </a:lnTo>
                    <a:lnTo>
                      <a:pt x="0" y="16"/>
                    </a:lnTo>
                    <a:lnTo>
                      <a:pt x="10" y="17"/>
                    </a:lnTo>
                    <a:lnTo>
                      <a:pt x="12" y="12"/>
                    </a:lnTo>
                    <a:lnTo>
                      <a:pt x="16" y="8"/>
                    </a:lnTo>
                    <a:lnTo>
                      <a:pt x="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138" name="Freeform 332"/>
              <p:cNvSpPr>
                <a:spLocks/>
              </p:cNvSpPr>
              <p:nvPr/>
            </p:nvSpPr>
            <p:spPr bwMode="auto">
              <a:xfrm>
                <a:off x="3332" y="2296"/>
                <a:ext cx="12" cy="10"/>
              </a:xfrm>
              <a:custGeom>
                <a:avLst/>
                <a:gdLst>
                  <a:gd name="T0" fmla="*/ 1 w 24"/>
                  <a:gd name="T1" fmla="*/ 0 h 23"/>
                  <a:gd name="T2" fmla="*/ 1 w 24"/>
                  <a:gd name="T3" fmla="*/ 0 h 23"/>
                  <a:gd name="T4" fmla="*/ 1 w 24"/>
                  <a:gd name="T5" fmla="*/ 0 h 23"/>
                  <a:gd name="T6" fmla="*/ 0 w 24"/>
                  <a:gd name="T7" fmla="*/ 0 h 23"/>
                  <a:gd name="T8" fmla="*/ 1 w 24"/>
                  <a:gd name="T9" fmla="*/ 0 h 23"/>
                  <a:gd name="T10" fmla="*/ 1 w 24"/>
                  <a:gd name="T11" fmla="*/ 0 h 23"/>
                  <a:gd name="T12" fmla="*/ 1 w 24"/>
                  <a:gd name="T13" fmla="*/ 0 h 23"/>
                  <a:gd name="T14" fmla="*/ 1 w 24"/>
                  <a:gd name="T15" fmla="*/ 0 h 23"/>
                  <a:gd name="T16" fmla="*/ 1 w 24"/>
                  <a:gd name="T17" fmla="*/ 0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23">
                    <a:moveTo>
                      <a:pt x="20" y="0"/>
                    </a:moveTo>
                    <a:lnTo>
                      <a:pt x="20" y="0"/>
                    </a:lnTo>
                    <a:lnTo>
                      <a:pt x="10" y="8"/>
                    </a:lnTo>
                    <a:lnTo>
                      <a:pt x="0" y="15"/>
                    </a:lnTo>
                    <a:lnTo>
                      <a:pt x="10" y="23"/>
                    </a:lnTo>
                    <a:lnTo>
                      <a:pt x="16" y="15"/>
                    </a:lnTo>
                    <a:lnTo>
                      <a:pt x="24" y="10"/>
                    </a:lnTo>
                    <a:lnTo>
                      <a:pt x="2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139" name="Freeform 333"/>
              <p:cNvSpPr>
                <a:spLocks/>
              </p:cNvSpPr>
              <p:nvPr/>
            </p:nvSpPr>
            <p:spPr bwMode="auto">
              <a:xfrm>
                <a:off x="3342" y="2294"/>
                <a:ext cx="12" cy="5"/>
              </a:xfrm>
              <a:custGeom>
                <a:avLst/>
                <a:gdLst>
                  <a:gd name="T0" fmla="*/ 1 w 24"/>
                  <a:gd name="T1" fmla="*/ 0 h 13"/>
                  <a:gd name="T2" fmla="*/ 1 w 24"/>
                  <a:gd name="T3" fmla="*/ 0 h 13"/>
                  <a:gd name="T4" fmla="*/ 1 w 24"/>
                  <a:gd name="T5" fmla="*/ 0 h 13"/>
                  <a:gd name="T6" fmla="*/ 0 w 24"/>
                  <a:gd name="T7" fmla="*/ 0 h 13"/>
                  <a:gd name="T8" fmla="*/ 1 w 24"/>
                  <a:gd name="T9" fmla="*/ 0 h 13"/>
                  <a:gd name="T10" fmla="*/ 1 w 24"/>
                  <a:gd name="T11" fmla="*/ 0 h 13"/>
                  <a:gd name="T12" fmla="*/ 1 w 24"/>
                  <a:gd name="T13" fmla="*/ 0 h 13"/>
                  <a:gd name="T14" fmla="*/ 1 w 24"/>
                  <a:gd name="T15" fmla="*/ 0 h 13"/>
                  <a:gd name="T16" fmla="*/ 1 w 24"/>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13">
                    <a:moveTo>
                      <a:pt x="24" y="0"/>
                    </a:moveTo>
                    <a:lnTo>
                      <a:pt x="24" y="0"/>
                    </a:lnTo>
                    <a:lnTo>
                      <a:pt x="12" y="0"/>
                    </a:lnTo>
                    <a:lnTo>
                      <a:pt x="0" y="3"/>
                    </a:lnTo>
                    <a:lnTo>
                      <a:pt x="4" y="13"/>
                    </a:lnTo>
                    <a:lnTo>
                      <a:pt x="14" y="11"/>
                    </a:lnTo>
                    <a:lnTo>
                      <a:pt x="24" y="9"/>
                    </a:lnTo>
                    <a:lnTo>
                      <a:pt x="2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140" name="Freeform 334"/>
              <p:cNvSpPr>
                <a:spLocks/>
              </p:cNvSpPr>
              <p:nvPr/>
            </p:nvSpPr>
            <p:spPr bwMode="auto">
              <a:xfrm>
                <a:off x="3354" y="2294"/>
                <a:ext cx="19" cy="9"/>
              </a:xfrm>
              <a:custGeom>
                <a:avLst/>
                <a:gdLst>
                  <a:gd name="T0" fmla="*/ 0 w 40"/>
                  <a:gd name="T1" fmla="*/ 0 h 20"/>
                  <a:gd name="T2" fmla="*/ 0 w 40"/>
                  <a:gd name="T3" fmla="*/ 0 h 20"/>
                  <a:gd name="T4" fmla="*/ 0 w 40"/>
                  <a:gd name="T5" fmla="*/ 0 h 20"/>
                  <a:gd name="T6" fmla="*/ 0 w 40"/>
                  <a:gd name="T7" fmla="*/ 0 h 20"/>
                  <a:gd name="T8" fmla="*/ 0 w 40"/>
                  <a:gd name="T9" fmla="*/ 0 h 20"/>
                  <a:gd name="T10" fmla="*/ 0 w 40"/>
                  <a:gd name="T11" fmla="*/ 0 h 20"/>
                  <a:gd name="T12" fmla="*/ 0 w 40"/>
                  <a:gd name="T13" fmla="*/ 0 h 20"/>
                  <a:gd name="T14" fmla="*/ 0 w 40"/>
                  <a:gd name="T15" fmla="*/ 0 h 20"/>
                  <a:gd name="T16" fmla="*/ 0 w 40"/>
                  <a:gd name="T17" fmla="*/ 0 h 20"/>
                  <a:gd name="T18" fmla="*/ 0 w 40"/>
                  <a:gd name="T19" fmla="*/ 0 h 20"/>
                  <a:gd name="T20" fmla="*/ 0 w 40"/>
                  <a:gd name="T21" fmla="*/ 0 h 20"/>
                  <a:gd name="T22" fmla="*/ 0 w 40"/>
                  <a:gd name="T23" fmla="*/ 0 h 20"/>
                  <a:gd name="T24" fmla="*/ 0 w 40"/>
                  <a:gd name="T25" fmla="*/ 0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0" h="20">
                    <a:moveTo>
                      <a:pt x="40" y="13"/>
                    </a:moveTo>
                    <a:lnTo>
                      <a:pt x="40" y="13"/>
                    </a:lnTo>
                    <a:lnTo>
                      <a:pt x="32" y="7"/>
                    </a:lnTo>
                    <a:lnTo>
                      <a:pt x="24" y="2"/>
                    </a:lnTo>
                    <a:lnTo>
                      <a:pt x="12" y="0"/>
                    </a:lnTo>
                    <a:lnTo>
                      <a:pt x="0" y="0"/>
                    </a:lnTo>
                    <a:lnTo>
                      <a:pt x="0" y="9"/>
                    </a:lnTo>
                    <a:lnTo>
                      <a:pt x="10" y="11"/>
                    </a:lnTo>
                    <a:lnTo>
                      <a:pt x="18" y="13"/>
                    </a:lnTo>
                    <a:lnTo>
                      <a:pt x="26" y="17"/>
                    </a:lnTo>
                    <a:lnTo>
                      <a:pt x="32" y="20"/>
                    </a:lnTo>
                    <a:lnTo>
                      <a:pt x="40"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141" name="Freeform 335"/>
              <p:cNvSpPr>
                <a:spLocks/>
              </p:cNvSpPr>
              <p:nvPr/>
            </p:nvSpPr>
            <p:spPr bwMode="auto">
              <a:xfrm>
                <a:off x="3369" y="2299"/>
                <a:ext cx="11" cy="20"/>
              </a:xfrm>
              <a:custGeom>
                <a:avLst/>
                <a:gdLst>
                  <a:gd name="T0" fmla="*/ 1 w 22"/>
                  <a:gd name="T1" fmla="*/ 1 h 39"/>
                  <a:gd name="T2" fmla="*/ 1 w 22"/>
                  <a:gd name="T3" fmla="*/ 1 h 39"/>
                  <a:gd name="T4" fmla="*/ 1 w 22"/>
                  <a:gd name="T5" fmla="*/ 1 h 39"/>
                  <a:gd name="T6" fmla="*/ 1 w 22"/>
                  <a:gd name="T7" fmla="*/ 1 h 39"/>
                  <a:gd name="T8" fmla="*/ 1 w 22"/>
                  <a:gd name="T9" fmla="*/ 1 h 39"/>
                  <a:gd name="T10" fmla="*/ 1 w 22"/>
                  <a:gd name="T11" fmla="*/ 0 h 39"/>
                  <a:gd name="T12" fmla="*/ 0 w 22"/>
                  <a:gd name="T13" fmla="*/ 1 h 39"/>
                  <a:gd name="T14" fmla="*/ 1 w 22"/>
                  <a:gd name="T15" fmla="*/ 1 h 39"/>
                  <a:gd name="T16" fmla="*/ 1 w 22"/>
                  <a:gd name="T17" fmla="*/ 1 h 39"/>
                  <a:gd name="T18" fmla="*/ 1 w 22"/>
                  <a:gd name="T19" fmla="*/ 1 h 39"/>
                  <a:gd name="T20" fmla="*/ 1 w 22"/>
                  <a:gd name="T21" fmla="*/ 1 h 39"/>
                  <a:gd name="T22" fmla="*/ 1 w 22"/>
                  <a:gd name="T23" fmla="*/ 1 h 39"/>
                  <a:gd name="T24" fmla="*/ 1 w 22"/>
                  <a:gd name="T25" fmla="*/ 1 h 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2" h="39">
                    <a:moveTo>
                      <a:pt x="22" y="39"/>
                    </a:moveTo>
                    <a:lnTo>
                      <a:pt x="22" y="39"/>
                    </a:lnTo>
                    <a:lnTo>
                      <a:pt x="22" y="28"/>
                    </a:lnTo>
                    <a:lnTo>
                      <a:pt x="20" y="19"/>
                    </a:lnTo>
                    <a:lnTo>
                      <a:pt x="14" y="9"/>
                    </a:lnTo>
                    <a:lnTo>
                      <a:pt x="8" y="0"/>
                    </a:lnTo>
                    <a:lnTo>
                      <a:pt x="0" y="7"/>
                    </a:lnTo>
                    <a:lnTo>
                      <a:pt x="6" y="13"/>
                    </a:lnTo>
                    <a:lnTo>
                      <a:pt x="8" y="21"/>
                    </a:lnTo>
                    <a:lnTo>
                      <a:pt x="10" y="30"/>
                    </a:lnTo>
                    <a:lnTo>
                      <a:pt x="12" y="39"/>
                    </a:lnTo>
                    <a:lnTo>
                      <a:pt x="22"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142" name="Freeform 336"/>
              <p:cNvSpPr>
                <a:spLocks/>
              </p:cNvSpPr>
              <p:nvPr/>
            </p:nvSpPr>
            <p:spPr bwMode="auto">
              <a:xfrm>
                <a:off x="3375" y="2319"/>
                <a:ext cx="5" cy="21"/>
              </a:xfrm>
              <a:custGeom>
                <a:avLst/>
                <a:gdLst>
                  <a:gd name="T0" fmla="*/ 0 w 10"/>
                  <a:gd name="T1" fmla="*/ 1 h 42"/>
                  <a:gd name="T2" fmla="*/ 1 w 10"/>
                  <a:gd name="T3" fmla="*/ 1 h 42"/>
                  <a:gd name="T4" fmla="*/ 1 w 10"/>
                  <a:gd name="T5" fmla="*/ 0 h 42"/>
                  <a:gd name="T6" fmla="*/ 0 w 10"/>
                  <a:gd name="T7" fmla="*/ 0 h 42"/>
                  <a:gd name="T8" fmla="*/ 0 w 10"/>
                  <a:gd name="T9" fmla="*/ 1 h 42"/>
                  <a:gd name="T10" fmla="*/ 0 w 10"/>
                  <a:gd name="T11" fmla="*/ 1 h 4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 h="42">
                    <a:moveTo>
                      <a:pt x="0" y="42"/>
                    </a:moveTo>
                    <a:lnTo>
                      <a:pt x="10" y="42"/>
                    </a:lnTo>
                    <a:lnTo>
                      <a:pt x="10" y="0"/>
                    </a:lnTo>
                    <a:lnTo>
                      <a:pt x="0" y="0"/>
                    </a:lnTo>
                    <a:lnTo>
                      <a:pt x="0"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143" name="Freeform 337"/>
              <p:cNvSpPr>
                <a:spLocks/>
              </p:cNvSpPr>
              <p:nvPr/>
            </p:nvSpPr>
            <p:spPr bwMode="auto">
              <a:xfrm>
                <a:off x="3374" y="2340"/>
                <a:ext cx="6" cy="9"/>
              </a:xfrm>
              <a:custGeom>
                <a:avLst/>
                <a:gdLst>
                  <a:gd name="T0" fmla="*/ 1 w 12"/>
                  <a:gd name="T1" fmla="*/ 0 h 19"/>
                  <a:gd name="T2" fmla="*/ 1 w 12"/>
                  <a:gd name="T3" fmla="*/ 0 h 19"/>
                  <a:gd name="T4" fmla="*/ 1 w 12"/>
                  <a:gd name="T5" fmla="*/ 0 h 19"/>
                  <a:gd name="T6" fmla="*/ 1 w 12"/>
                  <a:gd name="T7" fmla="*/ 0 h 19"/>
                  <a:gd name="T8" fmla="*/ 1 w 12"/>
                  <a:gd name="T9" fmla="*/ 0 h 19"/>
                  <a:gd name="T10" fmla="*/ 1 w 12"/>
                  <a:gd name="T11" fmla="*/ 0 h 19"/>
                  <a:gd name="T12" fmla="*/ 0 w 12"/>
                  <a:gd name="T13" fmla="*/ 0 h 19"/>
                  <a:gd name="T14" fmla="*/ 0 w 12"/>
                  <a:gd name="T15" fmla="*/ 0 h 19"/>
                  <a:gd name="T16" fmla="*/ 1 w 12"/>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19">
                    <a:moveTo>
                      <a:pt x="10" y="19"/>
                    </a:moveTo>
                    <a:lnTo>
                      <a:pt x="10" y="19"/>
                    </a:lnTo>
                    <a:lnTo>
                      <a:pt x="12" y="11"/>
                    </a:lnTo>
                    <a:lnTo>
                      <a:pt x="12" y="0"/>
                    </a:lnTo>
                    <a:lnTo>
                      <a:pt x="2" y="0"/>
                    </a:lnTo>
                    <a:lnTo>
                      <a:pt x="2" y="9"/>
                    </a:lnTo>
                    <a:lnTo>
                      <a:pt x="0" y="17"/>
                    </a:lnTo>
                    <a:lnTo>
                      <a:pt x="10"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144" name="Freeform 338"/>
              <p:cNvSpPr>
                <a:spLocks/>
              </p:cNvSpPr>
              <p:nvPr/>
            </p:nvSpPr>
            <p:spPr bwMode="auto">
              <a:xfrm>
                <a:off x="3371" y="2348"/>
                <a:ext cx="8" cy="9"/>
              </a:xfrm>
              <a:custGeom>
                <a:avLst/>
                <a:gdLst>
                  <a:gd name="T0" fmla="*/ 1 w 16"/>
                  <a:gd name="T1" fmla="*/ 1 h 17"/>
                  <a:gd name="T2" fmla="*/ 1 w 16"/>
                  <a:gd name="T3" fmla="*/ 1 h 17"/>
                  <a:gd name="T4" fmla="*/ 1 w 16"/>
                  <a:gd name="T5" fmla="*/ 1 h 17"/>
                  <a:gd name="T6" fmla="*/ 1 w 16"/>
                  <a:gd name="T7" fmla="*/ 1 h 17"/>
                  <a:gd name="T8" fmla="*/ 1 w 16"/>
                  <a:gd name="T9" fmla="*/ 0 h 17"/>
                  <a:gd name="T10" fmla="*/ 1 w 16"/>
                  <a:gd name="T11" fmla="*/ 1 h 17"/>
                  <a:gd name="T12" fmla="*/ 0 w 16"/>
                  <a:gd name="T13" fmla="*/ 1 h 17"/>
                  <a:gd name="T14" fmla="*/ 0 w 16"/>
                  <a:gd name="T15" fmla="*/ 1 h 17"/>
                  <a:gd name="T16" fmla="*/ 1 w 16"/>
                  <a:gd name="T17" fmla="*/ 1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17">
                    <a:moveTo>
                      <a:pt x="10" y="17"/>
                    </a:moveTo>
                    <a:lnTo>
                      <a:pt x="10" y="17"/>
                    </a:lnTo>
                    <a:lnTo>
                      <a:pt x="14" y="11"/>
                    </a:lnTo>
                    <a:lnTo>
                      <a:pt x="16" y="2"/>
                    </a:lnTo>
                    <a:lnTo>
                      <a:pt x="6" y="0"/>
                    </a:lnTo>
                    <a:lnTo>
                      <a:pt x="4" y="5"/>
                    </a:lnTo>
                    <a:lnTo>
                      <a:pt x="0" y="11"/>
                    </a:lnTo>
                    <a:lnTo>
                      <a:pt x="10"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145" name="Freeform 339"/>
              <p:cNvSpPr>
                <a:spLocks/>
              </p:cNvSpPr>
              <p:nvPr/>
            </p:nvSpPr>
            <p:spPr bwMode="auto">
              <a:xfrm>
                <a:off x="3364" y="2354"/>
                <a:ext cx="12" cy="10"/>
              </a:xfrm>
              <a:custGeom>
                <a:avLst/>
                <a:gdLst>
                  <a:gd name="T0" fmla="*/ 1 w 24"/>
                  <a:gd name="T1" fmla="*/ 0 h 21"/>
                  <a:gd name="T2" fmla="*/ 1 w 24"/>
                  <a:gd name="T3" fmla="*/ 0 h 21"/>
                  <a:gd name="T4" fmla="*/ 1 w 24"/>
                  <a:gd name="T5" fmla="*/ 0 h 21"/>
                  <a:gd name="T6" fmla="*/ 1 w 24"/>
                  <a:gd name="T7" fmla="*/ 0 h 21"/>
                  <a:gd name="T8" fmla="*/ 1 w 24"/>
                  <a:gd name="T9" fmla="*/ 0 h 21"/>
                  <a:gd name="T10" fmla="*/ 1 w 24"/>
                  <a:gd name="T11" fmla="*/ 0 h 21"/>
                  <a:gd name="T12" fmla="*/ 0 w 24"/>
                  <a:gd name="T13" fmla="*/ 0 h 21"/>
                  <a:gd name="T14" fmla="*/ 0 w 24"/>
                  <a:gd name="T15" fmla="*/ 0 h 21"/>
                  <a:gd name="T16" fmla="*/ 1 w 24"/>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21">
                    <a:moveTo>
                      <a:pt x="4" y="21"/>
                    </a:moveTo>
                    <a:lnTo>
                      <a:pt x="4" y="21"/>
                    </a:lnTo>
                    <a:lnTo>
                      <a:pt x="16" y="15"/>
                    </a:lnTo>
                    <a:lnTo>
                      <a:pt x="24" y="6"/>
                    </a:lnTo>
                    <a:lnTo>
                      <a:pt x="14" y="0"/>
                    </a:lnTo>
                    <a:lnTo>
                      <a:pt x="8" y="8"/>
                    </a:lnTo>
                    <a:lnTo>
                      <a:pt x="0" y="11"/>
                    </a:lnTo>
                    <a:lnTo>
                      <a:pt x="4"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146" name="Freeform 340"/>
              <p:cNvSpPr>
                <a:spLocks/>
              </p:cNvSpPr>
              <p:nvPr/>
            </p:nvSpPr>
            <p:spPr bwMode="auto">
              <a:xfrm>
                <a:off x="3354" y="2360"/>
                <a:ext cx="12" cy="7"/>
              </a:xfrm>
              <a:custGeom>
                <a:avLst/>
                <a:gdLst>
                  <a:gd name="T0" fmla="*/ 0 w 26"/>
                  <a:gd name="T1" fmla="*/ 0 h 15"/>
                  <a:gd name="T2" fmla="*/ 0 w 26"/>
                  <a:gd name="T3" fmla="*/ 0 h 15"/>
                  <a:gd name="T4" fmla="*/ 0 w 26"/>
                  <a:gd name="T5" fmla="*/ 0 h 15"/>
                  <a:gd name="T6" fmla="*/ 0 w 26"/>
                  <a:gd name="T7" fmla="*/ 0 h 15"/>
                  <a:gd name="T8" fmla="*/ 0 w 26"/>
                  <a:gd name="T9" fmla="*/ 0 h 15"/>
                  <a:gd name="T10" fmla="*/ 0 w 26"/>
                  <a:gd name="T11" fmla="*/ 0 h 15"/>
                  <a:gd name="T12" fmla="*/ 0 w 26"/>
                  <a:gd name="T13" fmla="*/ 0 h 15"/>
                  <a:gd name="T14" fmla="*/ 0 w 26"/>
                  <a:gd name="T15" fmla="*/ 0 h 15"/>
                  <a:gd name="T16" fmla="*/ 0 w 26"/>
                  <a:gd name="T17" fmla="*/ 0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 h="15">
                    <a:moveTo>
                      <a:pt x="0" y="15"/>
                    </a:moveTo>
                    <a:lnTo>
                      <a:pt x="0" y="15"/>
                    </a:lnTo>
                    <a:lnTo>
                      <a:pt x="14" y="13"/>
                    </a:lnTo>
                    <a:lnTo>
                      <a:pt x="26" y="10"/>
                    </a:lnTo>
                    <a:lnTo>
                      <a:pt x="22" y="0"/>
                    </a:lnTo>
                    <a:lnTo>
                      <a:pt x="12" y="4"/>
                    </a:lnTo>
                    <a:lnTo>
                      <a:pt x="0" y="6"/>
                    </a:lnTo>
                    <a:lnTo>
                      <a:pt x="0"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147" name="Freeform 341"/>
              <p:cNvSpPr>
                <a:spLocks/>
              </p:cNvSpPr>
              <p:nvPr/>
            </p:nvSpPr>
            <p:spPr bwMode="auto">
              <a:xfrm>
                <a:off x="3342" y="2360"/>
                <a:ext cx="12" cy="7"/>
              </a:xfrm>
              <a:custGeom>
                <a:avLst/>
                <a:gdLst>
                  <a:gd name="T0" fmla="*/ 0 w 24"/>
                  <a:gd name="T1" fmla="*/ 0 h 15"/>
                  <a:gd name="T2" fmla="*/ 0 w 24"/>
                  <a:gd name="T3" fmla="*/ 0 h 15"/>
                  <a:gd name="T4" fmla="*/ 1 w 24"/>
                  <a:gd name="T5" fmla="*/ 0 h 15"/>
                  <a:gd name="T6" fmla="*/ 1 w 24"/>
                  <a:gd name="T7" fmla="*/ 0 h 15"/>
                  <a:gd name="T8" fmla="*/ 1 w 24"/>
                  <a:gd name="T9" fmla="*/ 0 h 15"/>
                  <a:gd name="T10" fmla="*/ 1 w 24"/>
                  <a:gd name="T11" fmla="*/ 0 h 15"/>
                  <a:gd name="T12" fmla="*/ 1 w 24"/>
                  <a:gd name="T13" fmla="*/ 0 h 15"/>
                  <a:gd name="T14" fmla="*/ 1 w 24"/>
                  <a:gd name="T15" fmla="*/ 0 h 15"/>
                  <a:gd name="T16" fmla="*/ 0 w 24"/>
                  <a:gd name="T17" fmla="*/ 0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15">
                    <a:moveTo>
                      <a:pt x="0" y="10"/>
                    </a:moveTo>
                    <a:lnTo>
                      <a:pt x="0" y="10"/>
                    </a:lnTo>
                    <a:lnTo>
                      <a:pt x="12" y="15"/>
                    </a:lnTo>
                    <a:lnTo>
                      <a:pt x="24" y="15"/>
                    </a:lnTo>
                    <a:lnTo>
                      <a:pt x="24" y="6"/>
                    </a:lnTo>
                    <a:lnTo>
                      <a:pt x="14" y="4"/>
                    </a:lnTo>
                    <a:lnTo>
                      <a:pt x="6" y="0"/>
                    </a:lnTo>
                    <a:lnTo>
                      <a:pt x="0"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148" name="Freeform 342"/>
              <p:cNvSpPr>
                <a:spLocks/>
              </p:cNvSpPr>
              <p:nvPr/>
            </p:nvSpPr>
            <p:spPr bwMode="auto">
              <a:xfrm>
                <a:off x="3332" y="2354"/>
                <a:ext cx="13" cy="10"/>
              </a:xfrm>
              <a:custGeom>
                <a:avLst/>
                <a:gdLst>
                  <a:gd name="T0" fmla="*/ 0 w 26"/>
                  <a:gd name="T1" fmla="*/ 0 h 21"/>
                  <a:gd name="T2" fmla="*/ 0 w 26"/>
                  <a:gd name="T3" fmla="*/ 0 h 21"/>
                  <a:gd name="T4" fmla="*/ 1 w 26"/>
                  <a:gd name="T5" fmla="*/ 0 h 21"/>
                  <a:gd name="T6" fmla="*/ 1 w 26"/>
                  <a:gd name="T7" fmla="*/ 0 h 21"/>
                  <a:gd name="T8" fmla="*/ 1 w 26"/>
                  <a:gd name="T9" fmla="*/ 0 h 21"/>
                  <a:gd name="T10" fmla="*/ 1 w 26"/>
                  <a:gd name="T11" fmla="*/ 0 h 21"/>
                  <a:gd name="T12" fmla="*/ 1 w 26"/>
                  <a:gd name="T13" fmla="*/ 0 h 21"/>
                  <a:gd name="T14" fmla="*/ 1 w 26"/>
                  <a:gd name="T15" fmla="*/ 0 h 21"/>
                  <a:gd name="T16" fmla="*/ 0 w 26"/>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 h="21">
                    <a:moveTo>
                      <a:pt x="0" y="8"/>
                    </a:moveTo>
                    <a:lnTo>
                      <a:pt x="0" y="8"/>
                    </a:lnTo>
                    <a:lnTo>
                      <a:pt x="10" y="15"/>
                    </a:lnTo>
                    <a:lnTo>
                      <a:pt x="20" y="21"/>
                    </a:lnTo>
                    <a:lnTo>
                      <a:pt x="26" y="11"/>
                    </a:lnTo>
                    <a:lnTo>
                      <a:pt x="16" y="8"/>
                    </a:lnTo>
                    <a:lnTo>
                      <a:pt x="10" y="0"/>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149" name="Freeform 343"/>
              <p:cNvSpPr>
                <a:spLocks/>
              </p:cNvSpPr>
              <p:nvPr/>
            </p:nvSpPr>
            <p:spPr bwMode="auto">
              <a:xfrm>
                <a:off x="3329" y="2348"/>
                <a:ext cx="8" cy="10"/>
              </a:xfrm>
              <a:custGeom>
                <a:avLst/>
                <a:gdLst>
                  <a:gd name="T0" fmla="*/ 0 w 16"/>
                  <a:gd name="T1" fmla="*/ 1 h 19"/>
                  <a:gd name="T2" fmla="*/ 0 w 16"/>
                  <a:gd name="T3" fmla="*/ 1 h 19"/>
                  <a:gd name="T4" fmla="*/ 1 w 16"/>
                  <a:gd name="T5" fmla="*/ 1 h 19"/>
                  <a:gd name="T6" fmla="*/ 1 w 16"/>
                  <a:gd name="T7" fmla="*/ 1 h 19"/>
                  <a:gd name="T8" fmla="*/ 1 w 16"/>
                  <a:gd name="T9" fmla="*/ 1 h 19"/>
                  <a:gd name="T10" fmla="*/ 1 w 16"/>
                  <a:gd name="T11" fmla="*/ 1 h 19"/>
                  <a:gd name="T12" fmla="*/ 1 w 16"/>
                  <a:gd name="T13" fmla="*/ 0 h 19"/>
                  <a:gd name="T14" fmla="*/ 1 w 16"/>
                  <a:gd name="T15" fmla="*/ 0 h 19"/>
                  <a:gd name="T16" fmla="*/ 0 w 16"/>
                  <a:gd name="T17" fmla="*/ 1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19">
                    <a:moveTo>
                      <a:pt x="0" y="3"/>
                    </a:moveTo>
                    <a:lnTo>
                      <a:pt x="0" y="3"/>
                    </a:lnTo>
                    <a:lnTo>
                      <a:pt x="2" y="11"/>
                    </a:lnTo>
                    <a:lnTo>
                      <a:pt x="6" y="19"/>
                    </a:lnTo>
                    <a:lnTo>
                      <a:pt x="16" y="11"/>
                    </a:lnTo>
                    <a:lnTo>
                      <a:pt x="12" y="7"/>
                    </a:lnTo>
                    <a:lnTo>
                      <a:pt x="10" y="0"/>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150" name="Freeform 344"/>
              <p:cNvSpPr>
                <a:spLocks/>
              </p:cNvSpPr>
              <p:nvPr/>
            </p:nvSpPr>
            <p:spPr bwMode="auto">
              <a:xfrm>
                <a:off x="3328" y="2340"/>
                <a:ext cx="6" cy="10"/>
              </a:xfrm>
              <a:custGeom>
                <a:avLst/>
                <a:gdLst>
                  <a:gd name="T0" fmla="*/ 0 w 12"/>
                  <a:gd name="T1" fmla="*/ 0 h 20"/>
                  <a:gd name="T2" fmla="*/ 0 w 12"/>
                  <a:gd name="T3" fmla="*/ 0 h 20"/>
                  <a:gd name="T4" fmla="*/ 0 w 12"/>
                  <a:gd name="T5" fmla="*/ 1 h 20"/>
                  <a:gd name="T6" fmla="*/ 1 w 12"/>
                  <a:gd name="T7" fmla="*/ 1 h 20"/>
                  <a:gd name="T8" fmla="*/ 1 w 12"/>
                  <a:gd name="T9" fmla="*/ 1 h 20"/>
                  <a:gd name="T10" fmla="*/ 1 w 12"/>
                  <a:gd name="T11" fmla="*/ 1 h 20"/>
                  <a:gd name="T12" fmla="*/ 1 w 12"/>
                  <a:gd name="T13" fmla="*/ 0 h 20"/>
                  <a:gd name="T14" fmla="*/ 1 w 12"/>
                  <a:gd name="T15" fmla="*/ 0 h 20"/>
                  <a:gd name="T16" fmla="*/ 0 w 12"/>
                  <a:gd name="T17" fmla="*/ 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20">
                    <a:moveTo>
                      <a:pt x="0" y="0"/>
                    </a:moveTo>
                    <a:lnTo>
                      <a:pt x="0" y="0"/>
                    </a:lnTo>
                    <a:lnTo>
                      <a:pt x="0" y="11"/>
                    </a:lnTo>
                    <a:lnTo>
                      <a:pt x="2" y="20"/>
                    </a:lnTo>
                    <a:lnTo>
                      <a:pt x="12" y="17"/>
                    </a:lnTo>
                    <a:lnTo>
                      <a:pt x="10" y="9"/>
                    </a:lnTo>
                    <a:lnTo>
                      <a:pt x="1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151" name="Freeform 345"/>
              <p:cNvSpPr>
                <a:spLocks noEditPoints="1"/>
              </p:cNvSpPr>
              <p:nvPr/>
            </p:nvSpPr>
            <p:spPr bwMode="auto">
              <a:xfrm>
                <a:off x="3364" y="2001"/>
                <a:ext cx="46" cy="69"/>
              </a:xfrm>
              <a:custGeom>
                <a:avLst/>
                <a:gdLst>
                  <a:gd name="T0" fmla="*/ 0 w 95"/>
                  <a:gd name="T1" fmla="*/ 0 h 140"/>
                  <a:gd name="T2" fmla="*/ 0 w 95"/>
                  <a:gd name="T3" fmla="*/ 0 h 140"/>
                  <a:gd name="T4" fmla="*/ 0 w 95"/>
                  <a:gd name="T5" fmla="*/ 0 h 140"/>
                  <a:gd name="T6" fmla="*/ 0 w 95"/>
                  <a:gd name="T7" fmla="*/ 0 h 140"/>
                  <a:gd name="T8" fmla="*/ 0 w 95"/>
                  <a:gd name="T9" fmla="*/ 0 h 140"/>
                  <a:gd name="T10" fmla="*/ 0 w 95"/>
                  <a:gd name="T11" fmla="*/ 0 h 140"/>
                  <a:gd name="T12" fmla="*/ 0 w 95"/>
                  <a:gd name="T13" fmla="*/ 0 h 140"/>
                  <a:gd name="T14" fmla="*/ 0 w 95"/>
                  <a:gd name="T15" fmla="*/ 0 h 140"/>
                  <a:gd name="T16" fmla="*/ 0 w 95"/>
                  <a:gd name="T17" fmla="*/ 0 h 140"/>
                  <a:gd name="T18" fmla="*/ 0 w 95"/>
                  <a:gd name="T19" fmla="*/ 0 h 140"/>
                  <a:gd name="T20" fmla="*/ 0 w 95"/>
                  <a:gd name="T21" fmla="*/ 0 h 140"/>
                  <a:gd name="T22" fmla="*/ 0 w 95"/>
                  <a:gd name="T23" fmla="*/ 0 h 140"/>
                  <a:gd name="T24" fmla="*/ 0 w 95"/>
                  <a:gd name="T25" fmla="*/ 0 h 140"/>
                  <a:gd name="T26" fmla="*/ 0 w 95"/>
                  <a:gd name="T27" fmla="*/ 0 h 140"/>
                  <a:gd name="T28" fmla="*/ 0 w 95"/>
                  <a:gd name="T29" fmla="*/ 0 h 140"/>
                  <a:gd name="T30" fmla="*/ 0 w 95"/>
                  <a:gd name="T31" fmla="*/ 0 h 140"/>
                  <a:gd name="T32" fmla="*/ 0 w 95"/>
                  <a:gd name="T33" fmla="*/ 0 h 140"/>
                  <a:gd name="T34" fmla="*/ 0 w 95"/>
                  <a:gd name="T35" fmla="*/ 0 h 140"/>
                  <a:gd name="T36" fmla="*/ 0 w 95"/>
                  <a:gd name="T37" fmla="*/ 0 h 140"/>
                  <a:gd name="T38" fmla="*/ 0 w 95"/>
                  <a:gd name="T39" fmla="*/ 0 h 140"/>
                  <a:gd name="T40" fmla="*/ 0 w 95"/>
                  <a:gd name="T41" fmla="*/ 0 h 140"/>
                  <a:gd name="T42" fmla="*/ 0 w 95"/>
                  <a:gd name="T43" fmla="*/ 0 h 140"/>
                  <a:gd name="T44" fmla="*/ 0 w 95"/>
                  <a:gd name="T45" fmla="*/ 0 h 140"/>
                  <a:gd name="T46" fmla="*/ 0 w 95"/>
                  <a:gd name="T47" fmla="*/ 0 h 140"/>
                  <a:gd name="T48" fmla="*/ 0 w 95"/>
                  <a:gd name="T49" fmla="*/ 0 h 140"/>
                  <a:gd name="T50" fmla="*/ 0 w 95"/>
                  <a:gd name="T51" fmla="*/ 0 h 140"/>
                  <a:gd name="T52" fmla="*/ 0 w 95"/>
                  <a:gd name="T53" fmla="*/ 0 h 140"/>
                  <a:gd name="T54" fmla="*/ 0 w 95"/>
                  <a:gd name="T55" fmla="*/ 0 h 140"/>
                  <a:gd name="T56" fmla="*/ 0 w 95"/>
                  <a:gd name="T57" fmla="*/ 0 h 140"/>
                  <a:gd name="T58" fmla="*/ 0 w 95"/>
                  <a:gd name="T59" fmla="*/ 0 h 140"/>
                  <a:gd name="T60" fmla="*/ 0 w 95"/>
                  <a:gd name="T61" fmla="*/ 0 h 140"/>
                  <a:gd name="T62" fmla="*/ 0 w 95"/>
                  <a:gd name="T63" fmla="*/ 0 h 140"/>
                  <a:gd name="T64" fmla="*/ 0 w 95"/>
                  <a:gd name="T65" fmla="*/ 0 h 140"/>
                  <a:gd name="T66" fmla="*/ 0 w 95"/>
                  <a:gd name="T67" fmla="*/ 0 h 140"/>
                  <a:gd name="T68" fmla="*/ 0 w 95"/>
                  <a:gd name="T69" fmla="*/ 0 h 14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5" h="140">
                    <a:moveTo>
                      <a:pt x="14" y="93"/>
                    </a:moveTo>
                    <a:lnTo>
                      <a:pt x="14" y="100"/>
                    </a:lnTo>
                    <a:lnTo>
                      <a:pt x="16" y="108"/>
                    </a:lnTo>
                    <a:lnTo>
                      <a:pt x="18" y="113"/>
                    </a:lnTo>
                    <a:lnTo>
                      <a:pt x="22" y="119"/>
                    </a:lnTo>
                    <a:lnTo>
                      <a:pt x="28" y="123"/>
                    </a:lnTo>
                    <a:lnTo>
                      <a:pt x="34" y="125"/>
                    </a:lnTo>
                    <a:lnTo>
                      <a:pt x="40" y="127"/>
                    </a:lnTo>
                    <a:lnTo>
                      <a:pt x="48" y="128"/>
                    </a:lnTo>
                    <a:lnTo>
                      <a:pt x="56" y="127"/>
                    </a:lnTo>
                    <a:lnTo>
                      <a:pt x="62" y="125"/>
                    </a:lnTo>
                    <a:lnTo>
                      <a:pt x="68" y="123"/>
                    </a:lnTo>
                    <a:lnTo>
                      <a:pt x="72" y="119"/>
                    </a:lnTo>
                    <a:lnTo>
                      <a:pt x="75" y="113"/>
                    </a:lnTo>
                    <a:lnTo>
                      <a:pt x="79" y="108"/>
                    </a:lnTo>
                    <a:lnTo>
                      <a:pt x="81" y="100"/>
                    </a:lnTo>
                    <a:lnTo>
                      <a:pt x="81" y="93"/>
                    </a:lnTo>
                    <a:lnTo>
                      <a:pt x="81" y="48"/>
                    </a:lnTo>
                    <a:lnTo>
                      <a:pt x="81" y="40"/>
                    </a:lnTo>
                    <a:lnTo>
                      <a:pt x="79" y="32"/>
                    </a:lnTo>
                    <a:lnTo>
                      <a:pt x="75" y="27"/>
                    </a:lnTo>
                    <a:lnTo>
                      <a:pt x="72" y="21"/>
                    </a:lnTo>
                    <a:lnTo>
                      <a:pt x="68" y="17"/>
                    </a:lnTo>
                    <a:lnTo>
                      <a:pt x="62" y="14"/>
                    </a:lnTo>
                    <a:lnTo>
                      <a:pt x="56" y="12"/>
                    </a:lnTo>
                    <a:lnTo>
                      <a:pt x="48" y="12"/>
                    </a:lnTo>
                    <a:lnTo>
                      <a:pt x="40" y="12"/>
                    </a:lnTo>
                    <a:lnTo>
                      <a:pt x="34" y="14"/>
                    </a:lnTo>
                    <a:lnTo>
                      <a:pt x="28" y="17"/>
                    </a:lnTo>
                    <a:lnTo>
                      <a:pt x="22" y="21"/>
                    </a:lnTo>
                    <a:lnTo>
                      <a:pt x="18" y="27"/>
                    </a:lnTo>
                    <a:lnTo>
                      <a:pt x="16" y="32"/>
                    </a:lnTo>
                    <a:lnTo>
                      <a:pt x="14" y="40"/>
                    </a:lnTo>
                    <a:lnTo>
                      <a:pt x="14" y="48"/>
                    </a:lnTo>
                    <a:lnTo>
                      <a:pt x="14" y="93"/>
                    </a:lnTo>
                    <a:close/>
                    <a:moveTo>
                      <a:pt x="0" y="89"/>
                    </a:moveTo>
                    <a:lnTo>
                      <a:pt x="0" y="49"/>
                    </a:lnTo>
                    <a:lnTo>
                      <a:pt x="0" y="38"/>
                    </a:lnTo>
                    <a:lnTo>
                      <a:pt x="2" y="31"/>
                    </a:lnTo>
                    <a:lnTo>
                      <a:pt x="4" y="25"/>
                    </a:lnTo>
                    <a:lnTo>
                      <a:pt x="8" y="17"/>
                    </a:lnTo>
                    <a:lnTo>
                      <a:pt x="16" y="10"/>
                    </a:lnTo>
                    <a:lnTo>
                      <a:pt x="26" y="4"/>
                    </a:lnTo>
                    <a:lnTo>
                      <a:pt x="36" y="0"/>
                    </a:lnTo>
                    <a:lnTo>
                      <a:pt x="48" y="0"/>
                    </a:lnTo>
                    <a:lnTo>
                      <a:pt x="58" y="0"/>
                    </a:lnTo>
                    <a:lnTo>
                      <a:pt x="68" y="4"/>
                    </a:lnTo>
                    <a:lnTo>
                      <a:pt x="75" y="8"/>
                    </a:lnTo>
                    <a:lnTo>
                      <a:pt x="81" y="14"/>
                    </a:lnTo>
                    <a:lnTo>
                      <a:pt x="87" y="21"/>
                    </a:lnTo>
                    <a:lnTo>
                      <a:pt x="91" y="29"/>
                    </a:lnTo>
                    <a:lnTo>
                      <a:pt x="93" y="38"/>
                    </a:lnTo>
                    <a:lnTo>
                      <a:pt x="95" y="49"/>
                    </a:lnTo>
                    <a:lnTo>
                      <a:pt x="95" y="91"/>
                    </a:lnTo>
                    <a:lnTo>
                      <a:pt x="95" y="100"/>
                    </a:lnTo>
                    <a:lnTo>
                      <a:pt x="93" y="108"/>
                    </a:lnTo>
                    <a:lnTo>
                      <a:pt x="91" y="115"/>
                    </a:lnTo>
                    <a:lnTo>
                      <a:pt x="87" y="121"/>
                    </a:lnTo>
                    <a:lnTo>
                      <a:pt x="79" y="128"/>
                    </a:lnTo>
                    <a:lnTo>
                      <a:pt x="70" y="134"/>
                    </a:lnTo>
                    <a:lnTo>
                      <a:pt x="60" y="138"/>
                    </a:lnTo>
                    <a:lnTo>
                      <a:pt x="48" y="140"/>
                    </a:lnTo>
                    <a:lnTo>
                      <a:pt x="36" y="138"/>
                    </a:lnTo>
                    <a:lnTo>
                      <a:pt x="26" y="134"/>
                    </a:lnTo>
                    <a:lnTo>
                      <a:pt x="16" y="128"/>
                    </a:lnTo>
                    <a:lnTo>
                      <a:pt x="8" y="121"/>
                    </a:lnTo>
                    <a:lnTo>
                      <a:pt x="4" y="115"/>
                    </a:lnTo>
                    <a:lnTo>
                      <a:pt x="2" y="110"/>
                    </a:lnTo>
                    <a:lnTo>
                      <a:pt x="0" y="100"/>
                    </a:lnTo>
                    <a:lnTo>
                      <a:pt x="0" y="8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152" name="Freeform 346"/>
              <p:cNvSpPr>
                <a:spLocks/>
              </p:cNvSpPr>
              <p:nvPr/>
            </p:nvSpPr>
            <p:spPr bwMode="auto">
              <a:xfrm>
                <a:off x="3368" y="2047"/>
                <a:ext cx="9" cy="14"/>
              </a:xfrm>
              <a:custGeom>
                <a:avLst/>
                <a:gdLst>
                  <a:gd name="T0" fmla="*/ 1 w 18"/>
                  <a:gd name="T1" fmla="*/ 0 h 30"/>
                  <a:gd name="T2" fmla="*/ 1 w 18"/>
                  <a:gd name="T3" fmla="*/ 0 h 30"/>
                  <a:gd name="T4" fmla="*/ 1 w 18"/>
                  <a:gd name="T5" fmla="*/ 0 h 30"/>
                  <a:gd name="T6" fmla="*/ 1 w 18"/>
                  <a:gd name="T7" fmla="*/ 0 h 30"/>
                  <a:gd name="T8" fmla="*/ 1 w 18"/>
                  <a:gd name="T9" fmla="*/ 0 h 30"/>
                  <a:gd name="T10" fmla="*/ 1 w 18"/>
                  <a:gd name="T11" fmla="*/ 0 h 30"/>
                  <a:gd name="T12" fmla="*/ 0 w 18"/>
                  <a:gd name="T13" fmla="*/ 0 h 30"/>
                  <a:gd name="T14" fmla="*/ 0 w 18"/>
                  <a:gd name="T15" fmla="*/ 0 h 30"/>
                  <a:gd name="T16" fmla="*/ 1 w 18"/>
                  <a:gd name="T17" fmla="*/ 0 h 30"/>
                  <a:gd name="T18" fmla="*/ 1 w 18"/>
                  <a:gd name="T19" fmla="*/ 0 h 30"/>
                  <a:gd name="T20" fmla="*/ 1 w 18"/>
                  <a:gd name="T21" fmla="*/ 0 h 30"/>
                  <a:gd name="T22" fmla="*/ 1 w 18"/>
                  <a:gd name="T23" fmla="*/ 0 h 30"/>
                  <a:gd name="T24" fmla="*/ 1 w 18"/>
                  <a:gd name="T25" fmla="*/ 0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 h="30">
                    <a:moveTo>
                      <a:pt x="18" y="22"/>
                    </a:moveTo>
                    <a:lnTo>
                      <a:pt x="18" y="22"/>
                    </a:lnTo>
                    <a:lnTo>
                      <a:pt x="16" y="19"/>
                    </a:lnTo>
                    <a:lnTo>
                      <a:pt x="12" y="13"/>
                    </a:lnTo>
                    <a:lnTo>
                      <a:pt x="12" y="7"/>
                    </a:lnTo>
                    <a:lnTo>
                      <a:pt x="10" y="0"/>
                    </a:lnTo>
                    <a:lnTo>
                      <a:pt x="0" y="0"/>
                    </a:lnTo>
                    <a:lnTo>
                      <a:pt x="0" y="9"/>
                    </a:lnTo>
                    <a:lnTo>
                      <a:pt x="2" y="17"/>
                    </a:lnTo>
                    <a:lnTo>
                      <a:pt x="6" y="22"/>
                    </a:lnTo>
                    <a:lnTo>
                      <a:pt x="10" y="30"/>
                    </a:lnTo>
                    <a:lnTo>
                      <a:pt x="18"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153" name="Freeform 347"/>
              <p:cNvSpPr>
                <a:spLocks/>
              </p:cNvSpPr>
              <p:nvPr/>
            </p:nvSpPr>
            <p:spPr bwMode="auto">
              <a:xfrm>
                <a:off x="3373" y="2058"/>
                <a:ext cx="14" cy="9"/>
              </a:xfrm>
              <a:custGeom>
                <a:avLst/>
                <a:gdLst>
                  <a:gd name="T0" fmla="*/ 0 w 30"/>
                  <a:gd name="T1" fmla="*/ 0 h 19"/>
                  <a:gd name="T2" fmla="*/ 0 w 30"/>
                  <a:gd name="T3" fmla="*/ 0 h 19"/>
                  <a:gd name="T4" fmla="*/ 0 w 30"/>
                  <a:gd name="T5" fmla="*/ 0 h 19"/>
                  <a:gd name="T6" fmla="*/ 0 w 30"/>
                  <a:gd name="T7" fmla="*/ 0 h 19"/>
                  <a:gd name="T8" fmla="*/ 0 w 30"/>
                  <a:gd name="T9" fmla="*/ 0 h 19"/>
                  <a:gd name="T10" fmla="*/ 0 w 30"/>
                  <a:gd name="T11" fmla="*/ 0 h 19"/>
                  <a:gd name="T12" fmla="*/ 0 w 30"/>
                  <a:gd name="T13" fmla="*/ 0 h 19"/>
                  <a:gd name="T14" fmla="*/ 0 w 30"/>
                  <a:gd name="T15" fmla="*/ 0 h 19"/>
                  <a:gd name="T16" fmla="*/ 0 w 30"/>
                  <a:gd name="T17" fmla="*/ 0 h 19"/>
                  <a:gd name="T18" fmla="*/ 0 w 30"/>
                  <a:gd name="T19" fmla="*/ 0 h 19"/>
                  <a:gd name="T20" fmla="*/ 0 w 30"/>
                  <a:gd name="T21" fmla="*/ 0 h 19"/>
                  <a:gd name="T22" fmla="*/ 0 w 30"/>
                  <a:gd name="T23" fmla="*/ 0 h 19"/>
                  <a:gd name="T24" fmla="*/ 0 w 30"/>
                  <a:gd name="T25" fmla="*/ 0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19">
                    <a:moveTo>
                      <a:pt x="30" y="8"/>
                    </a:moveTo>
                    <a:lnTo>
                      <a:pt x="30" y="8"/>
                    </a:lnTo>
                    <a:lnTo>
                      <a:pt x="22" y="8"/>
                    </a:lnTo>
                    <a:lnTo>
                      <a:pt x="18" y="6"/>
                    </a:lnTo>
                    <a:lnTo>
                      <a:pt x="12" y="4"/>
                    </a:lnTo>
                    <a:lnTo>
                      <a:pt x="8" y="0"/>
                    </a:lnTo>
                    <a:lnTo>
                      <a:pt x="0" y="8"/>
                    </a:lnTo>
                    <a:lnTo>
                      <a:pt x="6" y="12"/>
                    </a:lnTo>
                    <a:lnTo>
                      <a:pt x="14" y="15"/>
                    </a:lnTo>
                    <a:lnTo>
                      <a:pt x="20" y="17"/>
                    </a:lnTo>
                    <a:lnTo>
                      <a:pt x="30" y="19"/>
                    </a:lnTo>
                    <a:lnTo>
                      <a:pt x="3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154" name="Freeform 348"/>
              <p:cNvSpPr>
                <a:spLocks/>
              </p:cNvSpPr>
              <p:nvPr/>
            </p:nvSpPr>
            <p:spPr bwMode="auto">
              <a:xfrm>
                <a:off x="3387" y="2058"/>
                <a:ext cx="14" cy="9"/>
              </a:xfrm>
              <a:custGeom>
                <a:avLst/>
                <a:gdLst>
                  <a:gd name="T0" fmla="*/ 1 w 27"/>
                  <a:gd name="T1" fmla="*/ 0 h 19"/>
                  <a:gd name="T2" fmla="*/ 1 w 27"/>
                  <a:gd name="T3" fmla="*/ 0 h 19"/>
                  <a:gd name="T4" fmla="*/ 1 w 27"/>
                  <a:gd name="T5" fmla="*/ 0 h 19"/>
                  <a:gd name="T6" fmla="*/ 1 w 27"/>
                  <a:gd name="T7" fmla="*/ 0 h 19"/>
                  <a:gd name="T8" fmla="*/ 1 w 27"/>
                  <a:gd name="T9" fmla="*/ 0 h 19"/>
                  <a:gd name="T10" fmla="*/ 0 w 27"/>
                  <a:gd name="T11" fmla="*/ 0 h 19"/>
                  <a:gd name="T12" fmla="*/ 0 w 27"/>
                  <a:gd name="T13" fmla="*/ 0 h 19"/>
                  <a:gd name="T14" fmla="*/ 1 w 27"/>
                  <a:gd name="T15" fmla="*/ 0 h 19"/>
                  <a:gd name="T16" fmla="*/ 1 w 27"/>
                  <a:gd name="T17" fmla="*/ 0 h 19"/>
                  <a:gd name="T18" fmla="*/ 1 w 27"/>
                  <a:gd name="T19" fmla="*/ 0 h 19"/>
                  <a:gd name="T20" fmla="*/ 1 w 27"/>
                  <a:gd name="T21" fmla="*/ 0 h 19"/>
                  <a:gd name="T22" fmla="*/ 1 w 27"/>
                  <a:gd name="T23" fmla="*/ 0 h 19"/>
                  <a:gd name="T24" fmla="*/ 1 w 27"/>
                  <a:gd name="T25" fmla="*/ 0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7" h="19">
                    <a:moveTo>
                      <a:pt x="20" y="0"/>
                    </a:moveTo>
                    <a:lnTo>
                      <a:pt x="20" y="0"/>
                    </a:lnTo>
                    <a:lnTo>
                      <a:pt x="16" y="4"/>
                    </a:lnTo>
                    <a:lnTo>
                      <a:pt x="12" y="6"/>
                    </a:lnTo>
                    <a:lnTo>
                      <a:pt x="6" y="8"/>
                    </a:lnTo>
                    <a:lnTo>
                      <a:pt x="0" y="8"/>
                    </a:lnTo>
                    <a:lnTo>
                      <a:pt x="0" y="19"/>
                    </a:lnTo>
                    <a:lnTo>
                      <a:pt x="8" y="17"/>
                    </a:lnTo>
                    <a:lnTo>
                      <a:pt x="16" y="15"/>
                    </a:lnTo>
                    <a:lnTo>
                      <a:pt x="22" y="12"/>
                    </a:lnTo>
                    <a:lnTo>
                      <a:pt x="27" y="8"/>
                    </a:lnTo>
                    <a:lnTo>
                      <a:pt x="2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155" name="Freeform 349"/>
              <p:cNvSpPr>
                <a:spLocks/>
              </p:cNvSpPr>
              <p:nvPr/>
            </p:nvSpPr>
            <p:spPr bwMode="auto">
              <a:xfrm>
                <a:off x="3397" y="2047"/>
                <a:ext cx="10" cy="14"/>
              </a:xfrm>
              <a:custGeom>
                <a:avLst/>
                <a:gdLst>
                  <a:gd name="T0" fmla="*/ 1 w 19"/>
                  <a:gd name="T1" fmla="*/ 0 h 30"/>
                  <a:gd name="T2" fmla="*/ 1 w 19"/>
                  <a:gd name="T3" fmla="*/ 0 h 30"/>
                  <a:gd name="T4" fmla="*/ 1 w 19"/>
                  <a:gd name="T5" fmla="*/ 0 h 30"/>
                  <a:gd name="T6" fmla="*/ 1 w 19"/>
                  <a:gd name="T7" fmla="*/ 0 h 30"/>
                  <a:gd name="T8" fmla="*/ 1 w 19"/>
                  <a:gd name="T9" fmla="*/ 0 h 30"/>
                  <a:gd name="T10" fmla="*/ 0 w 19"/>
                  <a:gd name="T11" fmla="*/ 0 h 30"/>
                  <a:gd name="T12" fmla="*/ 1 w 19"/>
                  <a:gd name="T13" fmla="*/ 0 h 30"/>
                  <a:gd name="T14" fmla="*/ 1 w 19"/>
                  <a:gd name="T15" fmla="*/ 0 h 30"/>
                  <a:gd name="T16" fmla="*/ 1 w 19"/>
                  <a:gd name="T17" fmla="*/ 0 h 30"/>
                  <a:gd name="T18" fmla="*/ 1 w 19"/>
                  <a:gd name="T19" fmla="*/ 0 h 30"/>
                  <a:gd name="T20" fmla="*/ 1 w 19"/>
                  <a:gd name="T21" fmla="*/ 0 h 30"/>
                  <a:gd name="T22" fmla="*/ 1 w 19"/>
                  <a:gd name="T23" fmla="*/ 0 h 30"/>
                  <a:gd name="T24" fmla="*/ 1 w 19"/>
                  <a:gd name="T25" fmla="*/ 0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 h="30">
                    <a:moveTo>
                      <a:pt x="7" y="0"/>
                    </a:moveTo>
                    <a:lnTo>
                      <a:pt x="7" y="0"/>
                    </a:lnTo>
                    <a:lnTo>
                      <a:pt x="7" y="7"/>
                    </a:lnTo>
                    <a:lnTo>
                      <a:pt x="5" y="13"/>
                    </a:lnTo>
                    <a:lnTo>
                      <a:pt x="4" y="19"/>
                    </a:lnTo>
                    <a:lnTo>
                      <a:pt x="0" y="22"/>
                    </a:lnTo>
                    <a:lnTo>
                      <a:pt x="7" y="30"/>
                    </a:lnTo>
                    <a:lnTo>
                      <a:pt x="13" y="24"/>
                    </a:lnTo>
                    <a:lnTo>
                      <a:pt x="15" y="17"/>
                    </a:lnTo>
                    <a:lnTo>
                      <a:pt x="17" y="9"/>
                    </a:lnTo>
                    <a:lnTo>
                      <a:pt x="19" y="0"/>
                    </a:lnTo>
                    <a:lnTo>
                      <a:pt x="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156" name="Freeform 350"/>
              <p:cNvSpPr>
                <a:spLocks/>
              </p:cNvSpPr>
              <p:nvPr/>
            </p:nvSpPr>
            <p:spPr bwMode="auto">
              <a:xfrm>
                <a:off x="3401" y="2025"/>
                <a:ext cx="6" cy="22"/>
              </a:xfrm>
              <a:custGeom>
                <a:avLst/>
                <a:gdLst>
                  <a:gd name="T0" fmla="*/ 1 w 12"/>
                  <a:gd name="T1" fmla="*/ 0 h 45"/>
                  <a:gd name="T2" fmla="*/ 0 w 12"/>
                  <a:gd name="T3" fmla="*/ 0 h 45"/>
                  <a:gd name="T4" fmla="*/ 0 w 12"/>
                  <a:gd name="T5" fmla="*/ 0 h 45"/>
                  <a:gd name="T6" fmla="*/ 1 w 12"/>
                  <a:gd name="T7" fmla="*/ 0 h 45"/>
                  <a:gd name="T8" fmla="*/ 1 w 12"/>
                  <a:gd name="T9" fmla="*/ 0 h 45"/>
                  <a:gd name="T10" fmla="*/ 1 w 12"/>
                  <a:gd name="T11" fmla="*/ 0 h 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45">
                    <a:moveTo>
                      <a:pt x="12" y="0"/>
                    </a:moveTo>
                    <a:lnTo>
                      <a:pt x="0" y="0"/>
                    </a:lnTo>
                    <a:lnTo>
                      <a:pt x="0" y="45"/>
                    </a:lnTo>
                    <a:lnTo>
                      <a:pt x="12" y="45"/>
                    </a:lnTo>
                    <a:lnTo>
                      <a:pt x="1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157" name="Freeform 351"/>
              <p:cNvSpPr>
                <a:spLocks/>
              </p:cNvSpPr>
              <p:nvPr/>
            </p:nvSpPr>
            <p:spPr bwMode="auto">
              <a:xfrm>
                <a:off x="3397" y="2010"/>
                <a:ext cx="10" cy="15"/>
              </a:xfrm>
              <a:custGeom>
                <a:avLst/>
                <a:gdLst>
                  <a:gd name="T0" fmla="*/ 0 w 19"/>
                  <a:gd name="T1" fmla="*/ 0 h 31"/>
                  <a:gd name="T2" fmla="*/ 0 w 19"/>
                  <a:gd name="T3" fmla="*/ 0 h 31"/>
                  <a:gd name="T4" fmla="*/ 1 w 19"/>
                  <a:gd name="T5" fmla="*/ 0 h 31"/>
                  <a:gd name="T6" fmla="*/ 1 w 19"/>
                  <a:gd name="T7" fmla="*/ 0 h 31"/>
                  <a:gd name="T8" fmla="*/ 1 w 19"/>
                  <a:gd name="T9" fmla="*/ 0 h 31"/>
                  <a:gd name="T10" fmla="*/ 1 w 19"/>
                  <a:gd name="T11" fmla="*/ 0 h 31"/>
                  <a:gd name="T12" fmla="*/ 1 w 19"/>
                  <a:gd name="T13" fmla="*/ 0 h 31"/>
                  <a:gd name="T14" fmla="*/ 1 w 19"/>
                  <a:gd name="T15" fmla="*/ 0 h 31"/>
                  <a:gd name="T16" fmla="*/ 1 w 19"/>
                  <a:gd name="T17" fmla="*/ 0 h 31"/>
                  <a:gd name="T18" fmla="*/ 1 w 19"/>
                  <a:gd name="T19" fmla="*/ 0 h 31"/>
                  <a:gd name="T20" fmla="*/ 1 w 19"/>
                  <a:gd name="T21" fmla="*/ 0 h 31"/>
                  <a:gd name="T22" fmla="*/ 1 w 19"/>
                  <a:gd name="T23" fmla="*/ 0 h 31"/>
                  <a:gd name="T24" fmla="*/ 0 w 19"/>
                  <a:gd name="T25" fmla="*/ 0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 h="31">
                    <a:moveTo>
                      <a:pt x="0" y="8"/>
                    </a:moveTo>
                    <a:lnTo>
                      <a:pt x="0" y="8"/>
                    </a:lnTo>
                    <a:lnTo>
                      <a:pt x="4" y="12"/>
                    </a:lnTo>
                    <a:lnTo>
                      <a:pt x="5" y="17"/>
                    </a:lnTo>
                    <a:lnTo>
                      <a:pt x="7" y="23"/>
                    </a:lnTo>
                    <a:lnTo>
                      <a:pt x="7" y="31"/>
                    </a:lnTo>
                    <a:lnTo>
                      <a:pt x="19" y="31"/>
                    </a:lnTo>
                    <a:lnTo>
                      <a:pt x="17" y="21"/>
                    </a:lnTo>
                    <a:lnTo>
                      <a:pt x="15" y="14"/>
                    </a:lnTo>
                    <a:lnTo>
                      <a:pt x="13" y="6"/>
                    </a:lnTo>
                    <a:lnTo>
                      <a:pt x="7" y="0"/>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158" name="Freeform 352"/>
              <p:cNvSpPr>
                <a:spLocks/>
              </p:cNvSpPr>
              <p:nvPr/>
            </p:nvSpPr>
            <p:spPr bwMode="auto">
              <a:xfrm>
                <a:off x="3387" y="2004"/>
                <a:ext cx="14" cy="9"/>
              </a:xfrm>
              <a:custGeom>
                <a:avLst/>
                <a:gdLst>
                  <a:gd name="T0" fmla="*/ 0 w 27"/>
                  <a:gd name="T1" fmla="*/ 0 h 19"/>
                  <a:gd name="T2" fmla="*/ 0 w 27"/>
                  <a:gd name="T3" fmla="*/ 0 h 19"/>
                  <a:gd name="T4" fmla="*/ 1 w 27"/>
                  <a:gd name="T5" fmla="*/ 0 h 19"/>
                  <a:gd name="T6" fmla="*/ 1 w 27"/>
                  <a:gd name="T7" fmla="*/ 0 h 19"/>
                  <a:gd name="T8" fmla="*/ 1 w 27"/>
                  <a:gd name="T9" fmla="*/ 0 h 19"/>
                  <a:gd name="T10" fmla="*/ 1 w 27"/>
                  <a:gd name="T11" fmla="*/ 0 h 19"/>
                  <a:gd name="T12" fmla="*/ 1 w 27"/>
                  <a:gd name="T13" fmla="*/ 0 h 19"/>
                  <a:gd name="T14" fmla="*/ 1 w 27"/>
                  <a:gd name="T15" fmla="*/ 0 h 19"/>
                  <a:gd name="T16" fmla="*/ 1 w 27"/>
                  <a:gd name="T17" fmla="*/ 0 h 19"/>
                  <a:gd name="T18" fmla="*/ 1 w 27"/>
                  <a:gd name="T19" fmla="*/ 0 h 19"/>
                  <a:gd name="T20" fmla="*/ 0 w 27"/>
                  <a:gd name="T21" fmla="*/ 0 h 19"/>
                  <a:gd name="T22" fmla="*/ 0 w 27"/>
                  <a:gd name="T23" fmla="*/ 0 h 19"/>
                  <a:gd name="T24" fmla="*/ 0 w 27"/>
                  <a:gd name="T25" fmla="*/ 0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7" h="19">
                    <a:moveTo>
                      <a:pt x="0" y="11"/>
                    </a:moveTo>
                    <a:lnTo>
                      <a:pt x="0" y="11"/>
                    </a:lnTo>
                    <a:lnTo>
                      <a:pt x="6" y="11"/>
                    </a:lnTo>
                    <a:lnTo>
                      <a:pt x="12" y="13"/>
                    </a:lnTo>
                    <a:lnTo>
                      <a:pt x="16" y="15"/>
                    </a:lnTo>
                    <a:lnTo>
                      <a:pt x="20" y="19"/>
                    </a:lnTo>
                    <a:lnTo>
                      <a:pt x="27" y="11"/>
                    </a:lnTo>
                    <a:lnTo>
                      <a:pt x="22" y="8"/>
                    </a:lnTo>
                    <a:lnTo>
                      <a:pt x="16" y="4"/>
                    </a:lnTo>
                    <a:lnTo>
                      <a:pt x="8" y="2"/>
                    </a:lnTo>
                    <a:lnTo>
                      <a:pt x="0" y="0"/>
                    </a:lnTo>
                    <a:lnTo>
                      <a:pt x="0"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159" name="Freeform 353"/>
              <p:cNvSpPr>
                <a:spLocks/>
              </p:cNvSpPr>
              <p:nvPr/>
            </p:nvSpPr>
            <p:spPr bwMode="auto">
              <a:xfrm>
                <a:off x="3373" y="2004"/>
                <a:ext cx="14" cy="9"/>
              </a:xfrm>
              <a:custGeom>
                <a:avLst/>
                <a:gdLst>
                  <a:gd name="T0" fmla="*/ 0 w 30"/>
                  <a:gd name="T1" fmla="*/ 0 h 19"/>
                  <a:gd name="T2" fmla="*/ 0 w 30"/>
                  <a:gd name="T3" fmla="*/ 0 h 19"/>
                  <a:gd name="T4" fmla="*/ 0 w 30"/>
                  <a:gd name="T5" fmla="*/ 0 h 19"/>
                  <a:gd name="T6" fmla="*/ 0 w 30"/>
                  <a:gd name="T7" fmla="*/ 0 h 19"/>
                  <a:gd name="T8" fmla="*/ 0 w 30"/>
                  <a:gd name="T9" fmla="*/ 0 h 19"/>
                  <a:gd name="T10" fmla="*/ 0 w 30"/>
                  <a:gd name="T11" fmla="*/ 0 h 19"/>
                  <a:gd name="T12" fmla="*/ 0 w 30"/>
                  <a:gd name="T13" fmla="*/ 0 h 19"/>
                  <a:gd name="T14" fmla="*/ 0 w 30"/>
                  <a:gd name="T15" fmla="*/ 0 h 19"/>
                  <a:gd name="T16" fmla="*/ 0 w 30"/>
                  <a:gd name="T17" fmla="*/ 0 h 19"/>
                  <a:gd name="T18" fmla="*/ 0 w 30"/>
                  <a:gd name="T19" fmla="*/ 0 h 19"/>
                  <a:gd name="T20" fmla="*/ 0 w 30"/>
                  <a:gd name="T21" fmla="*/ 0 h 19"/>
                  <a:gd name="T22" fmla="*/ 0 w 30"/>
                  <a:gd name="T23" fmla="*/ 0 h 19"/>
                  <a:gd name="T24" fmla="*/ 0 w 30"/>
                  <a:gd name="T25" fmla="*/ 0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19">
                    <a:moveTo>
                      <a:pt x="8" y="19"/>
                    </a:moveTo>
                    <a:lnTo>
                      <a:pt x="8" y="19"/>
                    </a:lnTo>
                    <a:lnTo>
                      <a:pt x="12" y="15"/>
                    </a:lnTo>
                    <a:lnTo>
                      <a:pt x="18" y="13"/>
                    </a:lnTo>
                    <a:lnTo>
                      <a:pt x="22" y="11"/>
                    </a:lnTo>
                    <a:lnTo>
                      <a:pt x="30" y="11"/>
                    </a:lnTo>
                    <a:lnTo>
                      <a:pt x="30" y="0"/>
                    </a:lnTo>
                    <a:lnTo>
                      <a:pt x="20" y="2"/>
                    </a:lnTo>
                    <a:lnTo>
                      <a:pt x="14" y="4"/>
                    </a:lnTo>
                    <a:lnTo>
                      <a:pt x="6" y="8"/>
                    </a:lnTo>
                    <a:lnTo>
                      <a:pt x="0" y="11"/>
                    </a:lnTo>
                    <a:lnTo>
                      <a:pt x="8"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160" name="Freeform 354"/>
              <p:cNvSpPr>
                <a:spLocks/>
              </p:cNvSpPr>
              <p:nvPr/>
            </p:nvSpPr>
            <p:spPr bwMode="auto">
              <a:xfrm>
                <a:off x="3368" y="2010"/>
                <a:ext cx="9" cy="15"/>
              </a:xfrm>
              <a:custGeom>
                <a:avLst/>
                <a:gdLst>
                  <a:gd name="T0" fmla="*/ 1 w 18"/>
                  <a:gd name="T1" fmla="*/ 0 h 31"/>
                  <a:gd name="T2" fmla="*/ 1 w 18"/>
                  <a:gd name="T3" fmla="*/ 0 h 31"/>
                  <a:gd name="T4" fmla="*/ 1 w 18"/>
                  <a:gd name="T5" fmla="*/ 0 h 31"/>
                  <a:gd name="T6" fmla="*/ 1 w 18"/>
                  <a:gd name="T7" fmla="*/ 0 h 31"/>
                  <a:gd name="T8" fmla="*/ 1 w 18"/>
                  <a:gd name="T9" fmla="*/ 0 h 31"/>
                  <a:gd name="T10" fmla="*/ 1 w 18"/>
                  <a:gd name="T11" fmla="*/ 0 h 31"/>
                  <a:gd name="T12" fmla="*/ 1 w 18"/>
                  <a:gd name="T13" fmla="*/ 0 h 31"/>
                  <a:gd name="T14" fmla="*/ 1 w 18"/>
                  <a:gd name="T15" fmla="*/ 0 h 31"/>
                  <a:gd name="T16" fmla="*/ 1 w 18"/>
                  <a:gd name="T17" fmla="*/ 0 h 31"/>
                  <a:gd name="T18" fmla="*/ 0 w 18"/>
                  <a:gd name="T19" fmla="*/ 0 h 31"/>
                  <a:gd name="T20" fmla="*/ 0 w 18"/>
                  <a:gd name="T21" fmla="*/ 0 h 31"/>
                  <a:gd name="T22" fmla="*/ 0 w 18"/>
                  <a:gd name="T23" fmla="*/ 0 h 31"/>
                  <a:gd name="T24" fmla="*/ 1 w 18"/>
                  <a:gd name="T25" fmla="*/ 0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 h="31">
                    <a:moveTo>
                      <a:pt x="10" y="31"/>
                    </a:moveTo>
                    <a:lnTo>
                      <a:pt x="10" y="31"/>
                    </a:lnTo>
                    <a:lnTo>
                      <a:pt x="12" y="23"/>
                    </a:lnTo>
                    <a:lnTo>
                      <a:pt x="12" y="17"/>
                    </a:lnTo>
                    <a:lnTo>
                      <a:pt x="16" y="12"/>
                    </a:lnTo>
                    <a:lnTo>
                      <a:pt x="18" y="8"/>
                    </a:lnTo>
                    <a:lnTo>
                      <a:pt x="10" y="0"/>
                    </a:lnTo>
                    <a:lnTo>
                      <a:pt x="6" y="6"/>
                    </a:lnTo>
                    <a:lnTo>
                      <a:pt x="2" y="14"/>
                    </a:lnTo>
                    <a:lnTo>
                      <a:pt x="0" y="21"/>
                    </a:lnTo>
                    <a:lnTo>
                      <a:pt x="0" y="31"/>
                    </a:lnTo>
                    <a:lnTo>
                      <a:pt x="10"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161" name="Freeform 355"/>
              <p:cNvSpPr>
                <a:spLocks/>
              </p:cNvSpPr>
              <p:nvPr/>
            </p:nvSpPr>
            <p:spPr bwMode="auto">
              <a:xfrm>
                <a:off x="3368" y="2025"/>
                <a:ext cx="5" cy="22"/>
              </a:xfrm>
              <a:custGeom>
                <a:avLst/>
                <a:gdLst>
                  <a:gd name="T0" fmla="*/ 0 w 10"/>
                  <a:gd name="T1" fmla="*/ 0 h 45"/>
                  <a:gd name="T2" fmla="*/ 1 w 10"/>
                  <a:gd name="T3" fmla="*/ 0 h 45"/>
                  <a:gd name="T4" fmla="*/ 1 w 10"/>
                  <a:gd name="T5" fmla="*/ 0 h 45"/>
                  <a:gd name="T6" fmla="*/ 0 w 10"/>
                  <a:gd name="T7" fmla="*/ 0 h 45"/>
                  <a:gd name="T8" fmla="*/ 0 w 10"/>
                  <a:gd name="T9" fmla="*/ 0 h 45"/>
                  <a:gd name="T10" fmla="*/ 0 w 10"/>
                  <a:gd name="T11" fmla="*/ 0 h 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 h="45">
                    <a:moveTo>
                      <a:pt x="0" y="45"/>
                    </a:moveTo>
                    <a:lnTo>
                      <a:pt x="10" y="45"/>
                    </a:lnTo>
                    <a:lnTo>
                      <a:pt x="10" y="0"/>
                    </a:lnTo>
                    <a:lnTo>
                      <a:pt x="0" y="0"/>
                    </a:lnTo>
                    <a:lnTo>
                      <a:pt x="0"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162" name="Freeform 356"/>
              <p:cNvSpPr>
                <a:spLocks/>
              </p:cNvSpPr>
              <p:nvPr/>
            </p:nvSpPr>
            <p:spPr bwMode="auto">
              <a:xfrm>
                <a:off x="3361" y="2026"/>
                <a:ext cx="6" cy="19"/>
              </a:xfrm>
              <a:custGeom>
                <a:avLst/>
                <a:gdLst>
                  <a:gd name="T0" fmla="*/ 1 w 12"/>
                  <a:gd name="T1" fmla="*/ 0 h 40"/>
                  <a:gd name="T2" fmla="*/ 0 w 12"/>
                  <a:gd name="T3" fmla="*/ 0 h 40"/>
                  <a:gd name="T4" fmla="*/ 0 w 12"/>
                  <a:gd name="T5" fmla="*/ 0 h 40"/>
                  <a:gd name="T6" fmla="*/ 1 w 12"/>
                  <a:gd name="T7" fmla="*/ 0 h 40"/>
                  <a:gd name="T8" fmla="*/ 1 w 12"/>
                  <a:gd name="T9" fmla="*/ 0 h 40"/>
                  <a:gd name="T10" fmla="*/ 1 w 12"/>
                  <a:gd name="T11" fmla="*/ 0 h 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40">
                    <a:moveTo>
                      <a:pt x="12" y="0"/>
                    </a:moveTo>
                    <a:lnTo>
                      <a:pt x="0" y="0"/>
                    </a:lnTo>
                    <a:lnTo>
                      <a:pt x="0" y="40"/>
                    </a:lnTo>
                    <a:lnTo>
                      <a:pt x="12" y="40"/>
                    </a:lnTo>
                    <a:lnTo>
                      <a:pt x="1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163" name="Freeform 357"/>
              <p:cNvSpPr>
                <a:spLocks/>
              </p:cNvSpPr>
              <p:nvPr/>
            </p:nvSpPr>
            <p:spPr bwMode="auto">
              <a:xfrm>
                <a:off x="3361" y="2015"/>
                <a:ext cx="6" cy="11"/>
              </a:xfrm>
              <a:custGeom>
                <a:avLst/>
                <a:gdLst>
                  <a:gd name="T0" fmla="*/ 1 w 12"/>
                  <a:gd name="T1" fmla="*/ 0 h 20"/>
                  <a:gd name="T2" fmla="*/ 1 w 12"/>
                  <a:gd name="T3" fmla="*/ 0 h 20"/>
                  <a:gd name="T4" fmla="*/ 0 w 12"/>
                  <a:gd name="T5" fmla="*/ 1 h 20"/>
                  <a:gd name="T6" fmla="*/ 0 w 12"/>
                  <a:gd name="T7" fmla="*/ 1 h 20"/>
                  <a:gd name="T8" fmla="*/ 1 w 12"/>
                  <a:gd name="T9" fmla="*/ 1 h 20"/>
                  <a:gd name="T10" fmla="*/ 1 w 12"/>
                  <a:gd name="T11" fmla="*/ 1 h 20"/>
                  <a:gd name="T12" fmla="*/ 1 w 12"/>
                  <a:gd name="T13" fmla="*/ 1 h 20"/>
                  <a:gd name="T14" fmla="*/ 1 w 12"/>
                  <a:gd name="T15" fmla="*/ 1 h 20"/>
                  <a:gd name="T16" fmla="*/ 1 w 12"/>
                  <a:gd name="T17" fmla="*/ 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20">
                    <a:moveTo>
                      <a:pt x="2" y="0"/>
                    </a:moveTo>
                    <a:lnTo>
                      <a:pt x="2" y="0"/>
                    </a:lnTo>
                    <a:lnTo>
                      <a:pt x="0" y="9"/>
                    </a:lnTo>
                    <a:lnTo>
                      <a:pt x="0" y="20"/>
                    </a:lnTo>
                    <a:lnTo>
                      <a:pt x="12" y="20"/>
                    </a:lnTo>
                    <a:lnTo>
                      <a:pt x="12" y="11"/>
                    </a:lnTo>
                    <a:lnTo>
                      <a:pt x="12" y="3"/>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164" name="Freeform 358"/>
              <p:cNvSpPr>
                <a:spLocks/>
              </p:cNvSpPr>
              <p:nvPr/>
            </p:nvSpPr>
            <p:spPr bwMode="auto">
              <a:xfrm>
                <a:off x="3362" y="2009"/>
                <a:ext cx="8" cy="8"/>
              </a:xfrm>
              <a:custGeom>
                <a:avLst/>
                <a:gdLst>
                  <a:gd name="T0" fmla="*/ 1 w 16"/>
                  <a:gd name="T1" fmla="*/ 0 h 16"/>
                  <a:gd name="T2" fmla="*/ 1 w 16"/>
                  <a:gd name="T3" fmla="*/ 0 h 16"/>
                  <a:gd name="T4" fmla="*/ 1 w 16"/>
                  <a:gd name="T5" fmla="*/ 1 h 16"/>
                  <a:gd name="T6" fmla="*/ 0 w 16"/>
                  <a:gd name="T7" fmla="*/ 1 h 16"/>
                  <a:gd name="T8" fmla="*/ 1 w 16"/>
                  <a:gd name="T9" fmla="*/ 1 h 16"/>
                  <a:gd name="T10" fmla="*/ 1 w 16"/>
                  <a:gd name="T11" fmla="*/ 1 h 16"/>
                  <a:gd name="T12" fmla="*/ 1 w 16"/>
                  <a:gd name="T13" fmla="*/ 1 h 16"/>
                  <a:gd name="T14" fmla="*/ 1 w 16"/>
                  <a:gd name="T15" fmla="*/ 1 h 16"/>
                  <a:gd name="T16" fmla="*/ 1 w 16"/>
                  <a:gd name="T17" fmla="*/ 0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16">
                    <a:moveTo>
                      <a:pt x="8" y="0"/>
                    </a:moveTo>
                    <a:lnTo>
                      <a:pt x="8" y="0"/>
                    </a:lnTo>
                    <a:lnTo>
                      <a:pt x="2" y="5"/>
                    </a:lnTo>
                    <a:lnTo>
                      <a:pt x="0" y="13"/>
                    </a:lnTo>
                    <a:lnTo>
                      <a:pt x="10" y="16"/>
                    </a:lnTo>
                    <a:lnTo>
                      <a:pt x="12" y="11"/>
                    </a:lnTo>
                    <a:lnTo>
                      <a:pt x="16" y="5"/>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165" name="Freeform 359"/>
              <p:cNvSpPr>
                <a:spLocks/>
              </p:cNvSpPr>
              <p:nvPr/>
            </p:nvSpPr>
            <p:spPr bwMode="auto">
              <a:xfrm>
                <a:off x="3366" y="2001"/>
                <a:ext cx="12" cy="11"/>
              </a:xfrm>
              <a:custGeom>
                <a:avLst/>
                <a:gdLst>
                  <a:gd name="T0" fmla="*/ 1 w 24"/>
                  <a:gd name="T1" fmla="*/ 0 h 21"/>
                  <a:gd name="T2" fmla="*/ 1 w 24"/>
                  <a:gd name="T3" fmla="*/ 0 h 21"/>
                  <a:gd name="T4" fmla="*/ 1 w 24"/>
                  <a:gd name="T5" fmla="*/ 1 h 21"/>
                  <a:gd name="T6" fmla="*/ 0 w 24"/>
                  <a:gd name="T7" fmla="*/ 1 h 21"/>
                  <a:gd name="T8" fmla="*/ 1 w 24"/>
                  <a:gd name="T9" fmla="*/ 1 h 21"/>
                  <a:gd name="T10" fmla="*/ 1 w 24"/>
                  <a:gd name="T11" fmla="*/ 1 h 21"/>
                  <a:gd name="T12" fmla="*/ 1 w 24"/>
                  <a:gd name="T13" fmla="*/ 1 h 21"/>
                  <a:gd name="T14" fmla="*/ 1 w 24"/>
                  <a:gd name="T15" fmla="*/ 1 h 21"/>
                  <a:gd name="T16" fmla="*/ 1 w 24"/>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21">
                    <a:moveTo>
                      <a:pt x="18" y="0"/>
                    </a:moveTo>
                    <a:lnTo>
                      <a:pt x="18" y="0"/>
                    </a:lnTo>
                    <a:lnTo>
                      <a:pt x="8" y="6"/>
                    </a:lnTo>
                    <a:lnTo>
                      <a:pt x="0" y="16"/>
                    </a:lnTo>
                    <a:lnTo>
                      <a:pt x="8" y="21"/>
                    </a:lnTo>
                    <a:lnTo>
                      <a:pt x="16" y="16"/>
                    </a:lnTo>
                    <a:lnTo>
                      <a:pt x="24" y="10"/>
                    </a:lnTo>
                    <a:lnTo>
                      <a:pt x="1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166" name="Freeform 360"/>
              <p:cNvSpPr>
                <a:spLocks/>
              </p:cNvSpPr>
              <p:nvPr/>
            </p:nvSpPr>
            <p:spPr bwMode="auto">
              <a:xfrm>
                <a:off x="3375" y="1998"/>
                <a:ext cx="12" cy="8"/>
              </a:xfrm>
              <a:custGeom>
                <a:avLst/>
                <a:gdLst>
                  <a:gd name="T0" fmla="*/ 0 w 26"/>
                  <a:gd name="T1" fmla="*/ 0 h 15"/>
                  <a:gd name="T2" fmla="*/ 0 w 26"/>
                  <a:gd name="T3" fmla="*/ 0 h 15"/>
                  <a:gd name="T4" fmla="*/ 0 w 26"/>
                  <a:gd name="T5" fmla="*/ 1 h 15"/>
                  <a:gd name="T6" fmla="*/ 0 w 26"/>
                  <a:gd name="T7" fmla="*/ 1 h 15"/>
                  <a:gd name="T8" fmla="*/ 0 w 26"/>
                  <a:gd name="T9" fmla="*/ 1 h 15"/>
                  <a:gd name="T10" fmla="*/ 0 w 26"/>
                  <a:gd name="T11" fmla="*/ 1 h 15"/>
                  <a:gd name="T12" fmla="*/ 0 w 26"/>
                  <a:gd name="T13" fmla="*/ 1 h 15"/>
                  <a:gd name="T14" fmla="*/ 0 w 26"/>
                  <a:gd name="T15" fmla="*/ 1 h 15"/>
                  <a:gd name="T16" fmla="*/ 0 w 26"/>
                  <a:gd name="T17" fmla="*/ 0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 h="15">
                    <a:moveTo>
                      <a:pt x="26" y="0"/>
                    </a:moveTo>
                    <a:lnTo>
                      <a:pt x="26" y="0"/>
                    </a:lnTo>
                    <a:lnTo>
                      <a:pt x="12" y="2"/>
                    </a:lnTo>
                    <a:lnTo>
                      <a:pt x="0" y="5"/>
                    </a:lnTo>
                    <a:lnTo>
                      <a:pt x="6" y="15"/>
                    </a:lnTo>
                    <a:lnTo>
                      <a:pt x="14" y="11"/>
                    </a:lnTo>
                    <a:lnTo>
                      <a:pt x="26" y="11"/>
                    </a:lnTo>
                    <a:lnTo>
                      <a:pt x="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167" name="Freeform 361"/>
              <p:cNvSpPr>
                <a:spLocks/>
              </p:cNvSpPr>
              <p:nvPr/>
            </p:nvSpPr>
            <p:spPr bwMode="auto">
              <a:xfrm>
                <a:off x="3387" y="1998"/>
                <a:ext cx="19" cy="12"/>
              </a:xfrm>
              <a:custGeom>
                <a:avLst/>
                <a:gdLst>
                  <a:gd name="T0" fmla="*/ 1 w 37"/>
                  <a:gd name="T1" fmla="*/ 1 h 22"/>
                  <a:gd name="T2" fmla="*/ 1 w 37"/>
                  <a:gd name="T3" fmla="*/ 1 h 22"/>
                  <a:gd name="T4" fmla="*/ 1 w 37"/>
                  <a:gd name="T5" fmla="*/ 1 h 22"/>
                  <a:gd name="T6" fmla="*/ 1 w 37"/>
                  <a:gd name="T7" fmla="*/ 1 h 22"/>
                  <a:gd name="T8" fmla="*/ 1 w 37"/>
                  <a:gd name="T9" fmla="*/ 1 h 22"/>
                  <a:gd name="T10" fmla="*/ 0 w 37"/>
                  <a:gd name="T11" fmla="*/ 0 h 22"/>
                  <a:gd name="T12" fmla="*/ 0 w 37"/>
                  <a:gd name="T13" fmla="*/ 1 h 22"/>
                  <a:gd name="T14" fmla="*/ 1 w 37"/>
                  <a:gd name="T15" fmla="*/ 1 h 22"/>
                  <a:gd name="T16" fmla="*/ 1 w 37"/>
                  <a:gd name="T17" fmla="*/ 1 h 22"/>
                  <a:gd name="T18" fmla="*/ 1 w 37"/>
                  <a:gd name="T19" fmla="*/ 1 h 22"/>
                  <a:gd name="T20" fmla="*/ 1 w 37"/>
                  <a:gd name="T21" fmla="*/ 1 h 22"/>
                  <a:gd name="T22" fmla="*/ 1 w 37"/>
                  <a:gd name="T23" fmla="*/ 1 h 22"/>
                  <a:gd name="T24" fmla="*/ 1 w 37"/>
                  <a:gd name="T25" fmla="*/ 1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7" h="22">
                    <a:moveTo>
                      <a:pt x="37" y="15"/>
                    </a:moveTo>
                    <a:lnTo>
                      <a:pt x="37" y="15"/>
                    </a:lnTo>
                    <a:lnTo>
                      <a:pt x="29" y="7"/>
                    </a:lnTo>
                    <a:lnTo>
                      <a:pt x="22" y="4"/>
                    </a:lnTo>
                    <a:lnTo>
                      <a:pt x="12" y="2"/>
                    </a:lnTo>
                    <a:lnTo>
                      <a:pt x="0" y="0"/>
                    </a:lnTo>
                    <a:lnTo>
                      <a:pt x="0" y="11"/>
                    </a:lnTo>
                    <a:lnTo>
                      <a:pt x="10" y="11"/>
                    </a:lnTo>
                    <a:lnTo>
                      <a:pt x="18" y="13"/>
                    </a:lnTo>
                    <a:lnTo>
                      <a:pt x="24" y="17"/>
                    </a:lnTo>
                    <a:lnTo>
                      <a:pt x="29" y="22"/>
                    </a:lnTo>
                    <a:lnTo>
                      <a:pt x="37"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168" name="Freeform 362"/>
              <p:cNvSpPr>
                <a:spLocks/>
              </p:cNvSpPr>
              <p:nvPr/>
            </p:nvSpPr>
            <p:spPr bwMode="auto">
              <a:xfrm>
                <a:off x="3402" y="2006"/>
                <a:ext cx="11" cy="20"/>
              </a:xfrm>
              <a:custGeom>
                <a:avLst/>
                <a:gdLst>
                  <a:gd name="T0" fmla="*/ 0 w 24"/>
                  <a:gd name="T1" fmla="*/ 1 h 39"/>
                  <a:gd name="T2" fmla="*/ 0 w 24"/>
                  <a:gd name="T3" fmla="*/ 1 h 39"/>
                  <a:gd name="T4" fmla="*/ 0 w 24"/>
                  <a:gd name="T5" fmla="*/ 1 h 39"/>
                  <a:gd name="T6" fmla="*/ 0 w 24"/>
                  <a:gd name="T7" fmla="*/ 1 h 39"/>
                  <a:gd name="T8" fmla="*/ 0 w 24"/>
                  <a:gd name="T9" fmla="*/ 1 h 39"/>
                  <a:gd name="T10" fmla="*/ 0 w 24"/>
                  <a:gd name="T11" fmla="*/ 0 h 39"/>
                  <a:gd name="T12" fmla="*/ 0 w 24"/>
                  <a:gd name="T13" fmla="*/ 1 h 39"/>
                  <a:gd name="T14" fmla="*/ 0 w 24"/>
                  <a:gd name="T15" fmla="*/ 1 h 39"/>
                  <a:gd name="T16" fmla="*/ 0 w 24"/>
                  <a:gd name="T17" fmla="*/ 1 h 39"/>
                  <a:gd name="T18" fmla="*/ 0 w 24"/>
                  <a:gd name="T19" fmla="*/ 1 h 39"/>
                  <a:gd name="T20" fmla="*/ 0 w 24"/>
                  <a:gd name="T21" fmla="*/ 1 h 39"/>
                  <a:gd name="T22" fmla="*/ 0 w 24"/>
                  <a:gd name="T23" fmla="*/ 1 h 39"/>
                  <a:gd name="T24" fmla="*/ 0 w 24"/>
                  <a:gd name="T25" fmla="*/ 1 h 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4" h="39">
                    <a:moveTo>
                      <a:pt x="24" y="39"/>
                    </a:moveTo>
                    <a:lnTo>
                      <a:pt x="24" y="39"/>
                    </a:lnTo>
                    <a:lnTo>
                      <a:pt x="22" y="28"/>
                    </a:lnTo>
                    <a:lnTo>
                      <a:pt x="20" y="17"/>
                    </a:lnTo>
                    <a:lnTo>
                      <a:pt x="16" y="7"/>
                    </a:lnTo>
                    <a:lnTo>
                      <a:pt x="8" y="0"/>
                    </a:lnTo>
                    <a:lnTo>
                      <a:pt x="0" y="7"/>
                    </a:lnTo>
                    <a:lnTo>
                      <a:pt x="6" y="13"/>
                    </a:lnTo>
                    <a:lnTo>
                      <a:pt x="10" y="21"/>
                    </a:lnTo>
                    <a:lnTo>
                      <a:pt x="12" y="30"/>
                    </a:lnTo>
                    <a:lnTo>
                      <a:pt x="12" y="39"/>
                    </a:lnTo>
                    <a:lnTo>
                      <a:pt x="24"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169" name="Freeform 363"/>
              <p:cNvSpPr>
                <a:spLocks/>
              </p:cNvSpPr>
              <p:nvPr/>
            </p:nvSpPr>
            <p:spPr bwMode="auto">
              <a:xfrm>
                <a:off x="3408" y="2026"/>
                <a:ext cx="5" cy="20"/>
              </a:xfrm>
              <a:custGeom>
                <a:avLst/>
                <a:gdLst>
                  <a:gd name="T0" fmla="*/ 0 w 12"/>
                  <a:gd name="T1" fmla="*/ 0 h 42"/>
                  <a:gd name="T2" fmla="*/ 0 w 12"/>
                  <a:gd name="T3" fmla="*/ 0 h 42"/>
                  <a:gd name="T4" fmla="*/ 0 w 12"/>
                  <a:gd name="T5" fmla="*/ 0 h 42"/>
                  <a:gd name="T6" fmla="*/ 0 w 12"/>
                  <a:gd name="T7" fmla="*/ 0 h 42"/>
                  <a:gd name="T8" fmla="*/ 0 w 12"/>
                  <a:gd name="T9" fmla="*/ 0 h 42"/>
                  <a:gd name="T10" fmla="*/ 0 w 12"/>
                  <a:gd name="T11" fmla="*/ 0 h 4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42">
                    <a:moveTo>
                      <a:pt x="0" y="42"/>
                    </a:moveTo>
                    <a:lnTo>
                      <a:pt x="12" y="42"/>
                    </a:lnTo>
                    <a:lnTo>
                      <a:pt x="12" y="0"/>
                    </a:lnTo>
                    <a:lnTo>
                      <a:pt x="0" y="0"/>
                    </a:lnTo>
                    <a:lnTo>
                      <a:pt x="0"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170" name="Freeform 364"/>
              <p:cNvSpPr>
                <a:spLocks/>
              </p:cNvSpPr>
              <p:nvPr/>
            </p:nvSpPr>
            <p:spPr bwMode="auto">
              <a:xfrm>
                <a:off x="3407" y="2046"/>
                <a:ext cx="6" cy="9"/>
              </a:xfrm>
              <a:custGeom>
                <a:avLst/>
                <a:gdLst>
                  <a:gd name="T0" fmla="*/ 0 w 14"/>
                  <a:gd name="T1" fmla="*/ 0 h 19"/>
                  <a:gd name="T2" fmla="*/ 0 w 14"/>
                  <a:gd name="T3" fmla="*/ 0 h 19"/>
                  <a:gd name="T4" fmla="*/ 0 w 14"/>
                  <a:gd name="T5" fmla="*/ 0 h 19"/>
                  <a:gd name="T6" fmla="*/ 0 w 14"/>
                  <a:gd name="T7" fmla="*/ 0 h 19"/>
                  <a:gd name="T8" fmla="*/ 0 w 14"/>
                  <a:gd name="T9" fmla="*/ 0 h 19"/>
                  <a:gd name="T10" fmla="*/ 0 w 14"/>
                  <a:gd name="T11" fmla="*/ 0 h 19"/>
                  <a:gd name="T12" fmla="*/ 0 w 14"/>
                  <a:gd name="T13" fmla="*/ 0 h 19"/>
                  <a:gd name="T14" fmla="*/ 0 w 14"/>
                  <a:gd name="T15" fmla="*/ 0 h 19"/>
                  <a:gd name="T16" fmla="*/ 0 w 14"/>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 h="19">
                    <a:moveTo>
                      <a:pt x="12" y="19"/>
                    </a:moveTo>
                    <a:lnTo>
                      <a:pt x="12" y="19"/>
                    </a:lnTo>
                    <a:lnTo>
                      <a:pt x="12" y="9"/>
                    </a:lnTo>
                    <a:lnTo>
                      <a:pt x="14" y="0"/>
                    </a:lnTo>
                    <a:lnTo>
                      <a:pt x="2" y="0"/>
                    </a:lnTo>
                    <a:lnTo>
                      <a:pt x="2" y="9"/>
                    </a:lnTo>
                    <a:lnTo>
                      <a:pt x="0" y="17"/>
                    </a:lnTo>
                    <a:lnTo>
                      <a:pt x="12"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171" name="Freeform 365"/>
              <p:cNvSpPr>
                <a:spLocks/>
              </p:cNvSpPr>
              <p:nvPr/>
            </p:nvSpPr>
            <p:spPr bwMode="auto">
              <a:xfrm>
                <a:off x="3405" y="2054"/>
                <a:ext cx="7" cy="8"/>
              </a:xfrm>
              <a:custGeom>
                <a:avLst/>
                <a:gdLst>
                  <a:gd name="T0" fmla="*/ 0 w 16"/>
                  <a:gd name="T1" fmla="*/ 0 h 17"/>
                  <a:gd name="T2" fmla="*/ 0 w 16"/>
                  <a:gd name="T3" fmla="*/ 0 h 17"/>
                  <a:gd name="T4" fmla="*/ 0 w 16"/>
                  <a:gd name="T5" fmla="*/ 0 h 17"/>
                  <a:gd name="T6" fmla="*/ 0 w 16"/>
                  <a:gd name="T7" fmla="*/ 0 h 17"/>
                  <a:gd name="T8" fmla="*/ 0 w 16"/>
                  <a:gd name="T9" fmla="*/ 0 h 17"/>
                  <a:gd name="T10" fmla="*/ 0 w 16"/>
                  <a:gd name="T11" fmla="*/ 0 h 17"/>
                  <a:gd name="T12" fmla="*/ 0 w 16"/>
                  <a:gd name="T13" fmla="*/ 0 h 17"/>
                  <a:gd name="T14" fmla="*/ 0 w 16"/>
                  <a:gd name="T15" fmla="*/ 0 h 17"/>
                  <a:gd name="T16" fmla="*/ 0 w 16"/>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17">
                    <a:moveTo>
                      <a:pt x="8" y="17"/>
                    </a:moveTo>
                    <a:lnTo>
                      <a:pt x="8" y="17"/>
                    </a:lnTo>
                    <a:lnTo>
                      <a:pt x="12" y="9"/>
                    </a:lnTo>
                    <a:lnTo>
                      <a:pt x="16" y="2"/>
                    </a:lnTo>
                    <a:lnTo>
                      <a:pt x="4" y="0"/>
                    </a:lnTo>
                    <a:lnTo>
                      <a:pt x="2" y="5"/>
                    </a:lnTo>
                    <a:lnTo>
                      <a:pt x="0" y="9"/>
                    </a:lnTo>
                    <a:lnTo>
                      <a:pt x="8"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172" name="Freeform 366"/>
              <p:cNvSpPr>
                <a:spLocks/>
              </p:cNvSpPr>
              <p:nvPr/>
            </p:nvSpPr>
            <p:spPr bwMode="auto">
              <a:xfrm>
                <a:off x="3397" y="2059"/>
                <a:ext cx="12" cy="11"/>
              </a:xfrm>
              <a:custGeom>
                <a:avLst/>
                <a:gdLst>
                  <a:gd name="T0" fmla="*/ 1 w 23"/>
                  <a:gd name="T1" fmla="*/ 0 h 23"/>
                  <a:gd name="T2" fmla="*/ 1 w 23"/>
                  <a:gd name="T3" fmla="*/ 0 h 23"/>
                  <a:gd name="T4" fmla="*/ 1 w 23"/>
                  <a:gd name="T5" fmla="*/ 0 h 23"/>
                  <a:gd name="T6" fmla="*/ 1 w 23"/>
                  <a:gd name="T7" fmla="*/ 0 h 23"/>
                  <a:gd name="T8" fmla="*/ 1 w 23"/>
                  <a:gd name="T9" fmla="*/ 0 h 23"/>
                  <a:gd name="T10" fmla="*/ 1 w 23"/>
                  <a:gd name="T11" fmla="*/ 0 h 23"/>
                  <a:gd name="T12" fmla="*/ 0 w 23"/>
                  <a:gd name="T13" fmla="*/ 0 h 23"/>
                  <a:gd name="T14" fmla="*/ 0 w 23"/>
                  <a:gd name="T15" fmla="*/ 0 h 23"/>
                  <a:gd name="T16" fmla="*/ 1 w 23"/>
                  <a:gd name="T17" fmla="*/ 0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23">
                    <a:moveTo>
                      <a:pt x="4" y="23"/>
                    </a:moveTo>
                    <a:lnTo>
                      <a:pt x="5" y="23"/>
                    </a:lnTo>
                    <a:lnTo>
                      <a:pt x="15" y="15"/>
                    </a:lnTo>
                    <a:lnTo>
                      <a:pt x="23" y="8"/>
                    </a:lnTo>
                    <a:lnTo>
                      <a:pt x="15" y="0"/>
                    </a:lnTo>
                    <a:lnTo>
                      <a:pt x="7" y="8"/>
                    </a:lnTo>
                    <a:lnTo>
                      <a:pt x="0" y="13"/>
                    </a:lnTo>
                    <a:lnTo>
                      <a:pt x="4"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173" name="Freeform 367"/>
              <p:cNvSpPr>
                <a:spLocks/>
              </p:cNvSpPr>
              <p:nvPr/>
            </p:nvSpPr>
            <p:spPr bwMode="auto">
              <a:xfrm>
                <a:off x="3387" y="2065"/>
                <a:ext cx="12" cy="8"/>
              </a:xfrm>
              <a:custGeom>
                <a:avLst/>
                <a:gdLst>
                  <a:gd name="T0" fmla="*/ 0 w 24"/>
                  <a:gd name="T1" fmla="*/ 1 h 15"/>
                  <a:gd name="T2" fmla="*/ 0 w 24"/>
                  <a:gd name="T3" fmla="*/ 1 h 15"/>
                  <a:gd name="T4" fmla="*/ 1 w 24"/>
                  <a:gd name="T5" fmla="*/ 1 h 15"/>
                  <a:gd name="T6" fmla="*/ 1 w 24"/>
                  <a:gd name="T7" fmla="*/ 1 h 15"/>
                  <a:gd name="T8" fmla="*/ 1 w 24"/>
                  <a:gd name="T9" fmla="*/ 0 h 15"/>
                  <a:gd name="T10" fmla="*/ 1 w 24"/>
                  <a:gd name="T11" fmla="*/ 1 h 15"/>
                  <a:gd name="T12" fmla="*/ 0 w 24"/>
                  <a:gd name="T13" fmla="*/ 1 h 15"/>
                  <a:gd name="T14" fmla="*/ 0 w 24"/>
                  <a:gd name="T15" fmla="*/ 1 h 15"/>
                  <a:gd name="T16" fmla="*/ 0 w 24"/>
                  <a:gd name="T17" fmla="*/ 1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15">
                    <a:moveTo>
                      <a:pt x="0" y="15"/>
                    </a:moveTo>
                    <a:lnTo>
                      <a:pt x="0" y="15"/>
                    </a:lnTo>
                    <a:lnTo>
                      <a:pt x="12" y="14"/>
                    </a:lnTo>
                    <a:lnTo>
                      <a:pt x="24" y="10"/>
                    </a:lnTo>
                    <a:lnTo>
                      <a:pt x="20" y="0"/>
                    </a:lnTo>
                    <a:lnTo>
                      <a:pt x="10" y="4"/>
                    </a:lnTo>
                    <a:lnTo>
                      <a:pt x="0" y="4"/>
                    </a:lnTo>
                    <a:lnTo>
                      <a:pt x="0"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174" name="Freeform 368"/>
              <p:cNvSpPr>
                <a:spLocks/>
              </p:cNvSpPr>
              <p:nvPr/>
            </p:nvSpPr>
            <p:spPr bwMode="auto">
              <a:xfrm>
                <a:off x="3375" y="2065"/>
                <a:ext cx="12" cy="8"/>
              </a:xfrm>
              <a:custGeom>
                <a:avLst/>
                <a:gdLst>
                  <a:gd name="T0" fmla="*/ 0 w 26"/>
                  <a:gd name="T1" fmla="*/ 1 h 15"/>
                  <a:gd name="T2" fmla="*/ 0 w 26"/>
                  <a:gd name="T3" fmla="*/ 1 h 15"/>
                  <a:gd name="T4" fmla="*/ 0 w 26"/>
                  <a:gd name="T5" fmla="*/ 1 h 15"/>
                  <a:gd name="T6" fmla="*/ 0 w 26"/>
                  <a:gd name="T7" fmla="*/ 1 h 15"/>
                  <a:gd name="T8" fmla="*/ 0 w 26"/>
                  <a:gd name="T9" fmla="*/ 1 h 15"/>
                  <a:gd name="T10" fmla="*/ 0 w 26"/>
                  <a:gd name="T11" fmla="*/ 1 h 15"/>
                  <a:gd name="T12" fmla="*/ 0 w 26"/>
                  <a:gd name="T13" fmla="*/ 0 h 15"/>
                  <a:gd name="T14" fmla="*/ 0 w 26"/>
                  <a:gd name="T15" fmla="*/ 0 h 15"/>
                  <a:gd name="T16" fmla="*/ 0 w 26"/>
                  <a:gd name="T17" fmla="*/ 1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 h="15">
                    <a:moveTo>
                      <a:pt x="0" y="10"/>
                    </a:moveTo>
                    <a:lnTo>
                      <a:pt x="0" y="10"/>
                    </a:lnTo>
                    <a:lnTo>
                      <a:pt x="12" y="14"/>
                    </a:lnTo>
                    <a:lnTo>
                      <a:pt x="26" y="15"/>
                    </a:lnTo>
                    <a:lnTo>
                      <a:pt x="26" y="4"/>
                    </a:lnTo>
                    <a:lnTo>
                      <a:pt x="14" y="4"/>
                    </a:lnTo>
                    <a:lnTo>
                      <a:pt x="6" y="0"/>
                    </a:lnTo>
                    <a:lnTo>
                      <a:pt x="0"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175" name="Freeform 369"/>
              <p:cNvSpPr>
                <a:spLocks/>
              </p:cNvSpPr>
              <p:nvPr/>
            </p:nvSpPr>
            <p:spPr bwMode="auto">
              <a:xfrm>
                <a:off x="3366" y="2060"/>
                <a:ext cx="12" cy="10"/>
              </a:xfrm>
              <a:custGeom>
                <a:avLst/>
                <a:gdLst>
                  <a:gd name="T0" fmla="*/ 0 w 24"/>
                  <a:gd name="T1" fmla="*/ 0 h 21"/>
                  <a:gd name="T2" fmla="*/ 0 w 24"/>
                  <a:gd name="T3" fmla="*/ 0 h 21"/>
                  <a:gd name="T4" fmla="*/ 1 w 24"/>
                  <a:gd name="T5" fmla="*/ 0 h 21"/>
                  <a:gd name="T6" fmla="*/ 1 w 24"/>
                  <a:gd name="T7" fmla="*/ 0 h 21"/>
                  <a:gd name="T8" fmla="*/ 1 w 24"/>
                  <a:gd name="T9" fmla="*/ 0 h 21"/>
                  <a:gd name="T10" fmla="*/ 1 w 24"/>
                  <a:gd name="T11" fmla="*/ 0 h 21"/>
                  <a:gd name="T12" fmla="*/ 1 w 24"/>
                  <a:gd name="T13" fmla="*/ 0 h 21"/>
                  <a:gd name="T14" fmla="*/ 1 w 24"/>
                  <a:gd name="T15" fmla="*/ 0 h 21"/>
                  <a:gd name="T16" fmla="*/ 0 w 24"/>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21">
                    <a:moveTo>
                      <a:pt x="0" y="6"/>
                    </a:moveTo>
                    <a:lnTo>
                      <a:pt x="0" y="6"/>
                    </a:lnTo>
                    <a:lnTo>
                      <a:pt x="8" y="15"/>
                    </a:lnTo>
                    <a:lnTo>
                      <a:pt x="18" y="21"/>
                    </a:lnTo>
                    <a:lnTo>
                      <a:pt x="24" y="11"/>
                    </a:lnTo>
                    <a:lnTo>
                      <a:pt x="16" y="6"/>
                    </a:lnTo>
                    <a:lnTo>
                      <a:pt x="8" y="0"/>
                    </a:ln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176" name="Freeform 370"/>
              <p:cNvSpPr>
                <a:spLocks/>
              </p:cNvSpPr>
              <p:nvPr/>
            </p:nvSpPr>
            <p:spPr bwMode="auto">
              <a:xfrm>
                <a:off x="3362" y="2054"/>
                <a:ext cx="8" cy="8"/>
              </a:xfrm>
              <a:custGeom>
                <a:avLst/>
                <a:gdLst>
                  <a:gd name="T0" fmla="*/ 0 w 16"/>
                  <a:gd name="T1" fmla="*/ 0 h 17"/>
                  <a:gd name="T2" fmla="*/ 0 w 16"/>
                  <a:gd name="T3" fmla="*/ 0 h 17"/>
                  <a:gd name="T4" fmla="*/ 1 w 16"/>
                  <a:gd name="T5" fmla="*/ 0 h 17"/>
                  <a:gd name="T6" fmla="*/ 1 w 16"/>
                  <a:gd name="T7" fmla="*/ 0 h 17"/>
                  <a:gd name="T8" fmla="*/ 1 w 16"/>
                  <a:gd name="T9" fmla="*/ 0 h 17"/>
                  <a:gd name="T10" fmla="*/ 1 w 16"/>
                  <a:gd name="T11" fmla="*/ 0 h 17"/>
                  <a:gd name="T12" fmla="*/ 1 w 16"/>
                  <a:gd name="T13" fmla="*/ 0 h 17"/>
                  <a:gd name="T14" fmla="*/ 1 w 16"/>
                  <a:gd name="T15" fmla="*/ 0 h 17"/>
                  <a:gd name="T16" fmla="*/ 0 w 16"/>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17">
                    <a:moveTo>
                      <a:pt x="0" y="2"/>
                    </a:moveTo>
                    <a:lnTo>
                      <a:pt x="0" y="2"/>
                    </a:lnTo>
                    <a:lnTo>
                      <a:pt x="2" y="9"/>
                    </a:lnTo>
                    <a:lnTo>
                      <a:pt x="8" y="17"/>
                    </a:lnTo>
                    <a:lnTo>
                      <a:pt x="16" y="11"/>
                    </a:lnTo>
                    <a:lnTo>
                      <a:pt x="12" y="5"/>
                    </a:lnTo>
                    <a:lnTo>
                      <a:pt x="10" y="0"/>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sp>
            <p:nvSpPr>
              <p:cNvPr id="177" name="Freeform 371"/>
              <p:cNvSpPr>
                <a:spLocks/>
              </p:cNvSpPr>
              <p:nvPr/>
            </p:nvSpPr>
            <p:spPr bwMode="auto">
              <a:xfrm>
                <a:off x="3361" y="2045"/>
                <a:ext cx="6" cy="10"/>
              </a:xfrm>
              <a:custGeom>
                <a:avLst/>
                <a:gdLst>
                  <a:gd name="T0" fmla="*/ 0 w 12"/>
                  <a:gd name="T1" fmla="*/ 0 h 21"/>
                  <a:gd name="T2" fmla="*/ 0 w 12"/>
                  <a:gd name="T3" fmla="*/ 0 h 21"/>
                  <a:gd name="T4" fmla="*/ 0 w 12"/>
                  <a:gd name="T5" fmla="*/ 0 h 21"/>
                  <a:gd name="T6" fmla="*/ 1 w 12"/>
                  <a:gd name="T7" fmla="*/ 0 h 21"/>
                  <a:gd name="T8" fmla="*/ 1 w 12"/>
                  <a:gd name="T9" fmla="*/ 0 h 21"/>
                  <a:gd name="T10" fmla="*/ 1 w 12"/>
                  <a:gd name="T11" fmla="*/ 0 h 21"/>
                  <a:gd name="T12" fmla="*/ 1 w 12"/>
                  <a:gd name="T13" fmla="*/ 0 h 21"/>
                  <a:gd name="T14" fmla="*/ 1 w 12"/>
                  <a:gd name="T15" fmla="*/ 0 h 21"/>
                  <a:gd name="T16" fmla="*/ 0 w 12"/>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21">
                    <a:moveTo>
                      <a:pt x="0" y="0"/>
                    </a:moveTo>
                    <a:lnTo>
                      <a:pt x="0" y="0"/>
                    </a:lnTo>
                    <a:lnTo>
                      <a:pt x="0" y="11"/>
                    </a:lnTo>
                    <a:lnTo>
                      <a:pt x="2" y="21"/>
                    </a:lnTo>
                    <a:lnTo>
                      <a:pt x="12" y="19"/>
                    </a:lnTo>
                    <a:lnTo>
                      <a:pt x="12" y="11"/>
                    </a:lnTo>
                    <a:lnTo>
                      <a:pt x="12"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GB" dirty="0">
                  <a:solidFill>
                    <a:srgbClr val="000000"/>
                  </a:solidFill>
                  <a:latin typeface="Segoe UI" panose="020B0502040204020203" pitchFamily="34" charset="0"/>
                  <a:cs typeface="Segoe UI" panose="020B0502040204020203" pitchFamily="34" charset="0"/>
                </a:endParaRPr>
              </a:p>
            </p:txBody>
          </p:sp>
        </p:grpSp>
      </p:grpSp>
      <p:pic>
        <p:nvPicPr>
          <p:cNvPr id="378" name="Picture 4" descr="Anlage_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139" y="3789363"/>
            <a:ext cx="3890962" cy="263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 name="Picture 5" descr="P3060040_A_P4_0,5-4_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363" y="1482725"/>
            <a:ext cx="4092575" cy="224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0" name="Rectangle 11"/>
          <p:cNvSpPr>
            <a:spLocks noChangeArrowheads="1"/>
          </p:cNvSpPr>
          <p:nvPr/>
        </p:nvSpPr>
        <p:spPr bwMode="auto">
          <a:xfrm>
            <a:off x="1397000" y="1482725"/>
            <a:ext cx="1787525" cy="3762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GB" sz="2000" dirty="0" err="1" smtClean="0">
                <a:solidFill>
                  <a:srgbClr val="455745"/>
                </a:solidFill>
                <a:latin typeface="Segoe UI" panose="020B0502040204020203" pitchFamily="34" charset="0"/>
                <a:cs typeface="Segoe UI" panose="020B0502040204020203" pitchFamily="34" charset="0"/>
              </a:rPr>
              <a:t>Erkundung</a:t>
            </a:r>
            <a:endParaRPr lang="en-GB" sz="2000" dirty="0">
              <a:solidFill>
                <a:srgbClr val="455745"/>
              </a:solidFill>
              <a:latin typeface="Segoe UI" panose="020B0502040204020203" pitchFamily="34" charset="0"/>
              <a:cs typeface="Segoe UI" panose="020B0502040204020203" pitchFamily="34" charset="0"/>
            </a:endParaRPr>
          </a:p>
        </p:txBody>
      </p:sp>
      <p:sp>
        <p:nvSpPr>
          <p:cNvPr id="381" name="Rectangle 13"/>
          <p:cNvSpPr>
            <a:spLocks noChangeArrowheads="1"/>
          </p:cNvSpPr>
          <p:nvPr/>
        </p:nvSpPr>
        <p:spPr bwMode="auto">
          <a:xfrm>
            <a:off x="4810125" y="1476375"/>
            <a:ext cx="1920875" cy="3873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GB" sz="2000" dirty="0" err="1" smtClean="0">
                <a:solidFill>
                  <a:srgbClr val="455745"/>
                </a:solidFill>
                <a:latin typeface="Segoe UI" panose="020B0502040204020203" pitchFamily="34" charset="0"/>
                <a:cs typeface="Segoe UI" panose="020B0502040204020203" pitchFamily="34" charset="0"/>
              </a:rPr>
              <a:t>Biocover</a:t>
            </a:r>
            <a:r>
              <a:rPr lang="en-GB" sz="2000" dirty="0" smtClean="0">
                <a:solidFill>
                  <a:srgbClr val="455745"/>
                </a:solidFill>
                <a:latin typeface="Segoe UI" panose="020B0502040204020203" pitchFamily="34" charset="0"/>
                <a:cs typeface="Segoe UI" panose="020B0502040204020203" pitchFamily="34" charset="0"/>
              </a:rPr>
              <a:t> </a:t>
            </a:r>
            <a:endParaRPr lang="en-GB" sz="2000" dirty="0">
              <a:solidFill>
                <a:srgbClr val="455745"/>
              </a:solidFill>
              <a:latin typeface="Segoe UI" panose="020B0502040204020203" pitchFamily="34" charset="0"/>
              <a:cs typeface="Segoe UI" panose="020B0502040204020203" pitchFamily="34" charset="0"/>
            </a:endParaRPr>
          </a:p>
        </p:txBody>
      </p:sp>
      <p:sp>
        <p:nvSpPr>
          <p:cNvPr id="382" name="Rectangle 14"/>
          <p:cNvSpPr>
            <a:spLocks noChangeArrowheads="1"/>
          </p:cNvSpPr>
          <p:nvPr/>
        </p:nvSpPr>
        <p:spPr bwMode="auto">
          <a:xfrm>
            <a:off x="225425" y="3821113"/>
            <a:ext cx="3868738" cy="47466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GB" sz="2000" dirty="0" err="1" smtClean="0">
                <a:solidFill>
                  <a:srgbClr val="455745"/>
                </a:solidFill>
                <a:latin typeface="Segoe UI" panose="020B0502040204020203" pitchFamily="34" charset="0"/>
                <a:cs typeface="Segoe UI" panose="020B0502040204020203" pitchFamily="34" charset="0"/>
              </a:rPr>
              <a:t>Sanierung</a:t>
            </a:r>
            <a:r>
              <a:rPr lang="en-GB" sz="2000" dirty="0" smtClean="0">
                <a:solidFill>
                  <a:srgbClr val="455745"/>
                </a:solidFill>
                <a:latin typeface="Segoe UI" panose="020B0502040204020203" pitchFamily="34" charset="0"/>
                <a:cs typeface="Segoe UI" panose="020B0502040204020203" pitchFamily="34" charset="0"/>
              </a:rPr>
              <a:t> – In-situ </a:t>
            </a:r>
            <a:r>
              <a:rPr lang="en-GB" sz="2000" dirty="0" err="1" smtClean="0">
                <a:solidFill>
                  <a:srgbClr val="455745"/>
                </a:solidFill>
                <a:latin typeface="Segoe UI" panose="020B0502040204020203" pitchFamily="34" charset="0"/>
                <a:cs typeface="Segoe UI" panose="020B0502040204020203" pitchFamily="34" charset="0"/>
              </a:rPr>
              <a:t>Belüftung</a:t>
            </a:r>
            <a:endParaRPr lang="en-GB" sz="2000" dirty="0">
              <a:solidFill>
                <a:srgbClr val="455745"/>
              </a:solidFill>
              <a:latin typeface="Segoe UI" panose="020B0502040204020203" pitchFamily="34" charset="0"/>
              <a:cs typeface="Segoe UI" panose="020B0502040204020203" pitchFamily="34" charset="0"/>
            </a:endParaRPr>
          </a:p>
        </p:txBody>
      </p:sp>
      <p:pic>
        <p:nvPicPr>
          <p:cNvPr id="383" name="Picture 37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33888" y="3822700"/>
            <a:ext cx="3665537" cy="239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4" name="Picture 6" descr="IMGP2569_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29500" y="1482725"/>
            <a:ext cx="1454150" cy="326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5" name="Rectangle 374"/>
          <p:cNvSpPr>
            <a:spLocks noChangeArrowheads="1"/>
          </p:cNvSpPr>
          <p:nvPr/>
        </p:nvSpPr>
        <p:spPr bwMode="auto">
          <a:xfrm>
            <a:off x="5103813" y="3810000"/>
            <a:ext cx="1631950" cy="3873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GB" sz="2000" dirty="0" err="1" smtClean="0">
                <a:solidFill>
                  <a:srgbClr val="455745"/>
                </a:solidFill>
                <a:latin typeface="Segoe UI" panose="020B0502040204020203" pitchFamily="34" charset="0"/>
                <a:cs typeface="Segoe UI" panose="020B0502040204020203" pitchFamily="34" charset="0"/>
              </a:rPr>
              <a:t>Nachsorge</a:t>
            </a:r>
            <a:r>
              <a:rPr lang="en-GB" sz="2000" dirty="0" smtClean="0">
                <a:solidFill>
                  <a:srgbClr val="455745"/>
                </a:solidFill>
                <a:latin typeface="Segoe UI" panose="020B0502040204020203" pitchFamily="34" charset="0"/>
                <a:cs typeface="Segoe UI" panose="020B0502040204020203" pitchFamily="34" charset="0"/>
              </a:rPr>
              <a:t> </a:t>
            </a:r>
            <a:endParaRPr lang="en-GB" sz="2000" dirty="0">
              <a:solidFill>
                <a:srgbClr val="455745"/>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8911356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ABF-BOKU - Forschungsthemen</a:t>
            </a:r>
            <a:endParaRPr lang="de-AT" dirty="0"/>
          </a:p>
        </p:txBody>
      </p:sp>
      <p:sp>
        <p:nvSpPr>
          <p:cNvPr id="3" name="Textplatzhalter 2"/>
          <p:cNvSpPr>
            <a:spLocks noGrp="1"/>
          </p:cNvSpPr>
          <p:nvPr>
            <p:ph type="body" sz="quarter" idx="10"/>
          </p:nvPr>
        </p:nvSpPr>
        <p:spPr/>
        <p:txBody>
          <a:bodyPr/>
          <a:lstStyle/>
          <a:p>
            <a:pPr marL="0" indent="0">
              <a:spcAft>
                <a:spcPts val="600"/>
              </a:spcAft>
              <a:buNone/>
            </a:pPr>
            <a:r>
              <a:rPr lang="de-DE" b="1" dirty="0">
                <a:solidFill>
                  <a:schemeClr val="accent2">
                    <a:lumMod val="75000"/>
                  </a:schemeClr>
                </a:solidFill>
              </a:rPr>
              <a:t>5. Verbrennungsrückstände </a:t>
            </a:r>
            <a:endParaRPr lang="de-DE" b="1" dirty="0" smtClean="0">
              <a:solidFill>
                <a:schemeClr val="accent2">
                  <a:lumMod val="75000"/>
                </a:schemeClr>
              </a:solidFill>
            </a:endParaRPr>
          </a:p>
          <a:p>
            <a:pPr marL="0" indent="0">
              <a:spcAft>
                <a:spcPts val="600"/>
              </a:spcAft>
              <a:buNone/>
            </a:pPr>
            <a:endParaRPr lang="de-DE" b="1" dirty="0" smtClean="0">
              <a:solidFill>
                <a:schemeClr val="accent2">
                  <a:lumMod val="75000"/>
                </a:schemeClr>
              </a:solidFill>
            </a:endParaRPr>
          </a:p>
          <a:p>
            <a:pPr marL="0" indent="0">
              <a:spcAft>
                <a:spcPts val="600"/>
              </a:spcAft>
              <a:buNone/>
            </a:pPr>
            <a:r>
              <a:rPr lang="de-DE" b="1" dirty="0" smtClean="0">
                <a:solidFill>
                  <a:schemeClr val="accent2">
                    <a:lumMod val="75000"/>
                  </a:schemeClr>
                </a:solidFill>
              </a:rPr>
              <a:t>6. Abfallanalytik </a:t>
            </a:r>
            <a:r>
              <a:rPr lang="de-DE" b="1" dirty="0">
                <a:solidFill>
                  <a:schemeClr val="accent2">
                    <a:lumMod val="75000"/>
                  </a:schemeClr>
                </a:solidFill>
              </a:rPr>
              <a:t>und </a:t>
            </a:r>
            <a:r>
              <a:rPr lang="de-DE" b="1" dirty="0" err="1">
                <a:solidFill>
                  <a:schemeClr val="accent2">
                    <a:lumMod val="75000"/>
                  </a:schemeClr>
                </a:solidFill>
              </a:rPr>
              <a:t>Emissionsmonitoring</a:t>
            </a:r>
            <a:endParaRPr lang="de-DE" b="1" dirty="0">
              <a:solidFill>
                <a:schemeClr val="accent2">
                  <a:lumMod val="75000"/>
                </a:schemeClr>
              </a:solidFill>
            </a:endParaRPr>
          </a:p>
          <a:p>
            <a:pPr>
              <a:spcAft>
                <a:spcPts val="600"/>
              </a:spcAft>
            </a:pPr>
            <a:endParaRPr lang="de-DE" sz="2000" dirty="0" smtClean="0"/>
          </a:p>
        </p:txBody>
      </p:sp>
      <p:sp>
        <p:nvSpPr>
          <p:cNvPr id="4" name="Datumsplatzhalter 3"/>
          <p:cNvSpPr>
            <a:spLocks noGrp="1"/>
          </p:cNvSpPr>
          <p:nvPr>
            <p:ph type="dt" sz="half" idx="11"/>
          </p:nvPr>
        </p:nvSpPr>
        <p:spPr/>
        <p:txBody>
          <a:bodyPr/>
          <a:lstStyle/>
          <a:p>
            <a:fld id="{A4CA76D4-490B-4426-911A-5A67509ABD84}" type="datetime1">
              <a:rPr lang="en-GB" smtClean="0"/>
              <a:t>21/01/2020</a:t>
            </a:fld>
            <a:endParaRPr lang="en-GB" dirty="0"/>
          </a:p>
        </p:txBody>
      </p:sp>
      <p:sp>
        <p:nvSpPr>
          <p:cNvPr id="6" name="Foliennummernplatzhalter 5"/>
          <p:cNvSpPr>
            <a:spLocks noGrp="1"/>
          </p:cNvSpPr>
          <p:nvPr>
            <p:ph type="sldNum" sz="quarter" idx="13"/>
          </p:nvPr>
        </p:nvSpPr>
        <p:spPr/>
        <p:txBody>
          <a:bodyPr/>
          <a:lstStyle/>
          <a:p>
            <a:pPr>
              <a:defRPr/>
            </a:pPr>
            <a:fld id="{A9DAB3B9-D254-4E33-A844-9219AC948C3E}" type="slidenum">
              <a:rPr lang="de-DE" smtClean="0"/>
              <a:pPr>
                <a:defRPr/>
              </a:pPr>
              <a:t>19</a:t>
            </a:fld>
            <a:endParaRPr lang="de-DE" dirty="0"/>
          </a:p>
        </p:txBody>
      </p:sp>
      <p:pic>
        <p:nvPicPr>
          <p:cNvPr id="9" name="Grafik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25291" y="529665"/>
            <a:ext cx="2469968" cy="1721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Grafik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92308" y="3307327"/>
            <a:ext cx="2359483" cy="1634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09015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AT" dirty="0" smtClean="0"/>
              <a:t>Institut </a:t>
            </a:r>
            <a:r>
              <a:rPr lang="de-AT" dirty="0"/>
              <a:t>für Abfallwirtschaft</a:t>
            </a:r>
            <a:br>
              <a:rPr lang="de-AT" dirty="0"/>
            </a:br>
            <a:r>
              <a:rPr lang="de-AT" dirty="0"/>
              <a:t>(ABF-BOKU)</a:t>
            </a:r>
            <a:endParaRPr lang="en-GB" dirty="0"/>
          </a:p>
        </p:txBody>
      </p:sp>
      <p:sp>
        <p:nvSpPr>
          <p:cNvPr id="3" name="Untertitel 2"/>
          <p:cNvSpPr>
            <a:spLocks noGrp="1"/>
          </p:cNvSpPr>
          <p:nvPr>
            <p:ph type="subTitle" idx="1"/>
          </p:nvPr>
        </p:nvSpPr>
        <p:spPr/>
        <p:txBody>
          <a:bodyPr/>
          <a:lstStyle/>
          <a:p>
            <a:endParaRPr lang="en-GB" dirty="0"/>
          </a:p>
        </p:txBody>
      </p:sp>
      <p:sp>
        <p:nvSpPr>
          <p:cNvPr id="4" name="Textplatzhalter 3"/>
          <p:cNvSpPr>
            <a:spLocks noGrp="1"/>
          </p:cNvSpPr>
          <p:nvPr>
            <p:ph type="body" sz="quarter" idx="12"/>
          </p:nvPr>
        </p:nvSpPr>
        <p:spPr/>
        <p:txBody>
          <a:bodyPr/>
          <a:lstStyle/>
          <a:p>
            <a:endParaRPr lang="en-GB" dirty="0"/>
          </a:p>
        </p:txBody>
      </p:sp>
    </p:spTree>
    <p:extLst>
      <p:ext uri="{BB962C8B-B14F-4D97-AF65-F5344CB8AC3E}">
        <p14:creationId xmlns:p14="http://schemas.microsoft.com/office/powerpoint/2010/main" val="9419801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ABF-BOKU - Forschungsthemen</a:t>
            </a:r>
            <a:endParaRPr lang="de-AT" dirty="0"/>
          </a:p>
        </p:txBody>
      </p:sp>
      <p:sp>
        <p:nvSpPr>
          <p:cNvPr id="3" name="Textplatzhalter 2"/>
          <p:cNvSpPr>
            <a:spLocks noGrp="1"/>
          </p:cNvSpPr>
          <p:nvPr>
            <p:ph type="body" sz="quarter" idx="10"/>
          </p:nvPr>
        </p:nvSpPr>
        <p:spPr>
          <a:xfrm>
            <a:off x="845574" y="909277"/>
            <a:ext cx="7606217" cy="5088980"/>
          </a:xfrm>
        </p:spPr>
        <p:txBody>
          <a:bodyPr/>
          <a:lstStyle/>
          <a:p>
            <a:pPr marL="0" indent="0">
              <a:buNone/>
            </a:pPr>
            <a:r>
              <a:rPr lang="de-AT" dirty="0" smtClean="0"/>
              <a:t>Monitoring-Tools für Gasemissionen (CO</a:t>
            </a:r>
            <a:r>
              <a:rPr lang="de-AT" baseline="-25000" dirty="0" smtClean="0"/>
              <a:t>2</a:t>
            </a:r>
            <a:r>
              <a:rPr lang="de-AT" dirty="0" smtClean="0"/>
              <a:t>, </a:t>
            </a:r>
            <a:r>
              <a:rPr lang="de-AT" dirty="0"/>
              <a:t>CH</a:t>
            </a:r>
            <a:r>
              <a:rPr lang="de-AT" baseline="-25000" dirty="0"/>
              <a:t>4</a:t>
            </a:r>
            <a:r>
              <a:rPr lang="de-AT" dirty="0"/>
              <a:t>, N</a:t>
            </a:r>
            <a:r>
              <a:rPr lang="de-AT" baseline="-25000" dirty="0"/>
              <a:t>2</a:t>
            </a:r>
            <a:r>
              <a:rPr lang="de-AT" dirty="0"/>
              <a:t>O) </a:t>
            </a:r>
            <a:endParaRPr lang="de-AT" b="1" dirty="0" smtClean="0">
              <a:solidFill>
                <a:schemeClr val="accent2">
                  <a:lumMod val="75000"/>
                </a:schemeClr>
              </a:solidFill>
            </a:endParaRPr>
          </a:p>
        </p:txBody>
      </p:sp>
      <p:sp>
        <p:nvSpPr>
          <p:cNvPr id="4" name="Datumsplatzhalter 3"/>
          <p:cNvSpPr>
            <a:spLocks noGrp="1"/>
          </p:cNvSpPr>
          <p:nvPr>
            <p:ph type="dt" sz="half" idx="11"/>
          </p:nvPr>
        </p:nvSpPr>
        <p:spPr/>
        <p:txBody>
          <a:bodyPr/>
          <a:lstStyle/>
          <a:p>
            <a:fld id="{A4CA76D4-490B-4426-911A-5A67509ABD84}" type="datetime1">
              <a:rPr lang="en-GB" smtClean="0"/>
              <a:t>21/01/2020</a:t>
            </a:fld>
            <a:endParaRPr lang="en-GB" dirty="0"/>
          </a:p>
        </p:txBody>
      </p:sp>
      <p:sp>
        <p:nvSpPr>
          <p:cNvPr id="6" name="Foliennummernplatzhalter 5"/>
          <p:cNvSpPr>
            <a:spLocks noGrp="1"/>
          </p:cNvSpPr>
          <p:nvPr>
            <p:ph type="sldNum" sz="quarter" idx="13"/>
          </p:nvPr>
        </p:nvSpPr>
        <p:spPr/>
        <p:txBody>
          <a:bodyPr/>
          <a:lstStyle/>
          <a:p>
            <a:pPr>
              <a:defRPr/>
            </a:pPr>
            <a:fld id="{A9DAB3B9-D254-4E33-A844-9219AC948C3E}" type="slidenum">
              <a:rPr lang="de-DE" smtClean="0"/>
              <a:pPr>
                <a:defRPr/>
              </a:pPr>
              <a:t>20</a:t>
            </a:fld>
            <a:endParaRPr lang="de-DE" dirty="0"/>
          </a:p>
        </p:txBody>
      </p:sp>
      <p:pic>
        <p:nvPicPr>
          <p:cNvPr id="386" name="Picture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2209" y="3951767"/>
            <a:ext cx="3537224" cy="2377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7"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4467" y="1464154"/>
            <a:ext cx="3132708" cy="232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6" name="Grafik 7"/>
          <p:cNvPicPr>
            <a:picLocks noChangeAspect="1"/>
          </p:cNvPicPr>
          <p:nvPr/>
        </p:nvPicPr>
        <p:blipFill>
          <a:blip r:embed="rId4" cstate="print">
            <a:extLst>
              <a:ext uri="{28A0092B-C50C-407E-A947-70E740481C1C}">
                <a14:useLocalDpi xmlns:a14="http://schemas.microsoft.com/office/drawing/2010/main" val="0"/>
              </a:ext>
            </a:extLst>
          </a:blip>
          <a:srcRect t="2940" b="8357"/>
          <a:stretch>
            <a:fillRect/>
          </a:stretch>
        </p:blipFill>
        <p:spPr bwMode="auto">
          <a:xfrm>
            <a:off x="4824087" y="1464154"/>
            <a:ext cx="3713163"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7" name="Textfeld 8"/>
          <p:cNvSpPr txBox="1">
            <a:spLocks noChangeArrowheads="1"/>
          </p:cNvSpPr>
          <p:nvPr/>
        </p:nvSpPr>
        <p:spPr bwMode="auto">
          <a:xfrm>
            <a:off x="6217912" y="1537179"/>
            <a:ext cx="1362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l"/>
            <a:r>
              <a:rPr lang="de-AT" sz="1800" dirty="0">
                <a:solidFill>
                  <a:srgbClr val="000000"/>
                </a:solidFill>
              </a:rPr>
              <a:t>25.11.2011</a:t>
            </a:r>
          </a:p>
        </p:txBody>
      </p:sp>
      <p:pic>
        <p:nvPicPr>
          <p:cNvPr id="398" name="Grafik 9"/>
          <p:cNvPicPr>
            <a:picLocks noChangeAspect="1"/>
          </p:cNvPicPr>
          <p:nvPr/>
        </p:nvPicPr>
        <p:blipFill>
          <a:blip r:embed="rId5" cstate="print">
            <a:extLst>
              <a:ext uri="{28A0092B-C50C-407E-A947-70E740481C1C}">
                <a14:useLocalDpi xmlns:a14="http://schemas.microsoft.com/office/drawing/2010/main" val="0"/>
              </a:ext>
            </a:extLst>
          </a:blip>
          <a:srcRect t="2940" b="10785"/>
          <a:stretch>
            <a:fillRect/>
          </a:stretch>
        </p:blipFill>
        <p:spPr bwMode="auto">
          <a:xfrm>
            <a:off x="4847900" y="3951767"/>
            <a:ext cx="3748087" cy="247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 name="Textfeld 10"/>
          <p:cNvSpPr txBox="1">
            <a:spLocks noChangeArrowheads="1"/>
          </p:cNvSpPr>
          <p:nvPr/>
        </p:nvSpPr>
        <p:spPr bwMode="auto">
          <a:xfrm>
            <a:off x="6149650" y="4005742"/>
            <a:ext cx="13604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l"/>
            <a:r>
              <a:rPr lang="de-AT" sz="1800" dirty="0">
                <a:solidFill>
                  <a:srgbClr val="000000"/>
                </a:solidFill>
              </a:rPr>
              <a:t>13.03.2012</a:t>
            </a:r>
          </a:p>
        </p:txBody>
      </p:sp>
    </p:spTree>
    <p:extLst>
      <p:ext uri="{BB962C8B-B14F-4D97-AF65-F5344CB8AC3E}">
        <p14:creationId xmlns:p14="http://schemas.microsoft.com/office/powerpoint/2010/main" val="29886159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ABF-BOKU - Forschungsthemen</a:t>
            </a:r>
            <a:endParaRPr lang="de-AT" dirty="0"/>
          </a:p>
        </p:txBody>
      </p:sp>
      <p:sp>
        <p:nvSpPr>
          <p:cNvPr id="3" name="Textplatzhalter 2"/>
          <p:cNvSpPr>
            <a:spLocks noGrp="1"/>
          </p:cNvSpPr>
          <p:nvPr>
            <p:ph type="body" sz="quarter" idx="10"/>
          </p:nvPr>
        </p:nvSpPr>
        <p:spPr>
          <a:xfrm>
            <a:off x="421354" y="1415068"/>
            <a:ext cx="8266882" cy="4350106"/>
          </a:xfrm>
        </p:spPr>
        <p:txBody>
          <a:bodyPr/>
          <a:lstStyle/>
          <a:p>
            <a:pPr marL="0" indent="0">
              <a:spcAft>
                <a:spcPts val="600"/>
              </a:spcAft>
              <a:buNone/>
            </a:pPr>
            <a:r>
              <a:rPr lang="de-DE" b="1" dirty="0">
                <a:solidFill>
                  <a:schemeClr val="accent2">
                    <a:lumMod val="75000"/>
                  </a:schemeClr>
                </a:solidFill>
              </a:rPr>
              <a:t>7. Lebenszyklusanalysen </a:t>
            </a:r>
            <a:r>
              <a:rPr lang="de-DE" b="1" dirty="0" smtClean="0">
                <a:solidFill>
                  <a:schemeClr val="accent2">
                    <a:lumMod val="75000"/>
                  </a:schemeClr>
                </a:solidFill>
              </a:rPr>
              <a:t>zur Nachhaltigkeitsbewertung</a:t>
            </a:r>
          </a:p>
          <a:p>
            <a:pPr>
              <a:spcAft>
                <a:spcPts val="600"/>
              </a:spcAft>
            </a:pPr>
            <a:r>
              <a:rPr lang="de-DE" sz="2000" dirty="0"/>
              <a:t>Erfassung von </a:t>
            </a:r>
            <a:r>
              <a:rPr lang="de-DE" sz="2000" dirty="0" smtClean="0"/>
              <a:t>Umweltauswirkungen</a:t>
            </a:r>
            <a:r>
              <a:rPr lang="de-DE" sz="2000" dirty="0"/>
              <a:t>, Kosten und sozialen </a:t>
            </a:r>
            <a:r>
              <a:rPr lang="de-DE" sz="2000" dirty="0" smtClean="0"/>
              <a:t>Auswirkungen </a:t>
            </a:r>
            <a:r>
              <a:rPr lang="de-DE" sz="2000" dirty="0"/>
              <a:t>eines Produkts von der Rohstoffgewinnung bis zum Ende der </a:t>
            </a:r>
            <a:r>
              <a:rPr lang="de-DE" sz="2000" dirty="0" smtClean="0"/>
              <a:t>Lebensdauer</a:t>
            </a:r>
          </a:p>
          <a:p>
            <a:pPr>
              <a:spcAft>
                <a:spcPts val="600"/>
              </a:spcAft>
            </a:pPr>
            <a:r>
              <a:rPr lang="de-DE" sz="2000" dirty="0"/>
              <a:t>Methoden: Life Cycle Assessment (</a:t>
            </a:r>
            <a:r>
              <a:rPr lang="de-DE" sz="2000" dirty="0" smtClean="0"/>
              <a:t>LCA), soziale </a:t>
            </a:r>
            <a:r>
              <a:rPr lang="de-DE" sz="2000" dirty="0"/>
              <a:t>(z.B. </a:t>
            </a:r>
            <a:r>
              <a:rPr lang="de-DE" sz="2000" dirty="0" err="1"/>
              <a:t>Social</a:t>
            </a:r>
            <a:r>
              <a:rPr lang="de-DE" sz="2000" dirty="0"/>
              <a:t> LCA) und ökonomische Bewertung (z.B. Life Cycle </a:t>
            </a:r>
            <a:r>
              <a:rPr lang="de-DE" sz="2000" dirty="0" err="1"/>
              <a:t>Costing</a:t>
            </a:r>
            <a:r>
              <a:rPr lang="de-DE" sz="2000" dirty="0"/>
              <a:t>), </a:t>
            </a:r>
            <a:r>
              <a:rPr lang="de-DE" sz="2000" dirty="0" smtClean="0"/>
              <a:t>Carbon </a:t>
            </a:r>
            <a:r>
              <a:rPr lang="de-DE" sz="2000" dirty="0" err="1" smtClean="0"/>
              <a:t>Footprint</a:t>
            </a:r>
            <a:r>
              <a:rPr lang="de-DE" sz="2000" dirty="0" smtClean="0"/>
              <a:t>, </a:t>
            </a:r>
            <a:r>
              <a:rPr lang="de-DE" sz="2000" dirty="0"/>
              <a:t>Stoffstromanalyse (MFA</a:t>
            </a:r>
            <a:r>
              <a:rPr lang="de-DE" sz="2000" dirty="0" smtClean="0"/>
              <a:t>)</a:t>
            </a:r>
          </a:p>
        </p:txBody>
      </p:sp>
      <p:sp>
        <p:nvSpPr>
          <p:cNvPr id="4" name="Datumsplatzhalter 3"/>
          <p:cNvSpPr>
            <a:spLocks noGrp="1"/>
          </p:cNvSpPr>
          <p:nvPr>
            <p:ph type="dt" sz="half" idx="11"/>
          </p:nvPr>
        </p:nvSpPr>
        <p:spPr/>
        <p:txBody>
          <a:bodyPr/>
          <a:lstStyle/>
          <a:p>
            <a:fld id="{A4CA76D4-490B-4426-911A-5A67509ABD84}" type="datetime1">
              <a:rPr lang="en-GB" smtClean="0"/>
              <a:t>21/01/2020</a:t>
            </a:fld>
            <a:endParaRPr lang="en-GB" dirty="0"/>
          </a:p>
        </p:txBody>
      </p:sp>
      <p:sp>
        <p:nvSpPr>
          <p:cNvPr id="6" name="Foliennummernplatzhalter 5"/>
          <p:cNvSpPr>
            <a:spLocks noGrp="1"/>
          </p:cNvSpPr>
          <p:nvPr>
            <p:ph type="sldNum" sz="quarter" idx="13"/>
          </p:nvPr>
        </p:nvSpPr>
        <p:spPr/>
        <p:txBody>
          <a:bodyPr/>
          <a:lstStyle/>
          <a:p>
            <a:pPr>
              <a:defRPr/>
            </a:pPr>
            <a:fld id="{A9DAB3B9-D254-4E33-A844-9219AC948C3E}" type="slidenum">
              <a:rPr lang="de-DE" smtClean="0"/>
              <a:pPr>
                <a:defRPr/>
              </a:pPr>
              <a:t>21</a:t>
            </a:fld>
            <a:endParaRPr lang="de-DE" dirty="0"/>
          </a:p>
        </p:txBody>
      </p:sp>
      <p:pic>
        <p:nvPicPr>
          <p:cNvPr id="9" name="Grafik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78005" y="4014193"/>
            <a:ext cx="2753580" cy="2414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57022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ABF-BOKU - Forschungsthemen</a:t>
            </a:r>
            <a:endParaRPr lang="de-AT" dirty="0"/>
          </a:p>
        </p:txBody>
      </p:sp>
      <p:sp>
        <p:nvSpPr>
          <p:cNvPr id="3" name="Textplatzhalter 2"/>
          <p:cNvSpPr>
            <a:spLocks noGrp="1"/>
          </p:cNvSpPr>
          <p:nvPr>
            <p:ph type="body" sz="quarter" idx="10"/>
          </p:nvPr>
        </p:nvSpPr>
        <p:spPr>
          <a:xfrm>
            <a:off x="845574" y="909277"/>
            <a:ext cx="7606217" cy="5088980"/>
          </a:xfrm>
        </p:spPr>
        <p:txBody>
          <a:bodyPr/>
          <a:lstStyle/>
          <a:p>
            <a:pPr marL="0" indent="0">
              <a:lnSpc>
                <a:spcPct val="150000"/>
              </a:lnSpc>
              <a:buNone/>
            </a:pPr>
            <a:r>
              <a:rPr lang="de-DE" dirty="0"/>
              <a:t/>
            </a:r>
            <a:br>
              <a:rPr lang="de-DE" dirty="0"/>
            </a:br>
            <a:r>
              <a:rPr lang="de-DE" dirty="0" smtClean="0"/>
              <a:t>Neue </a:t>
            </a:r>
            <a:r>
              <a:rPr lang="de-DE" dirty="0"/>
              <a:t>Herausforderungen - Nanopartikel im </a:t>
            </a:r>
            <a:r>
              <a:rPr lang="de-DE" dirty="0" smtClean="0"/>
              <a:t>Abfall</a:t>
            </a:r>
          </a:p>
          <a:p>
            <a:r>
              <a:rPr lang="de-DE" sz="2000" dirty="0"/>
              <a:t>Forschung </a:t>
            </a:r>
            <a:r>
              <a:rPr lang="de-DE" sz="2000" dirty="0" smtClean="0"/>
              <a:t>zu </a:t>
            </a:r>
            <a:r>
              <a:rPr lang="de-DE" sz="2000" dirty="0"/>
              <a:t>Umweltrelevanz von </a:t>
            </a:r>
            <a:r>
              <a:rPr lang="de-DE" sz="2000" dirty="0" smtClean="0"/>
              <a:t>Nanopartikeln, Nanomaterialien </a:t>
            </a:r>
            <a:r>
              <a:rPr lang="de-DE" sz="2000" dirty="0"/>
              <a:t>in </a:t>
            </a:r>
            <a:r>
              <a:rPr lang="de-DE" sz="2000" dirty="0" smtClean="0"/>
              <a:t>Abfällen </a:t>
            </a:r>
            <a:r>
              <a:rPr lang="de-DE" sz="2000" dirty="0"/>
              <a:t>und deren Reaktionen bei der </a:t>
            </a:r>
            <a:r>
              <a:rPr lang="de-DE" sz="2000" dirty="0" smtClean="0"/>
              <a:t>Abfallbehandlung</a:t>
            </a:r>
            <a:endParaRPr lang="de-DE" sz="2000" dirty="0"/>
          </a:p>
        </p:txBody>
      </p:sp>
      <p:sp>
        <p:nvSpPr>
          <p:cNvPr id="4" name="Datumsplatzhalter 3"/>
          <p:cNvSpPr>
            <a:spLocks noGrp="1"/>
          </p:cNvSpPr>
          <p:nvPr>
            <p:ph type="dt" sz="half" idx="11"/>
          </p:nvPr>
        </p:nvSpPr>
        <p:spPr/>
        <p:txBody>
          <a:bodyPr/>
          <a:lstStyle/>
          <a:p>
            <a:fld id="{A4CA76D4-490B-4426-911A-5A67509ABD84}" type="datetime1">
              <a:rPr lang="en-GB" smtClean="0"/>
              <a:t>21/01/2020</a:t>
            </a:fld>
            <a:endParaRPr lang="en-GB" dirty="0"/>
          </a:p>
        </p:txBody>
      </p:sp>
      <p:sp>
        <p:nvSpPr>
          <p:cNvPr id="6" name="Foliennummernplatzhalter 5"/>
          <p:cNvSpPr>
            <a:spLocks noGrp="1"/>
          </p:cNvSpPr>
          <p:nvPr>
            <p:ph type="sldNum" sz="quarter" idx="13"/>
          </p:nvPr>
        </p:nvSpPr>
        <p:spPr/>
        <p:txBody>
          <a:bodyPr/>
          <a:lstStyle/>
          <a:p>
            <a:pPr>
              <a:defRPr/>
            </a:pPr>
            <a:fld id="{A9DAB3B9-D254-4E33-A844-9219AC948C3E}" type="slidenum">
              <a:rPr lang="de-DE" smtClean="0"/>
              <a:pPr>
                <a:defRPr/>
              </a:pPr>
              <a:t>22</a:t>
            </a:fld>
            <a:endParaRPr lang="de-DE" dirty="0"/>
          </a:p>
        </p:txBody>
      </p:sp>
      <p:pic>
        <p:nvPicPr>
          <p:cNvPr id="13" name="Picture 8" descr="schaubil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855" y="3385232"/>
            <a:ext cx="4922838" cy="261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61130" y="3456670"/>
            <a:ext cx="3937000" cy="2468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60983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ABF-BOKU - </a:t>
            </a:r>
            <a:r>
              <a:rPr lang="de-AT" dirty="0" smtClean="0"/>
              <a:t>CEWA</a:t>
            </a:r>
            <a:endParaRPr lang="de-AT" dirty="0"/>
          </a:p>
        </p:txBody>
      </p:sp>
      <p:sp>
        <p:nvSpPr>
          <p:cNvPr id="3" name="Textplatzhalter 2"/>
          <p:cNvSpPr>
            <a:spLocks noGrp="1"/>
          </p:cNvSpPr>
          <p:nvPr>
            <p:ph type="body" sz="quarter" idx="10"/>
          </p:nvPr>
        </p:nvSpPr>
        <p:spPr>
          <a:xfrm>
            <a:off x="845574" y="909277"/>
            <a:ext cx="7606217" cy="5088980"/>
          </a:xfrm>
        </p:spPr>
        <p:txBody>
          <a:bodyPr/>
          <a:lstStyle/>
          <a:p>
            <a:pPr marL="0" indent="0">
              <a:lnSpc>
                <a:spcPct val="150000"/>
              </a:lnSpc>
              <a:buNone/>
            </a:pPr>
            <a:r>
              <a:rPr lang="de-DE" dirty="0"/>
              <a:t/>
            </a:r>
            <a:br>
              <a:rPr lang="de-DE" dirty="0"/>
            </a:br>
            <a:r>
              <a:rPr lang="de-DE" b="1" dirty="0" smtClean="0"/>
              <a:t>Neues Projekt  - neue Ideen – neue Erkenntnisse</a:t>
            </a:r>
          </a:p>
          <a:p>
            <a:r>
              <a:rPr lang="de-DE" dirty="0" smtClean="0"/>
              <a:t>Vom Austausch </a:t>
            </a:r>
            <a:r>
              <a:rPr lang="de-DE" dirty="0"/>
              <a:t>der Expertisen der unterschiedlichen </a:t>
            </a:r>
            <a:r>
              <a:rPr lang="de-DE" dirty="0" smtClean="0"/>
              <a:t>Partner profitieren</a:t>
            </a:r>
            <a:endParaRPr lang="de-DE" dirty="0"/>
          </a:p>
          <a:p>
            <a:r>
              <a:rPr lang="de-DE" dirty="0" smtClean="0"/>
              <a:t>eigene </a:t>
            </a:r>
            <a:r>
              <a:rPr lang="de-DE" dirty="0"/>
              <a:t>Expertise </a:t>
            </a:r>
            <a:r>
              <a:rPr lang="de-DE" dirty="0" smtClean="0"/>
              <a:t>stärken im Bereich</a:t>
            </a:r>
          </a:p>
          <a:p>
            <a:pPr lvl="1"/>
            <a:r>
              <a:rPr lang="de-DE" dirty="0" smtClean="0"/>
              <a:t>Lebensmittelabfallvermeidung </a:t>
            </a:r>
          </a:p>
          <a:p>
            <a:pPr lvl="1"/>
            <a:r>
              <a:rPr lang="de-DE" dirty="0" smtClean="0"/>
              <a:t>Re-</a:t>
            </a:r>
            <a:r>
              <a:rPr lang="de-DE" dirty="0" err="1" smtClean="0"/>
              <a:t>use</a:t>
            </a:r>
            <a:r>
              <a:rPr lang="de-DE" dirty="0" smtClean="0"/>
              <a:t> und</a:t>
            </a:r>
          </a:p>
          <a:p>
            <a:pPr lvl="1"/>
            <a:r>
              <a:rPr lang="de-AT" dirty="0" err="1" smtClean="0"/>
              <a:t>Littering</a:t>
            </a:r>
            <a:endParaRPr lang="de-DE" sz="2000" dirty="0"/>
          </a:p>
        </p:txBody>
      </p:sp>
      <p:sp>
        <p:nvSpPr>
          <p:cNvPr id="4" name="Datumsplatzhalter 3"/>
          <p:cNvSpPr>
            <a:spLocks noGrp="1"/>
          </p:cNvSpPr>
          <p:nvPr>
            <p:ph type="dt" sz="half" idx="11"/>
          </p:nvPr>
        </p:nvSpPr>
        <p:spPr/>
        <p:txBody>
          <a:bodyPr/>
          <a:lstStyle/>
          <a:p>
            <a:fld id="{A4CA76D4-490B-4426-911A-5A67509ABD84}" type="datetime1">
              <a:rPr lang="en-GB" smtClean="0"/>
              <a:t>21/01/2020</a:t>
            </a:fld>
            <a:endParaRPr lang="en-GB" dirty="0"/>
          </a:p>
        </p:txBody>
      </p:sp>
      <p:sp>
        <p:nvSpPr>
          <p:cNvPr id="6" name="Foliennummernplatzhalter 5"/>
          <p:cNvSpPr>
            <a:spLocks noGrp="1"/>
          </p:cNvSpPr>
          <p:nvPr>
            <p:ph type="sldNum" sz="quarter" idx="13"/>
          </p:nvPr>
        </p:nvSpPr>
        <p:spPr/>
        <p:txBody>
          <a:bodyPr/>
          <a:lstStyle/>
          <a:p>
            <a:pPr>
              <a:defRPr/>
            </a:pPr>
            <a:fld id="{A9DAB3B9-D254-4E33-A844-9219AC948C3E}" type="slidenum">
              <a:rPr lang="de-DE" smtClean="0"/>
              <a:pPr>
                <a:defRPr/>
              </a:pPr>
              <a:t>23</a:t>
            </a:fld>
            <a:endParaRPr lang="de-DE" dirty="0"/>
          </a:p>
        </p:txBody>
      </p:sp>
    </p:spTree>
    <p:extLst>
      <p:ext uri="{BB962C8B-B14F-4D97-AF65-F5344CB8AC3E}">
        <p14:creationId xmlns:p14="http://schemas.microsoft.com/office/powerpoint/2010/main" val="6604576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1756881" y="1853550"/>
            <a:ext cx="5818419" cy="1263276"/>
          </a:xfrm>
        </p:spPr>
        <p:txBody>
          <a:bodyPr/>
          <a:lstStyle/>
          <a:p>
            <a:r>
              <a:rPr lang="de-AT" dirty="0" err="1" smtClean="0"/>
              <a:t>Děkuji</a:t>
            </a:r>
            <a:r>
              <a:rPr lang="de-AT" dirty="0" smtClean="0"/>
              <a:t>!</a:t>
            </a:r>
            <a:endParaRPr lang="de-AT" dirty="0"/>
          </a:p>
          <a:p>
            <a:r>
              <a:rPr lang="de-AT" dirty="0" smtClean="0"/>
              <a:t>Danke!</a:t>
            </a:r>
            <a:endParaRPr lang="en-GB" dirty="0"/>
          </a:p>
        </p:txBody>
      </p:sp>
    </p:spTree>
    <p:extLst>
      <p:ext uri="{BB962C8B-B14F-4D97-AF65-F5344CB8AC3E}">
        <p14:creationId xmlns:p14="http://schemas.microsoft.com/office/powerpoint/2010/main" val="35186591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11"/>
          </p:nvPr>
        </p:nvSpPr>
        <p:spPr>
          <a:xfrm>
            <a:off x="7453268" y="6514083"/>
            <a:ext cx="1083982" cy="288000"/>
          </a:xfrm>
        </p:spPr>
        <p:txBody>
          <a:bodyPr/>
          <a:lstStyle/>
          <a:p>
            <a:fld id="{55E4FA4F-714A-42F9-920B-2F22F91F39E9}" type="datetime1">
              <a:rPr lang="en-GB" smtClean="0"/>
              <a:t>21/01/2020</a:t>
            </a:fld>
            <a:endParaRPr lang="en-US" dirty="0"/>
          </a:p>
        </p:txBody>
      </p:sp>
      <p:sp>
        <p:nvSpPr>
          <p:cNvPr id="4" name="Foliennummernplatzhalter 3"/>
          <p:cNvSpPr>
            <a:spLocks noGrp="1"/>
          </p:cNvSpPr>
          <p:nvPr>
            <p:ph type="sldNum" sz="quarter" idx="13"/>
          </p:nvPr>
        </p:nvSpPr>
        <p:spPr>
          <a:xfrm>
            <a:off x="8688236" y="6509048"/>
            <a:ext cx="304800" cy="288000"/>
          </a:xfrm>
        </p:spPr>
        <p:txBody>
          <a:bodyPr/>
          <a:lstStyle/>
          <a:p>
            <a:pPr>
              <a:defRPr/>
            </a:pPr>
            <a:fld id="{A9DAB3B9-D254-4E33-A844-9219AC948C3E}" type="slidenum">
              <a:rPr lang="en-US" smtClean="0"/>
              <a:pPr>
                <a:defRPr/>
              </a:pPr>
              <a:t>3</a:t>
            </a:fld>
            <a:endParaRPr lang="en-US" dirty="0"/>
          </a:p>
        </p:txBody>
      </p:sp>
      <p:sp>
        <p:nvSpPr>
          <p:cNvPr id="5" name="Titel 4"/>
          <p:cNvSpPr>
            <a:spLocks noGrp="1"/>
          </p:cNvSpPr>
          <p:nvPr>
            <p:ph type="title"/>
          </p:nvPr>
        </p:nvSpPr>
        <p:spPr/>
        <p:txBody>
          <a:bodyPr/>
          <a:lstStyle/>
          <a:p>
            <a:r>
              <a:rPr lang="de-DE" dirty="0" smtClean="0"/>
              <a:t>Universität für Bodenkultur (BOKU), Wien</a:t>
            </a:r>
            <a:endParaRPr lang="de-DE" dirty="0"/>
          </a:p>
        </p:txBody>
      </p:sp>
      <p:sp>
        <p:nvSpPr>
          <p:cNvPr id="6" name="Textplatzhalter 5"/>
          <p:cNvSpPr>
            <a:spLocks noGrp="1"/>
          </p:cNvSpPr>
          <p:nvPr>
            <p:ph type="body" sz="quarter" idx="10"/>
          </p:nvPr>
        </p:nvSpPr>
        <p:spPr>
          <a:xfrm>
            <a:off x="334100" y="1432490"/>
            <a:ext cx="8354136" cy="4350106"/>
          </a:xfrm>
        </p:spPr>
        <p:txBody>
          <a:bodyPr/>
          <a:lstStyle/>
          <a:p>
            <a:r>
              <a:rPr lang="de-DE" sz="2000" dirty="0" smtClean="0"/>
              <a:t>Gründung</a:t>
            </a:r>
            <a:r>
              <a:rPr lang="en-US" sz="2000" dirty="0" smtClean="0"/>
              <a:t> in 1872</a:t>
            </a:r>
          </a:p>
          <a:p>
            <a:r>
              <a:rPr lang="de-DE" sz="2000" dirty="0"/>
              <a:t>8 Bachelor- und 25 Masterstudien</a:t>
            </a:r>
            <a:endParaRPr lang="en-US" sz="2000" dirty="0"/>
          </a:p>
          <a:p>
            <a:r>
              <a:rPr lang="en-US" sz="2000" dirty="0"/>
              <a:t>Ca. 12,030 </a:t>
            </a:r>
            <a:r>
              <a:rPr lang="de-DE" sz="2000" dirty="0" smtClean="0"/>
              <a:t>Studierende</a:t>
            </a:r>
            <a:r>
              <a:rPr lang="en-US" sz="2000" dirty="0" smtClean="0"/>
              <a:t> </a:t>
            </a:r>
            <a:r>
              <a:rPr lang="en-US" sz="2000" dirty="0"/>
              <a:t>/ </a:t>
            </a:r>
            <a:r>
              <a:rPr lang="en-GB" sz="2000" dirty="0"/>
              <a:t>2,140 </a:t>
            </a:r>
            <a:r>
              <a:rPr lang="de-AT" sz="2000" dirty="0" err="1"/>
              <a:t>ProfessorInnen</a:t>
            </a:r>
            <a:r>
              <a:rPr lang="en-GB" sz="2000" dirty="0"/>
              <a:t> &amp;	 </a:t>
            </a:r>
            <a:r>
              <a:rPr lang="de-AT" sz="2000" dirty="0"/>
              <a:t>wissenschaftliche </a:t>
            </a:r>
            <a:r>
              <a:rPr lang="de-AT" sz="2000" dirty="0" err="1"/>
              <a:t>MitarbeiterInnen</a:t>
            </a:r>
            <a:r>
              <a:rPr lang="en-GB" sz="2000" dirty="0"/>
              <a:t> </a:t>
            </a:r>
          </a:p>
          <a:p>
            <a:r>
              <a:rPr lang="en-US" sz="2000" dirty="0" smtClean="0"/>
              <a:t>15 Departments</a:t>
            </a:r>
          </a:p>
          <a:p>
            <a:r>
              <a:rPr lang="en-US" sz="2000" dirty="0" smtClean="0"/>
              <a:t>8 </a:t>
            </a:r>
            <a:r>
              <a:rPr lang="en-US" sz="2000" dirty="0" err="1" smtClean="0"/>
              <a:t>Kompetenzfelder</a:t>
            </a:r>
            <a:r>
              <a:rPr lang="en-US" sz="2000" dirty="0" smtClean="0"/>
              <a:t>:</a:t>
            </a:r>
          </a:p>
          <a:p>
            <a:pPr lvl="1"/>
            <a:r>
              <a:rPr lang="de-DE" sz="1700" dirty="0"/>
              <a:t>Boden- und Landökosysteme, Wasser – Atmosphäre – Umwelt, Lebensraum und Landschaft, Nachwachsende Rohstoffe und ressourceneffiziente Technologien, Lebensmittel – Ernährung – Gesundheit, Biotechnologie, Nanowissenschaften und -technologie, Ressourcen und gesellschaftliche Dynamik </a:t>
            </a:r>
            <a:endParaRPr lang="en-US" sz="1700" dirty="0" smtClean="0"/>
          </a:p>
          <a:p>
            <a:endParaRPr lang="en-US" sz="2000" dirty="0" smtClean="0"/>
          </a:p>
          <a:p>
            <a:endParaRPr lang="en-US" sz="2000" dirty="0"/>
          </a:p>
        </p:txBody>
      </p:sp>
      <p:pic>
        <p:nvPicPr>
          <p:cNvPr id="7" name="Picture 4" descr="http://www.boku.ac.at/fileadmin/BOKU-Topstories/Top-Stories/2015/Hauptgebaeude-BOKU-Historisch_original.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316161" y="788580"/>
            <a:ext cx="2827839" cy="155722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ww.boku.ac.at/fileadmin/data/H01000/H10090/H10400/H10420/ueberdieboku/projekte/UFT/UFT_Relaunch/Standort_tulln/02_UFT/02_Geb%C3%A4ude_Download/01_Geb%C3%A4ude_Fotos/IMG_8496.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334100" y="4925470"/>
            <a:ext cx="2113101" cy="147363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http://www.boku.ac.at/fileadmin/data/H01000/H10090/H10400/H10420/Geschichte/Files_altes_BOKUweb/2012_Exner_Haus-Gro%C3%9F_mit_Flaggen_Copyright2012-Nagy_C.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2447201" y="4925470"/>
            <a:ext cx="2209544" cy="147363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https://biotop.boku.ac.at/Photos/vibt1.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656746" y="4925471"/>
            <a:ext cx="1788422" cy="147363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http://www.big.at/fileadmin/user_upload/Media/03_Projekte/Projektdatenbank/BOKU_Wien_35/boku_content1.jpg"/>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6445168" y="4925471"/>
            <a:ext cx="2471838" cy="147566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s://www.boku.ac.at/fileadmin/_processed_/f/c/csm_Themengruppe_BOKU_Mendel-Haus_ZG_69b53d5cd1.jp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063992" y="911843"/>
            <a:ext cx="3080008" cy="1257146"/>
          </a:xfrm>
          <a:prstGeom prst="rect">
            <a:avLst/>
          </a:prstGeom>
          <a:noFill/>
          <a:extLst>
            <a:ext uri="{909E8E84-426E-40DD-AFC4-6F175D3DCCD1}">
              <a14:hiddenFill xmlns:a14="http://schemas.microsoft.com/office/drawing/2010/main">
                <a:solidFill>
                  <a:srgbClr val="FFFFFF"/>
                </a:solidFill>
              </a14:hiddenFill>
            </a:ext>
          </a:extLst>
        </p:spPr>
      </p:pic>
      <p:pic>
        <p:nvPicPr>
          <p:cNvPr id="13" name="Grafik 12"/>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5071284" y="1011950"/>
            <a:ext cx="880477" cy="841080"/>
          </a:xfrm>
          <a:prstGeom prst="rect">
            <a:avLst/>
          </a:prstGeom>
        </p:spPr>
      </p:pic>
    </p:spTree>
    <p:extLst>
      <p:ext uri="{BB962C8B-B14F-4D97-AF65-F5344CB8AC3E}">
        <p14:creationId xmlns:p14="http://schemas.microsoft.com/office/powerpoint/2010/main" val="1198029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xit" presetSubtype="0" fill="hold" nodeType="withEffect">
                                  <p:stCondLst>
                                    <p:cond delay="0"/>
                                  </p:stCondLst>
                                  <p:childTnLst>
                                    <p:animEffect transition="out" filter="fade">
                                      <p:cBhvr>
                                        <p:cTn id="9" dur="500"/>
                                        <p:tgtEl>
                                          <p:spTgt spid="7"/>
                                        </p:tgtEl>
                                      </p:cBhvr>
                                    </p:animEffect>
                                    <p:set>
                                      <p:cBhvr>
                                        <p:cTn id="10"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11"/>
          </p:nvPr>
        </p:nvSpPr>
        <p:spPr>
          <a:xfrm>
            <a:off x="7453268" y="6514083"/>
            <a:ext cx="1083982" cy="288000"/>
          </a:xfrm>
        </p:spPr>
        <p:txBody>
          <a:bodyPr/>
          <a:lstStyle/>
          <a:p>
            <a:fld id="{8653E816-3CA6-458F-BCFB-710B7888CBBC}" type="datetime1">
              <a:rPr lang="en-GB" smtClean="0"/>
              <a:t>21/01/2020</a:t>
            </a:fld>
            <a:endParaRPr lang="en-US" dirty="0"/>
          </a:p>
        </p:txBody>
      </p:sp>
      <p:sp>
        <p:nvSpPr>
          <p:cNvPr id="4" name="Foliennummernplatzhalter 3"/>
          <p:cNvSpPr>
            <a:spLocks noGrp="1"/>
          </p:cNvSpPr>
          <p:nvPr>
            <p:ph type="sldNum" sz="quarter" idx="13"/>
          </p:nvPr>
        </p:nvSpPr>
        <p:spPr>
          <a:xfrm>
            <a:off x="8688236" y="6509048"/>
            <a:ext cx="304800" cy="288000"/>
          </a:xfrm>
        </p:spPr>
        <p:txBody>
          <a:bodyPr/>
          <a:lstStyle/>
          <a:p>
            <a:pPr>
              <a:defRPr/>
            </a:pPr>
            <a:fld id="{A9DAB3B9-D254-4E33-A844-9219AC948C3E}" type="slidenum">
              <a:rPr lang="de-DE" smtClean="0"/>
              <a:pPr>
                <a:defRPr/>
              </a:pPr>
              <a:t>4</a:t>
            </a:fld>
            <a:endParaRPr lang="de-DE" dirty="0"/>
          </a:p>
        </p:txBody>
      </p:sp>
      <p:sp>
        <p:nvSpPr>
          <p:cNvPr id="5" name="Titel 4"/>
          <p:cNvSpPr>
            <a:spLocks noGrp="1"/>
          </p:cNvSpPr>
          <p:nvPr>
            <p:ph type="title"/>
          </p:nvPr>
        </p:nvSpPr>
        <p:spPr/>
        <p:txBody>
          <a:bodyPr/>
          <a:lstStyle/>
          <a:p>
            <a:r>
              <a:rPr lang="de-DE" dirty="0"/>
              <a:t>Universität für Bodenkultur (BOKU), Wien</a:t>
            </a:r>
            <a:endParaRPr lang="en-GB" dirty="0"/>
          </a:p>
        </p:txBody>
      </p:sp>
      <p:graphicFrame>
        <p:nvGraphicFramePr>
          <p:cNvPr id="9" name="Inhaltsplatzhalter 9"/>
          <p:cNvGraphicFramePr>
            <a:graphicFrameLocks/>
          </p:cNvGraphicFramePr>
          <p:nvPr>
            <p:extLst>
              <p:ext uri="{D42A27DB-BD31-4B8C-83A1-F6EECF244321}">
                <p14:modId xmlns:p14="http://schemas.microsoft.com/office/powerpoint/2010/main" val="3120369817"/>
              </p:ext>
            </p:extLst>
          </p:nvPr>
        </p:nvGraphicFramePr>
        <p:xfrm>
          <a:off x="435528" y="1264057"/>
          <a:ext cx="8462287" cy="4622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Picture 2" descr="http://www.boku.ac.at/fileadmin/data/topstories_pre2014/03_10.jpg"/>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343115" y="3328135"/>
            <a:ext cx="584105" cy="597971"/>
          </a:xfrm>
          <a:prstGeom prst="roundRect">
            <a:avLst>
              <a:gd name="adj" fmla="val 4167"/>
            </a:avLst>
          </a:prstGeom>
          <a:solidFill>
            <a:srgbClr val="FFFFFF"/>
          </a:solidFill>
          <a:ln w="19050" cap="sq">
            <a:solidFill>
              <a:srgbClr val="EAEAEA"/>
            </a:solidFill>
            <a:miter lim="800000"/>
          </a:ln>
          <a:effectLst/>
          <a:scene3d>
            <a:camera prst="orthographicFront"/>
            <a:lightRig rig="threePt" dir="t">
              <a:rot lat="0" lon="0" rev="2700000"/>
            </a:lightRig>
          </a:scene3d>
          <a:sp3d contourW="6350">
            <a:bevelT h="38100"/>
            <a:contourClr>
              <a:srgbClr val="C0C0C0"/>
            </a:contourClr>
          </a:sp3d>
          <a:extLst/>
        </p:spPr>
      </p:pic>
    </p:spTree>
    <p:extLst>
      <p:ext uri="{BB962C8B-B14F-4D97-AF65-F5344CB8AC3E}">
        <p14:creationId xmlns:p14="http://schemas.microsoft.com/office/powerpoint/2010/main" val="41978933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11"/>
          </p:nvPr>
        </p:nvSpPr>
        <p:spPr>
          <a:xfrm>
            <a:off x="7453268" y="6514083"/>
            <a:ext cx="1083982" cy="288000"/>
          </a:xfrm>
        </p:spPr>
        <p:txBody>
          <a:bodyPr/>
          <a:lstStyle/>
          <a:p>
            <a:fld id="{251F9824-84AF-4F3D-A4E8-51A95ADDEE1E}" type="datetime1">
              <a:rPr lang="en-GB" smtClean="0"/>
              <a:t>21/01/2020</a:t>
            </a:fld>
            <a:endParaRPr lang="en-US" dirty="0"/>
          </a:p>
        </p:txBody>
      </p:sp>
      <p:sp>
        <p:nvSpPr>
          <p:cNvPr id="4" name="Foliennummernplatzhalter 3"/>
          <p:cNvSpPr>
            <a:spLocks noGrp="1"/>
          </p:cNvSpPr>
          <p:nvPr>
            <p:ph type="sldNum" sz="quarter" idx="13"/>
          </p:nvPr>
        </p:nvSpPr>
        <p:spPr>
          <a:xfrm>
            <a:off x="8688236" y="6509048"/>
            <a:ext cx="304800" cy="288000"/>
          </a:xfrm>
        </p:spPr>
        <p:txBody>
          <a:bodyPr/>
          <a:lstStyle/>
          <a:p>
            <a:pPr>
              <a:defRPr/>
            </a:pPr>
            <a:fld id="{A9DAB3B9-D254-4E33-A844-9219AC948C3E}" type="slidenum">
              <a:rPr lang="de-DE" smtClean="0"/>
              <a:pPr>
                <a:defRPr/>
              </a:pPr>
              <a:t>5</a:t>
            </a:fld>
            <a:endParaRPr lang="de-DE" dirty="0"/>
          </a:p>
        </p:txBody>
      </p:sp>
      <p:sp>
        <p:nvSpPr>
          <p:cNvPr id="5" name="Titel 4"/>
          <p:cNvSpPr>
            <a:spLocks noGrp="1"/>
          </p:cNvSpPr>
          <p:nvPr>
            <p:ph type="title"/>
          </p:nvPr>
        </p:nvSpPr>
        <p:spPr/>
        <p:txBody>
          <a:bodyPr/>
          <a:lstStyle/>
          <a:p>
            <a:r>
              <a:rPr lang="de-AT" dirty="0" smtClean="0"/>
              <a:t>ABF-BOKU Team</a:t>
            </a:r>
            <a:endParaRPr lang="en-GB" dirty="0"/>
          </a:p>
        </p:txBody>
      </p:sp>
      <p:pic>
        <p:nvPicPr>
          <p:cNvPr id="8" name="Picture 2" descr="Bild könnte enthalten: 17 Personen, Personen, die lachen, Personen, die stehen, Baum, Gras, Hund, Kind, im Freien und Natu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4878" y="933680"/>
            <a:ext cx="8073252" cy="5380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00415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3037" y="761218"/>
            <a:ext cx="3768675" cy="3752940"/>
          </a:xfrm>
          <a:prstGeom prst="rect">
            <a:avLst/>
          </a:prstGeom>
        </p:spPr>
      </p:pic>
      <p:sp>
        <p:nvSpPr>
          <p:cNvPr id="3" name="Datumsplatzhalter 2"/>
          <p:cNvSpPr>
            <a:spLocks noGrp="1"/>
          </p:cNvSpPr>
          <p:nvPr>
            <p:ph type="dt" sz="half" idx="11"/>
          </p:nvPr>
        </p:nvSpPr>
        <p:spPr>
          <a:xfrm>
            <a:off x="7356297" y="6514083"/>
            <a:ext cx="1180953" cy="288000"/>
          </a:xfrm>
        </p:spPr>
        <p:txBody>
          <a:bodyPr/>
          <a:lstStyle/>
          <a:p>
            <a:fld id="{829167D9-3D87-4875-AECF-294938D9F62C}" type="datetime1">
              <a:rPr lang="en-GB" sz="1400" smtClean="0">
                <a:latin typeface="Segoe UI" panose="020B0502040204020203" pitchFamily="34" charset="0"/>
                <a:cs typeface="Segoe UI" panose="020B0502040204020203" pitchFamily="34" charset="0"/>
              </a:rPr>
              <a:t>21/01/2020</a:t>
            </a:fld>
            <a:endParaRPr lang="en-US" sz="1400" dirty="0">
              <a:latin typeface="Segoe UI" panose="020B0502040204020203" pitchFamily="34" charset="0"/>
              <a:cs typeface="Segoe UI" panose="020B0502040204020203" pitchFamily="34" charset="0"/>
            </a:endParaRPr>
          </a:p>
        </p:txBody>
      </p:sp>
      <p:sp>
        <p:nvSpPr>
          <p:cNvPr id="4" name="Foliennummernplatzhalter 3"/>
          <p:cNvSpPr>
            <a:spLocks noGrp="1"/>
          </p:cNvSpPr>
          <p:nvPr>
            <p:ph type="sldNum" sz="quarter" idx="13"/>
          </p:nvPr>
        </p:nvSpPr>
        <p:spPr>
          <a:xfrm>
            <a:off x="8688236" y="6509048"/>
            <a:ext cx="304800" cy="288000"/>
          </a:xfrm>
        </p:spPr>
        <p:txBody>
          <a:bodyPr/>
          <a:lstStyle/>
          <a:p>
            <a:pPr>
              <a:defRPr/>
            </a:pPr>
            <a:fld id="{A9DAB3B9-D254-4E33-A844-9219AC948C3E}" type="slidenum">
              <a:rPr lang="de-DE" sz="1400" smtClean="0">
                <a:latin typeface="Segoe UI" panose="020B0502040204020203" pitchFamily="34" charset="0"/>
                <a:cs typeface="Segoe UI" panose="020B0502040204020203" pitchFamily="34" charset="0"/>
              </a:rPr>
              <a:pPr>
                <a:defRPr/>
              </a:pPr>
              <a:t>6</a:t>
            </a:fld>
            <a:endParaRPr lang="de-DE" sz="1400" dirty="0">
              <a:latin typeface="Segoe UI" panose="020B0502040204020203" pitchFamily="34" charset="0"/>
              <a:cs typeface="Segoe UI" panose="020B0502040204020203" pitchFamily="34" charset="0"/>
            </a:endParaRPr>
          </a:p>
        </p:txBody>
      </p:sp>
      <p:pic>
        <p:nvPicPr>
          <p:cNvPr id="13" name="Picture 2" descr="http://www.wau.boku.ac.at/fileadmin/_processed_/5/d/csm_leiterplatten_5cc65e3f49.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67223" y="1775278"/>
            <a:ext cx="2045232" cy="136348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http://www.wau.boku.ac.at/fileadmin/_processed_/e/e/csm_Lebensmittel_e76a89ea13.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045566" y="1775278"/>
            <a:ext cx="1972292" cy="147586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http://www.wau.boku.ac.at/fileadmin/_processed_/c/a/csm_nanoKAP_2_web_6181941f10.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503782" y="3805341"/>
            <a:ext cx="1982565" cy="153627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http://www.wau.boku.ac.at/fileadmin/_processed_/6/6/csm_Nachsorge_von_Deponie_3_52d32a6553.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790244" y="4641580"/>
            <a:ext cx="1922844" cy="1441479"/>
          </a:xfrm>
          <a:prstGeom prst="rect">
            <a:avLst/>
          </a:prstGeom>
          <a:noFill/>
          <a:extLst>
            <a:ext uri="{909E8E84-426E-40DD-AFC4-6F175D3DCCD1}">
              <a14:hiddenFill xmlns:a14="http://schemas.microsoft.com/office/drawing/2010/main">
                <a:solidFill>
                  <a:srgbClr val="FFFFFF"/>
                </a:solidFill>
              </a14:hiddenFill>
            </a:ext>
          </a:extLst>
        </p:spPr>
      </p:pic>
      <p:sp>
        <p:nvSpPr>
          <p:cNvPr id="17" name="Rechteck 16"/>
          <p:cNvSpPr/>
          <p:nvPr/>
        </p:nvSpPr>
        <p:spPr>
          <a:xfrm>
            <a:off x="7019299" y="3251143"/>
            <a:ext cx="1998559" cy="307777"/>
          </a:xfrm>
          <a:prstGeom prst="rect">
            <a:avLst/>
          </a:prstGeom>
        </p:spPr>
        <p:txBody>
          <a:bodyPr wrap="none">
            <a:spAutoFit/>
          </a:bodyPr>
          <a:lstStyle/>
          <a:p>
            <a:pPr lvl="0"/>
            <a:r>
              <a:rPr lang="de-AT" sz="1400" dirty="0">
                <a:solidFill>
                  <a:prstClr val="black"/>
                </a:solidFill>
                <a:latin typeface="Segoe UI" panose="020B0502040204020203" pitchFamily="34" charset="0"/>
                <a:cs typeface="Segoe UI" panose="020B0502040204020203" pitchFamily="34" charset="0"/>
              </a:rPr>
              <a:t>Lebensmittel im </a:t>
            </a:r>
            <a:r>
              <a:rPr lang="de-AT" sz="1400" dirty="0" smtClean="0">
                <a:solidFill>
                  <a:prstClr val="black"/>
                </a:solidFill>
                <a:latin typeface="Segoe UI" panose="020B0502040204020203" pitchFamily="34" charset="0"/>
                <a:cs typeface="Segoe UI" panose="020B0502040204020203" pitchFamily="34" charset="0"/>
              </a:rPr>
              <a:t>Abfall</a:t>
            </a:r>
            <a:endParaRPr lang="de-AT" sz="1400" dirty="0">
              <a:solidFill>
                <a:prstClr val="black"/>
              </a:solidFill>
              <a:latin typeface="Segoe UI" panose="020B0502040204020203" pitchFamily="34" charset="0"/>
              <a:cs typeface="Segoe UI" panose="020B0502040204020203" pitchFamily="34" charset="0"/>
            </a:endParaRPr>
          </a:p>
        </p:txBody>
      </p:sp>
      <p:sp>
        <p:nvSpPr>
          <p:cNvPr id="18" name="Rechteck 17"/>
          <p:cNvSpPr/>
          <p:nvPr/>
        </p:nvSpPr>
        <p:spPr>
          <a:xfrm>
            <a:off x="506346" y="3120612"/>
            <a:ext cx="1478930" cy="307777"/>
          </a:xfrm>
          <a:prstGeom prst="rect">
            <a:avLst/>
          </a:prstGeom>
        </p:spPr>
        <p:txBody>
          <a:bodyPr wrap="none">
            <a:spAutoFit/>
          </a:bodyPr>
          <a:lstStyle/>
          <a:p>
            <a:pPr lvl="0"/>
            <a:r>
              <a:rPr lang="de-AT" sz="1400" dirty="0">
                <a:solidFill>
                  <a:prstClr val="black"/>
                </a:solidFill>
                <a:latin typeface="Segoe UI" panose="020B0502040204020203" pitchFamily="34" charset="0"/>
                <a:cs typeface="Segoe UI" panose="020B0502040204020203" pitchFamily="34" charset="0"/>
              </a:rPr>
              <a:t>Elektroaltgeräte </a:t>
            </a:r>
          </a:p>
        </p:txBody>
      </p:sp>
      <p:sp>
        <p:nvSpPr>
          <p:cNvPr id="19" name="Rechteck 18"/>
          <p:cNvSpPr/>
          <p:nvPr/>
        </p:nvSpPr>
        <p:spPr>
          <a:xfrm>
            <a:off x="120531" y="5335693"/>
            <a:ext cx="2740045" cy="307777"/>
          </a:xfrm>
          <a:prstGeom prst="rect">
            <a:avLst/>
          </a:prstGeom>
        </p:spPr>
        <p:txBody>
          <a:bodyPr wrap="none">
            <a:spAutoFit/>
          </a:bodyPr>
          <a:lstStyle/>
          <a:p>
            <a:pPr lvl="0"/>
            <a:r>
              <a:rPr lang="de-AT" sz="1400" dirty="0" err="1">
                <a:solidFill>
                  <a:prstClr val="black"/>
                </a:solidFill>
                <a:latin typeface="Segoe UI" panose="020B0502040204020203" pitchFamily="34" charset="0"/>
                <a:cs typeface="Segoe UI" panose="020B0502040204020203" pitchFamily="34" charset="0"/>
              </a:rPr>
              <a:t>SafeNanoKap</a:t>
            </a:r>
            <a:r>
              <a:rPr lang="de-AT" sz="1400" dirty="0">
                <a:solidFill>
                  <a:prstClr val="black"/>
                </a:solidFill>
                <a:latin typeface="Segoe UI" panose="020B0502040204020203" pitchFamily="34" charset="0"/>
                <a:cs typeface="Segoe UI" panose="020B0502040204020203" pitchFamily="34" charset="0"/>
              </a:rPr>
              <a:t> - </a:t>
            </a:r>
            <a:r>
              <a:rPr lang="de-AT" sz="1400" dirty="0" smtClean="0">
                <a:solidFill>
                  <a:prstClr val="black"/>
                </a:solidFill>
                <a:latin typeface="Segoe UI" panose="020B0502040204020203" pitchFamily="34" charset="0"/>
                <a:cs typeface="Segoe UI" panose="020B0502040204020203" pitchFamily="34" charset="0"/>
              </a:rPr>
              <a:t>Nanomaterialien</a:t>
            </a:r>
            <a:endParaRPr lang="de-AT" sz="1400" dirty="0">
              <a:solidFill>
                <a:prstClr val="black"/>
              </a:solidFill>
              <a:latin typeface="Segoe UI" panose="020B0502040204020203" pitchFamily="34" charset="0"/>
              <a:cs typeface="Segoe UI" panose="020B0502040204020203" pitchFamily="34" charset="0"/>
            </a:endParaRPr>
          </a:p>
        </p:txBody>
      </p:sp>
      <p:sp>
        <p:nvSpPr>
          <p:cNvPr id="20" name="Rechteck 19"/>
          <p:cNvSpPr/>
          <p:nvPr/>
        </p:nvSpPr>
        <p:spPr>
          <a:xfrm>
            <a:off x="3134615" y="6083059"/>
            <a:ext cx="3305520" cy="307777"/>
          </a:xfrm>
          <a:prstGeom prst="rect">
            <a:avLst/>
          </a:prstGeom>
        </p:spPr>
        <p:txBody>
          <a:bodyPr wrap="none">
            <a:spAutoFit/>
          </a:bodyPr>
          <a:lstStyle/>
          <a:p>
            <a:pPr lvl="0"/>
            <a:r>
              <a:rPr lang="en-US" sz="1400" dirty="0" err="1" smtClean="0">
                <a:solidFill>
                  <a:prstClr val="black"/>
                </a:solidFill>
                <a:latin typeface="Segoe UI" panose="020B0502040204020203" pitchFamily="34" charset="0"/>
                <a:cs typeface="Segoe UI" panose="020B0502040204020203" pitchFamily="34" charset="0"/>
              </a:rPr>
              <a:t>Abfallanalytik</a:t>
            </a:r>
            <a:r>
              <a:rPr lang="en-US" sz="1400" dirty="0" smtClean="0">
                <a:solidFill>
                  <a:prstClr val="black"/>
                </a:solidFill>
                <a:latin typeface="Segoe UI" panose="020B0502040204020203" pitchFamily="34" charset="0"/>
                <a:cs typeface="Segoe UI" panose="020B0502040204020203" pitchFamily="34" charset="0"/>
              </a:rPr>
              <a:t> und </a:t>
            </a:r>
            <a:r>
              <a:rPr lang="en-US" sz="1400" dirty="0" err="1" smtClean="0">
                <a:solidFill>
                  <a:prstClr val="black"/>
                </a:solidFill>
                <a:latin typeface="Segoe UI" panose="020B0502040204020203" pitchFamily="34" charset="0"/>
                <a:cs typeface="Segoe UI" panose="020B0502040204020203" pitchFamily="34" charset="0"/>
              </a:rPr>
              <a:t>Emissionsmonitoring</a:t>
            </a:r>
            <a:endParaRPr lang="de-AT" sz="1400" dirty="0">
              <a:solidFill>
                <a:prstClr val="black"/>
              </a:solidFill>
              <a:latin typeface="Segoe UI" panose="020B0502040204020203" pitchFamily="34" charset="0"/>
              <a:cs typeface="Segoe UI" panose="020B0502040204020203" pitchFamily="34" charset="0"/>
            </a:endParaRPr>
          </a:p>
        </p:txBody>
      </p:sp>
      <p:pic>
        <p:nvPicPr>
          <p:cNvPr id="8" name="Grafik 7"/>
          <p:cNvPicPr>
            <a:picLocks noChangeAspect="1"/>
          </p:cNvPicPr>
          <p:nvPr/>
        </p:nvPicPr>
        <p:blipFill rotWithShape="1">
          <a:blip r:embed="rId8"/>
          <a:srcRect l="1290" t="10706" r="-1290" b="-1145"/>
          <a:stretch/>
        </p:blipFill>
        <p:spPr>
          <a:xfrm>
            <a:off x="6642756" y="3832311"/>
            <a:ext cx="2214592" cy="1504184"/>
          </a:xfrm>
          <a:prstGeom prst="rect">
            <a:avLst/>
          </a:prstGeom>
        </p:spPr>
      </p:pic>
      <p:sp>
        <p:nvSpPr>
          <p:cNvPr id="21" name="Rechteck 20"/>
          <p:cNvSpPr/>
          <p:nvPr/>
        </p:nvSpPr>
        <p:spPr>
          <a:xfrm>
            <a:off x="6473079" y="5328511"/>
            <a:ext cx="2525051" cy="307777"/>
          </a:xfrm>
          <a:prstGeom prst="rect">
            <a:avLst/>
          </a:prstGeom>
        </p:spPr>
        <p:txBody>
          <a:bodyPr wrap="none">
            <a:spAutoFit/>
          </a:bodyPr>
          <a:lstStyle/>
          <a:p>
            <a:pPr lvl="0"/>
            <a:r>
              <a:rPr lang="de-AT" sz="1400" dirty="0" smtClean="0">
                <a:solidFill>
                  <a:prstClr val="black"/>
                </a:solidFill>
                <a:latin typeface="Segoe UI" panose="020B0502040204020203" pitchFamily="34" charset="0"/>
                <a:cs typeface="Segoe UI" panose="020B0502040204020203" pitchFamily="34" charset="0"/>
              </a:rPr>
              <a:t>Entwicklungszusammenarbeit</a:t>
            </a:r>
            <a:endParaRPr lang="de-AT" sz="1400" dirty="0">
              <a:solidFill>
                <a:prstClr val="black"/>
              </a:solidFill>
              <a:latin typeface="Segoe UI" panose="020B0502040204020203" pitchFamily="34" charset="0"/>
              <a:cs typeface="Segoe UI" panose="020B0502040204020203" pitchFamily="34" charset="0"/>
            </a:endParaRPr>
          </a:p>
        </p:txBody>
      </p:sp>
      <p:sp>
        <p:nvSpPr>
          <p:cNvPr id="5" name="Titel 4"/>
          <p:cNvSpPr>
            <a:spLocks noGrp="1"/>
          </p:cNvSpPr>
          <p:nvPr>
            <p:ph type="title"/>
          </p:nvPr>
        </p:nvSpPr>
        <p:spPr/>
        <p:txBody>
          <a:bodyPr/>
          <a:lstStyle/>
          <a:p>
            <a:r>
              <a:rPr lang="de-AT" dirty="0"/>
              <a:t>Institut für Abfallwirtschaft (ABF-BOKU)</a:t>
            </a:r>
            <a:r>
              <a:rPr lang="de-AT" dirty="0" smtClean="0"/>
              <a:t/>
            </a:r>
            <a:br>
              <a:rPr lang="de-AT" dirty="0" smtClean="0"/>
            </a:br>
            <a:r>
              <a:rPr lang="de-AT" dirty="0" smtClean="0"/>
              <a:t>Forschungsthemen</a:t>
            </a:r>
            <a:endParaRPr lang="en-GB" dirty="0"/>
          </a:p>
        </p:txBody>
      </p:sp>
    </p:spTree>
    <p:extLst>
      <p:ext uri="{BB962C8B-B14F-4D97-AF65-F5344CB8AC3E}">
        <p14:creationId xmlns:p14="http://schemas.microsoft.com/office/powerpoint/2010/main" val="33596104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ABF-BOKU - Forschungsthemen</a:t>
            </a:r>
            <a:endParaRPr lang="de-AT" dirty="0"/>
          </a:p>
        </p:txBody>
      </p:sp>
      <p:sp>
        <p:nvSpPr>
          <p:cNvPr id="3" name="Textplatzhalter 2"/>
          <p:cNvSpPr>
            <a:spLocks noGrp="1"/>
          </p:cNvSpPr>
          <p:nvPr>
            <p:ph type="body" sz="quarter" idx="10"/>
          </p:nvPr>
        </p:nvSpPr>
        <p:spPr>
          <a:xfrm>
            <a:off x="801430" y="1349068"/>
            <a:ext cx="8030437" cy="4582412"/>
          </a:xfrm>
        </p:spPr>
        <p:txBody>
          <a:bodyPr/>
          <a:lstStyle/>
          <a:p>
            <a:pPr marL="0" indent="0">
              <a:buNone/>
            </a:pPr>
            <a:r>
              <a:rPr lang="de-AT" b="1" dirty="0" smtClean="0">
                <a:solidFill>
                  <a:schemeClr val="accent2">
                    <a:lumMod val="75000"/>
                  </a:schemeClr>
                </a:solidFill>
              </a:rPr>
              <a:t>1. </a:t>
            </a:r>
            <a:r>
              <a:rPr lang="de-AT" b="1" dirty="0" smtClean="0">
                <a:solidFill>
                  <a:schemeClr val="accent2">
                    <a:lumMod val="75000"/>
                  </a:schemeClr>
                </a:solidFill>
              </a:rPr>
              <a:t>Abfallvermeidung und </a:t>
            </a:r>
            <a:r>
              <a:rPr lang="de-AT" b="1" dirty="0" err="1" smtClean="0">
                <a:solidFill>
                  <a:schemeClr val="accent2">
                    <a:lumMod val="75000"/>
                  </a:schemeClr>
                </a:solidFill>
              </a:rPr>
              <a:t>ReUse</a:t>
            </a:r>
            <a:endParaRPr lang="de-AT" b="1" dirty="0" smtClean="0">
              <a:solidFill>
                <a:schemeClr val="accent2">
                  <a:lumMod val="75000"/>
                </a:schemeClr>
              </a:solidFill>
            </a:endParaRPr>
          </a:p>
          <a:p>
            <a:r>
              <a:rPr lang="de-AT" sz="2000" dirty="0" smtClean="0"/>
              <a:t>Oberste Priorität in der Abfallhierarchie</a:t>
            </a:r>
          </a:p>
          <a:p>
            <a:r>
              <a:rPr lang="de-AT" sz="2000" dirty="0" smtClean="0"/>
              <a:t>Beurteilung und Entwicklung von Potentialen </a:t>
            </a:r>
            <a:r>
              <a:rPr lang="de-AT" sz="2000" dirty="0" smtClean="0"/>
              <a:t>der Abfallvermeidung </a:t>
            </a:r>
            <a:r>
              <a:rPr lang="de-AT" sz="2000" dirty="0" smtClean="0"/>
              <a:t>entlang der gesamten Wertschöpfungskette von </a:t>
            </a:r>
            <a:r>
              <a:rPr lang="de-AT" sz="2000" dirty="0" smtClean="0"/>
              <a:t>Konsumgütern</a:t>
            </a:r>
            <a:endParaRPr lang="de-AT" sz="2000" dirty="0" smtClean="0"/>
          </a:p>
          <a:p>
            <a:r>
              <a:rPr lang="de-AT" sz="2000" dirty="0" smtClean="0"/>
              <a:t>Ausgewählte Materialflüsse: </a:t>
            </a:r>
            <a:br>
              <a:rPr lang="de-AT" sz="2000" dirty="0" smtClean="0"/>
            </a:br>
            <a:r>
              <a:rPr lang="de-AT" sz="2000" dirty="0" smtClean="0"/>
              <a:t>	</a:t>
            </a:r>
            <a:r>
              <a:rPr lang="de-AT" sz="2000" b="1" dirty="0" smtClean="0"/>
              <a:t>Lebensmittel, WEEE, Sperrmüll</a:t>
            </a:r>
            <a:endParaRPr lang="de-AT" sz="2000" b="1" dirty="0"/>
          </a:p>
        </p:txBody>
      </p:sp>
      <p:sp>
        <p:nvSpPr>
          <p:cNvPr id="4" name="Datumsplatzhalter 3"/>
          <p:cNvSpPr>
            <a:spLocks noGrp="1"/>
          </p:cNvSpPr>
          <p:nvPr>
            <p:ph type="dt" sz="half" idx="11"/>
          </p:nvPr>
        </p:nvSpPr>
        <p:spPr/>
        <p:txBody>
          <a:bodyPr/>
          <a:lstStyle/>
          <a:p>
            <a:fld id="{A4CA76D4-490B-4426-911A-5A67509ABD84}" type="datetime1">
              <a:rPr lang="en-GB" smtClean="0"/>
              <a:t>21/01/2020</a:t>
            </a:fld>
            <a:endParaRPr lang="en-GB" dirty="0"/>
          </a:p>
        </p:txBody>
      </p:sp>
      <p:sp>
        <p:nvSpPr>
          <p:cNvPr id="6" name="Foliennummernplatzhalter 5"/>
          <p:cNvSpPr>
            <a:spLocks noGrp="1"/>
          </p:cNvSpPr>
          <p:nvPr>
            <p:ph type="sldNum" sz="quarter" idx="13"/>
          </p:nvPr>
        </p:nvSpPr>
        <p:spPr/>
        <p:txBody>
          <a:bodyPr/>
          <a:lstStyle/>
          <a:p>
            <a:pPr>
              <a:defRPr/>
            </a:pPr>
            <a:fld id="{A9DAB3B9-D254-4E33-A844-9219AC948C3E}" type="slidenum">
              <a:rPr lang="de-DE" smtClean="0"/>
              <a:pPr>
                <a:defRPr/>
              </a:pPr>
              <a:t>7</a:t>
            </a:fld>
            <a:endParaRPr lang="de-DE"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3408" y="4185569"/>
            <a:ext cx="2992582" cy="1945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Grafik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21988" y="4185569"/>
            <a:ext cx="2663804" cy="184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51834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ABF-BOKU - Forschungsthemen</a:t>
            </a:r>
            <a:endParaRPr lang="de-AT" dirty="0"/>
          </a:p>
        </p:txBody>
      </p:sp>
      <p:sp>
        <p:nvSpPr>
          <p:cNvPr id="3" name="Textplatzhalter 2"/>
          <p:cNvSpPr>
            <a:spLocks noGrp="1"/>
          </p:cNvSpPr>
          <p:nvPr>
            <p:ph type="body" sz="quarter" idx="10"/>
          </p:nvPr>
        </p:nvSpPr>
        <p:spPr>
          <a:xfrm>
            <a:off x="845574" y="909277"/>
            <a:ext cx="7606217" cy="5088980"/>
          </a:xfrm>
        </p:spPr>
        <p:txBody>
          <a:bodyPr/>
          <a:lstStyle/>
          <a:p>
            <a:pPr marL="0" indent="0">
              <a:buNone/>
            </a:pPr>
            <a:r>
              <a:rPr lang="de-AT" b="1" dirty="0" smtClean="0"/>
              <a:t>Lebensmittelabfälle</a:t>
            </a:r>
          </a:p>
          <a:p>
            <a:pPr marL="457200" indent="-457200">
              <a:buAutoNum type="arabicPeriod"/>
            </a:pPr>
            <a:endParaRPr lang="de-AT" b="1" dirty="0" smtClean="0">
              <a:solidFill>
                <a:schemeClr val="accent2">
                  <a:lumMod val="75000"/>
                </a:schemeClr>
              </a:solidFill>
            </a:endParaRPr>
          </a:p>
        </p:txBody>
      </p:sp>
      <p:sp>
        <p:nvSpPr>
          <p:cNvPr id="4" name="Datumsplatzhalter 3"/>
          <p:cNvSpPr>
            <a:spLocks noGrp="1"/>
          </p:cNvSpPr>
          <p:nvPr>
            <p:ph type="dt" sz="half" idx="11"/>
          </p:nvPr>
        </p:nvSpPr>
        <p:spPr/>
        <p:txBody>
          <a:bodyPr/>
          <a:lstStyle/>
          <a:p>
            <a:fld id="{A4CA76D4-490B-4426-911A-5A67509ABD84}" type="datetime1">
              <a:rPr lang="en-GB" smtClean="0"/>
              <a:t>21/01/2020</a:t>
            </a:fld>
            <a:endParaRPr lang="en-GB" dirty="0"/>
          </a:p>
        </p:txBody>
      </p:sp>
      <p:sp>
        <p:nvSpPr>
          <p:cNvPr id="6" name="Foliennummernplatzhalter 5"/>
          <p:cNvSpPr>
            <a:spLocks noGrp="1"/>
          </p:cNvSpPr>
          <p:nvPr>
            <p:ph type="sldNum" sz="quarter" idx="13"/>
          </p:nvPr>
        </p:nvSpPr>
        <p:spPr/>
        <p:txBody>
          <a:bodyPr/>
          <a:lstStyle/>
          <a:p>
            <a:pPr>
              <a:defRPr/>
            </a:pPr>
            <a:fld id="{A9DAB3B9-D254-4E33-A844-9219AC948C3E}" type="slidenum">
              <a:rPr lang="de-DE" smtClean="0"/>
              <a:pPr>
                <a:defRPr/>
              </a:pPr>
              <a:t>8</a:t>
            </a:fld>
            <a:endParaRPr lang="de-DE" dirty="0"/>
          </a:p>
        </p:txBody>
      </p:sp>
      <p:pic>
        <p:nvPicPr>
          <p:cNvPr id="16" name="Picture 4" descr="10_Semmelpyramide_klei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8000" y="3989388"/>
            <a:ext cx="4241800"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 descr="459_angebissene Burger_klei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03788" y="1508125"/>
            <a:ext cx="2635250"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9" descr="Lebensmittel_überlagert">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288" y="1506538"/>
            <a:ext cx="4230687" cy="243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1" descr="Lebensmittel_ueberlagert2">
            <a:hlinkClick r:id="rId4"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06963" y="3546475"/>
            <a:ext cx="3697287"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2" descr="P1010073_klei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35875" y="1506538"/>
            <a:ext cx="981075" cy="195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Box 6"/>
          <p:cNvSpPr txBox="1">
            <a:spLocks noChangeArrowheads="1"/>
          </p:cNvSpPr>
          <p:nvPr/>
        </p:nvSpPr>
        <p:spPr bwMode="invGray">
          <a:xfrm>
            <a:off x="6881813" y="5380038"/>
            <a:ext cx="17446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l"/>
            <a:r>
              <a:rPr lang="de-DE" sz="1400" dirty="0">
                <a:solidFill>
                  <a:srgbClr val="FFFFFF"/>
                </a:solidFill>
                <a:latin typeface="Arial" charset="0"/>
              </a:rPr>
              <a:t>Photos: ABF-BOKU</a:t>
            </a:r>
          </a:p>
        </p:txBody>
      </p:sp>
    </p:spTree>
    <p:extLst>
      <p:ext uri="{BB962C8B-B14F-4D97-AF65-F5344CB8AC3E}">
        <p14:creationId xmlns:p14="http://schemas.microsoft.com/office/powerpoint/2010/main" val="9243562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ABF-BOKU - Forschungsthemen</a:t>
            </a:r>
            <a:endParaRPr lang="de-AT" dirty="0"/>
          </a:p>
        </p:txBody>
      </p:sp>
      <p:sp>
        <p:nvSpPr>
          <p:cNvPr id="3" name="Textplatzhalter 2"/>
          <p:cNvSpPr>
            <a:spLocks noGrp="1"/>
          </p:cNvSpPr>
          <p:nvPr>
            <p:ph type="body" sz="quarter" idx="10"/>
          </p:nvPr>
        </p:nvSpPr>
        <p:spPr>
          <a:xfrm>
            <a:off x="393290" y="1386347"/>
            <a:ext cx="8377084" cy="4611909"/>
          </a:xfrm>
        </p:spPr>
        <p:txBody>
          <a:bodyPr/>
          <a:lstStyle/>
          <a:p>
            <a:pPr marL="0" indent="0">
              <a:buNone/>
            </a:pPr>
            <a:r>
              <a:rPr lang="de-AT" b="1" dirty="0" smtClean="0"/>
              <a:t>Lebensmittelabfälle</a:t>
            </a:r>
          </a:p>
          <a:p>
            <a:r>
              <a:rPr lang="de-AT" dirty="0" smtClean="0"/>
              <a:t>Erhebung von Mengen und Zusammensetzung von Lebensmittelabfällen entlang der gesamten Wertschöpfungskette (Landwirtschaft, Produktion, Handel, Gastronomie, Haushalte)</a:t>
            </a:r>
          </a:p>
          <a:p>
            <a:r>
              <a:rPr lang="de-AT" dirty="0" smtClean="0"/>
              <a:t>Entwicklung von Maßnahmen zur Vermeidung (Leitlinien, Trainingsprogramme, Schulmaterialien, Workshops etc.)</a:t>
            </a:r>
          </a:p>
          <a:p>
            <a:pPr marL="457200" indent="-457200">
              <a:buAutoNum type="arabicPeriod"/>
            </a:pPr>
            <a:endParaRPr lang="de-AT" b="1" dirty="0" smtClean="0">
              <a:solidFill>
                <a:schemeClr val="accent2">
                  <a:lumMod val="75000"/>
                </a:schemeClr>
              </a:solidFill>
            </a:endParaRPr>
          </a:p>
        </p:txBody>
      </p:sp>
      <p:sp>
        <p:nvSpPr>
          <p:cNvPr id="4" name="Datumsplatzhalter 3"/>
          <p:cNvSpPr>
            <a:spLocks noGrp="1"/>
          </p:cNvSpPr>
          <p:nvPr>
            <p:ph type="dt" sz="half" idx="11"/>
          </p:nvPr>
        </p:nvSpPr>
        <p:spPr/>
        <p:txBody>
          <a:bodyPr/>
          <a:lstStyle/>
          <a:p>
            <a:fld id="{A4CA76D4-490B-4426-911A-5A67509ABD84}" type="datetime1">
              <a:rPr lang="en-GB" smtClean="0"/>
              <a:t>21/01/2020</a:t>
            </a:fld>
            <a:endParaRPr lang="en-GB" dirty="0"/>
          </a:p>
        </p:txBody>
      </p:sp>
      <p:sp>
        <p:nvSpPr>
          <p:cNvPr id="6" name="Foliennummernplatzhalter 5"/>
          <p:cNvSpPr>
            <a:spLocks noGrp="1"/>
          </p:cNvSpPr>
          <p:nvPr>
            <p:ph type="sldNum" sz="quarter" idx="13"/>
          </p:nvPr>
        </p:nvSpPr>
        <p:spPr/>
        <p:txBody>
          <a:bodyPr/>
          <a:lstStyle/>
          <a:p>
            <a:pPr>
              <a:defRPr/>
            </a:pPr>
            <a:fld id="{A9DAB3B9-D254-4E33-A844-9219AC948C3E}" type="slidenum">
              <a:rPr lang="de-DE" smtClean="0"/>
              <a:pPr>
                <a:defRPr/>
              </a:pPr>
              <a:t>9</a:t>
            </a:fld>
            <a:endParaRPr lang="de-DE" dirty="0"/>
          </a:p>
        </p:txBody>
      </p:sp>
    </p:spTree>
    <p:extLst>
      <p:ext uri="{BB962C8B-B14F-4D97-AF65-F5344CB8AC3E}">
        <p14:creationId xmlns:p14="http://schemas.microsoft.com/office/powerpoint/2010/main" val="2390665177"/>
      </p:ext>
    </p:extLst>
  </p:cSld>
  <p:clrMapOvr>
    <a:masterClrMapping/>
  </p:clrMapOvr>
  <p:timing>
    <p:tnLst>
      <p:par>
        <p:cTn id="1" dur="indefinite" restart="never" nodeType="tmRoot"/>
      </p:par>
    </p:tnLst>
  </p:timing>
</p:sld>
</file>

<file path=ppt/theme/theme1.xml><?xml version="1.0" encoding="utf-8"?>
<a:theme xmlns:a="http://schemas.openxmlformats.org/drawingml/2006/main" name="ABF-Vorlage_Powerpoint_Version-Juli-2013_deutsch">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bf_present_vorschlag_1">
      <a:majorFont>
        <a:latin typeface="Times New Roman"/>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ntique Olv (W1)"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ntique Olv (W1)" pitchFamily="34" charset="0"/>
          </a:defRPr>
        </a:defPPr>
      </a:lstStyle>
    </a:lnDef>
    <a:txDef>
      <a:spPr>
        <a:noFill/>
      </a:spPr>
      <a:bodyPr wrap="square" rtlCol="0">
        <a:spAutoFit/>
      </a:bodyPr>
      <a:lstStyle>
        <a:defPPr algn="l">
          <a:defRPr dirty="0">
            <a:latin typeface="Segoe UI" panose="020B0502040204020203" pitchFamily="34" charset="0"/>
            <a:cs typeface="Segoe UI" panose="020B0502040204020203" pitchFamily="34" charset="0"/>
          </a:defRPr>
        </a:defPPr>
      </a:lstStyle>
    </a:txDef>
  </a:objectDefaults>
  <a:extraClrSchemeLst>
    <a:extraClrScheme>
      <a:clrScheme name="abf_present_vorschlag_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bf_present_vorschlag_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bf_present_vorschlag_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bf_present_vorschlag_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bf_present_vorschlag_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bf_present_vorschlag_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bf_present_vorschlag_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ABF-template_Powerpoint_v2019_4to3_english_final.potx" id="{4C99517F-2E9F-45B6-A723-D0FAF996F6EE}" vid="{78DB8A88-0D45-4E22-A986-CC4A5654B7BE}"/>
    </a:ext>
  </a:extLst>
</a:theme>
</file>

<file path=ppt/theme/theme2.xml><?xml version="1.0" encoding="utf-8"?>
<a:theme xmlns:a="http://schemas.openxmlformats.org/drawingml/2006/main" name="Fazeta">
  <a:themeElements>
    <a:clrScheme name="Faz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z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z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A1F6D26C-8508-4B8B-AB79-B8FBF5FE0195}">
  <we:reference id="wa104381063" version="1.0.0.0" store="de-DE" storeType="OMEX"/>
  <we:alternateReferences>
    <we:reference id="WA104381063" version="1.0.0.0" store="WA104381063"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ABF-template_Powerpoint_v2019_4to3_english_final</Template>
  <TotalTime>0</TotalTime>
  <Words>931</Words>
  <Application>Microsoft Office PowerPoint</Application>
  <PresentationFormat>Bildschirmpräsentation (4:3)</PresentationFormat>
  <Paragraphs>186</Paragraphs>
  <Slides>24</Slides>
  <Notes>7</Notes>
  <HiddenSlides>0</HiddenSlides>
  <MMClips>0</MMClips>
  <ScaleCrop>false</ScaleCrop>
  <HeadingPairs>
    <vt:vector size="6" baseType="variant">
      <vt:variant>
        <vt:lpstr>Verwendete Schriftarten</vt:lpstr>
      </vt:variant>
      <vt:variant>
        <vt:i4>12</vt:i4>
      </vt:variant>
      <vt:variant>
        <vt:lpstr>Design</vt:lpstr>
      </vt:variant>
      <vt:variant>
        <vt:i4>2</vt:i4>
      </vt:variant>
      <vt:variant>
        <vt:lpstr>Folientitel</vt:lpstr>
      </vt:variant>
      <vt:variant>
        <vt:i4>24</vt:i4>
      </vt:variant>
    </vt:vector>
  </HeadingPairs>
  <TitlesOfParts>
    <vt:vector size="38" baseType="lpstr">
      <vt:lpstr>Antique Olv (W1)</vt:lpstr>
      <vt:lpstr>Arial</vt:lpstr>
      <vt:lpstr>Calibri</vt:lpstr>
      <vt:lpstr>Courier New</vt:lpstr>
      <vt:lpstr>Segoe UI</vt:lpstr>
      <vt:lpstr>Segoe UI Light</vt:lpstr>
      <vt:lpstr>Segoe UI Semibold</vt:lpstr>
      <vt:lpstr>Segoe UI Symbol</vt:lpstr>
      <vt:lpstr>Times New Roman</vt:lpstr>
      <vt:lpstr>Trebuchet MS</vt:lpstr>
      <vt:lpstr>Wingdings</vt:lpstr>
      <vt:lpstr>Wingdings 3</vt:lpstr>
      <vt:lpstr>ABF-Vorlage_Powerpoint_Version-Juli-2013_deutsch</vt:lpstr>
      <vt:lpstr>Fazeta</vt:lpstr>
      <vt:lpstr>Kick-off-Meeting  23. 1. 2020 Jihlava</vt:lpstr>
      <vt:lpstr>Institut für Abfallwirtschaft (ABF-BOKU)</vt:lpstr>
      <vt:lpstr>Universität für Bodenkultur (BOKU), Wien</vt:lpstr>
      <vt:lpstr>Universität für Bodenkultur (BOKU), Wien</vt:lpstr>
      <vt:lpstr>ABF-BOKU Team</vt:lpstr>
      <vt:lpstr>Institut für Abfallwirtschaft (ABF-BOKU) Forschungsthemen</vt:lpstr>
      <vt:lpstr>ABF-BOKU - Forschungsthemen</vt:lpstr>
      <vt:lpstr>ABF-BOKU - Forschungsthemen</vt:lpstr>
      <vt:lpstr>ABF-BOKU - Forschungsthemen</vt:lpstr>
      <vt:lpstr>ABF-BOKU - Forschungsthemen</vt:lpstr>
      <vt:lpstr>ABF-BOKU - Forschungsthemen</vt:lpstr>
      <vt:lpstr>ABF-BOKU - Forschungsthemen</vt:lpstr>
      <vt:lpstr>ABF-BOKU - Forschungsthemen</vt:lpstr>
      <vt:lpstr>ABF-BOKU - Forschungsthemen</vt:lpstr>
      <vt:lpstr>ABF-BOKU - Forschungsthemen</vt:lpstr>
      <vt:lpstr>ABF-BOKU - Forschungsthemen</vt:lpstr>
      <vt:lpstr>ABF-BOKU - Forschungsthemen</vt:lpstr>
      <vt:lpstr>ABF-BOKU - Forschungsthemen</vt:lpstr>
      <vt:lpstr>ABF-BOKU - Forschungsthemen</vt:lpstr>
      <vt:lpstr>ABF-BOKU - Forschungsthemen</vt:lpstr>
      <vt:lpstr>ABF-BOKU - Forschungsthemen</vt:lpstr>
      <vt:lpstr>ABF-BOKU - Forschungsthemen</vt:lpstr>
      <vt:lpstr>ABF-BOKU - CEWA</vt:lpstr>
      <vt:lpstr>PowerPoint-Präsentation</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ABF-BOKU</dc:title>
  <dc:creator>JoMa</dc:creator>
  <cp:lastModifiedBy>ESch</cp:lastModifiedBy>
  <cp:revision>72</cp:revision>
  <cp:lastPrinted>2013-02-18T14:52:59Z</cp:lastPrinted>
  <dcterms:created xsi:type="dcterms:W3CDTF">2019-11-07T16:14:30Z</dcterms:created>
  <dcterms:modified xsi:type="dcterms:W3CDTF">2020-01-21T09:57:24Z</dcterms:modified>
</cp:coreProperties>
</file>