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97" r:id="rId1"/>
  </p:sldMasterIdLst>
  <p:notesMasterIdLst>
    <p:notesMasterId r:id="rId27"/>
  </p:notesMasterIdLst>
  <p:handoutMasterIdLst>
    <p:handoutMasterId r:id="rId28"/>
  </p:handoutMasterIdLst>
  <p:sldIdLst>
    <p:sldId id="739" r:id="rId2"/>
    <p:sldId id="999" r:id="rId3"/>
    <p:sldId id="939" r:id="rId4"/>
    <p:sldId id="1002" r:id="rId5"/>
    <p:sldId id="765" r:id="rId6"/>
    <p:sldId id="770" r:id="rId7"/>
    <p:sldId id="1014" r:id="rId8"/>
    <p:sldId id="300" r:id="rId9"/>
    <p:sldId id="986" r:id="rId10"/>
    <p:sldId id="1015" r:id="rId11"/>
    <p:sldId id="1016" r:id="rId12"/>
    <p:sldId id="1017" r:id="rId13"/>
    <p:sldId id="1019" r:id="rId14"/>
    <p:sldId id="1021" r:id="rId15"/>
    <p:sldId id="1023" r:id="rId16"/>
    <p:sldId id="971" r:id="rId17"/>
    <p:sldId id="985" r:id="rId18"/>
    <p:sldId id="990" r:id="rId19"/>
    <p:sldId id="1012" r:id="rId20"/>
    <p:sldId id="989" r:id="rId21"/>
    <p:sldId id="975" r:id="rId22"/>
    <p:sldId id="1003" r:id="rId23"/>
    <p:sldId id="1005" r:id="rId24"/>
    <p:sldId id="1010" r:id="rId25"/>
    <p:sldId id="1013" r:id="rId26"/>
  </p:sldIdLst>
  <p:sldSz cx="9144000" cy="6858000" type="screen4x3"/>
  <p:notesSz cx="9872663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EFEFE"/>
    <a:srgbClr val="9D1915"/>
    <a:srgbClr val="696969"/>
    <a:srgbClr val="1979B6"/>
    <a:srgbClr val="FF0000"/>
    <a:srgbClr val="000000"/>
    <a:srgbClr val="FF6600"/>
    <a:srgbClr val="FFFFA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7" autoAdjust="0"/>
    <p:restoredTop sz="94394" autoAdjust="0"/>
  </p:normalViewPr>
  <p:slideViewPr>
    <p:cSldViewPr>
      <p:cViewPr varScale="1">
        <p:scale>
          <a:sx n="104" d="100"/>
          <a:sy n="104" d="100"/>
        </p:scale>
        <p:origin x="1548" y="72"/>
      </p:cViewPr>
      <p:guideLst>
        <p:guide orient="horz" pos="1026"/>
        <p:guide pos="340"/>
      </p:guideLst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Nakládání</a:t>
            </a:r>
            <a:r>
              <a:rPr lang="en-US" sz="2400" dirty="0"/>
              <a:t> s KO</a:t>
            </a:r>
            <a:r>
              <a:rPr lang="cs-CZ" sz="2400" dirty="0"/>
              <a:t> (%)</a:t>
            </a:r>
            <a:endParaRPr lang="en-US" sz="2400" dirty="0"/>
          </a:p>
        </c:rich>
      </c:tx>
      <c:layout>
        <c:manualLayout>
          <c:xMode val="edge"/>
          <c:yMode val="edge"/>
          <c:x val="2.4916666666666663E-2"/>
          <c:y val="1.1030677878583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3233814523184596E-2"/>
          <c:y val="0.10779729956845731"/>
          <c:w val="0.87232174103237092"/>
          <c:h val="0.770662869913131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List2!$E$5</c:f>
              <c:strCache>
                <c:ptCount val="1"/>
                <c:pt idx="0">
                  <c:v>Jiné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List2!$F$4:$G$4</c:f>
              <c:strCache>
                <c:ptCount val="2"/>
                <c:pt idx="0">
                  <c:v>Rakousko</c:v>
                </c:pt>
                <c:pt idx="1">
                  <c:v>ČR</c:v>
                </c:pt>
              </c:strCache>
            </c:strRef>
          </c:cat>
          <c:val>
            <c:numRef>
              <c:f>List2!$F$5:$G$5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6-4B7F-8583-6255AE7038DB}"/>
            </c:ext>
          </c:extLst>
        </c:ser>
        <c:ser>
          <c:idx val="1"/>
          <c:order val="1"/>
          <c:tx>
            <c:strRef>
              <c:f>List2!$E$6</c:f>
              <c:strCache>
                <c:ptCount val="1"/>
                <c:pt idx="0">
                  <c:v>Skládkování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List2!$F$4:$G$4</c:f>
              <c:strCache>
                <c:ptCount val="2"/>
                <c:pt idx="0">
                  <c:v>Rakousko</c:v>
                </c:pt>
                <c:pt idx="1">
                  <c:v>ČR</c:v>
                </c:pt>
              </c:strCache>
            </c:strRef>
          </c:cat>
          <c:val>
            <c:numRef>
              <c:f>List2!$F$6:$G$6</c:f>
              <c:numCache>
                <c:formatCode>0%</c:formatCode>
                <c:ptCount val="2"/>
                <c:pt idx="0">
                  <c:v>0.02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6-4B7F-8583-6255AE7038DB}"/>
            </c:ext>
          </c:extLst>
        </c:ser>
        <c:ser>
          <c:idx val="2"/>
          <c:order val="2"/>
          <c:tx>
            <c:strRef>
              <c:f>List2!$E$7</c:f>
              <c:strCache>
                <c:ptCount val="1"/>
                <c:pt idx="0">
                  <c:v>ZEVO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List2!$F$4:$G$4</c:f>
              <c:strCache>
                <c:ptCount val="2"/>
                <c:pt idx="0">
                  <c:v>Rakousko</c:v>
                </c:pt>
                <c:pt idx="1">
                  <c:v>ČR</c:v>
                </c:pt>
              </c:strCache>
            </c:strRef>
          </c:cat>
          <c:val>
            <c:numRef>
              <c:f>List2!$F$7:$G$7</c:f>
              <c:numCache>
                <c:formatCode>0%</c:formatCode>
                <c:ptCount val="2"/>
                <c:pt idx="0">
                  <c:v>0.39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6-4B7F-8583-6255AE7038DB}"/>
            </c:ext>
          </c:extLst>
        </c:ser>
        <c:ser>
          <c:idx val="3"/>
          <c:order val="3"/>
          <c:tx>
            <c:strRef>
              <c:f>List2!$E$8</c:f>
              <c:strCache>
                <c:ptCount val="1"/>
                <c:pt idx="0">
                  <c:v>Recyklace+kompost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List2!$F$4:$G$4</c:f>
              <c:strCache>
                <c:ptCount val="2"/>
                <c:pt idx="0">
                  <c:v>Rakousko</c:v>
                </c:pt>
                <c:pt idx="1">
                  <c:v>ČR</c:v>
                </c:pt>
              </c:strCache>
            </c:strRef>
          </c:cat>
          <c:val>
            <c:numRef>
              <c:f>List2!$F$8:$G$8</c:f>
              <c:numCache>
                <c:formatCode>0%</c:formatCode>
                <c:ptCount val="2"/>
                <c:pt idx="0">
                  <c:v>0.57999999999999996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16-4B7F-8583-6255AE703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950888"/>
        <c:axId val="436951216"/>
      </c:barChart>
      <c:catAx>
        <c:axId val="43695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951216"/>
        <c:crosses val="autoZero"/>
        <c:auto val="1"/>
        <c:lblAlgn val="ctr"/>
        <c:lblOffset val="100"/>
        <c:noMultiLvlLbl val="0"/>
      </c:catAx>
      <c:valAx>
        <c:axId val="43695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95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654503372617293"/>
          <c:w val="1"/>
          <c:h val="4.5303776540772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Nakládání s KO</a:t>
            </a:r>
            <a:r>
              <a:rPr lang="cs-CZ" sz="2400"/>
              <a:t> (kg/obyv.)</a:t>
            </a:r>
            <a:endParaRPr lang="en-US" sz="2400"/>
          </a:p>
        </c:rich>
      </c:tx>
      <c:layout>
        <c:manualLayout>
          <c:xMode val="edge"/>
          <c:yMode val="edge"/>
          <c:x val="2.4916666666666663E-2"/>
          <c:y val="1.1030677878583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3233814523184596E-2"/>
          <c:y val="0.10779729956845731"/>
          <c:w val="0.87232174103237092"/>
          <c:h val="0.798516740446111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List2!$E$16</c:f>
              <c:strCache>
                <c:ptCount val="1"/>
                <c:pt idx="0">
                  <c:v>Jiné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List2!$F$15:$G$15</c:f>
              <c:strCache>
                <c:ptCount val="2"/>
                <c:pt idx="0">
                  <c:v>Rakousko</c:v>
                </c:pt>
                <c:pt idx="1">
                  <c:v>ČR</c:v>
                </c:pt>
              </c:strCache>
            </c:strRef>
          </c:cat>
          <c:val>
            <c:numRef>
              <c:f>List2!$F$16:$G$16</c:f>
              <c:numCache>
                <c:formatCode>0</c:formatCode>
                <c:ptCount val="2"/>
                <c:pt idx="0">
                  <c:v>5.7</c:v>
                </c:pt>
                <c:pt idx="1">
                  <c:v>3.44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F-480D-BE1C-FA002343ED0D}"/>
            </c:ext>
          </c:extLst>
        </c:ser>
        <c:ser>
          <c:idx val="1"/>
          <c:order val="1"/>
          <c:tx>
            <c:strRef>
              <c:f>List2!$E$17</c:f>
              <c:strCache>
                <c:ptCount val="1"/>
                <c:pt idx="0">
                  <c:v>Skládkování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List2!$F$15:$G$15</c:f>
              <c:strCache>
                <c:ptCount val="2"/>
                <c:pt idx="0">
                  <c:v>Rakousko</c:v>
                </c:pt>
                <c:pt idx="1">
                  <c:v>ČR</c:v>
                </c:pt>
              </c:strCache>
            </c:strRef>
          </c:cat>
          <c:val>
            <c:numRef>
              <c:f>List2!$F$17:$G$17</c:f>
              <c:numCache>
                <c:formatCode>0</c:formatCode>
                <c:ptCount val="2"/>
                <c:pt idx="0">
                  <c:v>11.4</c:v>
                </c:pt>
                <c:pt idx="1">
                  <c:v>165.12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F-480D-BE1C-FA002343ED0D}"/>
            </c:ext>
          </c:extLst>
        </c:ser>
        <c:ser>
          <c:idx val="2"/>
          <c:order val="2"/>
          <c:tx>
            <c:strRef>
              <c:f>List2!$E$18</c:f>
              <c:strCache>
                <c:ptCount val="1"/>
                <c:pt idx="0">
                  <c:v>ZEVO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List2!$F$15:$G$15</c:f>
              <c:strCache>
                <c:ptCount val="2"/>
                <c:pt idx="0">
                  <c:v>Rakousko</c:v>
                </c:pt>
                <c:pt idx="1">
                  <c:v>ČR</c:v>
                </c:pt>
              </c:strCache>
            </c:strRef>
          </c:cat>
          <c:val>
            <c:numRef>
              <c:f>List2!$F$18:$G$18</c:f>
              <c:numCache>
                <c:formatCode>0</c:formatCode>
                <c:ptCount val="2"/>
                <c:pt idx="0">
                  <c:v>222.3</c:v>
                </c:pt>
                <c:pt idx="1">
                  <c:v>58.480000000000004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FF-480D-BE1C-FA002343ED0D}"/>
            </c:ext>
          </c:extLst>
        </c:ser>
        <c:ser>
          <c:idx val="3"/>
          <c:order val="3"/>
          <c:tx>
            <c:strRef>
              <c:f>List2!$E$19</c:f>
              <c:strCache>
                <c:ptCount val="1"/>
                <c:pt idx="0">
                  <c:v>Recyklace+kompost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List2!$F$15:$G$15</c:f>
              <c:strCache>
                <c:ptCount val="2"/>
                <c:pt idx="0">
                  <c:v>Rakousko</c:v>
                </c:pt>
                <c:pt idx="1">
                  <c:v>ČR</c:v>
                </c:pt>
              </c:strCache>
            </c:strRef>
          </c:cat>
          <c:val>
            <c:numRef>
              <c:f>List2!$F$19:$G$19</c:f>
              <c:numCache>
                <c:formatCode>0</c:formatCode>
                <c:ptCount val="2"/>
                <c:pt idx="0">
                  <c:v>330.59999999999997</c:v>
                </c:pt>
                <c:pt idx="1">
                  <c:v>116.96000000000001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FF-480D-BE1C-FA002343E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950888"/>
        <c:axId val="436951216"/>
      </c:barChart>
      <c:catAx>
        <c:axId val="43695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951216"/>
        <c:crosses val="autoZero"/>
        <c:auto val="1"/>
        <c:lblAlgn val="ctr"/>
        <c:lblOffset val="100"/>
        <c:noMultiLvlLbl val="0"/>
      </c:catAx>
      <c:valAx>
        <c:axId val="43695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95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Obsluha 1 t (Kč/tuna)</a:t>
            </a:r>
          </a:p>
        </c:rich>
      </c:tx>
      <c:layout>
        <c:manualLayout>
          <c:xMode val="edge"/>
          <c:yMode val="edge"/>
          <c:x val="1.0451661149205966E-3"/>
          <c:y val="1.6376052623435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List1!$B$18</c:f>
              <c:strCache>
                <c:ptCount val="1"/>
                <c:pt idx="0">
                  <c:v>Cena v roce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List1!$C$16:$G$17</c:f>
              <c:strCache>
                <c:ptCount val="5"/>
                <c:pt idx="0">
                  <c:v>plast + NK</c:v>
                </c:pt>
                <c:pt idx="1">
                  <c:v>papír</c:v>
                </c:pt>
                <c:pt idx="2">
                  <c:v>sklo</c:v>
                </c:pt>
                <c:pt idx="3">
                  <c:v>BRO</c:v>
                </c:pt>
                <c:pt idx="4">
                  <c:v>SKO</c:v>
                </c:pt>
              </c:strCache>
            </c:strRef>
          </c:cat>
          <c:val>
            <c:numRef>
              <c:f>List1!$C$18:$G$18</c:f>
              <c:numCache>
                <c:formatCode>General</c:formatCode>
                <c:ptCount val="5"/>
                <c:pt idx="0">
                  <c:v>5882</c:v>
                </c:pt>
                <c:pt idx="1">
                  <c:v>2201</c:v>
                </c:pt>
                <c:pt idx="2">
                  <c:v>996</c:v>
                </c:pt>
                <c:pt idx="3">
                  <c:v>488</c:v>
                </c:pt>
                <c:pt idx="4">
                  <c:v>2480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2-4091-8A6D-C0BD47874CCB}"/>
            </c:ext>
          </c:extLst>
        </c:ser>
        <c:ser>
          <c:idx val="1"/>
          <c:order val="1"/>
          <c:tx>
            <c:strRef>
              <c:f>List1!$B$19</c:f>
              <c:strCache>
                <c:ptCount val="1"/>
                <c:pt idx="0">
                  <c:v>Cena z OA 2019 (max)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List1!$C$16:$G$17</c:f>
              <c:strCache>
                <c:ptCount val="5"/>
                <c:pt idx="0">
                  <c:v>plast + NK</c:v>
                </c:pt>
                <c:pt idx="1">
                  <c:v>papír</c:v>
                </c:pt>
                <c:pt idx="2">
                  <c:v>sklo</c:v>
                </c:pt>
                <c:pt idx="3">
                  <c:v>BRO</c:v>
                </c:pt>
                <c:pt idx="4">
                  <c:v>SKO</c:v>
                </c:pt>
              </c:strCache>
            </c:strRef>
          </c:cat>
          <c:val>
            <c:numRef>
              <c:f>List1!$C$19:$G$19</c:f>
              <c:numCache>
                <c:formatCode>General</c:formatCode>
                <c:ptCount val="5"/>
                <c:pt idx="0">
                  <c:v>5279</c:v>
                </c:pt>
                <c:pt idx="1">
                  <c:v>4187</c:v>
                </c:pt>
                <c:pt idx="2">
                  <c:v>4900</c:v>
                </c:pt>
                <c:pt idx="3">
                  <c:v>1083</c:v>
                </c:pt>
                <c:pt idx="4">
                  <c:v>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2-4091-8A6D-C0BD47874CCB}"/>
            </c:ext>
          </c:extLst>
        </c:ser>
        <c:ser>
          <c:idx val="2"/>
          <c:order val="2"/>
          <c:tx>
            <c:strRef>
              <c:f>List1!$B$20</c:f>
              <c:strCache>
                <c:ptCount val="1"/>
                <c:pt idx="0">
                  <c:v>Nárůst poplatku za skládkování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List1!$C$16:$G$17</c:f>
              <c:strCache>
                <c:ptCount val="5"/>
                <c:pt idx="0">
                  <c:v>plast + NK</c:v>
                </c:pt>
                <c:pt idx="1">
                  <c:v>papír</c:v>
                </c:pt>
                <c:pt idx="2">
                  <c:v>sklo</c:v>
                </c:pt>
                <c:pt idx="3">
                  <c:v>BRO</c:v>
                </c:pt>
                <c:pt idx="4">
                  <c:v>SKO</c:v>
                </c:pt>
              </c:strCache>
            </c:strRef>
          </c:cat>
          <c:val>
            <c:numRef>
              <c:f>List1!$C$20:$G$20</c:f>
              <c:numCache>
                <c:formatCode>General</c:formatCode>
                <c:ptCount val="5"/>
                <c:pt idx="4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C2-4091-8A6D-C0BD47874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119744"/>
        <c:axId val="612126304"/>
      </c:barChart>
      <c:catAx>
        <c:axId val="6121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2126304"/>
        <c:crosses val="autoZero"/>
        <c:auto val="1"/>
        <c:lblAlgn val="ctr"/>
        <c:lblOffset val="100"/>
        <c:noMultiLvlLbl val="0"/>
      </c:catAx>
      <c:valAx>
        <c:axId val="61212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21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7298681872614"/>
          <c:y val="0.16345697068581846"/>
          <c:w val="0.87232174103237092"/>
          <c:h val="0.770662869913131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List1!$E$5</c:f>
              <c:strCache>
                <c:ptCount val="1"/>
                <c:pt idx="0">
                  <c:v>skládkování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List1!$F$4:$G$4</c:f>
              <c:numCache>
                <c:formatCode>General</c:formatCode>
                <c:ptCount val="2"/>
                <c:pt idx="0">
                  <c:v>2018</c:v>
                </c:pt>
                <c:pt idx="1">
                  <c:v>2035</c:v>
                </c:pt>
              </c:numCache>
            </c:numRef>
          </c:cat>
          <c:val>
            <c:numRef>
              <c:f>List1!$F$5:$G$5</c:f>
              <c:numCache>
                <c:formatCode>0%</c:formatCode>
                <c:ptCount val="2"/>
                <c:pt idx="0">
                  <c:v>0.45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3-412F-B8C4-20F847BD6492}"/>
            </c:ext>
          </c:extLst>
        </c:ser>
        <c:ser>
          <c:idx val="1"/>
          <c:order val="1"/>
          <c:tx>
            <c:strRef>
              <c:f>List1!$E$6</c:f>
              <c:strCache>
                <c:ptCount val="1"/>
                <c:pt idx="0">
                  <c:v>recyklace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List1!$F$4:$G$4</c:f>
              <c:numCache>
                <c:formatCode>General</c:formatCode>
                <c:ptCount val="2"/>
                <c:pt idx="0">
                  <c:v>2018</c:v>
                </c:pt>
                <c:pt idx="1">
                  <c:v>2035</c:v>
                </c:pt>
              </c:numCache>
            </c:numRef>
          </c:cat>
          <c:val>
            <c:numRef>
              <c:f>List1!$F$6:$G$6</c:f>
              <c:numCache>
                <c:formatCode>0%</c:formatCode>
                <c:ptCount val="2"/>
                <c:pt idx="0">
                  <c:v>0.38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B3-412F-B8C4-20F847BD6492}"/>
            </c:ext>
          </c:extLst>
        </c:ser>
        <c:ser>
          <c:idx val="2"/>
          <c:order val="2"/>
          <c:tx>
            <c:strRef>
              <c:f>List1!$E$7</c:f>
              <c:strCache>
                <c:ptCount val="1"/>
                <c:pt idx="0">
                  <c:v>en. Využití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List1!$F$4:$G$4</c:f>
              <c:numCache>
                <c:formatCode>General</c:formatCode>
                <c:ptCount val="2"/>
                <c:pt idx="0">
                  <c:v>2018</c:v>
                </c:pt>
                <c:pt idx="1">
                  <c:v>2035</c:v>
                </c:pt>
              </c:numCache>
            </c:numRef>
          </c:cat>
          <c:val>
            <c:numRef>
              <c:f>List1!$F$7:$G$7</c:f>
              <c:numCache>
                <c:formatCode>0%</c:formatCode>
                <c:ptCount val="2"/>
                <c:pt idx="0">
                  <c:v>0.12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B3-412F-B8C4-20F847BD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950888"/>
        <c:axId val="436951216"/>
      </c:barChart>
      <c:catAx>
        <c:axId val="43695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951216"/>
        <c:crosses val="autoZero"/>
        <c:auto val="1"/>
        <c:lblAlgn val="ctr"/>
        <c:lblOffset val="100"/>
        <c:noMultiLvlLbl val="0"/>
      </c:catAx>
      <c:valAx>
        <c:axId val="43695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95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84547439113763"/>
          <c:y val="0"/>
          <c:w val="0.8521545256088624"/>
          <c:h val="9.3416378993246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cs-CZ"/>
              <a:t>Skládkování KO v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List1!$N$1:$N$2</c:f>
              <c:strCache>
                <c:ptCount val="2"/>
                <c:pt idx="0">
                  <c:v>Skl</c:v>
                </c:pt>
                <c:pt idx="1">
                  <c:v>%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List1!$M$3:$M$10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List1!$N$3:$N$10</c:f>
              <c:numCache>
                <c:formatCode>General</c:formatCode>
                <c:ptCount val="8"/>
                <c:pt idx="0">
                  <c:v>64</c:v>
                </c:pt>
                <c:pt idx="1">
                  <c:v>59</c:v>
                </c:pt>
                <c:pt idx="2">
                  <c:v>55</c:v>
                </c:pt>
                <c:pt idx="3">
                  <c:v>54</c:v>
                </c:pt>
                <c:pt idx="4">
                  <c:v>52</c:v>
                </c:pt>
                <c:pt idx="5">
                  <c:v>48</c:v>
                </c:pt>
                <c:pt idx="6">
                  <c:v>47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3-4E48-B256-CE30AE18D7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05491496"/>
        <c:axId val="605482968"/>
      </c:barChart>
      <c:catAx>
        <c:axId val="60549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5482968"/>
        <c:crosses val="autoZero"/>
        <c:auto val="1"/>
        <c:lblAlgn val="ctr"/>
        <c:lblOffset val="100"/>
        <c:noMultiLvlLbl val="0"/>
      </c:catAx>
      <c:valAx>
        <c:axId val="605482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49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Nakládání s KO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List1!$G$18:$G$19</c:f>
              <c:strCache>
                <c:ptCount val="2"/>
                <c:pt idx="0">
                  <c:v>Skl</c:v>
                </c:pt>
                <c:pt idx="1">
                  <c:v>(mil. t)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List1!$F$20:$F$29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List1!$G$20:$G$29</c:f>
              <c:numCache>
                <c:formatCode>General</c:formatCode>
                <c:ptCount val="10"/>
                <c:pt idx="0">
                  <c:v>3.3919999999999999</c:v>
                </c:pt>
                <c:pt idx="1">
                  <c:v>3.1860000000000004</c:v>
                </c:pt>
                <c:pt idx="2">
                  <c:v>2.97</c:v>
                </c:pt>
                <c:pt idx="3">
                  <c:v>2.8080000000000003</c:v>
                </c:pt>
                <c:pt idx="4">
                  <c:v>2.7040000000000002</c:v>
                </c:pt>
                <c:pt idx="5">
                  <c:v>2.5439999999999996</c:v>
                </c:pt>
                <c:pt idx="6">
                  <c:v>2.4910000000000001</c:v>
                </c:pt>
                <c:pt idx="7">
                  <c:v>2.5199999999999996</c:v>
                </c:pt>
                <c:pt idx="8">
                  <c:v>2.5649999999999999</c:v>
                </c:pt>
                <c:pt idx="9">
                  <c:v>2.5649999999999999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B-4843-8334-A0266AA95D7A}"/>
            </c:ext>
          </c:extLst>
        </c:ser>
        <c:ser>
          <c:idx val="1"/>
          <c:order val="1"/>
          <c:tx>
            <c:strRef>
              <c:f>List1!$H$18:$H$19</c:f>
              <c:strCache>
                <c:ptCount val="2"/>
                <c:pt idx="0">
                  <c:v>EVO</c:v>
                </c:pt>
                <c:pt idx="1">
                  <c:v>(mil. t)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List1!$F$20:$F$29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List1!$H$20:$H$29</c:f>
              <c:numCache>
                <c:formatCode>General</c:formatCode>
                <c:ptCount val="10"/>
                <c:pt idx="0">
                  <c:v>0.31799999999999995</c:v>
                </c:pt>
                <c:pt idx="1">
                  <c:v>0.48599999999999999</c:v>
                </c:pt>
                <c:pt idx="2">
                  <c:v>0.59400000000000008</c:v>
                </c:pt>
                <c:pt idx="3">
                  <c:v>0.62400000000000011</c:v>
                </c:pt>
                <c:pt idx="4">
                  <c:v>0.62400000000000011</c:v>
                </c:pt>
                <c:pt idx="5">
                  <c:v>0.6359999999999999</c:v>
                </c:pt>
                <c:pt idx="6">
                  <c:v>0.58299999999999996</c:v>
                </c:pt>
                <c:pt idx="7">
                  <c:v>0.67199999999999993</c:v>
                </c:pt>
                <c:pt idx="8">
                  <c:v>0.68400000000000005</c:v>
                </c:pt>
                <c:pt idx="9">
                  <c:v>0.77900000000000003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B-4843-8334-A0266AA95D7A}"/>
            </c:ext>
          </c:extLst>
        </c:ser>
        <c:ser>
          <c:idx val="2"/>
          <c:order val="2"/>
          <c:tx>
            <c:strRef>
              <c:f>List1!$I$18:$I$19</c:f>
              <c:strCache>
                <c:ptCount val="2"/>
                <c:pt idx="0">
                  <c:v>Jiné</c:v>
                </c:pt>
                <c:pt idx="1">
                  <c:v>(mil. t)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List1!$F$20:$F$29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List1!$I$20:$I$29</c:f>
              <c:numCache>
                <c:formatCode>General</c:formatCode>
                <c:ptCount val="10"/>
                <c:pt idx="0">
                  <c:v>1.5900000000000003</c:v>
                </c:pt>
                <c:pt idx="1">
                  <c:v>1.7280000000000002</c:v>
                </c:pt>
                <c:pt idx="2">
                  <c:v>1.8359999999999999</c:v>
                </c:pt>
                <c:pt idx="3">
                  <c:v>1.7680000000000002</c:v>
                </c:pt>
                <c:pt idx="4">
                  <c:v>1.8720000000000003</c:v>
                </c:pt>
                <c:pt idx="5">
                  <c:v>2.12</c:v>
                </c:pt>
                <c:pt idx="6">
                  <c:v>2.2259999999999995</c:v>
                </c:pt>
                <c:pt idx="7">
                  <c:v>2.4080000000000004</c:v>
                </c:pt>
                <c:pt idx="8">
                  <c:v>2.4510000000000001</c:v>
                </c:pt>
                <c:pt idx="9">
                  <c:v>2.3499999999999996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EB-4843-8334-A0266AA95D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9111816"/>
        <c:axId val="459112144"/>
      </c:barChart>
      <c:catAx>
        <c:axId val="45911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9112144"/>
        <c:crosses val="autoZero"/>
        <c:auto val="1"/>
        <c:lblAlgn val="ctr"/>
        <c:lblOffset val="100"/>
        <c:noMultiLvlLbl val="0"/>
      </c:catAx>
      <c:valAx>
        <c:axId val="4591121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9111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391DA-815D-4A8B-89AE-D3147E64834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CBB13A6-46FB-4319-8A99-1A5601858531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Ochrana</a:t>
          </a:r>
          <a:r>
            <a:rPr lang="cs-CZ" dirty="0"/>
            <a:t> </a:t>
          </a:r>
          <a:r>
            <a:rPr lang="cs-CZ" dirty="0">
              <a:solidFill>
                <a:srgbClr val="FFFF00"/>
              </a:solidFill>
            </a:rPr>
            <a:t>ŽP</a:t>
          </a:r>
        </a:p>
      </dgm:t>
    </dgm:pt>
    <dgm:pt modelId="{E5486F7E-4CAA-41BF-A5A8-52B82004196D}" type="parTrans" cxnId="{AD9EE096-3518-46BC-859F-6A0B9F7A2FBD}">
      <dgm:prSet/>
      <dgm:spPr/>
      <dgm:t>
        <a:bodyPr/>
        <a:lstStyle/>
        <a:p>
          <a:endParaRPr lang="cs-CZ"/>
        </a:p>
      </dgm:t>
    </dgm:pt>
    <dgm:pt modelId="{8E2ED26C-CE85-4696-B284-2F7F4D5D7D5A}" type="sibTrans" cxnId="{AD9EE096-3518-46BC-859F-6A0B9F7A2FBD}">
      <dgm:prSet/>
      <dgm:spPr>
        <a:solidFill>
          <a:srgbClr val="FFFF00"/>
        </a:solidFill>
      </dgm:spPr>
      <dgm:t>
        <a:bodyPr/>
        <a:lstStyle/>
        <a:p>
          <a:endParaRPr lang="cs-CZ"/>
        </a:p>
      </dgm:t>
    </dgm:pt>
    <dgm:pt modelId="{44F36DFC-FE99-4FFC-8D42-4104C75F9BA8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Komfort</a:t>
          </a:r>
        </a:p>
      </dgm:t>
    </dgm:pt>
    <dgm:pt modelId="{AE761722-10EF-4EC3-A486-B3132E2549E8}" type="parTrans" cxnId="{16D9759D-31DC-41DD-81C8-B9D5526EB45E}">
      <dgm:prSet/>
      <dgm:spPr/>
      <dgm:t>
        <a:bodyPr/>
        <a:lstStyle/>
        <a:p>
          <a:endParaRPr lang="cs-CZ"/>
        </a:p>
      </dgm:t>
    </dgm:pt>
    <dgm:pt modelId="{86A62C0A-5FB2-4EC1-86DD-89637E730FBF}" type="sibTrans" cxnId="{16D9759D-31DC-41DD-81C8-B9D5526EB45E}">
      <dgm:prSet/>
      <dgm:spPr>
        <a:solidFill>
          <a:srgbClr val="0070C0"/>
        </a:solidFill>
      </dgm:spPr>
      <dgm:t>
        <a:bodyPr/>
        <a:lstStyle/>
        <a:p>
          <a:endParaRPr lang="cs-CZ"/>
        </a:p>
      </dgm:t>
    </dgm:pt>
    <dgm:pt modelId="{FCE95F0B-BB67-48F9-A2CC-E0361A777114}">
      <dgm:prSet phldrT="[Text]"/>
      <dgm:spPr/>
      <dgm:t>
        <a:bodyPr/>
        <a:lstStyle/>
        <a:p>
          <a:r>
            <a:rPr lang="cs-CZ" dirty="0"/>
            <a:t>Realizovatelnost</a:t>
          </a:r>
        </a:p>
      </dgm:t>
    </dgm:pt>
    <dgm:pt modelId="{0EAE2621-F3F6-4C55-BF37-57870234F687}" type="parTrans" cxnId="{47F9C5E9-5507-4C27-8C0B-DBD1578E8718}">
      <dgm:prSet/>
      <dgm:spPr/>
      <dgm:t>
        <a:bodyPr/>
        <a:lstStyle/>
        <a:p>
          <a:endParaRPr lang="cs-CZ"/>
        </a:p>
      </dgm:t>
    </dgm:pt>
    <dgm:pt modelId="{075488D2-376D-4560-9121-E537B45DA29B}" type="sibTrans" cxnId="{47F9C5E9-5507-4C27-8C0B-DBD1578E871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cs-CZ"/>
        </a:p>
      </dgm:t>
    </dgm:pt>
    <dgm:pt modelId="{C5258FB1-9D9F-4E91-984A-1FEE411EBAF9}">
      <dgm:prSet phldrT="[Text]"/>
      <dgm:spPr/>
      <dgm:t>
        <a:bodyPr/>
        <a:lstStyle/>
        <a:p>
          <a:r>
            <a:rPr lang="cs-CZ" dirty="0">
              <a:solidFill>
                <a:srgbClr val="FFFF00"/>
              </a:solidFill>
            </a:rPr>
            <a:t>Ekonomie</a:t>
          </a:r>
        </a:p>
      </dgm:t>
    </dgm:pt>
    <dgm:pt modelId="{E6C8BB65-2464-4FFE-A681-BC1FCF89FDC1}" type="parTrans" cxnId="{AB780952-7A86-4564-B063-BBE37E999E3E}">
      <dgm:prSet/>
      <dgm:spPr/>
      <dgm:t>
        <a:bodyPr/>
        <a:lstStyle/>
        <a:p>
          <a:endParaRPr lang="cs-CZ"/>
        </a:p>
      </dgm:t>
    </dgm:pt>
    <dgm:pt modelId="{DBE3B52F-FA7B-44E5-A67C-25C2DB641242}" type="sibTrans" cxnId="{AB780952-7A86-4564-B063-BBE37E999E3E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93800BBE-B76A-474F-B054-C1400904FE3A}">
      <dgm:prSet phldrT="[Text]"/>
      <dgm:spPr/>
      <dgm:t>
        <a:bodyPr/>
        <a:lstStyle/>
        <a:p>
          <a:r>
            <a:rPr lang="cs-CZ" dirty="0">
              <a:solidFill>
                <a:srgbClr val="FEFEFE"/>
              </a:solidFill>
            </a:rPr>
            <a:t>Legislativa</a:t>
          </a:r>
        </a:p>
      </dgm:t>
    </dgm:pt>
    <dgm:pt modelId="{FE582416-65E2-43F5-87A0-4838AC7BBD55}" type="parTrans" cxnId="{F6EEE447-A241-4BEA-A2B6-EC5E87DF61A3}">
      <dgm:prSet/>
      <dgm:spPr/>
      <dgm:t>
        <a:bodyPr/>
        <a:lstStyle/>
        <a:p>
          <a:endParaRPr lang="cs-CZ"/>
        </a:p>
      </dgm:t>
    </dgm:pt>
    <dgm:pt modelId="{6E2AA975-0972-40FA-8CEA-C3135B569D90}" type="sibTrans" cxnId="{F6EEE447-A241-4BEA-A2B6-EC5E87DF61A3}">
      <dgm:prSet/>
      <dgm:spPr>
        <a:solidFill>
          <a:srgbClr val="92D050"/>
        </a:solidFill>
      </dgm:spPr>
      <dgm:t>
        <a:bodyPr/>
        <a:lstStyle/>
        <a:p>
          <a:endParaRPr lang="cs-CZ"/>
        </a:p>
      </dgm:t>
    </dgm:pt>
    <dgm:pt modelId="{62C70C95-F8E1-4F33-BD95-1FC473BF7E4D}" type="pres">
      <dgm:prSet presAssocID="{70C391DA-815D-4A8B-89AE-D3147E64834C}" presName="cycle" presStyleCnt="0">
        <dgm:presLayoutVars>
          <dgm:dir/>
          <dgm:resizeHandles val="exact"/>
        </dgm:presLayoutVars>
      </dgm:prSet>
      <dgm:spPr/>
    </dgm:pt>
    <dgm:pt modelId="{5C09432A-14E4-4857-9288-99C6550BEACD}" type="pres">
      <dgm:prSet presAssocID="{1CBB13A6-46FB-4319-8A99-1A5601858531}" presName="dummy" presStyleCnt="0"/>
      <dgm:spPr/>
    </dgm:pt>
    <dgm:pt modelId="{FCF90202-D3EB-4851-BF44-AB414C67E92F}" type="pres">
      <dgm:prSet presAssocID="{1CBB13A6-46FB-4319-8A99-1A5601858531}" presName="node" presStyleLbl="revTx" presStyleIdx="0" presStyleCnt="5">
        <dgm:presLayoutVars>
          <dgm:bulletEnabled val="1"/>
        </dgm:presLayoutVars>
      </dgm:prSet>
      <dgm:spPr/>
    </dgm:pt>
    <dgm:pt modelId="{098B7D29-078D-4030-B08D-D26590B35733}" type="pres">
      <dgm:prSet presAssocID="{8E2ED26C-CE85-4696-B284-2F7F4D5D7D5A}" presName="sibTrans" presStyleLbl="node1" presStyleIdx="0" presStyleCnt="5"/>
      <dgm:spPr/>
    </dgm:pt>
    <dgm:pt modelId="{B1C0EF45-CC2F-445C-AA82-B5D8606D1323}" type="pres">
      <dgm:prSet presAssocID="{44F36DFC-FE99-4FFC-8D42-4104C75F9BA8}" presName="dummy" presStyleCnt="0"/>
      <dgm:spPr/>
    </dgm:pt>
    <dgm:pt modelId="{3712E1FB-CE18-42EC-8C79-5C947E73D226}" type="pres">
      <dgm:prSet presAssocID="{44F36DFC-FE99-4FFC-8D42-4104C75F9BA8}" presName="node" presStyleLbl="revTx" presStyleIdx="1" presStyleCnt="5" custRadScaleRad="99030" custRadScaleInc="-453">
        <dgm:presLayoutVars>
          <dgm:bulletEnabled val="1"/>
        </dgm:presLayoutVars>
      </dgm:prSet>
      <dgm:spPr/>
    </dgm:pt>
    <dgm:pt modelId="{02ECD5BD-621F-46E6-9865-201046D6D75E}" type="pres">
      <dgm:prSet presAssocID="{86A62C0A-5FB2-4EC1-86DD-89637E730FBF}" presName="sibTrans" presStyleLbl="node1" presStyleIdx="1" presStyleCnt="5"/>
      <dgm:spPr/>
    </dgm:pt>
    <dgm:pt modelId="{ADE127A7-5A63-4B7A-B9F1-936751C75189}" type="pres">
      <dgm:prSet presAssocID="{FCE95F0B-BB67-48F9-A2CC-E0361A777114}" presName="dummy" presStyleCnt="0"/>
      <dgm:spPr/>
    </dgm:pt>
    <dgm:pt modelId="{23E1403B-AD14-4A16-9C0F-B0967493E0A5}" type="pres">
      <dgm:prSet presAssocID="{FCE95F0B-BB67-48F9-A2CC-E0361A777114}" presName="node" presStyleLbl="revTx" presStyleIdx="2" presStyleCnt="5">
        <dgm:presLayoutVars>
          <dgm:bulletEnabled val="1"/>
        </dgm:presLayoutVars>
      </dgm:prSet>
      <dgm:spPr/>
    </dgm:pt>
    <dgm:pt modelId="{C82A2395-30E0-400A-8A67-E7CB59180DF2}" type="pres">
      <dgm:prSet presAssocID="{075488D2-376D-4560-9121-E537B45DA29B}" presName="sibTrans" presStyleLbl="node1" presStyleIdx="2" presStyleCnt="5"/>
      <dgm:spPr/>
    </dgm:pt>
    <dgm:pt modelId="{D5FFE7FE-705F-4CB1-9A30-14A4E4BD7517}" type="pres">
      <dgm:prSet presAssocID="{C5258FB1-9D9F-4E91-984A-1FEE411EBAF9}" presName="dummy" presStyleCnt="0"/>
      <dgm:spPr/>
    </dgm:pt>
    <dgm:pt modelId="{E35353D2-4CD9-4D54-A464-2F3A46CDE557}" type="pres">
      <dgm:prSet presAssocID="{C5258FB1-9D9F-4E91-984A-1FEE411EBAF9}" presName="node" presStyleLbl="revTx" presStyleIdx="3" presStyleCnt="5">
        <dgm:presLayoutVars>
          <dgm:bulletEnabled val="1"/>
        </dgm:presLayoutVars>
      </dgm:prSet>
      <dgm:spPr/>
    </dgm:pt>
    <dgm:pt modelId="{37784C76-148D-45A6-9C04-C8529C310CDD}" type="pres">
      <dgm:prSet presAssocID="{DBE3B52F-FA7B-44E5-A67C-25C2DB641242}" presName="sibTrans" presStyleLbl="node1" presStyleIdx="3" presStyleCnt="5"/>
      <dgm:spPr/>
    </dgm:pt>
    <dgm:pt modelId="{D841F505-2D43-49E3-9C67-A62FC04A62F7}" type="pres">
      <dgm:prSet presAssocID="{93800BBE-B76A-474F-B054-C1400904FE3A}" presName="dummy" presStyleCnt="0"/>
      <dgm:spPr/>
    </dgm:pt>
    <dgm:pt modelId="{CE961D26-7E32-4010-8673-2CF2E3EBF62D}" type="pres">
      <dgm:prSet presAssocID="{93800BBE-B76A-474F-B054-C1400904FE3A}" presName="node" presStyleLbl="revTx" presStyleIdx="4" presStyleCnt="5">
        <dgm:presLayoutVars>
          <dgm:bulletEnabled val="1"/>
        </dgm:presLayoutVars>
      </dgm:prSet>
      <dgm:spPr/>
    </dgm:pt>
    <dgm:pt modelId="{EB0BD145-2374-4D9A-A77E-3DF574BA4776}" type="pres">
      <dgm:prSet presAssocID="{6E2AA975-0972-40FA-8CEA-C3135B569D90}" presName="sibTrans" presStyleLbl="node1" presStyleIdx="4" presStyleCnt="5"/>
      <dgm:spPr/>
    </dgm:pt>
  </dgm:ptLst>
  <dgm:cxnLst>
    <dgm:cxn modelId="{ACD17707-6232-423E-BA74-BA0144EF7D5E}" type="presOf" srcId="{8E2ED26C-CE85-4696-B284-2F7F4D5D7D5A}" destId="{098B7D29-078D-4030-B08D-D26590B35733}" srcOrd="0" destOrd="0" presId="urn:microsoft.com/office/officeart/2005/8/layout/cycle1"/>
    <dgm:cxn modelId="{D6386E27-585C-4A0F-A432-6A15A8C8AC2D}" type="presOf" srcId="{44F36DFC-FE99-4FFC-8D42-4104C75F9BA8}" destId="{3712E1FB-CE18-42EC-8C79-5C947E73D226}" srcOrd="0" destOrd="0" presId="urn:microsoft.com/office/officeart/2005/8/layout/cycle1"/>
    <dgm:cxn modelId="{75ECC246-C0B0-4E5B-98D7-5E291D41EE9F}" type="presOf" srcId="{6E2AA975-0972-40FA-8CEA-C3135B569D90}" destId="{EB0BD145-2374-4D9A-A77E-3DF574BA4776}" srcOrd="0" destOrd="0" presId="urn:microsoft.com/office/officeart/2005/8/layout/cycle1"/>
    <dgm:cxn modelId="{F6EEE447-A241-4BEA-A2B6-EC5E87DF61A3}" srcId="{70C391DA-815D-4A8B-89AE-D3147E64834C}" destId="{93800BBE-B76A-474F-B054-C1400904FE3A}" srcOrd="4" destOrd="0" parTransId="{FE582416-65E2-43F5-87A0-4838AC7BBD55}" sibTransId="{6E2AA975-0972-40FA-8CEA-C3135B569D90}"/>
    <dgm:cxn modelId="{757E3C6E-8636-483A-B1A0-31C9B0AC5A16}" type="presOf" srcId="{075488D2-376D-4560-9121-E537B45DA29B}" destId="{C82A2395-30E0-400A-8A67-E7CB59180DF2}" srcOrd="0" destOrd="0" presId="urn:microsoft.com/office/officeart/2005/8/layout/cycle1"/>
    <dgm:cxn modelId="{AB780952-7A86-4564-B063-BBE37E999E3E}" srcId="{70C391DA-815D-4A8B-89AE-D3147E64834C}" destId="{C5258FB1-9D9F-4E91-984A-1FEE411EBAF9}" srcOrd="3" destOrd="0" parTransId="{E6C8BB65-2464-4FFE-A681-BC1FCF89FDC1}" sibTransId="{DBE3B52F-FA7B-44E5-A67C-25C2DB641242}"/>
    <dgm:cxn modelId="{8BF21357-FC1B-4CD7-A97C-086E95D2D9B2}" type="presOf" srcId="{93800BBE-B76A-474F-B054-C1400904FE3A}" destId="{CE961D26-7E32-4010-8673-2CF2E3EBF62D}" srcOrd="0" destOrd="0" presId="urn:microsoft.com/office/officeart/2005/8/layout/cycle1"/>
    <dgm:cxn modelId="{AD9EE096-3518-46BC-859F-6A0B9F7A2FBD}" srcId="{70C391DA-815D-4A8B-89AE-D3147E64834C}" destId="{1CBB13A6-46FB-4319-8A99-1A5601858531}" srcOrd="0" destOrd="0" parTransId="{E5486F7E-4CAA-41BF-A5A8-52B82004196D}" sibTransId="{8E2ED26C-CE85-4696-B284-2F7F4D5D7D5A}"/>
    <dgm:cxn modelId="{16D9759D-31DC-41DD-81C8-B9D5526EB45E}" srcId="{70C391DA-815D-4A8B-89AE-D3147E64834C}" destId="{44F36DFC-FE99-4FFC-8D42-4104C75F9BA8}" srcOrd="1" destOrd="0" parTransId="{AE761722-10EF-4EC3-A486-B3132E2549E8}" sibTransId="{86A62C0A-5FB2-4EC1-86DD-89637E730FBF}"/>
    <dgm:cxn modelId="{EF862BB7-E112-4A88-B282-F50D47E2EF78}" type="presOf" srcId="{C5258FB1-9D9F-4E91-984A-1FEE411EBAF9}" destId="{E35353D2-4CD9-4D54-A464-2F3A46CDE557}" srcOrd="0" destOrd="0" presId="urn:microsoft.com/office/officeart/2005/8/layout/cycle1"/>
    <dgm:cxn modelId="{31F17ECE-8BED-4876-B8DC-6686909F1B78}" type="presOf" srcId="{86A62C0A-5FB2-4EC1-86DD-89637E730FBF}" destId="{02ECD5BD-621F-46E6-9865-201046D6D75E}" srcOrd="0" destOrd="0" presId="urn:microsoft.com/office/officeart/2005/8/layout/cycle1"/>
    <dgm:cxn modelId="{853C5FDC-A289-4CAA-95A2-B9FD5015CD4A}" type="presOf" srcId="{DBE3B52F-FA7B-44E5-A67C-25C2DB641242}" destId="{37784C76-148D-45A6-9C04-C8529C310CDD}" srcOrd="0" destOrd="0" presId="urn:microsoft.com/office/officeart/2005/8/layout/cycle1"/>
    <dgm:cxn modelId="{C1E56EE1-2FD7-403A-8198-3D688E310CB0}" type="presOf" srcId="{70C391DA-815D-4A8B-89AE-D3147E64834C}" destId="{62C70C95-F8E1-4F33-BD95-1FC473BF7E4D}" srcOrd="0" destOrd="0" presId="urn:microsoft.com/office/officeart/2005/8/layout/cycle1"/>
    <dgm:cxn modelId="{4A2C0AE2-E6E5-4210-96B9-3448EB6C36EB}" type="presOf" srcId="{FCE95F0B-BB67-48F9-A2CC-E0361A777114}" destId="{23E1403B-AD14-4A16-9C0F-B0967493E0A5}" srcOrd="0" destOrd="0" presId="urn:microsoft.com/office/officeart/2005/8/layout/cycle1"/>
    <dgm:cxn modelId="{47F9C5E9-5507-4C27-8C0B-DBD1578E8718}" srcId="{70C391DA-815D-4A8B-89AE-D3147E64834C}" destId="{FCE95F0B-BB67-48F9-A2CC-E0361A777114}" srcOrd="2" destOrd="0" parTransId="{0EAE2621-F3F6-4C55-BF37-57870234F687}" sibTransId="{075488D2-376D-4560-9121-E537B45DA29B}"/>
    <dgm:cxn modelId="{679CE7F8-7D24-4ECC-B30B-A38FCC788E4F}" type="presOf" srcId="{1CBB13A6-46FB-4319-8A99-1A5601858531}" destId="{FCF90202-D3EB-4851-BF44-AB414C67E92F}" srcOrd="0" destOrd="0" presId="urn:microsoft.com/office/officeart/2005/8/layout/cycle1"/>
    <dgm:cxn modelId="{4772BEA8-240D-43E0-9AAB-3AD20A1B1A7C}" type="presParOf" srcId="{62C70C95-F8E1-4F33-BD95-1FC473BF7E4D}" destId="{5C09432A-14E4-4857-9288-99C6550BEACD}" srcOrd="0" destOrd="0" presId="urn:microsoft.com/office/officeart/2005/8/layout/cycle1"/>
    <dgm:cxn modelId="{42FD87EC-F326-4159-9FCE-93CB7FE5C6EC}" type="presParOf" srcId="{62C70C95-F8E1-4F33-BD95-1FC473BF7E4D}" destId="{FCF90202-D3EB-4851-BF44-AB414C67E92F}" srcOrd="1" destOrd="0" presId="urn:microsoft.com/office/officeart/2005/8/layout/cycle1"/>
    <dgm:cxn modelId="{D26C1706-C3BF-42F4-8FA5-64CC64F83E19}" type="presParOf" srcId="{62C70C95-F8E1-4F33-BD95-1FC473BF7E4D}" destId="{098B7D29-078D-4030-B08D-D26590B35733}" srcOrd="2" destOrd="0" presId="urn:microsoft.com/office/officeart/2005/8/layout/cycle1"/>
    <dgm:cxn modelId="{F98696A6-8733-4D10-A86E-04A753B5D7C3}" type="presParOf" srcId="{62C70C95-F8E1-4F33-BD95-1FC473BF7E4D}" destId="{B1C0EF45-CC2F-445C-AA82-B5D8606D1323}" srcOrd="3" destOrd="0" presId="urn:microsoft.com/office/officeart/2005/8/layout/cycle1"/>
    <dgm:cxn modelId="{2B299D23-3620-49F5-86A8-1337C67174C4}" type="presParOf" srcId="{62C70C95-F8E1-4F33-BD95-1FC473BF7E4D}" destId="{3712E1FB-CE18-42EC-8C79-5C947E73D226}" srcOrd="4" destOrd="0" presId="urn:microsoft.com/office/officeart/2005/8/layout/cycle1"/>
    <dgm:cxn modelId="{597C803A-80CE-4650-8D16-ACB7FFAE0A33}" type="presParOf" srcId="{62C70C95-F8E1-4F33-BD95-1FC473BF7E4D}" destId="{02ECD5BD-621F-46E6-9865-201046D6D75E}" srcOrd="5" destOrd="0" presId="urn:microsoft.com/office/officeart/2005/8/layout/cycle1"/>
    <dgm:cxn modelId="{79E0354B-0EC3-4F07-BDD5-3C62A9AA7EFF}" type="presParOf" srcId="{62C70C95-F8E1-4F33-BD95-1FC473BF7E4D}" destId="{ADE127A7-5A63-4B7A-B9F1-936751C75189}" srcOrd="6" destOrd="0" presId="urn:microsoft.com/office/officeart/2005/8/layout/cycle1"/>
    <dgm:cxn modelId="{811CFBDE-C23E-48A8-9F36-A269E5F26A18}" type="presParOf" srcId="{62C70C95-F8E1-4F33-BD95-1FC473BF7E4D}" destId="{23E1403B-AD14-4A16-9C0F-B0967493E0A5}" srcOrd="7" destOrd="0" presId="urn:microsoft.com/office/officeart/2005/8/layout/cycle1"/>
    <dgm:cxn modelId="{3AB6438D-16CE-4620-A5F9-AE6BF4CA5A7C}" type="presParOf" srcId="{62C70C95-F8E1-4F33-BD95-1FC473BF7E4D}" destId="{C82A2395-30E0-400A-8A67-E7CB59180DF2}" srcOrd="8" destOrd="0" presId="urn:microsoft.com/office/officeart/2005/8/layout/cycle1"/>
    <dgm:cxn modelId="{A8BE2537-06EC-4F1F-868F-9256489C8441}" type="presParOf" srcId="{62C70C95-F8E1-4F33-BD95-1FC473BF7E4D}" destId="{D5FFE7FE-705F-4CB1-9A30-14A4E4BD7517}" srcOrd="9" destOrd="0" presId="urn:microsoft.com/office/officeart/2005/8/layout/cycle1"/>
    <dgm:cxn modelId="{D4D3F456-FD70-4B27-BAAB-3626F7B4BA62}" type="presParOf" srcId="{62C70C95-F8E1-4F33-BD95-1FC473BF7E4D}" destId="{E35353D2-4CD9-4D54-A464-2F3A46CDE557}" srcOrd="10" destOrd="0" presId="urn:microsoft.com/office/officeart/2005/8/layout/cycle1"/>
    <dgm:cxn modelId="{30D3BAA1-4E8B-42DF-8F19-714151F609E1}" type="presParOf" srcId="{62C70C95-F8E1-4F33-BD95-1FC473BF7E4D}" destId="{37784C76-148D-45A6-9C04-C8529C310CDD}" srcOrd="11" destOrd="0" presId="urn:microsoft.com/office/officeart/2005/8/layout/cycle1"/>
    <dgm:cxn modelId="{04529F8B-6943-42D2-8BA0-87C5DD4BA1BA}" type="presParOf" srcId="{62C70C95-F8E1-4F33-BD95-1FC473BF7E4D}" destId="{D841F505-2D43-49E3-9C67-A62FC04A62F7}" srcOrd="12" destOrd="0" presId="urn:microsoft.com/office/officeart/2005/8/layout/cycle1"/>
    <dgm:cxn modelId="{8BAD9385-508C-42F4-98BB-BADC5EEBF5F0}" type="presParOf" srcId="{62C70C95-F8E1-4F33-BD95-1FC473BF7E4D}" destId="{CE961D26-7E32-4010-8673-2CF2E3EBF62D}" srcOrd="13" destOrd="0" presId="urn:microsoft.com/office/officeart/2005/8/layout/cycle1"/>
    <dgm:cxn modelId="{8D2D1843-1DCE-4F1E-BB0B-0DAA746842FA}" type="presParOf" srcId="{62C70C95-F8E1-4F33-BD95-1FC473BF7E4D}" destId="{EB0BD145-2374-4D9A-A77E-3DF574BA4776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5ACA7-1D40-495A-90C3-814BA9875D5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F6CBE24-21B0-414E-9649-692957C48760}">
      <dgm:prSet phldrT="[Text]" custT="1"/>
      <dgm:spPr>
        <a:solidFill>
          <a:srgbClr val="F4FBD3"/>
        </a:solidFill>
      </dgm:spPr>
      <dgm:t>
        <a:bodyPr/>
        <a:lstStyle/>
        <a:p>
          <a:pPr algn="ctr"/>
          <a:endParaRPr lang="cs-CZ" sz="1600" baseline="0" dirty="0"/>
        </a:p>
        <a:p>
          <a:pPr algn="ctr"/>
          <a:endParaRPr lang="cs-CZ" sz="1600" baseline="0" dirty="0"/>
        </a:p>
        <a:p>
          <a:pPr algn="ctr"/>
          <a:endParaRPr lang="cs-CZ" sz="1600" baseline="0" dirty="0"/>
        </a:p>
        <a:p>
          <a:pPr algn="ctr"/>
          <a:r>
            <a:rPr lang="cs-CZ" sz="5400" b="1" baseline="0" dirty="0">
              <a:solidFill>
                <a:schemeClr val="bg1"/>
              </a:solidFill>
            </a:rPr>
            <a:t>VS</a:t>
          </a:r>
        </a:p>
      </dgm:t>
    </dgm:pt>
    <dgm:pt modelId="{DF97F0EB-46CC-45A6-A64F-B3A239CB2F31}" type="parTrans" cxnId="{175EED7C-A654-4374-B1DC-5BC2724E560C}">
      <dgm:prSet/>
      <dgm:spPr/>
      <dgm:t>
        <a:bodyPr/>
        <a:lstStyle/>
        <a:p>
          <a:endParaRPr lang="cs-CZ"/>
        </a:p>
      </dgm:t>
    </dgm:pt>
    <dgm:pt modelId="{6F0EE3B6-BF0A-4601-86D0-496BBB50CD78}" type="sibTrans" cxnId="{175EED7C-A654-4374-B1DC-5BC2724E560C}">
      <dgm:prSet/>
      <dgm:spPr/>
      <dgm:t>
        <a:bodyPr/>
        <a:lstStyle/>
        <a:p>
          <a:endParaRPr lang="cs-CZ"/>
        </a:p>
      </dgm:t>
    </dgm:pt>
    <dgm:pt modelId="{F1B165F9-3C4D-4FEE-AFAB-FC4874A61A3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5400" b="1" dirty="0">
              <a:solidFill>
                <a:schemeClr val="bg1"/>
              </a:solidFill>
            </a:rPr>
            <a:t>BRO</a:t>
          </a:r>
        </a:p>
      </dgm:t>
    </dgm:pt>
    <dgm:pt modelId="{8F03F8EF-1640-4550-ADD8-4ABE447DE7DF}" type="parTrans" cxnId="{586B80E3-2D17-427C-BE6B-156E553B7B59}">
      <dgm:prSet/>
      <dgm:spPr/>
      <dgm:t>
        <a:bodyPr/>
        <a:lstStyle/>
        <a:p>
          <a:endParaRPr lang="cs-CZ"/>
        </a:p>
      </dgm:t>
    </dgm:pt>
    <dgm:pt modelId="{B18F754F-0D3A-4A26-A509-B2789A9629CF}" type="sibTrans" cxnId="{586B80E3-2D17-427C-BE6B-156E553B7B59}">
      <dgm:prSet/>
      <dgm:spPr/>
      <dgm:t>
        <a:bodyPr/>
        <a:lstStyle/>
        <a:p>
          <a:endParaRPr lang="cs-CZ"/>
        </a:p>
      </dgm:t>
    </dgm:pt>
    <dgm:pt modelId="{EF5FBCA2-E2AD-4611-96EA-47F2172CA37E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SKO</a:t>
          </a:r>
        </a:p>
      </dgm:t>
    </dgm:pt>
    <dgm:pt modelId="{ABE9DE23-AFCA-47C3-BA0D-BE900CA322D5}" type="parTrans" cxnId="{CF8CD9D6-F47A-4462-AA73-260DD7C9E655}">
      <dgm:prSet/>
      <dgm:spPr/>
      <dgm:t>
        <a:bodyPr/>
        <a:lstStyle/>
        <a:p>
          <a:endParaRPr lang="cs-CZ"/>
        </a:p>
      </dgm:t>
    </dgm:pt>
    <dgm:pt modelId="{DE8521C5-5DD9-4F85-850A-B1389D7418DD}" type="sibTrans" cxnId="{CF8CD9D6-F47A-4462-AA73-260DD7C9E655}">
      <dgm:prSet/>
      <dgm:spPr/>
      <dgm:t>
        <a:bodyPr/>
        <a:lstStyle/>
        <a:p>
          <a:endParaRPr lang="cs-CZ"/>
        </a:p>
      </dgm:t>
    </dgm:pt>
    <dgm:pt modelId="{2D6E01C0-D78A-4B89-9EB5-77FCA219218B}" type="pres">
      <dgm:prSet presAssocID="{AFB5ACA7-1D40-495A-90C3-814BA9875D5D}" presName="Name0" presStyleCnt="0">
        <dgm:presLayoutVars>
          <dgm:dir/>
          <dgm:animLvl val="lvl"/>
          <dgm:resizeHandles val="exact"/>
        </dgm:presLayoutVars>
      </dgm:prSet>
      <dgm:spPr/>
    </dgm:pt>
    <dgm:pt modelId="{0CA1F2C7-A15C-41BA-8880-53936EC7A13B}" type="pres">
      <dgm:prSet presAssocID="{EF6CBE24-21B0-414E-9649-692957C48760}" presName="Name8" presStyleCnt="0"/>
      <dgm:spPr/>
    </dgm:pt>
    <dgm:pt modelId="{DBAE3E97-A0FD-41B0-8FDA-E350E8A63EE3}" type="pres">
      <dgm:prSet presAssocID="{EF6CBE24-21B0-414E-9649-692957C48760}" presName="level" presStyleLbl="node1" presStyleIdx="0" presStyleCnt="3">
        <dgm:presLayoutVars>
          <dgm:chMax val="1"/>
          <dgm:bulletEnabled val="1"/>
        </dgm:presLayoutVars>
      </dgm:prSet>
      <dgm:spPr/>
    </dgm:pt>
    <dgm:pt modelId="{FB92BE40-9D1D-43A0-AD6E-D109747D19FD}" type="pres">
      <dgm:prSet presAssocID="{EF6CBE24-21B0-414E-9649-692957C487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05FA44-4D8A-4031-B69E-8CF2F41A9ECF}" type="pres">
      <dgm:prSet presAssocID="{F1B165F9-3C4D-4FEE-AFAB-FC4874A61A3F}" presName="Name8" presStyleCnt="0"/>
      <dgm:spPr/>
    </dgm:pt>
    <dgm:pt modelId="{2330D64F-8548-43A0-8528-D42CBE90D2A7}" type="pres">
      <dgm:prSet presAssocID="{F1B165F9-3C4D-4FEE-AFAB-FC4874A61A3F}" presName="level" presStyleLbl="node1" presStyleIdx="1" presStyleCnt="3">
        <dgm:presLayoutVars>
          <dgm:chMax val="1"/>
          <dgm:bulletEnabled val="1"/>
        </dgm:presLayoutVars>
      </dgm:prSet>
      <dgm:spPr/>
    </dgm:pt>
    <dgm:pt modelId="{B2C9C390-C7AA-4B97-975D-663B94DC650A}" type="pres">
      <dgm:prSet presAssocID="{F1B165F9-3C4D-4FEE-AFAB-FC4874A61A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58A54D-6241-4BA1-8D70-9A7A9A338B7F}" type="pres">
      <dgm:prSet presAssocID="{EF5FBCA2-E2AD-4611-96EA-47F2172CA37E}" presName="Name8" presStyleCnt="0"/>
      <dgm:spPr/>
    </dgm:pt>
    <dgm:pt modelId="{B6619FD6-0057-4A31-868C-D2CF49C1C595}" type="pres">
      <dgm:prSet presAssocID="{EF5FBCA2-E2AD-4611-96EA-47F2172CA37E}" presName="level" presStyleLbl="node1" presStyleIdx="2" presStyleCnt="3" custLinFactNeighborX="21234" custLinFactNeighborY="13717">
        <dgm:presLayoutVars>
          <dgm:chMax val="1"/>
          <dgm:bulletEnabled val="1"/>
        </dgm:presLayoutVars>
      </dgm:prSet>
      <dgm:spPr/>
    </dgm:pt>
    <dgm:pt modelId="{CB5B7B0D-5157-4511-8551-A6D9780D1F4A}" type="pres">
      <dgm:prSet presAssocID="{EF5FBCA2-E2AD-4611-96EA-47F2172CA37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0EA4F27-CE69-48B3-B9D2-B5F354DC4CDC}" type="presOf" srcId="{EF6CBE24-21B0-414E-9649-692957C48760}" destId="{FB92BE40-9D1D-43A0-AD6E-D109747D19FD}" srcOrd="1" destOrd="0" presId="urn:microsoft.com/office/officeart/2005/8/layout/pyramid1"/>
    <dgm:cxn modelId="{7088202E-09D4-4AFF-9776-028FF04D644F}" type="presOf" srcId="{F1B165F9-3C4D-4FEE-AFAB-FC4874A61A3F}" destId="{2330D64F-8548-43A0-8528-D42CBE90D2A7}" srcOrd="0" destOrd="0" presId="urn:microsoft.com/office/officeart/2005/8/layout/pyramid1"/>
    <dgm:cxn modelId="{7E08A932-03D2-4B28-B8C9-9C92104ECE80}" type="presOf" srcId="{EF6CBE24-21B0-414E-9649-692957C48760}" destId="{DBAE3E97-A0FD-41B0-8FDA-E350E8A63EE3}" srcOrd="0" destOrd="0" presId="urn:microsoft.com/office/officeart/2005/8/layout/pyramid1"/>
    <dgm:cxn modelId="{93077C43-5743-4710-A505-53DBA84B8CC3}" type="presOf" srcId="{F1B165F9-3C4D-4FEE-AFAB-FC4874A61A3F}" destId="{B2C9C390-C7AA-4B97-975D-663B94DC650A}" srcOrd="1" destOrd="0" presId="urn:microsoft.com/office/officeart/2005/8/layout/pyramid1"/>
    <dgm:cxn modelId="{175EED7C-A654-4374-B1DC-5BC2724E560C}" srcId="{AFB5ACA7-1D40-495A-90C3-814BA9875D5D}" destId="{EF6CBE24-21B0-414E-9649-692957C48760}" srcOrd="0" destOrd="0" parTransId="{DF97F0EB-46CC-45A6-A64F-B3A239CB2F31}" sibTransId="{6F0EE3B6-BF0A-4601-86D0-496BBB50CD78}"/>
    <dgm:cxn modelId="{1C0F8C9D-0D7A-486A-99C6-ED090C90CF1B}" type="presOf" srcId="{AFB5ACA7-1D40-495A-90C3-814BA9875D5D}" destId="{2D6E01C0-D78A-4B89-9EB5-77FCA219218B}" srcOrd="0" destOrd="0" presId="urn:microsoft.com/office/officeart/2005/8/layout/pyramid1"/>
    <dgm:cxn modelId="{5557E9A2-6AD6-4F80-BA3D-52C5982B0188}" type="presOf" srcId="{EF5FBCA2-E2AD-4611-96EA-47F2172CA37E}" destId="{CB5B7B0D-5157-4511-8551-A6D9780D1F4A}" srcOrd="1" destOrd="0" presId="urn:microsoft.com/office/officeart/2005/8/layout/pyramid1"/>
    <dgm:cxn modelId="{2912C6B3-FFA4-4E8A-9CF7-ECBF46EF612D}" type="presOf" srcId="{EF5FBCA2-E2AD-4611-96EA-47F2172CA37E}" destId="{B6619FD6-0057-4A31-868C-D2CF49C1C595}" srcOrd="0" destOrd="0" presId="urn:microsoft.com/office/officeart/2005/8/layout/pyramid1"/>
    <dgm:cxn modelId="{CF8CD9D6-F47A-4462-AA73-260DD7C9E655}" srcId="{AFB5ACA7-1D40-495A-90C3-814BA9875D5D}" destId="{EF5FBCA2-E2AD-4611-96EA-47F2172CA37E}" srcOrd="2" destOrd="0" parTransId="{ABE9DE23-AFCA-47C3-BA0D-BE900CA322D5}" sibTransId="{DE8521C5-5DD9-4F85-850A-B1389D7418DD}"/>
    <dgm:cxn modelId="{586B80E3-2D17-427C-BE6B-156E553B7B59}" srcId="{AFB5ACA7-1D40-495A-90C3-814BA9875D5D}" destId="{F1B165F9-3C4D-4FEE-AFAB-FC4874A61A3F}" srcOrd="1" destOrd="0" parTransId="{8F03F8EF-1640-4550-ADD8-4ABE447DE7DF}" sibTransId="{B18F754F-0D3A-4A26-A509-B2789A9629CF}"/>
    <dgm:cxn modelId="{543A4BCA-693B-46B9-BDDE-4D15D16C344A}" type="presParOf" srcId="{2D6E01C0-D78A-4B89-9EB5-77FCA219218B}" destId="{0CA1F2C7-A15C-41BA-8880-53936EC7A13B}" srcOrd="0" destOrd="0" presId="urn:microsoft.com/office/officeart/2005/8/layout/pyramid1"/>
    <dgm:cxn modelId="{204C8219-AB95-4564-B42B-2D66B10A6889}" type="presParOf" srcId="{0CA1F2C7-A15C-41BA-8880-53936EC7A13B}" destId="{DBAE3E97-A0FD-41B0-8FDA-E350E8A63EE3}" srcOrd="0" destOrd="0" presId="urn:microsoft.com/office/officeart/2005/8/layout/pyramid1"/>
    <dgm:cxn modelId="{C76208E6-0FEB-4B91-AEF7-25FC9C654308}" type="presParOf" srcId="{0CA1F2C7-A15C-41BA-8880-53936EC7A13B}" destId="{FB92BE40-9D1D-43A0-AD6E-D109747D19FD}" srcOrd="1" destOrd="0" presId="urn:microsoft.com/office/officeart/2005/8/layout/pyramid1"/>
    <dgm:cxn modelId="{BA913A29-34D7-4F3C-88B6-C5081FFD9DFC}" type="presParOf" srcId="{2D6E01C0-D78A-4B89-9EB5-77FCA219218B}" destId="{7205FA44-4D8A-4031-B69E-8CF2F41A9ECF}" srcOrd="1" destOrd="0" presId="urn:microsoft.com/office/officeart/2005/8/layout/pyramid1"/>
    <dgm:cxn modelId="{73E0E2FA-D025-4990-881B-303EDDB6A2BC}" type="presParOf" srcId="{7205FA44-4D8A-4031-B69E-8CF2F41A9ECF}" destId="{2330D64F-8548-43A0-8528-D42CBE90D2A7}" srcOrd="0" destOrd="0" presId="urn:microsoft.com/office/officeart/2005/8/layout/pyramid1"/>
    <dgm:cxn modelId="{798BE7E3-2F5C-427D-AC8E-2ACB47658C33}" type="presParOf" srcId="{7205FA44-4D8A-4031-B69E-8CF2F41A9ECF}" destId="{B2C9C390-C7AA-4B97-975D-663B94DC650A}" srcOrd="1" destOrd="0" presId="urn:microsoft.com/office/officeart/2005/8/layout/pyramid1"/>
    <dgm:cxn modelId="{4C5EC6FC-2EBA-4EBF-BF53-046DF74A641C}" type="presParOf" srcId="{2D6E01C0-D78A-4B89-9EB5-77FCA219218B}" destId="{6258A54D-6241-4BA1-8D70-9A7A9A338B7F}" srcOrd="2" destOrd="0" presId="urn:microsoft.com/office/officeart/2005/8/layout/pyramid1"/>
    <dgm:cxn modelId="{EE9AC852-5877-40B2-9A5E-501EC211463E}" type="presParOf" srcId="{6258A54D-6241-4BA1-8D70-9A7A9A338B7F}" destId="{B6619FD6-0057-4A31-868C-D2CF49C1C595}" srcOrd="0" destOrd="0" presId="urn:microsoft.com/office/officeart/2005/8/layout/pyramid1"/>
    <dgm:cxn modelId="{C61FBBD7-5673-4865-97DF-9BA5EE02E0FB}" type="presParOf" srcId="{6258A54D-6241-4BA1-8D70-9A7A9A338B7F}" destId="{CB5B7B0D-5157-4511-8551-A6D9780D1F4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B85CD-074A-4311-A133-F6B5C9765E0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A709B5-E241-42EF-B83C-C4B13544D98C}">
      <dgm:prSet phldrT="[Text]"/>
      <dgm:spPr/>
      <dgm:t>
        <a:bodyPr/>
        <a:lstStyle/>
        <a:p>
          <a:r>
            <a:rPr lang="cs-CZ" dirty="0"/>
            <a:t>LOGISTKA</a:t>
          </a:r>
        </a:p>
      </dgm:t>
    </dgm:pt>
    <dgm:pt modelId="{386A427F-CA95-49E6-8B64-438DF320D691}" type="parTrans" cxnId="{AC55AC52-101B-4232-A439-A27384633815}">
      <dgm:prSet/>
      <dgm:spPr/>
      <dgm:t>
        <a:bodyPr/>
        <a:lstStyle/>
        <a:p>
          <a:endParaRPr lang="cs-CZ"/>
        </a:p>
      </dgm:t>
    </dgm:pt>
    <dgm:pt modelId="{0E31619F-AE22-431D-8C8B-C0C812F8FBD3}" type="sibTrans" cxnId="{AC55AC52-101B-4232-A439-A27384633815}">
      <dgm:prSet/>
      <dgm:spPr/>
      <dgm:t>
        <a:bodyPr/>
        <a:lstStyle/>
        <a:p>
          <a:endParaRPr lang="cs-CZ"/>
        </a:p>
      </dgm:t>
    </dgm:pt>
    <dgm:pt modelId="{78E8255D-F276-425E-9FCB-90563C1D871C}">
      <dgm:prSet phldrT="[Text]"/>
      <dgm:spPr/>
      <dgm:t>
        <a:bodyPr/>
        <a:lstStyle/>
        <a:p>
          <a:r>
            <a:rPr lang="cs-CZ" dirty="0"/>
            <a:t>MOTIVACE</a:t>
          </a:r>
        </a:p>
      </dgm:t>
    </dgm:pt>
    <dgm:pt modelId="{03B36A7F-BC93-4080-80DA-E9FE85694687}" type="parTrans" cxnId="{4A6A3D86-BF68-4328-86EC-06CE2FD09830}">
      <dgm:prSet/>
      <dgm:spPr/>
      <dgm:t>
        <a:bodyPr/>
        <a:lstStyle/>
        <a:p>
          <a:endParaRPr lang="cs-CZ"/>
        </a:p>
      </dgm:t>
    </dgm:pt>
    <dgm:pt modelId="{48F778F0-C4E1-400A-950B-98C71E99DF3B}" type="sibTrans" cxnId="{4A6A3D86-BF68-4328-86EC-06CE2FD09830}">
      <dgm:prSet/>
      <dgm:spPr/>
      <dgm:t>
        <a:bodyPr/>
        <a:lstStyle/>
        <a:p>
          <a:endParaRPr lang="cs-CZ"/>
        </a:p>
      </dgm:t>
    </dgm:pt>
    <dgm:pt modelId="{E25AF9C3-E101-44E6-9441-55CD1CBFEAE3}">
      <dgm:prSet phldrT="[Text]"/>
      <dgm:spPr/>
      <dgm:t>
        <a:bodyPr/>
        <a:lstStyle/>
        <a:p>
          <a:r>
            <a:rPr lang="cs-CZ" dirty="0"/>
            <a:t>OSVĚTA</a:t>
          </a:r>
        </a:p>
      </dgm:t>
    </dgm:pt>
    <dgm:pt modelId="{58A08C20-BF8C-40D2-9CCA-5128568A4E41}" type="parTrans" cxnId="{458EDDBE-BE35-4025-81D3-FED45F039090}">
      <dgm:prSet/>
      <dgm:spPr/>
      <dgm:t>
        <a:bodyPr/>
        <a:lstStyle/>
        <a:p>
          <a:endParaRPr lang="cs-CZ"/>
        </a:p>
      </dgm:t>
    </dgm:pt>
    <dgm:pt modelId="{1422FBBA-7B94-458A-8E9E-323EBABDFED2}" type="sibTrans" cxnId="{458EDDBE-BE35-4025-81D3-FED45F039090}">
      <dgm:prSet/>
      <dgm:spPr/>
      <dgm:t>
        <a:bodyPr/>
        <a:lstStyle/>
        <a:p>
          <a:endParaRPr lang="cs-CZ"/>
        </a:p>
      </dgm:t>
    </dgm:pt>
    <dgm:pt modelId="{04897B8A-9AA5-42E8-B0B9-94004DD815B5}" type="pres">
      <dgm:prSet presAssocID="{EDDB85CD-074A-4311-A133-F6B5C9765E07}" presName="linearFlow" presStyleCnt="0">
        <dgm:presLayoutVars>
          <dgm:resizeHandles val="exact"/>
        </dgm:presLayoutVars>
      </dgm:prSet>
      <dgm:spPr/>
    </dgm:pt>
    <dgm:pt modelId="{0DA42DD1-CD05-4E76-9582-C7FC25F29BB0}" type="pres">
      <dgm:prSet presAssocID="{DFA709B5-E241-42EF-B83C-C4B13544D98C}" presName="node" presStyleLbl="node1" presStyleIdx="0" presStyleCnt="3">
        <dgm:presLayoutVars>
          <dgm:bulletEnabled val="1"/>
        </dgm:presLayoutVars>
      </dgm:prSet>
      <dgm:spPr/>
    </dgm:pt>
    <dgm:pt modelId="{B777AC06-4CD8-4BB1-9CD8-3DE3F046EEEF}" type="pres">
      <dgm:prSet presAssocID="{0E31619F-AE22-431D-8C8B-C0C812F8FBD3}" presName="sibTrans" presStyleLbl="sibTrans2D1" presStyleIdx="0" presStyleCnt="2"/>
      <dgm:spPr/>
    </dgm:pt>
    <dgm:pt modelId="{B1D29E84-2940-46D6-A2AB-8EBB9E46220F}" type="pres">
      <dgm:prSet presAssocID="{0E31619F-AE22-431D-8C8B-C0C812F8FBD3}" presName="connectorText" presStyleLbl="sibTrans2D1" presStyleIdx="0" presStyleCnt="2"/>
      <dgm:spPr/>
    </dgm:pt>
    <dgm:pt modelId="{BF3148FB-A065-4A8D-B5B2-912D869028B4}" type="pres">
      <dgm:prSet presAssocID="{78E8255D-F276-425E-9FCB-90563C1D871C}" presName="node" presStyleLbl="node1" presStyleIdx="1" presStyleCnt="3">
        <dgm:presLayoutVars>
          <dgm:bulletEnabled val="1"/>
        </dgm:presLayoutVars>
      </dgm:prSet>
      <dgm:spPr/>
    </dgm:pt>
    <dgm:pt modelId="{F6795044-02D9-4267-AA6D-E6C9FDB3362A}" type="pres">
      <dgm:prSet presAssocID="{48F778F0-C4E1-400A-950B-98C71E99DF3B}" presName="sibTrans" presStyleLbl="sibTrans2D1" presStyleIdx="1" presStyleCnt="2"/>
      <dgm:spPr/>
    </dgm:pt>
    <dgm:pt modelId="{A87CD2C8-AB42-4504-A437-84948BB9CA9E}" type="pres">
      <dgm:prSet presAssocID="{48F778F0-C4E1-400A-950B-98C71E99DF3B}" presName="connectorText" presStyleLbl="sibTrans2D1" presStyleIdx="1" presStyleCnt="2"/>
      <dgm:spPr/>
    </dgm:pt>
    <dgm:pt modelId="{FC6D3063-21D1-4359-A9D9-1849A83BA35D}" type="pres">
      <dgm:prSet presAssocID="{E25AF9C3-E101-44E6-9441-55CD1CBFEAE3}" presName="node" presStyleLbl="node1" presStyleIdx="2" presStyleCnt="3">
        <dgm:presLayoutVars>
          <dgm:bulletEnabled val="1"/>
        </dgm:presLayoutVars>
      </dgm:prSet>
      <dgm:spPr/>
    </dgm:pt>
  </dgm:ptLst>
  <dgm:cxnLst>
    <dgm:cxn modelId="{2462A311-DEAA-4F02-A1FD-647BE11161D3}" type="presOf" srcId="{0E31619F-AE22-431D-8C8B-C0C812F8FBD3}" destId="{B1D29E84-2940-46D6-A2AB-8EBB9E46220F}" srcOrd="1" destOrd="0" presId="urn:microsoft.com/office/officeart/2005/8/layout/process2"/>
    <dgm:cxn modelId="{F197FC2E-8237-4954-BF12-6713E711D988}" type="presOf" srcId="{48F778F0-C4E1-400A-950B-98C71E99DF3B}" destId="{F6795044-02D9-4267-AA6D-E6C9FDB3362A}" srcOrd="0" destOrd="0" presId="urn:microsoft.com/office/officeart/2005/8/layout/process2"/>
    <dgm:cxn modelId="{E3FC5466-83BE-486B-B911-A7871B5A490D}" type="presOf" srcId="{DFA709B5-E241-42EF-B83C-C4B13544D98C}" destId="{0DA42DD1-CD05-4E76-9582-C7FC25F29BB0}" srcOrd="0" destOrd="0" presId="urn:microsoft.com/office/officeart/2005/8/layout/process2"/>
    <dgm:cxn modelId="{783F786C-F179-4656-A4A0-6F0EDA0FA71E}" type="presOf" srcId="{78E8255D-F276-425E-9FCB-90563C1D871C}" destId="{BF3148FB-A065-4A8D-B5B2-912D869028B4}" srcOrd="0" destOrd="0" presId="urn:microsoft.com/office/officeart/2005/8/layout/process2"/>
    <dgm:cxn modelId="{54A9E24C-8E25-4F9D-9B9E-FEF73605D4A2}" type="presOf" srcId="{0E31619F-AE22-431D-8C8B-C0C812F8FBD3}" destId="{B777AC06-4CD8-4BB1-9CD8-3DE3F046EEEF}" srcOrd="0" destOrd="0" presId="urn:microsoft.com/office/officeart/2005/8/layout/process2"/>
    <dgm:cxn modelId="{AC55AC52-101B-4232-A439-A27384633815}" srcId="{EDDB85CD-074A-4311-A133-F6B5C9765E07}" destId="{DFA709B5-E241-42EF-B83C-C4B13544D98C}" srcOrd="0" destOrd="0" parTransId="{386A427F-CA95-49E6-8B64-438DF320D691}" sibTransId="{0E31619F-AE22-431D-8C8B-C0C812F8FBD3}"/>
    <dgm:cxn modelId="{4A6A3D86-BF68-4328-86EC-06CE2FD09830}" srcId="{EDDB85CD-074A-4311-A133-F6B5C9765E07}" destId="{78E8255D-F276-425E-9FCB-90563C1D871C}" srcOrd="1" destOrd="0" parTransId="{03B36A7F-BC93-4080-80DA-E9FE85694687}" sibTransId="{48F778F0-C4E1-400A-950B-98C71E99DF3B}"/>
    <dgm:cxn modelId="{C5FC5986-9022-4226-921D-DC54DACDBA8D}" type="presOf" srcId="{E25AF9C3-E101-44E6-9441-55CD1CBFEAE3}" destId="{FC6D3063-21D1-4359-A9D9-1849A83BA35D}" srcOrd="0" destOrd="0" presId="urn:microsoft.com/office/officeart/2005/8/layout/process2"/>
    <dgm:cxn modelId="{9C3A50B7-8A7D-4BD4-A874-27EBE2F90247}" type="presOf" srcId="{48F778F0-C4E1-400A-950B-98C71E99DF3B}" destId="{A87CD2C8-AB42-4504-A437-84948BB9CA9E}" srcOrd="1" destOrd="0" presId="urn:microsoft.com/office/officeart/2005/8/layout/process2"/>
    <dgm:cxn modelId="{458EDDBE-BE35-4025-81D3-FED45F039090}" srcId="{EDDB85CD-074A-4311-A133-F6B5C9765E07}" destId="{E25AF9C3-E101-44E6-9441-55CD1CBFEAE3}" srcOrd="2" destOrd="0" parTransId="{58A08C20-BF8C-40D2-9CCA-5128568A4E41}" sibTransId="{1422FBBA-7B94-458A-8E9E-323EBABDFED2}"/>
    <dgm:cxn modelId="{2D8FD4FD-D17B-4FAD-8B6C-2FB24223ACBC}" type="presOf" srcId="{EDDB85CD-074A-4311-A133-F6B5C9765E07}" destId="{04897B8A-9AA5-42E8-B0B9-94004DD815B5}" srcOrd="0" destOrd="0" presId="urn:microsoft.com/office/officeart/2005/8/layout/process2"/>
    <dgm:cxn modelId="{B2C9F411-4D6B-4BF7-A6D1-E446F0B24262}" type="presParOf" srcId="{04897B8A-9AA5-42E8-B0B9-94004DD815B5}" destId="{0DA42DD1-CD05-4E76-9582-C7FC25F29BB0}" srcOrd="0" destOrd="0" presId="urn:microsoft.com/office/officeart/2005/8/layout/process2"/>
    <dgm:cxn modelId="{B3857A86-FB94-46A3-A0D1-B3C7A8DF5EFB}" type="presParOf" srcId="{04897B8A-9AA5-42E8-B0B9-94004DD815B5}" destId="{B777AC06-4CD8-4BB1-9CD8-3DE3F046EEEF}" srcOrd="1" destOrd="0" presId="urn:microsoft.com/office/officeart/2005/8/layout/process2"/>
    <dgm:cxn modelId="{1DF2186B-F84F-4713-959A-03E283EF0D87}" type="presParOf" srcId="{B777AC06-4CD8-4BB1-9CD8-3DE3F046EEEF}" destId="{B1D29E84-2940-46D6-A2AB-8EBB9E46220F}" srcOrd="0" destOrd="0" presId="urn:microsoft.com/office/officeart/2005/8/layout/process2"/>
    <dgm:cxn modelId="{A23B9FF1-601A-4489-8924-73698BA5F285}" type="presParOf" srcId="{04897B8A-9AA5-42E8-B0B9-94004DD815B5}" destId="{BF3148FB-A065-4A8D-B5B2-912D869028B4}" srcOrd="2" destOrd="0" presId="urn:microsoft.com/office/officeart/2005/8/layout/process2"/>
    <dgm:cxn modelId="{1975B35E-C779-4727-BD1C-3E0EB1127C6E}" type="presParOf" srcId="{04897B8A-9AA5-42E8-B0B9-94004DD815B5}" destId="{F6795044-02D9-4267-AA6D-E6C9FDB3362A}" srcOrd="3" destOrd="0" presId="urn:microsoft.com/office/officeart/2005/8/layout/process2"/>
    <dgm:cxn modelId="{46EDB4BF-20CD-4E5C-A223-FC4F1CCFC130}" type="presParOf" srcId="{F6795044-02D9-4267-AA6D-E6C9FDB3362A}" destId="{A87CD2C8-AB42-4504-A437-84948BB9CA9E}" srcOrd="0" destOrd="0" presId="urn:microsoft.com/office/officeart/2005/8/layout/process2"/>
    <dgm:cxn modelId="{E9469A41-927A-4269-8CB5-AAADDC01B4E0}" type="presParOf" srcId="{04897B8A-9AA5-42E8-B0B9-94004DD815B5}" destId="{FC6D3063-21D1-4359-A9D9-1849A83BA35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90202-D3EB-4851-BF44-AB414C67E92F}">
      <dsp:nvSpPr>
        <dsp:cNvPr id="0" name=""/>
        <dsp:cNvSpPr/>
      </dsp:nvSpPr>
      <dsp:spPr>
        <a:xfrm>
          <a:off x="4807335" y="49454"/>
          <a:ext cx="1697666" cy="169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FF00"/>
              </a:solidFill>
            </a:rPr>
            <a:t>Ochrana</a:t>
          </a:r>
          <a:r>
            <a:rPr lang="cs-CZ" sz="1900" kern="1200" dirty="0"/>
            <a:t> </a:t>
          </a:r>
          <a:r>
            <a:rPr lang="cs-CZ" sz="1900" kern="1200" dirty="0">
              <a:solidFill>
                <a:srgbClr val="FFFF00"/>
              </a:solidFill>
            </a:rPr>
            <a:t>ŽP</a:t>
          </a:r>
        </a:p>
      </dsp:txBody>
      <dsp:txXfrm>
        <a:off x="4807335" y="49454"/>
        <a:ext cx="1697666" cy="1697666"/>
      </dsp:txXfrm>
    </dsp:sp>
    <dsp:sp modelId="{098B7D29-078D-4030-B08D-D26590B35733}">
      <dsp:nvSpPr>
        <dsp:cNvPr id="0" name=""/>
        <dsp:cNvSpPr/>
      </dsp:nvSpPr>
      <dsp:spPr>
        <a:xfrm>
          <a:off x="787012" y="-46115"/>
          <a:ext cx="6364985" cy="6364985"/>
        </a:xfrm>
        <a:prstGeom prst="circularArrow">
          <a:avLst>
            <a:gd name="adj1" fmla="val 5201"/>
            <a:gd name="adj2" fmla="val 335977"/>
            <a:gd name="adj3" fmla="val 21333099"/>
            <a:gd name="adj4" fmla="val 19831788"/>
            <a:gd name="adj5" fmla="val 6068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2E1FB-CE18-42EC-8C79-5C947E73D226}">
      <dsp:nvSpPr>
        <dsp:cNvPr id="0" name=""/>
        <dsp:cNvSpPr/>
      </dsp:nvSpPr>
      <dsp:spPr>
        <a:xfrm>
          <a:off x="5808747" y="3193113"/>
          <a:ext cx="1697666" cy="169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FF00"/>
              </a:solidFill>
            </a:rPr>
            <a:t>Komfort</a:t>
          </a:r>
        </a:p>
      </dsp:txBody>
      <dsp:txXfrm>
        <a:off x="5808747" y="3193113"/>
        <a:ext cx="1697666" cy="1697666"/>
      </dsp:txXfrm>
    </dsp:sp>
    <dsp:sp modelId="{02ECD5BD-621F-46E6-9865-201046D6D75E}">
      <dsp:nvSpPr>
        <dsp:cNvPr id="0" name=""/>
        <dsp:cNvSpPr/>
      </dsp:nvSpPr>
      <dsp:spPr>
        <a:xfrm>
          <a:off x="768177" y="15169"/>
          <a:ext cx="6364985" cy="6364985"/>
        </a:xfrm>
        <a:prstGeom prst="circularArrow">
          <a:avLst>
            <a:gd name="adj1" fmla="val 5201"/>
            <a:gd name="adj2" fmla="val 335977"/>
            <a:gd name="adj3" fmla="val 3955969"/>
            <a:gd name="adj4" fmla="val 2210370"/>
            <a:gd name="adj5" fmla="val 6068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1403B-AD14-4A16-9C0F-B0967493E0A5}">
      <dsp:nvSpPr>
        <dsp:cNvPr id="0" name=""/>
        <dsp:cNvSpPr/>
      </dsp:nvSpPr>
      <dsp:spPr>
        <a:xfrm>
          <a:off x="3147511" y="5157865"/>
          <a:ext cx="1697666" cy="169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Realizovatelnost</a:t>
          </a:r>
        </a:p>
      </dsp:txBody>
      <dsp:txXfrm>
        <a:off x="3147511" y="5157865"/>
        <a:ext cx="1697666" cy="1697666"/>
      </dsp:txXfrm>
    </dsp:sp>
    <dsp:sp modelId="{C82A2395-30E0-400A-8A67-E7CB59180DF2}">
      <dsp:nvSpPr>
        <dsp:cNvPr id="0" name=""/>
        <dsp:cNvSpPr/>
      </dsp:nvSpPr>
      <dsp:spPr>
        <a:xfrm>
          <a:off x="813852" y="345"/>
          <a:ext cx="6364985" cy="6364985"/>
        </a:xfrm>
        <a:prstGeom prst="circularArrow">
          <a:avLst>
            <a:gd name="adj1" fmla="val 5201"/>
            <a:gd name="adj2" fmla="val 335977"/>
            <a:gd name="adj3" fmla="val 8210344"/>
            <a:gd name="adj4" fmla="val 6449594"/>
            <a:gd name="adj5" fmla="val 6068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353D2-4CD9-4D54-A464-2F3A46CDE557}">
      <dsp:nvSpPr>
        <dsp:cNvPr id="0" name=""/>
        <dsp:cNvSpPr/>
      </dsp:nvSpPr>
      <dsp:spPr>
        <a:xfrm>
          <a:off x="461860" y="3206626"/>
          <a:ext cx="1697666" cy="169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FF00"/>
              </a:solidFill>
            </a:rPr>
            <a:t>Ekonomie</a:t>
          </a:r>
        </a:p>
      </dsp:txBody>
      <dsp:txXfrm>
        <a:off x="461860" y="3206626"/>
        <a:ext cx="1697666" cy="1697666"/>
      </dsp:txXfrm>
    </dsp:sp>
    <dsp:sp modelId="{37784C76-148D-45A6-9C04-C8529C310CDD}">
      <dsp:nvSpPr>
        <dsp:cNvPr id="0" name=""/>
        <dsp:cNvSpPr/>
      </dsp:nvSpPr>
      <dsp:spPr>
        <a:xfrm>
          <a:off x="813852" y="345"/>
          <a:ext cx="6364985" cy="6364985"/>
        </a:xfrm>
        <a:prstGeom prst="circularArrow">
          <a:avLst>
            <a:gd name="adj1" fmla="val 5201"/>
            <a:gd name="adj2" fmla="val 335977"/>
            <a:gd name="adj3" fmla="val 12297557"/>
            <a:gd name="adj4" fmla="val 10771040"/>
            <a:gd name="adj5" fmla="val 6068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61D26-7E32-4010-8673-2CF2E3EBF62D}">
      <dsp:nvSpPr>
        <dsp:cNvPr id="0" name=""/>
        <dsp:cNvSpPr/>
      </dsp:nvSpPr>
      <dsp:spPr>
        <a:xfrm>
          <a:off x="1487688" y="49454"/>
          <a:ext cx="1697666" cy="169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EFEFE"/>
              </a:solidFill>
            </a:rPr>
            <a:t>Legislativa</a:t>
          </a:r>
        </a:p>
      </dsp:txBody>
      <dsp:txXfrm>
        <a:off x="1487688" y="49454"/>
        <a:ext cx="1697666" cy="1697666"/>
      </dsp:txXfrm>
    </dsp:sp>
    <dsp:sp modelId="{EB0BD145-2374-4D9A-A77E-3DF574BA4776}">
      <dsp:nvSpPr>
        <dsp:cNvPr id="0" name=""/>
        <dsp:cNvSpPr/>
      </dsp:nvSpPr>
      <dsp:spPr>
        <a:xfrm>
          <a:off x="813852" y="345"/>
          <a:ext cx="6364985" cy="6364985"/>
        </a:xfrm>
        <a:prstGeom prst="circularArrow">
          <a:avLst>
            <a:gd name="adj1" fmla="val 5201"/>
            <a:gd name="adj2" fmla="val 335977"/>
            <a:gd name="adj3" fmla="val 16865419"/>
            <a:gd name="adj4" fmla="val 15198604"/>
            <a:gd name="adj5" fmla="val 6068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E3E97-A0FD-41B0-8FDA-E350E8A63EE3}">
      <dsp:nvSpPr>
        <dsp:cNvPr id="0" name=""/>
        <dsp:cNvSpPr/>
      </dsp:nvSpPr>
      <dsp:spPr>
        <a:xfrm>
          <a:off x="1356477" y="0"/>
          <a:ext cx="1356477" cy="1224136"/>
        </a:xfrm>
        <a:prstGeom prst="trapezoid">
          <a:avLst>
            <a:gd name="adj" fmla="val 55405"/>
          </a:avLst>
        </a:prstGeom>
        <a:solidFill>
          <a:srgbClr val="F4F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b="1" kern="1200" baseline="0" dirty="0">
              <a:solidFill>
                <a:schemeClr val="bg1"/>
              </a:solidFill>
            </a:rPr>
            <a:t>VS</a:t>
          </a:r>
        </a:p>
      </dsp:txBody>
      <dsp:txXfrm>
        <a:off x="1356477" y="0"/>
        <a:ext cx="1356477" cy="1224136"/>
      </dsp:txXfrm>
    </dsp:sp>
    <dsp:sp modelId="{2330D64F-8548-43A0-8528-D42CBE90D2A7}">
      <dsp:nvSpPr>
        <dsp:cNvPr id="0" name=""/>
        <dsp:cNvSpPr/>
      </dsp:nvSpPr>
      <dsp:spPr>
        <a:xfrm>
          <a:off x="678238" y="1224136"/>
          <a:ext cx="2712954" cy="1224136"/>
        </a:xfrm>
        <a:prstGeom prst="trapezoid">
          <a:avLst>
            <a:gd name="adj" fmla="val 55405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b="1" kern="1200" dirty="0">
              <a:solidFill>
                <a:schemeClr val="bg1"/>
              </a:solidFill>
            </a:rPr>
            <a:t>BRO</a:t>
          </a:r>
        </a:p>
      </dsp:txBody>
      <dsp:txXfrm>
        <a:off x="1153005" y="1224136"/>
        <a:ext cx="1763420" cy="1224136"/>
      </dsp:txXfrm>
    </dsp:sp>
    <dsp:sp modelId="{B6619FD6-0057-4A31-868C-D2CF49C1C595}">
      <dsp:nvSpPr>
        <dsp:cNvPr id="0" name=""/>
        <dsp:cNvSpPr/>
      </dsp:nvSpPr>
      <dsp:spPr>
        <a:xfrm>
          <a:off x="0" y="2448272"/>
          <a:ext cx="4069432" cy="1224136"/>
        </a:xfrm>
        <a:prstGeom prst="trapezoid">
          <a:avLst>
            <a:gd name="adj" fmla="val 55405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b="1" kern="1200" dirty="0">
              <a:solidFill>
                <a:schemeClr val="bg1"/>
              </a:solidFill>
            </a:rPr>
            <a:t>SKO</a:t>
          </a:r>
        </a:p>
      </dsp:txBody>
      <dsp:txXfrm>
        <a:off x="712150" y="2448272"/>
        <a:ext cx="2645130" cy="1224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42DD1-CD05-4E76-9582-C7FC25F29BB0}">
      <dsp:nvSpPr>
        <dsp:cNvPr id="0" name=""/>
        <dsp:cNvSpPr/>
      </dsp:nvSpPr>
      <dsp:spPr>
        <a:xfrm>
          <a:off x="454191" y="0"/>
          <a:ext cx="2080929" cy="115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LOGISTKA</a:t>
          </a:r>
        </a:p>
      </dsp:txBody>
      <dsp:txXfrm>
        <a:off x="488051" y="33860"/>
        <a:ext cx="2013209" cy="1088352"/>
      </dsp:txXfrm>
    </dsp:sp>
    <dsp:sp modelId="{B777AC06-4CD8-4BB1-9CD8-3DE3F046EEEF}">
      <dsp:nvSpPr>
        <dsp:cNvPr id="0" name=""/>
        <dsp:cNvSpPr/>
      </dsp:nvSpPr>
      <dsp:spPr>
        <a:xfrm rot="5400000">
          <a:off x="1277892" y="1184973"/>
          <a:ext cx="433527" cy="5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-5400000">
        <a:off x="1338586" y="1228325"/>
        <a:ext cx="312140" cy="303469"/>
      </dsp:txXfrm>
    </dsp:sp>
    <dsp:sp modelId="{BF3148FB-A065-4A8D-B5B2-912D869028B4}">
      <dsp:nvSpPr>
        <dsp:cNvPr id="0" name=""/>
        <dsp:cNvSpPr/>
      </dsp:nvSpPr>
      <dsp:spPr>
        <a:xfrm>
          <a:off x="454191" y="1734108"/>
          <a:ext cx="2080929" cy="115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MOTIVACE</a:t>
          </a:r>
        </a:p>
      </dsp:txBody>
      <dsp:txXfrm>
        <a:off x="488051" y="1767968"/>
        <a:ext cx="2013209" cy="1088352"/>
      </dsp:txXfrm>
    </dsp:sp>
    <dsp:sp modelId="{F6795044-02D9-4267-AA6D-E6C9FDB3362A}">
      <dsp:nvSpPr>
        <dsp:cNvPr id="0" name=""/>
        <dsp:cNvSpPr/>
      </dsp:nvSpPr>
      <dsp:spPr>
        <a:xfrm rot="5400000">
          <a:off x="1277892" y="2919081"/>
          <a:ext cx="433526" cy="5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-5400000">
        <a:off x="1338585" y="2962434"/>
        <a:ext cx="312140" cy="303468"/>
      </dsp:txXfrm>
    </dsp:sp>
    <dsp:sp modelId="{FC6D3063-21D1-4359-A9D9-1849A83BA35D}">
      <dsp:nvSpPr>
        <dsp:cNvPr id="0" name=""/>
        <dsp:cNvSpPr/>
      </dsp:nvSpPr>
      <dsp:spPr>
        <a:xfrm>
          <a:off x="454191" y="3468215"/>
          <a:ext cx="2080929" cy="115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OSVĚTA</a:t>
          </a:r>
        </a:p>
      </dsp:txBody>
      <dsp:txXfrm>
        <a:off x="488051" y="3502075"/>
        <a:ext cx="2013209" cy="108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76925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 i="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739" y="2"/>
            <a:ext cx="4276924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 i="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412"/>
            <a:ext cx="4276925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 i="0">
                <a:cs typeface="+mn-cs"/>
              </a:defRPr>
            </a:lvl1pPr>
          </a:lstStyle>
          <a:p>
            <a:pPr>
              <a:defRPr/>
            </a:pPr>
            <a:r>
              <a:rPr lang="cs-CZ"/>
              <a:t>KOZEV 2002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739" y="6457412"/>
            <a:ext cx="4276924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 i="0">
                <a:cs typeface="+mn-cs"/>
              </a:defRPr>
            </a:lvl1pPr>
          </a:lstStyle>
          <a:p>
            <a:pPr>
              <a:defRPr/>
            </a:pPr>
            <a:fld id="{9E464CF2-D97B-47A7-BE0E-2B4E4E7B7D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58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76925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 i="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10" y="3228707"/>
            <a:ext cx="7239645" cy="30591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  <a:p>
            <a:pPr lvl="0"/>
            <a:endParaRPr lang="cs-CZ" noProof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739" y="2"/>
            <a:ext cx="4276924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 i="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412"/>
            <a:ext cx="4276925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 i="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739" y="6457412"/>
            <a:ext cx="4276924" cy="3402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 i="0">
                <a:cs typeface="+mn-cs"/>
              </a:defRPr>
            </a:lvl1pPr>
          </a:lstStyle>
          <a:p>
            <a:pPr>
              <a:defRPr/>
            </a:pPr>
            <a:fld id="{0EA21E8E-5852-4B54-8BFC-C6212000A8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F6375-9FB7-4027-9FF3-FC6B85119DE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12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21E8E-5852-4B54-8BFC-C6212000A8E9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43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E022C-CC18-4198-8538-9652F7EEB5EC}" type="slidenum">
              <a:rPr lang="cs-CZ" smtClean="0">
                <a:solidFill>
                  <a:srgbClr val="000000"/>
                </a:solidFill>
              </a:rPr>
              <a:pPr/>
              <a:t>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66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390D1-A7B3-4D3B-81DA-1CAA0D1A4CB0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7707-A54A-4FEC-838D-8C45D58641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BAF74-CD3D-40A3-8CC3-DB3CB47CD19F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04D1-D044-4D2F-AF09-A82F20F6CB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E6A4F-E904-4620-998D-FDD9EDBF13A1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0698E-2E9F-4DE9-B301-8D8458A3E8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D212D-8610-4945-B295-875EB733E5A5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BDE44-C64E-480C-8118-0E6C7965E7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FFD48-24E3-4A34-A72B-FB597F03BEAB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3B9BF-714B-4163-9C0A-402CB6D1A0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C160A-7781-4E27-84B4-6DE739F48F69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FF0E1-E7B0-4C43-B1A5-4739C03CFE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86097-CC54-46F5-9D68-FE104EB5F808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23940-430B-483B-BFE6-2AF5CF60F5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7BD1D-A847-4B7C-A0D0-D4B2C6133B58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D3BDA-680C-46BD-B260-CADF95FE68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5CE6A-03E2-4C8C-8F0D-9357B3DE4EA3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44011-3F0C-4AC8-8D3F-8C2441B0EC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E02E5-C06A-4ABD-AD25-B24D66824B2A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D3ECE-9473-4E88-96AC-50CBA38344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BF3E5-49C1-4E02-A517-5006FD31C897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B1B6B-A759-4055-A5E6-66D955C22C5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B084D3-0484-4A69-827D-6DAD99FC3D74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7F1EB2-CB96-4DC9-9D35-1E342A11E8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9.png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21" Type="http://schemas.openxmlformats.org/officeDocument/2006/relationships/oleObject" Target="../embeddings/oleObject1.bin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Layout" Target="../diagrams/layout3.xml"/><Relationship Id="rId2" Type="http://schemas.openxmlformats.org/officeDocument/2006/relationships/slideLayout" Target="../slideLayouts/slideLayout7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vmlDrawing" Target="../drawings/vmlDrawing17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1.png"/><Relationship Id="rId10" Type="http://schemas.openxmlformats.org/officeDocument/2006/relationships/diagramQuickStyle" Target="../diagrams/quickStyle2.xml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0.png"/><Relationship Id="rId22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hyperlink" Target="mailto:bouda@eavysociny.cz" TargetMode="Externa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4CA3A45E-F6C8-4E8E-9014-7C43E8FBE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77908" y="4062224"/>
            <a:ext cx="2982563" cy="240103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6B59A06-E2B8-44A8-B8C9-4847B475F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99"/>
                    </a14:imgEffect>
                    <a14:imgEffect>
                      <a14:saturation sat="1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42765" y="-329614"/>
            <a:ext cx="7115906" cy="4746309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DD141A-8E17-481F-A4C8-A3FFCD523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293" y="5815748"/>
            <a:ext cx="2651990" cy="93276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BD827B6-3104-4B40-AF43-ECB66FE6B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88" y="4623443"/>
            <a:ext cx="1355576" cy="9097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EE9645-ABE2-4E1B-B85D-F49B2E99F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3263" y="4590468"/>
            <a:ext cx="809740" cy="9756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3044BD-143A-4628-9CE9-70172726E3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7434" y="4691860"/>
            <a:ext cx="1067290" cy="92041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89115B4-58BE-4F40-9F06-C6FC77343B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5241" y="4592193"/>
            <a:ext cx="977613" cy="9776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538EEED-79D7-41F1-94CD-785BEE3FC8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505" y="641431"/>
            <a:ext cx="2653313" cy="39000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78496" y="61142"/>
            <a:ext cx="330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FF00"/>
                </a:solidFill>
                <a:latin typeface="Viner Hand ITC" panose="03070502030502020203" pitchFamily="66" charset="0"/>
              </a:rPr>
              <a:t>Kam s ním…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A4BFE5E-1798-48D7-BBF8-1334F35755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88" y="5779675"/>
            <a:ext cx="2113246" cy="1025113"/>
          </a:xfrm>
          <a:prstGeom prst="rect">
            <a:avLst/>
          </a:prstGeom>
        </p:spPr>
      </p:pic>
      <p:pic>
        <p:nvPicPr>
          <p:cNvPr id="282626" name="Picture 2" descr="at-cz.eu - Logo">
            <a:extLst>
              <a:ext uri="{FF2B5EF4-FFF2-40B4-BE49-F238E27FC236}">
                <a16:creationId xmlns:a16="http://schemas.microsoft.com/office/drawing/2014/main" id="{BE4A1319-FF7A-40B1-B6CC-0B485BBD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0720" y="3918084"/>
            <a:ext cx="31242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9A9ECF7-6834-4F2E-9186-6BC5DE22B4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5455" y="5748215"/>
            <a:ext cx="3199773" cy="102511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8A7E930-DEC9-4CAE-8C77-55C73F90D2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9294" cy="155679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BD498AE-4B83-444E-9C27-87D4F0B8C2B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65" y="-8246"/>
            <a:ext cx="1926894" cy="1564990"/>
          </a:xfrm>
          <a:prstGeom prst="rect">
            <a:avLst/>
          </a:prstGeom>
        </p:spPr>
      </p:pic>
      <p:sp>
        <p:nvSpPr>
          <p:cNvPr id="22" name="Nadpis 1">
            <a:extLst>
              <a:ext uri="{FF2B5EF4-FFF2-40B4-BE49-F238E27FC236}">
                <a16:creationId xmlns:a16="http://schemas.microsoft.com/office/drawing/2014/main" id="{0EBF1C77-5E4B-4905-BAB6-5B6A4E62D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77" y="2043303"/>
            <a:ext cx="5946866" cy="891540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FFFF00"/>
                </a:solidFill>
              </a:rPr>
              <a:t>Kick</a:t>
            </a:r>
            <a:r>
              <a:rPr lang="cs-CZ" sz="2800" b="1" dirty="0">
                <a:solidFill>
                  <a:srgbClr val="FFFF00"/>
                </a:solidFill>
              </a:rPr>
              <a:t>-</a:t>
            </a:r>
            <a:r>
              <a:rPr lang="cs-CZ" sz="2800" b="1" dirty="0" err="1">
                <a:solidFill>
                  <a:srgbClr val="FFFF00"/>
                </a:solidFill>
              </a:rPr>
              <a:t>off</a:t>
            </a:r>
            <a:r>
              <a:rPr lang="cs-CZ" sz="2800" b="1" dirty="0">
                <a:solidFill>
                  <a:srgbClr val="FFFF00"/>
                </a:solidFill>
              </a:rPr>
              <a:t>-meeting - 23. 1. 2020 Jihlava</a:t>
            </a: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B5971EB8-0891-498E-BBDA-EF7052E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28046"/>
            <a:ext cx="6485708" cy="818062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>
                    <a:lumMod val="95000"/>
                  </a:schemeClr>
                </a:solidFill>
              </a:rPr>
              <a:t>PROJEKT „CIRCULAR ECONOMY OF WASTE“ </a:t>
            </a:r>
          </a:p>
          <a:p>
            <a:r>
              <a:rPr lang="cs-CZ" sz="2000" dirty="0">
                <a:solidFill>
                  <a:schemeClr val="tx1">
                    <a:lumMod val="95000"/>
                  </a:schemeClr>
                </a:solidFill>
              </a:rPr>
              <a:t>Číslo projektu ATCZ205 </a:t>
            </a:r>
          </a:p>
        </p:txBody>
      </p:sp>
      <p:pic>
        <p:nvPicPr>
          <p:cNvPr id="558082" name="Picture 2">
            <a:extLst>
              <a:ext uri="{FF2B5EF4-FFF2-40B4-BE49-F238E27FC236}">
                <a16:creationId xmlns:a16="http://schemas.microsoft.com/office/drawing/2014/main" id="{F7F5EE0A-6C29-4C49-AEE5-6E2A7176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39" y="4209118"/>
            <a:ext cx="809740" cy="15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5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0E9E0-739D-41BD-B382-D1C85925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D212D-8610-4945-B295-875EB733E5A5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E4B0A2-57E5-4367-A0FB-75014F57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074148-5B58-4421-9F3B-265E05F6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BDE44-C64E-480C-8118-0E6C7965E78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546818" name="Picture 2" descr="Výsledek obrázku pro municipal waste eurostat">
            <a:extLst>
              <a:ext uri="{FF2B5EF4-FFF2-40B4-BE49-F238E27FC236}">
                <a16:creationId xmlns:a16="http://schemas.microsoft.com/office/drawing/2014/main" id="{86620316-E664-4C39-927D-7443BDAD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D997A3EE-3CE2-4D6E-AD5E-AB6C0FD79104}"/>
              </a:ext>
            </a:extLst>
          </p:cNvPr>
          <p:cNvSpPr/>
          <p:nvPr/>
        </p:nvSpPr>
        <p:spPr>
          <a:xfrm>
            <a:off x="2106168" y="12687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6EDF3974-A055-4537-A47E-D775DA21B5C9}"/>
              </a:ext>
            </a:extLst>
          </p:cNvPr>
          <p:cNvSpPr/>
          <p:nvPr/>
        </p:nvSpPr>
        <p:spPr>
          <a:xfrm>
            <a:off x="7956376" y="19888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21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759F2A0-F273-490C-9E58-1CEB350C7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64583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E93E1667-D796-4CC2-AABE-F4704CAA66EB}"/>
              </a:ext>
            </a:extLst>
          </p:cNvPr>
          <p:cNvSpPr/>
          <p:nvPr/>
        </p:nvSpPr>
        <p:spPr>
          <a:xfrm rot="10800000">
            <a:off x="1524000" y="35730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8353A6B2-BA19-41EE-86C3-4E205DDDA7B4}"/>
              </a:ext>
            </a:extLst>
          </p:cNvPr>
          <p:cNvSpPr/>
          <p:nvPr/>
        </p:nvSpPr>
        <p:spPr>
          <a:xfrm rot="10800000">
            <a:off x="6119303" y="34455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8500FFB-7FFE-4E75-8858-6896BF85115D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Object 28">
            <a:extLst>
              <a:ext uri="{FF2B5EF4-FFF2-40B4-BE49-F238E27FC236}">
                <a16:creationId xmlns:a16="http://schemas.microsoft.com/office/drawing/2014/main" id="{6FF5E55C-B781-4AFD-B9DD-E159EA435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00" name="CorelDRAW" r:id="rId4" imgW="1198440" imgH="812160" progId="CorelDraw.Graphic.9">
                  <p:embed/>
                </p:oleObj>
              </mc:Choice>
              <mc:Fallback>
                <p:oleObj name="CorelDRAW" r:id="rId4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9">
            <a:extLst>
              <a:ext uri="{FF2B5EF4-FFF2-40B4-BE49-F238E27FC236}">
                <a16:creationId xmlns:a16="http://schemas.microsoft.com/office/drawing/2014/main" id="{13F7A051-7AB9-4A77-8176-1DF1D89A3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83970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362018-F99C-46D9-980A-DEE5FD48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248"/>
            <a:ext cx="9144000" cy="5384102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381F74B0-F74F-435A-AF13-E1E3CDD2E7B0}"/>
              </a:ext>
            </a:extLst>
          </p:cNvPr>
          <p:cNvSpPr/>
          <p:nvPr/>
        </p:nvSpPr>
        <p:spPr>
          <a:xfrm>
            <a:off x="1547664" y="1227334"/>
            <a:ext cx="484632" cy="66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C7541AC6-ADE4-41D6-9185-C045445C1FFF}"/>
              </a:ext>
            </a:extLst>
          </p:cNvPr>
          <p:cNvSpPr/>
          <p:nvPr/>
        </p:nvSpPr>
        <p:spPr>
          <a:xfrm>
            <a:off x="4860032" y="2924944"/>
            <a:ext cx="484632" cy="66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E1CFAA8-D8A1-4D36-8CCE-369CE766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Recycling rate of municipal waste 2016</a:t>
            </a:r>
            <a:br>
              <a:rPr lang="cs-CZ" dirty="0"/>
            </a:br>
            <a:r>
              <a:rPr lang="en-US" sz="2700" dirty="0"/>
              <a:t> (as % of total waste generated)</a:t>
            </a:r>
            <a:endParaRPr lang="cs-CZ" sz="27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61DC714-B95A-487E-BFFA-D8BF0FEDF788}"/>
              </a:ext>
            </a:extLst>
          </p:cNvPr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" name="Object 28">
            <a:extLst>
              <a:ext uri="{FF2B5EF4-FFF2-40B4-BE49-F238E27FC236}">
                <a16:creationId xmlns:a16="http://schemas.microsoft.com/office/drawing/2014/main" id="{ED0DB726-B712-4A82-A2F2-920B2A11F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85353"/>
              </p:ext>
            </p:extLst>
          </p:nvPr>
        </p:nvGraphicFramePr>
        <p:xfrm>
          <a:off x="457200" y="6381142"/>
          <a:ext cx="838200" cy="49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4" name="CorelDRAW" r:id="rId4" imgW="1198440" imgH="812160" progId="CorelDraw.Graphic.9">
                  <p:embed/>
                </p:oleObj>
              </mc:Choice>
              <mc:Fallback>
                <p:oleObj name="CorelDRAW" r:id="rId4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81142"/>
                        <a:ext cx="838200" cy="492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9">
            <a:extLst>
              <a:ext uri="{FF2B5EF4-FFF2-40B4-BE49-F238E27FC236}">
                <a16:creationId xmlns:a16="http://schemas.microsoft.com/office/drawing/2014/main" id="{DA7E3D5A-D6E5-432D-BA22-16D68DEF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347626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44FB9-0612-46EE-B0CD-895F0E74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04AC10-6316-4717-8FE8-178697F62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135"/>
            <a:ext cx="9144000" cy="5881729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A1601DF2-17C2-4B8E-8C40-9276E53F1648}"/>
              </a:ext>
            </a:extLst>
          </p:cNvPr>
          <p:cNvSpPr/>
          <p:nvPr/>
        </p:nvSpPr>
        <p:spPr>
          <a:xfrm>
            <a:off x="3851920" y="1417638"/>
            <a:ext cx="484632" cy="13058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538931E4-024E-4FD0-AFA8-963E1FA8A3F9}"/>
              </a:ext>
            </a:extLst>
          </p:cNvPr>
          <p:cNvSpPr/>
          <p:nvPr/>
        </p:nvSpPr>
        <p:spPr>
          <a:xfrm>
            <a:off x="6804248" y="3275950"/>
            <a:ext cx="484632" cy="13058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8294C-5C4B-437B-991E-D0E208C6C8A4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ct 28">
            <a:extLst>
              <a:ext uri="{FF2B5EF4-FFF2-40B4-BE49-F238E27FC236}">
                <a16:creationId xmlns:a16="http://schemas.microsoft.com/office/drawing/2014/main" id="{01AAD63C-FCED-4B74-8D0C-F1A675065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2" name="CorelDRAW" r:id="rId4" imgW="1198440" imgH="812160" progId="CorelDraw.Graphic.9">
                  <p:embed/>
                </p:oleObj>
              </mc:Choice>
              <mc:Fallback>
                <p:oleObj name="CorelDRAW" r:id="rId4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9">
            <a:extLst>
              <a:ext uri="{FF2B5EF4-FFF2-40B4-BE49-F238E27FC236}">
                <a16:creationId xmlns:a16="http://schemas.microsoft.com/office/drawing/2014/main" id="{9259CB06-837E-4BA1-A0CF-E40AA862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259266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9BE40-EF3E-4BA4-A773-672F6CAA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809F15-6FD1-49CF-893E-8DD52509F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71574" cy="5735662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0A20F27D-FA2B-4C15-961E-8F964B70559F}"/>
              </a:ext>
            </a:extLst>
          </p:cNvPr>
          <p:cNvSpPr/>
          <p:nvPr/>
        </p:nvSpPr>
        <p:spPr>
          <a:xfrm>
            <a:off x="2348484" y="476672"/>
            <a:ext cx="484632" cy="5105871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0BACABB-4121-4BA8-A510-CB2D847DE1DA}"/>
              </a:ext>
            </a:extLst>
          </p:cNvPr>
          <p:cNvSpPr/>
          <p:nvPr/>
        </p:nvSpPr>
        <p:spPr>
          <a:xfrm>
            <a:off x="4939284" y="476672"/>
            <a:ext cx="484632" cy="5105871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FE401EF-5F49-44A2-B259-59E32FF692D4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ct 28">
            <a:extLst>
              <a:ext uri="{FF2B5EF4-FFF2-40B4-BE49-F238E27FC236}">
                <a16:creationId xmlns:a16="http://schemas.microsoft.com/office/drawing/2014/main" id="{0761EF7D-0B4E-4496-AC01-327DF6399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6" name="CorelDRAW" r:id="rId4" imgW="1198440" imgH="812160" progId="CorelDraw.Graphic.9">
                  <p:embed/>
                </p:oleObj>
              </mc:Choice>
              <mc:Fallback>
                <p:oleObj name="CorelDRAW" r:id="rId4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9">
            <a:extLst>
              <a:ext uri="{FF2B5EF4-FFF2-40B4-BE49-F238E27FC236}">
                <a16:creationId xmlns:a16="http://schemas.microsoft.com/office/drawing/2014/main" id="{F1BDEAFB-4CCD-4A6A-A920-1FA0E649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325065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25A1A7D-48BC-46F2-8048-15F28EE29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924603"/>
              </p:ext>
            </p:extLst>
          </p:nvPr>
        </p:nvGraphicFramePr>
        <p:xfrm>
          <a:off x="179513" y="0"/>
          <a:ext cx="4248472" cy="613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49ADFE7-48E5-4455-98EF-72E460094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878243"/>
              </p:ext>
            </p:extLst>
          </p:nvPr>
        </p:nvGraphicFramePr>
        <p:xfrm>
          <a:off x="4520949" y="0"/>
          <a:ext cx="4601227" cy="592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4052710A-4B56-4B5B-82F5-4B46595EFA19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Object 28">
            <a:extLst>
              <a:ext uri="{FF2B5EF4-FFF2-40B4-BE49-F238E27FC236}">
                <a16:creationId xmlns:a16="http://schemas.microsoft.com/office/drawing/2014/main" id="{A7275DFE-47CB-4D3D-9144-F107E5B3E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20" name="CorelDRAW" r:id="rId6" imgW="1198440" imgH="812160" progId="CorelDraw.Graphic.9">
                  <p:embed/>
                </p:oleObj>
              </mc:Choice>
              <mc:Fallback>
                <p:oleObj name="CorelDRAW" r:id="rId6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9">
            <a:extLst>
              <a:ext uri="{FF2B5EF4-FFF2-40B4-BE49-F238E27FC236}">
                <a16:creationId xmlns:a16="http://schemas.microsoft.com/office/drawing/2014/main" id="{67B85B49-CCC7-48D6-A78B-F5E373DA7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295023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AFCDB-391D-4AA2-AADB-02685150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58138"/>
          </a:xfrm>
        </p:spPr>
        <p:txBody>
          <a:bodyPr/>
          <a:lstStyle/>
          <a:p>
            <a:r>
              <a:rPr lang="cs-CZ" dirty="0"/>
              <a:t>Novela Zákona o odpadech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AE4CC2-2391-4523-8537-97596A963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dirty="0"/>
              <a:t>EU – strategie pro plasty, od 2035 skládkovat pouze 10% KO, 65% recyklovat, 25% en. Využití</a:t>
            </a:r>
          </a:p>
          <a:p>
            <a:r>
              <a:rPr lang="cs-CZ" dirty="0"/>
              <a:t>(2025 – 60%, 2030 – 65%, 2035 – 70% (EU+5))</a:t>
            </a:r>
          </a:p>
          <a:p>
            <a:r>
              <a:rPr lang="cs-CZ" dirty="0"/>
              <a:t>Max. podpora CE</a:t>
            </a:r>
          </a:p>
          <a:p>
            <a:r>
              <a:rPr lang="cs-CZ" dirty="0"/>
              <a:t>PAYT</a:t>
            </a:r>
          </a:p>
          <a:p>
            <a:r>
              <a:rPr lang="cs-CZ" dirty="0"/>
              <a:t>Povinnost pro původce (obce) třídit (x recyklovat)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CA22BED-909B-44C9-A426-A795681CD6BC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4" name="Object 28">
            <a:extLst>
              <a:ext uri="{FF2B5EF4-FFF2-40B4-BE49-F238E27FC236}">
                <a16:creationId xmlns:a16="http://schemas.microsoft.com/office/drawing/2014/main" id="{CA04EA0B-AB9E-408C-87B8-FC0386E75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4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9">
            <a:extLst>
              <a:ext uri="{FF2B5EF4-FFF2-40B4-BE49-F238E27FC236}">
                <a16:creationId xmlns:a16="http://schemas.microsoft.com/office/drawing/2014/main" id="{E64EDC86-A0D4-4C05-B41C-187220CF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214992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40FA6-3BCB-49A1-90CB-A720DECB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odpadech (2021-</a:t>
            </a:r>
            <a:r>
              <a:rPr lang="en-US" dirty="0"/>
              <a:t>&gt;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4D154-2166-43A6-B432-6D401969A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cs-CZ" dirty="0"/>
              <a:t>Zákaz skládkování 2030</a:t>
            </a:r>
            <a:r>
              <a:rPr lang="en-US" dirty="0"/>
              <a:t> </a:t>
            </a:r>
            <a:r>
              <a:rPr lang="cs-CZ" dirty="0"/>
              <a:t>-</a:t>
            </a:r>
            <a:r>
              <a:rPr lang="en-US" dirty="0"/>
              <a:t>&gt; -&gt;</a:t>
            </a:r>
            <a:r>
              <a:rPr lang="cs-CZ" dirty="0"/>
              <a:t> (skládky zaplníme za 9 let)</a:t>
            </a:r>
          </a:p>
          <a:p>
            <a:r>
              <a:rPr lang="cs-CZ" dirty="0"/>
              <a:t>Poplatek za skládkování:</a:t>
            </a:r>
          </a:p>
          <a:p>
            <a:pPr lvl="1"/>
            <a:r>
              <a:rPr lang="cs-CZ" dirty="0"/>
              <a:t> nyní 500 Kč/t </a:t>
            </a:r>
          </a:p>
          <a:p>
            <a:pPr lvl="1"/>
            <a:r>
              <a:rPr lang="cs-CZ" dirty="0"/>
              <a:t>v r. 2029 1850 Kč/t </a:t>
            </a:r>
            <a:r>
              <a:rPr lang="en-US" dirty="0"/>
              <a:t>[</a:t>
            </a:r>
            <a:r>
              <a:rPr lang="cs-CZ" dirty="0"/>
              <a:t>kdo vytřídí 45%(2020) – 75% (2027) dostane slevu na 500 Kč/t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cs-CZ" dirty="0"/>
              <a:t>R. 2030 – zákaz skládkování neupraveného SKO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DF3DEBA-F06D-4762-9005-C55ECF72B53B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ct 28">
            <a:extLst>
              <a:ext uri="{FF2B5EF4-FFF2-40B4-BE49-F238E27FC236}">
                <a16:creationId xmlns:a16="http://schemas.microsoft.com/office/drawing/2014/main" id="{AFDF88E9-A377-415E-B6E3-75765DDC20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39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9">
            <a:extLst>
              <a:ext uri="{FF2B5EF4-FFF2-40B4-BE49-F238E27FC236}">
                <a16:creationId xmlns:a16="http://schemas.microsoft.com/office/drawing/2014/main" id="{44A89BB7-7F6D-48D9-BFA8-0166AE46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187747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91088-D524-425E-ADCB-4E7649EA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51BC5E3-E335-4557-8786-CCEDAEDF9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383746"/>
              </p:ext>
            </p:extLst>
          </p:nvPr>
        </p:nvGraphicFramePr>
        <p:xfrm>
          <a:off x="-2" y="0"/>
          <a:ext cx="9144001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9EF04C7-8E44-4199-B24F-E010839AD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1075"/>
              </p:ext>
            </p:extLst>
          </p:nvPr>
        </p:nvGraphicFramePr>
        <p:xfrm>
          <a:off x="3588" y="4490936"/>
          <a:ext cx="9144001" cy="1876425"/>
        </p:xfrm>
        <a:graphic>
          <a:graphicData uri="http://schemas.openxmlformats.org/drawingml/2006/table">
            <a:tbl>
              <a:tblPr/>
              <a:tblGrid>
                <a:gridCol w="2843808">
                  <a:extLst>
                    <a:ext uri="{9D8B030D-6E8A-4147-A177-3AD203B41FA5}">
                      <a16:colId xmlns:a16="http://schemas.microsoft.com/office/drawing/2014/main" val="32106426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56477639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3327507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539836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078922403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3458411574"/>
                    </a:ext>
                  </a:extLst>
                </a:gridCol>
              </a:tblGrid>
              <a:tr h="223977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Obsluha 1 t (Kč/tuna)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732769"/>
                  </a:ext>
                </a:extLst>
              </a:tr>
              <a:tr h="34817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 + 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papír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10028"/>
                  </a:ext>
                </a:extLst>
              </a:tr>
              <a:tr h="34817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v roce 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00107"/>
                  </a:ext>
                </a:extLst>
              </a:tr>
              <a:tr h="34817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z OA 2019 (max)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82742"/>
                  </a:ext>
                </a:extLst>
              </a:tr>
              <a:tr h="34817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Nárůst poplatku </a:t>
                      </a:r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skl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647314"/>
                  </a:ext>
                </a:extLst>
              </a:tr>
            </a:tbl>
          </a:graphicData>
        </a:graphic>
      </p:graphicFrame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8532A42-E0BF-4DC1-AF9E-A0531D1DD6F4}"/>
              </a:ext>
            </a:extLst>
          </p:cNvPr>
          <p:cNvCxnSpPr>
            <a:cxnSpLocks/>
          </p:cNvCxnSpPr>
          <p:nvPr/>
        </p:nvCxnSpPr>
        <p:spPr>
          <a:xfrm>
            <a:off x="6804248" y="2924944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906700-DD61-4A29-9CA8-8F735D4FCAE6}"/>
              </a:ext>
            </a:extLst>
          </p:cNvPr>
          <p:cNvCxnSpPr>
            <a:cxnSpLocks/>
          </p:cNvCxnSpPr>
          <p:nvPr/>
        </p:nvCxnSpPr>
        <p:spPr>
          <a:xfrm>
            <a:off x="6804248" y="3212976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FDB76DB-766B-4188-9C55-DBC23C6A6027}"/>
              </a:ext>
            </a:extLst>
          </p:cNvPr>
          <p:cNvSpPr txBox="1"/>
          <p:nvPr/>
        </p:nvSpPr>
        <p:spPr>
          <a:xfrm>
            <a:off x="6732240" y="261252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ZEVO </a:t>
            </a:r>
            <a:r>
              <a:rPr lang="cs-CZ" b="0" i="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new</a:t>
            </a:r>
            <a:endParaRPr lang="cs-CZ" b="0" i="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2BF1423-BB61-442D-9063-7F5CF537D176}"/>
              </a:ext>
            </a:extLst>
          </p:cNvPr>
          <p:cNvSpPr txBox="1"/>
          <p:nvPr/>
        </p:nvSpPr>
        <p:spPr>
          <a:xfrm>
            <a:off x="6732240" y="294095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SAKO Brno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FC05F905-C71E-4CBA-A0D0-FE1E57008F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408286"/>
              </p:ext>
            </p:extLst>
          </p:nvPr>
        </p:nvGraphicFramePr>
        <p:xfrm>
          <a:off x="4788024" y="-35514"/>
          <a:ext cx="3868485" cy="241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bdélník 17">
            <a:extLst>
              <a:ext uri="{FF2B5EF4-FFF2-40B4-BE49-F238E27FC236}">
                <a16:creationId xmlns:a16="http://schemas.microsoft.com/office/drawing/2014/main" id="{0FEF7D83-E7BF-4D23-9AA7-924D2FA8EF2E}"/>
              </a:ext>
            </a:extLst>
          </p:cNvPr>
          <p:cNvSpPr/>
          <p:nvPr/>
        </p:nvSpPr>
        <p:spPr>
          <a:xfrm>
            <a:off x="0" y="6367361"/>
            <a:ext cx="9144000" cy="49063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2" name="Object 28">
            <a:extLst>
              <a:ext uri="{FF2B5EF4-FFF2-40B4-BE49-F238E27FC236}">
                <a16:creationId xmlns:a16="http://schemas.microsoft.com/office/drawing/2014/main" id="{941CF6E1-8B4D-4B52-896A-1C25B9E80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570012"/>
              </p:ext>
            </p:extLst>
          </p:nvPr>
        </p:nvGraphicFramePr>
        <p:xfrm>
          <a:off x="457200" y="6391942"/>
          <a:ext cx="838200" cy="48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53" name="CorelDRAW" r:id="rId5" imgW="1198440" imgH="812160" progId="CorelDraw.Graphic.9">
                  <p:embed/>
                </p:oleObj>
              </mc:Choice>
              <mc:Fallback>
                <p:oleObj name="CorelDRAW" r:id="rId5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91942"/>
                        <a:ext cx="838200" cy="481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9">
            <a:extLst>
              <a:ext uri="{FF2B5EF4-FFF2-40B4-BE49-F238E27FC236}">
                <a16:creationId xmlns:a16="http://schemas.microsoft.com/office/drawing/2014/main" id="{0C5E3992-622B-43AF-8B45-325A27EA6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820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3969147"/>
              </p:ext>
            </p:extLst>
          </p:nvPr>
        </p:nvGraphicFramePr>
        <p:xfrm>
          <a:off x="-704138" y="-18225"/>
          <a:ext cx="799269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5256975"/>
              </p:ext>
            </p:extLst>
          </p:nvPr>
        </p:nvGraphicFramePr>
        <p:xfrm>
          <a:off x="1320359" y="807994"/>
          <a:ext cx="406943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33F22757-FCA2-4AB7-8DD8-C208778BAE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58906" y="2780928"/>
            <a:ext cx="2008856" cy="15839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0F5423-BBD2-418D-B89F-B28002778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8544" y="23664"/>
            <a:ext cx="1551020" cy="7934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DA1D08E-9F2A-486C-8F8F-695F2B85B6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9673174" y="995465"/>
            <a:ext cx="1551020" cy="669339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99EFE30-9F0C-43C7-B968-DDD6C2C30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986739"/>
              </p:ext>
            </p:extLst>
          </p:nvPr>
        </p:nvGraphicFramePr>
        <p:xfrm>
          <a:off x="6432657" y="786123"/>
          <a:ext cx="298931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ADF709CC-0A33-4773-B645-931EBAD11E45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4" name="Object 28">
            <a:extLst>
              <a:ext uri="{FF2B5EF4-FFF2-40B4-BE49-F238E27FC236}">
                <a16:creationId xmlns:a16="http://schemas.microsoft.com/office/drawing/2014/main" id="{7BE3E796-01F9-441B-9F5B-7FCAE3958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5" name="CorelDRAW" r:id="rId21" imgW="1198440" imgH="812160" progId="CorelDraw.Graphic.9">
                  <p:embed/>
                </p:oleObj>
              </mc:Choice>
              <mc:Fallback>
                <p:oleObj name="CorelDRAW" r:id="rId21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9">
            <a:extLst>
              <a:ext uri="{FF2B5EF4-FFF2-40B4-BE49-F238E27FC236}">
                <a16:creationId xmlns:a16="http://schemas.microsoft.com/office/drawing/2014/main" id="{42366473-4B88-49D8-A70F-BB2776AA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31237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61ABAD3-14BB-4AC5-8196-1BCCC364D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" y="1"/>
            <a:ext cx="9144000" cy="61815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AE98E5B-FD72-41B4-B865-7DC1B5B7B431}"/>
              </a:ext>
            </a:extLst>
          </p:cNvPr>
          <p:cNvSpPr txBox="1"/>
          <p:nvPr/>
        </p:nvSpPr>
        <p:spPr>
          <a:xfrm rot="17610636">
            <a:off x="7597041" y="446491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i="0" dirty="0">
                <a:solidFill>
                  <a:schemeClr val="bg1"/>
                </a:solidFill>
              </a:rPr>
              <a:t>odpad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23FFB3D-876B-4334-B6E4-F69794E519D5}"/>
              </a:ext>
            </a:extLst>
          </p:cNvPr>
          <p:cNvSpPr txBox="1"/>
          <p:nvPr/>
        </p:nvSpPr>
        <p:spPr>
          <a:xfrm rot="17047620">
            <a:off x="7645873" y="3678706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i="0" dirty="0">
                <a:solidFill>
                  <a:schemeClr val="bg1"/>
                </a:solidFill>
              </a:rPr>
              <a:t>energie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C168A55-F8C7-4E8A-9DF7-8725671FB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171"/>
            <a:ext cx="3131838" cy="2835998"/>
          </a:xfrm>
          <a:prstGeom prst="rect">
            <a:avLst/>
          </a:prstGeom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D9A0F39-E81B-4D4E-8117-AACCD3C9358A}"/>
              </a:ext>
            </a:extLst>
          </p:cNvPr>
          <p:cNvCxnSpPr>
            <a:cxnSpLocks/>
          </p:cNvCxnSpPr>
          <p:nvPr/>
        </p:nvCxnSpPr>
        <p:spPr>
          <a:xfrm>
            <a:off x="8388424" y="4365104"/>
            <a:ext cx="0" cy="1224136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48820C5C-81FE-40A4-AC2B-5F3E156F60C6}"/>
              </a:ext>
            </a:extLst>
          </p:cNvPr>
          <p:cNvCxnSpPr>
            <a:cxnSpLocks/>
          </p:cNvCxnSpPr>
          <p:nvPr/>
        </p:nvCxnSpPr>
        <p:spPr>
          <a:xfrm>
            <a:off x="8676456" y="2708920"/>
            <a:ext cx="0" cy="288032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FB2C385-0DB1-48F4-A313-C124286A9A23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" name="Object 28">
            <a:extLst>
              <a:ext uri="{FF2B5EF4-FFF2-40B4-BE49-F238E27FC236}">
                <a16:creationId xmlns:a16="http://schemas.microsoft.com/office/drawing/2014/main" id="{F128F1AB-4638-451D-84D6-AC0B30F10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629185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49" name="CorelDRAW" r:id="rId5" imgW="1198440" imgH="812160" progId="CorelDraw.Graphic.9">
                  <p:embed/>
                </p:oleObj>
              </mc:Choice>
              <mc:Fallback>
                <p:oleObj name="CorelDRAW" r:id="rId5" imgW="1198440" imgH="812160" progId="CorelDraw.Graphic.9">
                  <p:embed/>
                  <p:pic>
                    <p:nvPicPr>
                      <p:cNvPr id="14" name="Object 28">
                        <a:extLst>
                          <a:ext uri="{FF2B5EF4-FFF2-40B4-BE49-F238E27FC236}">
                            <a16:creationId xmlns:a16="http://schemas.microsoft.com/office/drawing/2014/main" id="{92175688-A6DF-4A74-A362-6DD4E1F9D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9">
            <a:extLst>
              <a:ext uri="{FF2B5EF4-FFF2-40B4-BE49-F238E27FC236}">
                <a16:creationId xmlns:a16="http://schemas.microsoft.com/office/drawing/2014/main" id="{01AE218A-B374-4D23-96E0-43B928575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32026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29D9D-17E6-424D-B11B-B1A14C4B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Ceny za svoz o nakládání s odpady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B4A987-16A1-4E18-9DDD-042BEBBB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7BD1D-A847-4B7C-A0D0-D4B2C6133B58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DDC1AC-8515-4F2D-B3EF-BBF75B70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B2C7CD-84CC-45C3-8C1D-2CF1529A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D3BDA-680C-46BD-B260-CADF95FE6814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ABA6C09-A838-4D34-B330-191E3C377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19362"/>
              </p:ext>
            </p:extLst>
          </p:nvPr>
        </p:nvGraphicFramePr>
        <p:xfrm>
          <a:off x="0" y="1340768"/>
          <a:ext cx="91440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4719">
                  <a:extLst>
                    <a:ext uri="{9D8B030D-6E8A-4147-A177-3AD203B41FA5}">
                      <a16:colId xmlns:a16="http://schemas.microsoft.com/office/drawing/2014/main" val="1951516408"/>
                    </a:ext>
                  </a:extLst>
                </a:gridCol>
                <a:gridCol w="3293668">
                  <a:extLst>
                    <a:ext uri="{9D8B030D-6E8A-4147-A177-3AD203B41FA5}">
                      <a16:colId xmlns:a16="http://schemas.microsoft.com/office/drawing/2014/main" val="1780400598"/>
                    </a:ext>
                  </a:extLst>
                </a:gridCol>
                <a:gridCol w="2845613">
                  <a:extLst>
                    <a:ext uri="{9D8B030D-6E8A-4147-A177-3AD203B41FA5}">
                      <a16:colId xmlns:a16="http://schemas.microsoft.com/office/drawing/2014/main" val="534039489"/>
                    </a:ext>
                  </a:extLst>
                </a:gridCol>
              </a:tblGrid>
              <a:tr h="39604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Cena za svoz a využití/odstranění (Kč/t)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67912"/>
                  </a:ext>
                </a:extLst>
              </a:tr>
              <a:tr h="3960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nyní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v budoucnu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3792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SKO skládkování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2 480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3 830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09201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SKO en. využití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2050 - 2 800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2 500 - 3 000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86344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Využitelné složky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4 842 – 8 000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&gt; 4 842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5521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z toho plast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7 735 – 11 000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&gt; 7 735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518126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28BA348-1E62-4604-8DF7-1848CDF2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0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D98BA97-2960-4FC7-A2D1-93B18429F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30472"/>
              </p:ext>
            </p:extLst>
          </p:nvPr>
        </p:nvGraphicFramePr>
        <p:xfrm>
          <a:off x="0" y="3919738"/>
          <a:ext cx="9144002" cy="2351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182">
                  <a:extLst>
                    <a:ext uri="{9D8B030D-6E8A-4147-A177-3AD203B41FA5}">
                      <a16:colId xmlns:a16="http://schemas.microsoft.com/office/drawing/2014/main" val="621473346"/>
                    </a:ext>
                  </a:extLst>
                </a:gridCol>
                <a:gridCol w="1638605">
                  <a:extLst>
                    <a:ext uri="{9D8B030D-6E8A-4147-A177-3AD203B41FA5}">
                      <a16:colId xmlns:a16="http://schemas.microsoft.com/office/drawing/2014/main" val="1333538505"/>
                    </a:ext>
                  </a:extLst>
                </a:gridCol>
                <a:gridCol w="1027786">
                  <a:extLst>
                    <a:ext uri="{9D8B030D-6E8A-4147-A177-3AD203B41FA5}">
                      <a16:colId xmlns:a16="http://schemas.microsoft.com/office/drawing/2014/main" val="631943352"/>
                    </a:ext>
                  </a:extLst>
                </a:gridCol>
                <a:gridCol w="1027786">
                  <a:extLst>
                    <a:ext uri="{9D8B030D-6E8A-4147-A177-3AD203B41FA5}">
                      <a16:colId xmlns:a16="http://schemas.microsoft.com/office/drawing/2014/main" val="250361743"/>
                    </a:ext>
                  </a:extLst>
                </a:gridCol>
                <a:gridCol w="980237">
                  <a:extLst>
                    <a:ext uri="{9D8B030D-6E8A-4147-A177-3AD203B41FA5}">
                      <a16:colId xmlns:a16="http://schemas.microsoft.com/office/drawing/2014/main" val="795347337"/>
                    </a:ext>
                  </a:extLst>
                </a:gridCol>
                <a:gridCol w="983895">
                  <a:extLst>
                    <a:ext uri="{9D8B030D-6E8A-4147-A177-3AD203B41FA5}">
                      <a16:colId xmlns:a16="http://schemas.microsoft.com/office/drawing/2014/main" val="4147225934"/>
                    </a:ext>
                  </a:extLst>
                </a:gridCol>
                <a:gridCol w="863837">
                  <a:extLst>
                    <a:ext uri="{9D8B030D-6E8A-4147-A177-3AD203B41FA5}">
                      <a16:colId xmlns:a16="http://schemas.microsoft.com/office/drawing/2014/main" val="649971027"/>
                    </a:ext>
                  </a:extLst>
                </a:gridCol>
                <a:gridCol w="1619674">
                  <a:extLst>
                    <a:ext uri="{9D8B030D-6E8A-4147-A177-3AD203B41FA5}">
                      <a16:colId xmlns:a16="http://schemas.microsoft.com/office/drawing/2014/main" val="1777625336"/>
                    </a:ext>
                  </a:extLst>
                </a:gridCol>
              </a:tblGrid>
              <a:tr h="4702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Nakládání s 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Produkce (tis. t)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Náklad 1 t (Kč)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Náklad (tis. Kč)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Celkem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207613"/>
                  </a:ext>
                </a:extLst>
              </a:tr>
              <a:tr h="4702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KO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SKO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VS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SKO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VS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86814"/>
                  </a:ext>
                </a:extLst>
              </a:tr>
              <a:tr h="47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2017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skládkování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279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2480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1 074 139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205491"/>
                  </a:ext>
                </a:extLst>
              </a:tr>
              <a:tr h="47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2030/35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bez en. využití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260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strike="sngStrike" dirty="0">
                          <a:effectLst/>
                          <a:highlight>
                            <a:srgbClr val="FF0000"/>
                          </a:highlight>
                        </a:rPr>
                        <a:t>3830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8500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1 929 800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202564"/>
                  </a:ext>
                </a:extLst>
              </a:tr>
              <a:tr h="47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2030/35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 en. využitím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159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3480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6500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1 451 100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0398568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AA936724-B0A4-43B3-8A4D-CCD1E0A88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0" y="39311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041A534-9C2B-4C3B-918F-53A4E347BFC2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ct 28">
            <a:extLst>
              <a:ext uri="{FF2B5EF4-FFF2-40B4-BE49-F238E27FC236}">
                <a16:creationId xmlns:a16="http://schemas.microsoft.com/office/drawing/2014/main" id="{8D859C02-ADC9-49F3-A1D9-440A3FB24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095" y="6284118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30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11" name="Object 28">
                        <a:extLst>
                          <a:ext uri="{FF2B5EF4-FFF2-40B4-BE49-F238E27FC236}">
                            <a16:creationId xmlns:a16="http://schemas.microsoft.com/office/drawing/2014/main" id="{8D859C02-ADC9-49F3-A1D9-440A3FB24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095" y="6284118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9">
            <a:extLst>
              <a:ext uri="{FF2B5EF4-FFF2-40B4-BE49-F238E27FC236}">
                <a16:creationId xmlns:a16="http://schemas.microsoft.com/office/drawing/2014/main" id="{2E98FC96-FEB5-4013-93B0-B041EA9F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936" y="6286955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77571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D07C3-44F1-487E-9E77-195777DB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recyklovat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C714C8-D65A-4792-8822-60AC013C9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 dražší než skládkování i než ZEVO, např. palety z recyklátu jsou 2xdražší než dřevěné, tedy potřebují podporu (a co s nimi dál?)</a:t>
            </a:r>
          </a:p>
          <a:p>
            <a:r>
              <a:rPr lang="cs-CZ" dirty="0"/>
              <a:t>Platíme za </a:t>
            </a:r>
            <a:r>
              <a:rPr lang="cs-CZ" b="1" dirty="0"/>
              <a:t>ekologii</a:t>
            </a:r>
            <a:r>
              <a:rPr lang="cs-CZ" dirty="0"/>
              <a:t>, tak recyklujme tam, kde to má smysl</a:t>
            </a:r>
          </a:p>
          <a:p>
            <a:r>
              <a:rPr lang="cs-CZ" dirty="0"/>
              <a:t>Úspora primárních surovin (?)</a:t>
            </a:r>
          </a:p>
          <a:p>
            <a:r>
              <a:rPr lang="cs-CZ" dirty="0"/>
              <a:t>Firmy v tom vidí šanci (vysoká přidaná hodnota)</a:t>
            </a:r>
          </a:p>
          <a:p>
            <a:r>
              <a:rPr lang="cs-CZ" dirty="0"/>
              <a:t>Opravdu nás spasí zálohování PET? (symbol CE v ČR)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EBBE444-E440-4320-A400-DA7A9D0B9870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Object 28">
            <a:extLst>
              <a:ext uri="{FF2B5EF4-FFF2-40B4-BE49-F238E27FC236}">
                <a16:creationId xmlns:a16="http://schemas.microsoft.com/office/drawing/2014/main" id="{8E8FD19D-3D4B-4374-A857-BAD7E6F3C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095" y="6284118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3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8" name="Object 28">
                        <a:extLst>
                          <a:ext uri="{FF2B5EF4-FFF2-40B4-BE49-F238E27FC236}">
                            <a16:creationId xmlns:a16="http://schemas.microsoft.com/office/drawing/2014/main" id="{8E8FD19D-3D4B-4374-A857-BAD7E6F3C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095" y="6284118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9">
            <a:extLst>
              <a:ext uri="{FF2B5EF4-FFF2-40B4-BE49-F238E27FC236}">
                <a16:creationId xmlns:a16="http://schemas.microsoft.com/office/drawing/2014/main" id="{D460B1EA-7C6C-46C2-A85E-2F62C9AE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805" y="6286955"/>
            <a:ext cx="2131353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416928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94DFD-EDA2-4A68-9CF5-B0DE483D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268" y="0"/>
            <a:ext cx="9396536" cy="903163"/>
          </a:xfrm>
        </p:spPr>
        <p:txBody>
          <a:bodyPr>
            <a:noAutofit/>
          </a:bodyPr>
          <a:lstStyle/>
          <a:p>
            <a:r>
              <a:rPr lang="cs-CZ" sz="3600" dirty="0"/>
              <a:t>Další ZEVO nepotřebujeme, k cíli směřujeme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E44D700-2878-4793-B012-2FB9020D23E7}"/>
              </a:ext>
            </a:extLst>
          </p:cNvPr>
          <p:cNvGraphicFramePr>
            <a:graphicFrameLocks/>
          </p:cNvGraphicFramePr>
          <p:nvPr/>
        </p:nvGraphicFramePr>
        <p:xfrm>
          <a:off x="0" y="908720"/>
          <a:ext cx="4567464" cy="536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EC50BAA1-AF15-4BEB-ABF6-38BDE158F5FC}"/>
              </a:ext>
            </a:extLst>
          </p:cNvPr>
          <p:cNvGraphicFramePr>
            <a:graphicFrameLocks/>
          </p:cNvGraphicFramePr>
          <p:nvPr/>
        </p:nvGraphicFramePr>
        <p:xfrm>
          <a:off x="4572000" y="903163"/>
          <a:ext cx="4576536" cy="549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97A9FEEB-4AB4-4B1D-B0A9-FF1698C0DAAF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ct 28">
            <a:extLst>
              <a:ext uri="{FF2B5EF4-FFF2-40B4-BE49-F238E27FC236}">
                <a16:creationId xmlns:a16="http://schemas.microsoft.com/office/drawing/2014/main" id="{1D17F817-6244-4B36-9987-25581DF67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095" y="6284118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75" name="CorelDRAW" r:id="rId5" imgW="1198440" imgH="812160" progId="CorelDraw.Graphic.9">
                  <p:embed/>
                </p:oleObj>
              </mc:Choice>
              <mc:Fallback>
                <p:oleObj name="CorelDRAW" r:id="rId5" imgW="1198440" imgH="812160" progId="CorelDraw.Graphic.9">
                  <p:embed/>
                  <p:pic>
                    <p:nvPicPr>
                      <p:cNvPr id="11" name="Object 28">
                        <a:extLst>
                          <a:ext uri="{FF2B5EF4-FFF2-40B4-BE49-F238E27FC236}">
                            <a16:creationId xmlns:a16="http://schemas.microsoft.com/office/drawing/2014/main" id="{1D17F817-6244-4B36-9987-25581DF67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095" y="6284118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9">
            <a:extLst>
              <a:ext uri="{FF2B5EF4-FFF2-40B4-BE49-F238E27FC236}">
                <a16:creationId xmlns:a16="http://schemas.microsoft.com/office/drawing/2014/main" id="{84EBDFAF-2E45-492F-A577-A6D7A56C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805" y="6286955"/>
            <a:ext cx="2131353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988805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C1FDA-F6D2-43C0-89F4-21F87662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406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Desatero moderního odpadového hospodářství aneb Věř a víra tvá…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25A6D8-9ADC-4027-A171-D629DF50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1. Četnější a lépe dostupné popelnice na tříděný odpad</a:t>
            </a:r>
          </a:p>
          <a:p>
            <a:r>
              <a:rPr lang="cs-CZ" dirty="0"/>
              <a:t>2. </a:t>
            </a:r>
            <a:r>
              <a:rPr lang="cs-CZ" dirty="0">
                <a:solidFill>
                  <a:srgbClr val="FFFF00"/>
                </a:solidFill>
              </a:rPr>
              <a:t>Daňové zvýhodnění </a:t>
            </a:r>
            <a:r>
              <a:rPr lang="cs-CZ" dirty="0"/>
              <a:t>recyklovaných materiálů a výrobků z odpadů</a:t>
            </a:r>
          </a:p>
          <a:p>
            <a:r>
              <a:rPr lang="cs-CZ" dirty="0"/>
              <a:t>3. </a:t>
            </a:r>
            <a:r>
              <a:rPr lang="cs-CZ" dirty="0">
                <a:solidFill>
                  <a:srgbClr val="FFFF00"/>
                </a:solidFill>
              </a:rPr>
              <a:t>Upřednostnění recyklovaných výrobků ve veřejných zakázkách</a:t>
            </a:r>
          </a:p>
          <a:p>
            <a:r>
              <a:rPr lang="cs-CZ" dirty="0"/>
              <a:t>4. </a:t>
            </a:r>
            <a:r>
              <a:rPr lang="cs-CZ" dirty="0">
                <a:solidFill>
                  <a:srgbClr val="FFFF00"/>
                </a:solidFill>
              </a:rPr>
              <a:t>Rovný přístup, technologická neutralita, tržní prostředí</a:t>
            </a:r>
          </a:p>
          <a:p>
            <a:r>
              <a:rPr lang="cs-CZ" dirty="0"/>
              <a:t>5. Zpracování odpadu na třídicích linkách</a:t>
            </a:r>
          </a:p>
          <a:p>
            <a:r>
              <a:rPr lang="cs-CZ" dirty="0"/>
              <a:t>6. Povinné třídění biologického odpadu</a:t>
            </a:r>
          </a:p>
          <a:p>
            <a:r>
              <a:rPr lang="cs-CZ" dirty="0"/>
              <a:t>7. Rozvoj výroby a využití paliv z vytříděných odpadů </a:t>
            </a:r>
            <a:r>
              <a:rPr lang="cs-CZ" dirty="0">
                <a:solidFill>
                  <a:srgbClr val="FFFF00"/>
                </a:solidFill>
              </a:rPr>
              <a:t>po vzoru EU</a:t>
            </a:r>
          </a:p>
          <a:p>
            <a:r>
              <a:rPr lang="cs-CZ" dirty="0"/>
              <a:t>8. Stabilnější právní prostředí pro trh s palivy z odpadů</a:t>
            </a:r>
          </a:p>
          <a:p>
            <a:r>
              <a:rPr lang="cs-CZ" dirty="0"/>
              <a:t>9. </a:t>
            </a:r>
            <a:r>
              <a:rPr lang="cs-CZ" dirty="0">
                <a:solidFill>
                  <a:srgbClr val="FFFF00"/>
                </a:solidFill>
              </a:rPr>
              <a:t>Lepší legislativa </a:t>
            </a:r>
            <a:r>
              <a:rPr lang="cs-CZ" dirty="0"/>
              <a:t>pro provoz třídicích linek</a:t>
            </a:r>
          </a:p>
          <a:p>
            <a:r>
              <a:rPr lang="cs-CZ" dirty="0"/>
              <a:t>10. Navýšení </a:t>
            </a:r>
            <a:r>
              <a:rPr lang="cs-CZ" dirty="0" err="1"/>
              <a:t>skládkovacího</a:t>
            </a:r>
            <a:r>
              <a:rPr lang="cs-CZ" dirty="0"/>
              <a:t> poplatku ano, ovšem nikoli dle potřeb spaloven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DB70680-ECEF-42D6-AB61-71D0A8144EDC}"/>
              </a:ext>
            </a:extLst>
          </p:cNvPr>
          <p:cNvSpPr txBox="1"/>
          <p:nvPr/>
        </p:nvSpPr>
        <p:spPr>
          <a:xfrm>
            <a:off x="107504" y="4784145"/>
            <a:ext cx="9087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Přímá cesta ke zvýšení ceny za SKO z 2500 Kč/t na 6 000 Kč/t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C83A1C3-A022-45AF-AB97-39EC0007E278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" name="Object 28">
            <a:extLst>
              <a:ext uri="{FF2B5EF4-FFF2-40B4-BE49-F238E27FC236}">
                <a16:creationId xmlns:a16="http://schemas.microsoft.com/office/drawing/2014/main" id="{ABBAF19E-5285-41B5-817F-5AC56BF4D7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095" y="6284118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60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10" name="Object 28">
                        <a:extLst>
                          <a:ext uri="{FF2B5EF4-FFF2-40B4-BE49-F238E27FC236}">
                            <a16:creationId xmlns:a16="http://schemas.microsoft.com/office/drawing/2014/main" id="{ABBAF19E-5285-41B5-817F-5AC56BF4D7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095" y="6284118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9">
            <a:extLst>
              <a:ext uri="{FF2B5EF4-FFF2-40B4-BE49-F238E27FC236}">
                <a16:creationId xmlns:a16="http://schemas.microsoft.com/office/drawing/2014/main" id="{ADEEFF8D-740B-4CCB-B460-CD76EE7A9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805" y="6286955"/>
            <a:ext cx="2131353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EE6F156-D15F-4ABA-A44A-B58F6259D1C4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0A4A07FB-4ACE-4A55-BE38-A8C6E9E417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095" y="6284118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61" name="CorelDRAW" r:id="rId5" imgW="1198440" imgH="812160" progId="CorelDraw.Graphic.9">
                  <p:embed/>
                </p:oleObj>
              </mc:Choice>
              <mc:Fallback>
                <p:oleObj name="CorelDRAW" r:id="rId5" imgW="1198440" imgH="812160" progId="CorelDraw.Graphic.9">
                  <p:embed/>
                  <p:pic>
                    <p:nvPicPr>
                      <p:cNvPr id="12" name="Object 28">
                        <a:extLst>
                          <a:ext uri="{FF2B5EF4-FFF2-40B4-BE49-F238E27FC236}">
                            <a16:creationId xmlns:a16="http://schemas.microsoft.com/office/drawing/2014/main" id="{0A4A07FB-4ACE-4A55-BE38-A8C6E9E41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095" y="6284118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9">
            <a:extLst>
              <a:ext uri="{FF2B5EF4-FFF2-40B4-BE49-F238E27FC236}">
                <a16:creationId xmlns:a16="http://schemas.microsoft.com/office/drawing/2014/main" id="{62C69443-2880-4FA5-9F22-6EBE45390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936" y="6286955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1461763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B0465-4E65-40B1-A8FC-B296AE30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Výzva komise ISNOV-priority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C300A-6513-4FA9-BAA5-A6465E85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Způsob nakládání se směsným komunálním odpadem – ZEVO nebo alternativa</a:t>
            </a:r>
          </a:p>
          <a:p>
            <a:pPr lvl="0"/>
            <a:r>
              <a:rPr lang="cs-CZ" dirty="0"/>
              <a:t>Spolupráci s Krajem Vysočina na realizaci POH Kraje Vysočina</a:t>
            </a:r>
          </a:p>
          <a:p>
            <a:pPr lvl="0"/>
            <a:r>
              <a:rPr lang="cs-CZ" dirty="0"/>
              <a:t>Vytvoření systému pro nakládání s biologicky rozložitelnými odpady (+ čistírenské kaly)</a:t>
            </a:r>
          </a:p>
          <a:p>
            <a:pPr lvl="0"/>
            <a:r>
              <a:rPr lang="cs-CZ" dirty="0"/>
              <a:t>Maximální míra předcházení vzniku odpadů</a:t>
            </a:r>
          </a:p>
          <a:p>
            <a:pPr lvl="0"/>
            <a:r>
              <a:rPr lang="cs-CZ" dirty="0"/>
              <a:t>Optimalizace systému shromažďování a odbytu využitelných složek odpadů (aktuálně dochází k výraznému nárustu výdajů obcí)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D4404DB-7E12-4945-903B-D312CC86F770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" name="Object 28">
            <a:extLst>
              <a:ext uri="{FF2B5EF4-FFF2-40B4-BE49-F238E27FC236}">
                <a16:creationId xmlns:a16="http://schemas.microsoft.com/office/drawing/2014/main" id="{D23A2B1F-E629-4886-9EEE-5E1E4E2C61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095" y="6284118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11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8" name="Object 28">
                        <a:extLst>
                          <a:ext uri="{FF2B5EF4-FFF2-40B4-BE49-F238E27FC236}">
                            <a16:creationId xmlns:a16="http://schemas.microsoft.com/office/drawing/2014/main" id="{8E8FD19D-3D4B-4374-A857-BAD7E6F3C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095" y="6284118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9">
            <a:extLst>
              <a:ext uri="{FF2B5EF4-FFF2-40B4-BE49-F238E27FC236}">
                <a16:creationId xmlns:a16="http://schemas.microsoft.com/office/drawing/2014/main" id="{E0DD0569-E4D9-47C4-9D10-19937F6B1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805" y="6286955"/>
            <a:ext cx="2131353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4100495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32656"/>
            <a:ext cx="8991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8000" dirty="0"/>
              <a:t>Děkuji za pozornost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520285"/>
              </p:ext>
            </p:extLst>
          </p:nvPr>
        </p:nvGraphicFramePr>
        <p:xfrm>
          <a:off x="2503847" y="5371242"/>
          <a:ext cx="1225434" cy="830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30" name="CorelDRAW" r:id="rId4" imgW="1198440" imgH="812160" progId="CorelDraw.Graphic.9">
                  <p:embed/>
                </p:oleObj>
              </mc:Choice>
              <mc:Fallback>
                <p:oleObj name="CorelDRAW" r:id="rId4" imgW="1198440" imgH="812160" progId="CorelDraw.Graphic.9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847" y="5371242"/>
                        <a:ext cx="1225434" cy="830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02097" y="5380535"/>
            <a:ext cx="2592289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prstClr val="white"/>
                </a:solidFill>
              </a:rPr>
              <a:t>Zbyněk Bouda</a:t>
            </a:r>
          </a:p>
          <a:p>
            <a:r>
              <a:rPr lang="cs-CZ" sz="2400" b="0" i="0" dirty="0">
                <a:solidFill>
                  <a:srgbClr val="4F81BD">
                    <a:lumMod val="20000"/>
                    <a:lumOff val="80000"/>
                  </a:srgbClr>
                </a:solidFill>
                <a:hlinkClick r:id="rId6"/>
              </a:rPr>
              <a:t>bouda</a:t>
            </a:r>
            <a:r>
              <a:rPr lang="en-US" sz="2400" b="0" i="0" dirty="0">
                <a:solidFill>
                  <a:srgbClr val="4F81BD">
                    <a:lumMod val="20000"/>
                    <a:lumOff val="80000"/>
                  </a:srgbClr>
                </a:solidFill>
                <a:hlinkClick r:id="rId6"/>
              </a:rPr>
              <a:t>@</a:t>
            </a:r>
            <a:r>
              <a:rPr lang="cs-CZ" sz="2400" b="0" i="0" dirty="0" err="1">
                <a:solidFill>
                  <a:srgbClr val="4F81BD">
                    <a:lumMod val="20000"/>
                    <a:lumOff val="80000"/>
                  </a:srgbClr>
                </a:solidFill>
                <a:hlinkClick r:id="rId6"/>
              </a:rPr>
              <a:t>eav.cz</a:t>
            </a:r>
            <a:endParaRPr lang="cs-CZ" sz="2400" b="0" i="0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5956"/>
            <a:ext cx="4278562" cy="465313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60B754F-432D-4899-9B42-1EFC873CA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1350" y="1598345"/>
            <a:ext cx="5422094" cy="361937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B687353-F993-4F80-A0BC-833B6AFB2588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4" name="Object 28">
            <a:extLst>
              <a:ext uri="{FF2B5EF4-FFF2-40B4-BE49-F238E27FC236}">
                <a16:creationId xmlns:a16="http://schemas.microsoft.com/office/drawing/2014/main" id="{86EB57DD-4516-4F72-936F-0A8B59FEF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31" name="CorelDRAW" r:id="rId9" imgW="1198440" imgH="812160" progId="CorelDraw.Graphic.9">
                  <p:embed/>
                </p:oleObj>
              </mc:Choice>
              <mc:Fallback>
                <p:oleObj name="CorelDRAW" r:id="rId9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9">
            <a:extLst>
              <a:ext uri="{FF2B5EF4-FFF2-40B4-BE49-F238E27FC236}">
                <a16:creationId xmlns:a16="http://schemas.microsoft.com/office/drawing/2014/main" id="{768AFB48-589F-455C-ADB8-D1A8476C3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38408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" y="0"/>
            <a:ext cx="4643616" cy="1143000"/>
          </a:xfrm>
        </p:spPr>
        <p:txBody>
          <a:bodyPr>
            <a:normAutofit/>
          </a:bodyPr>
          <a:lstStyle/>
          <a:p>
            <a:r>
              <a:rPr lang="cs-CZ" b="1" i="1" dirty="0"/>
              <a:t>Co je to „odpad“ ?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89554"/>
            <a:ext cx="4859640" cy="389465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5797" y="1"/>
            <a:ext cx="4278203" cy="3208652"/>
          </a:xfrm>
          <a:prstGeom prst="rect">
            <a:avLst/>
          </a:prstGeom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5148064" y="3368277"/>
            <a:ext cx="3627672" cy="1508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…vše, čeho se chceme zbavit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A974B6-9816-4CB9-AB30-A7EF8DFA7F57}"/>
              </a:ext>
            </a:extLst>
          </p:cNvPr>
          <p:cNvSpPr txBox="1"/>
          <p:nvPr/>
        </p:nvSpPr>
        <p:spPr>
          <a:xfrm>
            <a:off x="-392" y="494383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proč neskládkovat?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vliv na ŽP, emise metanu (reálné riziko), znečištění vod, úlety, devastace přírody… (cenově nevyjádřitelné)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úspora paliv a surovin (cenově vyjádřitelné)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D9249BC-103B-45AC-8F92-B524DC6EBCFC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" name="Object 28">
            <a:extLst>
              <a:ext uri="{FF2B5EF4-FFF2-40B4-BE49-F238E27FC236}">
                <a16:creationId xmlns:a16="http://schemas.microsoft.com/office/drawing/2014/main" id="{55E2BBA0-9380-4B59-9621-0356970001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2" name="CorelDRAW" r:id="rId5" imgW="1198440" imgH="812160" progId="CorelDraw.Graphic.9">
                  <p:embed/>
                </p:oleObj>
              </mc:Choice>
              <mc:Fallback>
                <p:oleObj name="CorelDRAW" r:id="rId5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55E2BBA0-9380-4B59-9621-035697000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9">
            <a:extLst>
              <a:ext uri="{FF2B5EF4-FFF2-40B4-BE49-F238E27FC236}">
                <a16:creationId xmlns:a16="http://schemas.microsoft.com/office/drawing/2014/main" id="{DED0DFEE-B4C6-4910-87FA-1A97528D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236078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2C42E95-C180-44C9-A207-DF5F07CF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Toky odpadů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41CB6F-D437-442C-9062-4A854191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D212D-8610-4945-B295-875EB733E5A5}" type="datetime1">
              <a:rPr lang="cs-CZ" smtClean="0"/>
              <a:pPr>
                <a:defRPr/>
              </a:pPr>
              <a:t>23.1.2020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5E37F3-09EE-4DCA-B867-9D93D32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www.eav.cz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2D814-EA80-447C-83ED-E63A591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BDE44-C64E-480C-8118-0E6C7965E78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174900-99AA-4D80-886F-ED57471E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003" cy="58772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C596CBC-216C-4A1D-8846-690DA83C1707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" name="Object 28">
            <a:extLst>
              <a:ext uri="{FF2B5EF4-FFF2-40B4-BE49-F238E27FC236}">
                <a16:creationId xmlns:a16="http://schemas.microsoft.com/office/drawing/2014/main" id="{C4B4181E-4B3B-4E16-89A8-339E5C02A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6095" y="6284118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7" name="CorelDRAW" r:id="rId4" imgW="1198440" imgH="812160" progId="CorelDraw.Graphic.9">
                  <p:embed/>
                </p:oleObj>
              </mc:Choice>
              <mc:Fallback>
                <p:oleObj name="CorelDRAW" r:id="rId4" imgW="1198440" imgH="812160" progId="CorelDraw.Graphic.9">
                  <p:embed/>
                  <p:pic>
                    <p:nvPicPr>
                      <p:cNvPr id="10" name="Object 28">
                        <a:extLst>
                          <a:ext uri="{FF2B5EF4-FFF2-40B4-BE49-F238E27FC236}">
                            <a16:creationId xmlns:a16="http://schemas.microsoft.com/office/drawing/2014/main" id="{C4B4181E-4B3B-4E16-89A8-339E5C02A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095" y="6284118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9">
            <a:extLst>
              <a:ext uri="{FF2B5EF4-FFF2-40B4-BE49-F238E27FC236}">
                <a16:creationId xmlns:a16="http://schemas.microsoft.com/office/drawing/2014/main" id="{AE31BC74-7C1C-4788-9E9E-798213F7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936" y="6286955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993F2E-C7C2-4428-BF0C-4943ACD2FF98}"/>
              </a:ext>
            </a:extLst>
          </p:cNvPr>
          <p:cNvSpPr txBox="1"/>
          <p:nvPr/>
        </p:nvSpPr>
        <p:spPr>
          <a:xfrm>
            <a:off x="4139952" y="661472"/>
            <a:ext cx="189026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 68 </a:t>
            </a:r>
            <a:r>
              <a:rPr lang="cs-CZ" dirty="0" err="1">
                <a:solidFill>
                  <a:schemeClr val="bg1"/>
                </a:solidFill>
              </a:rPr>
              <a:t>kt</a:t>
            </a:r>
            <a:r>
              <a:rPr lang="cs-CZ" dirty="0">
                <a:solidFill>
                  <a:schemeClr val="bg1"/>
                </a:solidFill>
              </a:rPr>
              <a:t>           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32BDAEC-01BC-4BAD-AAF6-803D35DD19A2}"/>
              </a:ext>
            </a:extLst>
          </p:cNvPr>
          <p:cNvSpPr txBox="1"/>
          <p:nvPr/>
        </p:nvSpPr>
        <p:spPr>
          <a:xfrm>
            <a:off x="3943749" y="1399649"/>
            <a:ext cx="2800767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Objemný o 48 </a:t>
            </a:r>
            <a:r>
              <a:rPr lang="cs-CZ" dirty="0" err="1">
                <a:solidFill>
                  <a:schemeClr val="bg1"/>
                </a:solidFill>
              </a:rPr>
              <a:t>kt</a:t>
            </a:r>
            <a:r>
              <a:rPr lang="cs-CZ" dirty="0">
                <a:solidFill>
                  <a:schemeClr val="bg1"/>
                </a:solidFill>
              </a:rPr>
              <a:t>            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ED51891-EA7F-40BC-97F1-CBA696BBC88B}"/>
              </a:ext>
            </a:extLst>
          </p:cNvPr>
          <p:cNvSpPr txBox="1"/>
          <p:nvPr/>
        </p:nvSpPr>
        <p:spPr>
          <a:xfrm>
            <a:off x="3932986" y="1786162"/>
            <a:ext cx="2813591" cy="369332"/>
          </a:xfrm>
          <a:prstGeom prst="rect">
            <a:avLst/>
          </a:prstGeom>
          <a:solidFill>
            <a:srgbClr val="696969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SKO 120 </a:t>
            </a:r>
            <a:r>
              <a:rPr lang="cs-CZ" dirty="0" err="1">
                <a:solidFill>
                  <a:schemeClr val="bg1"/>
                </a:solidFill>
              </a:rPr>
              <a:t>kt</a:t>
            </a:r>
            <a:r>
              <a:rPr lang="cs-CZ" dirty="0">
                <a:solidFill>
                  <a:schemeClr val="bg1"/>
                </a:solidFill>
              </a:rPr>
              <a:t>                    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7C6145A-2986-46F9-B70E-C9B5287D993A}"/>
              </a:ext>
            </a:extLst>
          </p:cNvPr>
          <p:cNvSpPr txBox="1"/>
          <p:nvPr/>
        </p:nvSpPr>
        <p:spPr>
          <a:xfrm>
            <a:off x="1619672" y="3855262"/>
            <a:ext cx="2698175" cy="369332"/>
          </a:xfrm>
          <a:prstGeom prst="rect">
            <a:avLst/>
          </a:prstGeom>
          <a:solidFill>
            <a:srgbClr val="1979B6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Oddělený sběr 51 </a:t>
            </a:r>
            <a:r>
              <a:rPr lang="cs-CZ" dirty="0" err="1">
                <a:solidFill>
                  <a:schemeClr val="bg1"/>
                </a:solidFill>
              </a:rPr>
              <a:t>kt</a:t>
            </a:r>
            <a:r>
              <a:rPr lang="cs-CZ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E4E127A-A1E2-4AFF-A127-5B66E3E3A34F}"/>
              </a:ext>
            </a:extLst>
          </p:cNvPr>
          <p:cNvSpPr txBox="1"/>
          <p:nvPr/>
        </p:nvSpPr>
        <p:spPr>
          <a:xfrm>
            <a:off x="4218880" y="5075183"/>
            <a:ext cx="2505814" cy="369332"/>
          </a:xfrm>
          <a:prstGeom prst="rect">
            <a:avLst/>
          </a:prstGeom>
          <a:solidFill>
            <a:srgbClr val="9D1915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BRO 42 </a:t>
            </a:r>
            <a:r>
              <a:rPr lang="cs-CZ" dirty="0" err="1">
                <a:solidFill>
                  <a:schemeClr val="bg1"/>
                </a:solidFill>
              </a:rPr>
              <a:t>kt</a:t>
            </a:r>
            <a:r>
              <a:rPr lang="cs-CZ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3FD0C09-1154-4E85-A45C-02D579C1A0EE}"/>
              </a:ext>
            </a:extLst>
          </p:cNvPr>
          <p:cNvSpPr txBox="1"/>
          <p:nvPr/>
        </p:nvSpPr>
        <p:spPr>
          <a:xfrm>
            <a:off x="7401378" y="2372119"/>
            <a:ext cx="1192350" cy="276999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Cíl:10%=33kt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30064B-F91F-404E-A001-7950C79A5118}"/>
              </a:ext>
            </a:extLst>
          </p:cNvPr>
          <p:cNvSpPr txBox="1"/>
          <p:nvPr/>
        </p:nvSpPr>
        <p:spPr>
          <a:xfrm>
            <a:off x="8580771" y="1345281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315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1F6E6-9EBB-42B1-9DD5-A6201247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04427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Proč CE(WA)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2E3FEF-133B-4B44-8335-6EBF2F32A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LE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rgbClr val="FFFF00"/>
                </a:solidFill>
              </a:rPr>
              <a:t>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800" dirty="0">
                <a:solidFill>
                  <a:srgbClr val="FFFF00"/>
                </a:solidFill>
              </a:rPr>
              <a:t>Východiska – „Balíček pro OH EU“</a:t>
            </a:r>
          </a:p>
          <a:p>
            <a:r>
              <a:rPr lang="cs-CZ" sz="1800" dirty="0">
                <a:solidFill>
                  <a:srgbClr val="FFFF00"/>
                </a:solidFill>
              </a:rPr>
              <a:t>Zákaz skládkování</a:t>
            </a:r>
          </a:p>
          <a:p>
            <a:r>
              <a:rPr lang="cs-CZ" sz="1800" dirty="0">
                <a:solidFill>
                  <a:srgbClr val="FFFF00"/>
                </a:solidFill>
              </a:rPr>
              <a:t>Důsledky pro občany, obce a další subjekty</a:t>
            </a:r>
          </a:p>
          <a:p>
            <a:r>
              <a:rPr lang="cs-CZ" sz="1800" dirty="0">
                <a:solidFill>
                  <a:srgbClr val="FFFF00"/>
                </a:solidFill>
              </a:rPr>
              <a:t>Strategie pro příhraniční regiony</a:t>
            </a:r>
          </a:p>
          <a:p>
            <a:endParaRPr lang="cs-CZ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D0E34B0-2E5B-4C8A-BB27-ED4CCDA0B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34" y="464554"/>
            <a:ext cx="4052688" cy="175696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C7A0C4F-DD6A-4010-824A-B4CBCB226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519" y="1916832"/>
            <a:ext cx="5937691" cy="3960440"/>
          </a:xfrm>
          <a:prstGeom prst="rect">
            <a:avLst/>
          </a:prstGeom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22126A13-F630-4404-9213-2E2EF3976C21}"/>
              </a:ext>
            </a:extLst>
          </p:cNvPr>
          <p:cNvSpPr/>
          <p:nvPr/>
        </p:nvSpPr>
        <p:spPr>
          <a:xfrm>
            <a:off x="1394867" y="1772816"/>
            <a:ext cx="914400" cy="914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186018F-AE6D-45C9-A237-2E013E5B57E1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Object 28">
            <a:extLst>
              <a:ext uri="{FF2B5EF4-FFF2-40B4-BE49-F238E27FC236}">
                <a16:creationId xmlns:a16="http://schemas.microsoft.com/office/drawing/2014/main" id="{C21511FE-37C2-47D7-B0ED-FD5051480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4" name="CorelDRAW" r:id="rId5" imgW="1198440" imgH="812160" progId="CorelDraw.Graphic.9">
                  <p:embed/>
                </p:oleObj>
              </mc:Choice>
              <mc:Fallback>
                <p:oleObj name="CorelDRAW" r:id="rId5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9">
            <a:extLst>
              <a:ext uri="{FF2B5EF4-FFF2-40B4-BE49-F238E27FC236}">
                <a16:creationId xmlns:a16="http://schemas.microsoft.com/office/drawing/2014/main" id="{93D52808-91CF-49FA-B478-ADCF27B06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54558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FC0EA33-F889-4AA8-BEF5-46966BE9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97020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Balíček o oběhovém</a:t>
            </a:r>
            <a:br>
              <a:rPr lang="cs-CZ" b="1" dirty="0"/>
            </a:br>
            <a:r>
              <a:rPr lang="cs-CZ" b="1" dirty="0"/>
              <a:t>hospodářství 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11631C-8A3B-467F-BD4C-AE45BC65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09331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Opatření (zaměření studií)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Omezení potravinového odpadu (omezit plýtvání do r. 2030 o ½)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Vytváření norem kvality druhotných surovin</a:t>
            </a:r>
          </a:p>
          <a:p>
            <a:r>
              <a:rPr lang="cs-CZ" sz="2800" b="1" dirty="0" err="1">
                <a:solidFill>
                  <a:srgbClr val="FFFF00"/>
                </a:solidFill>
              </a:rPr>
              <a:t>Ekodesign</a:t>
            </a:r>
            <a:r>
              <a:rPr lang="cs-CZ" sz="2800" b="1" dirty="0">
                <a:solidFill>
                  <a:srgbClr val="FFFF00"/>
                </a:solidFill>
              </a:rPr>
              <a:t> (energie, opravitelnost, trvanlivost a recyklovatelnost výrobků)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Strategie pro plasty v OH</a:t>
            </a:r>
          </a:p>
          <a:p>
            <a:r>
              <a:rPr lang="cs-CZ" sz="2800" dirty="0"/>
              <a:t>Opatření pro opětovné využívání vody, nařízení o hnojivech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FA1B9B-C3F9-421C-A895-6E3A8B2E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045" y="4143"/>
            <a:ext cx="3503955" cy="234181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51BF1C9-F2BD-4645-A0DB-BA51EFFDEB68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ct 28">
            <a:extLst>
              <a:ext uri="{FF2B5EF4-FFF2-40B4-BE49-F238E27FC236}">
                <a16:creationId xmlns:a16="http://schemas.microsoft.com/office/drawing/2014/main" id="{E7545365-5E2E-474D-9BD5-9CBB0FC33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2" name="CorelDRAW" r:id="rId4" imgW="1198440" imgH="812160" progId="CorelDraw.Graphic.9">
                  <p:embed/>
                </p:oleObj>
              </mc:Choice>
              <mc:Fallback>
                <p:oleObj name="CorelDRAW" r:id="rId4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9">
            <a:extLst>
              <a:ext uri="{FF2B5EF4-FFF2-40B4-BE49-F238E27FC236}">
                <a16:creationId xmlns:a16="http://schemas.microsoft.com/office/drawing/2014/main" id="{D2F99A80-91E0-44C4-A7B8-42FBFE73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306883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5A587-C2F3-4F20-A7B9-7F64986C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Balíček pro OH (EU)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FC65D-AB36-45B0-8812-8A6945D6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Recyklační cíle pro komunální odpad</a:t>
            </a:r>
          </a:p>
          <a:p>
            <a:pPr lvl="1"/>
            <a:r>
              <a:rPr lang="cs-CZ" dirty="0"/>
              <a:t>55% do r. 2025, 60% do r. 2030, 65% do r. 2035</a:t>
            </a:r>
          </a:p>
          <a:p>
            <a:pPr lvl="1"/>
            <a:r>
              <a:rPr lang="cs-CZ" dirty="0"/>
              <a:t>pro obaly 65% do r. 2025, 70% do r. 2030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Skládkování</a:t>
            </a:r>
          </a:p>
          <a:p>
            <a:pPr lvl="1"/>
            <a:r>
              <a:rPr lang="cs-CZ" dirty="0"/>
              <a:t>od r. 2030 neskládkovat využitelný odpad</a:t>
            </a:r>
          </a:p>
          <a:p>
            <a:pPr lvl="1"/>
            <a:r>
              <a:rPr lang="cs-CZ" dirty="0"/>
              <a:t>od r. 2035 na skládky max. 10% z KO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0D44F28-46C4-4B95-9CF8-F0C3FDF25861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Object 28">
            <a:extLst>
              <a:ext uri="{FF2B5EF4-FFF2-40B4-BE49-F238E27FC236}">
                <a16:creationId xmlns:a16="http://schemas.microsoft.com/office/drawing/2014/main" id="{3FB6D839-39AC-4CE4-852B-A2FAB9953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76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9">
            <a:extLst>
              <a:ext uri="{FF2B5EF4-FFF2-40B4-BE49-F238E27FC236}">
                <a16:creationId xmlns:a16="http://schemas.microsoft.com/office/drawing/2014/main" id="{0097336F-25FA-46B3-8741-98D3BAE7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267734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923CE-C8BA-40EB-86A7-492952E2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Strategické cíle Plánu odpadového hospodářství ČR (ZČ)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C3669B-C2B0-4D41-990F-F51A29CE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x-none" sz="1900" dirty="0">
                <a:solidFill>
                  <a:srgbClr val="FFFF00"/>
                </a:solidFill>
              </a:rPr>
              <a:t>Předcházení vzniku odpadů a snižování měrné produkce odpadů.</a:t>
            </a:r>
            <a:endParaRPr lang="cs-CZ" sz="1900" dirty="0">
              <a:solidFill>
                <a:srgbClr val="FFFF00"/>
              </a:solidFill>
            </a:endParaRPr>
          </a:p>
          <a:p>
            <a:pPr lvl="0"/>
            <a:r>
              <a:rPr lang="x-none" sz="1900" dirty="0"/>
              <a:t>Minimalizace nepříznivých účinků vzniku odpadů a nakládání s nimi na lidské zdraví a životní prostředí.</a:t>
            </a:r>
            <a:endParaRPr lang="cs-CZ" sz="1900" dirty="0"/>
          </a:p>
          <a:p>
            <a:r>
              <a:rPr lang="x-none" sz="4000" b="1" dirty="0"/>
              <a:t>Udržitelný rozvoj společnosti a přiblížení se k evropské „recyklační společnosti“.</a:t>
            </a:r>
            <a:endParaRPr lang="cs-CZ" sz="4000" b="1" dirty="0"/>
          </a:p>
          <a:p>
            <a:r>
              <a:rPr lang="x-none" sz="1900" dirty="0"/>
              <a:t>Maximální využívání odpadů jako náhrady primárních zdrojů a přechod na oběhové hospodářství.</a:t>
            </a:r>
            <a:endParaRPr lang="cs-CZ" sz="1900" dirty="0"/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406B642-0C9A-4CE1-9798-D04132E0EF91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671B3897-6C2C-4F72-B8EE-7DE179337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28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9">
            <a:extLst>
              <a:ext uri="{FF2B5EF4-FFF2-40B4-BE49-F238E27FC236}">
                <a16:creationId xmlns:a16="http://schemas.microsoft.com/office/drawing/2014/main" id="{E40B3239-8AD3-4615-8598-E29253EEC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108824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E9B4B-9E15-4AED-B92C-9000023F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 Kraje Vysočina-cíle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F6345-E395-4B13-98AC-03637DA1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Cíl pro recyklaci komunálních odpadů: 55 % v roce 2025, 60 % v roce 2030 a 65 % v roce 2035</a:t>
            </a:r>
          </a:p>
          <a:p>
            <a:pPr lvl="0"/>
            <a:r>
              <a:rPr lang="cs-CZ" dirty="0"/>
              <a:t>cíl pro skládkování komunálních odpadů – do roku 2035 skládkovat ≤ 10 procent komunálních odpadů</a:t>
            </a:r>
          </a:p>
          <a:p>
            <a:pPr lvl="0"/>
            <a:r>
              <a:rPr lang="cs-CZ" dirty="0"/>
              <a:t>Povinné třídění textilu – zavést do 1. ledna 2025</a:t>
            </a:r>
          </a:p>
          <a:p>
            <a:pPr lvl="0"/>
            <a:r>
              <a:rPr lang="cs-CZ" dirty="0"/>
              <a:t>Povinné třídění nebezpečných složek komunálních odpadů – od roku 2025</a:t>
            </a:r>
          </a:p>
          <a:p>
            <a:pPr marL="0" indent="0">
              <a:buNone/>
            </a:pPr>
            <a:r>
              <a:rPr lang="cs-CZ" dirty="0"/>
              <a:t>Reálným faktem je, že povinnosti vyplývající z POH ČR i POH kraje Vysočina nejsou plněny a bez nalezení odpovídajícího řešení čekají ČR nemalé sankce a postihy, které ve svém důsledku budou přeneseny na kraje, města, obce a občany.</a:t>
            </a:r>
          </a:p>
          <a:p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AB1A6D2-5005-4DF1-97DA-BDF52624263E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ct 28">
            <a:extLst>
              <a:ext uri="{FF2B5EF4-FFF2-40B4-BE49-F238E27FC236}">
                <a16:creationId xmlns:a16="http://schemas.microsoft.com/office/drawing/2014/main" id="{AA233D06-1940-4D2B-AD09-569A82A5D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01988"/>
              </p:ext>
            </p:extLst>
          </p:nvPr>
        </p:nvGraphicFramePr>
        <p:xfrm>
          <a:off x="457200" y="6304847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56" name="CorelDRAW" r:id="rId3" imgW="1198440" imgH="812160" progId="CorelDraw.Graphic.9">
                  <p:embed/>
                </p:oleObj>
              </mc:Choice>
              <mc:Fallback>
                <p:oleObj name="CorelDRAW" r:id="rId3" imgW="1198440" imgH="812160" progId="CorelDraw.Graphic.9">
                  <p:embed/>
                  <p:pic>
                    <p:nvPicPr>
                      <p:cNvPr id="17" name="Object 28">
                        <a:extLst>
                          <a:ext uri="{FF2B5EF4-FFF2-40B4-BE49-F238E27FC236}">
                            <a16:creationId xmlns:a16="http://schemas.microsoft.com/office/drawing/2014/main" id="{F128F1AB-4638-451D-84D6-AC0B30F1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04847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9">
            <a:extLst>
              <a:ext uri="{FF2B5EF4-FFF2-40B4-BE49-F238E27FC236}">
                <a16:creationId xmlns:a16="http://schemas.microsoft.com/office/drawing/2014/main" id="{992F4BDD-30ED-4DE4-B72C-092DE7DE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08" y="6263391"/>
            <a:ext cx="2205092" cy="5355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cs-CZ" sz="3200" b="1" i="0" dirty="0">
                <a:solidFill>
                  <a:srgbClr val="CC0000"/>
                </a:solidFill>
                <a:latin typeface="+mj-lt"/>
              </a:rPr>
              <a:t>www.eav.cz</a:t>
            </a:r>
          </a:p>
        </p:txBody>
      </p:sp>
    </p:spTree>
    <p:extLst>
      <p:ext uri="{BB962C8B-B14F-4D97-AF65-F5344CB8AC3E}">
        <p14:creationId xmlns:p14="http://schemas.microsoft.com/office/powerpoint/2010/main" val="19048472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14937</TotalTime>
  <Words>1192</Words>
  <Application>Microsoft Office PowerPoint</Application>
  <PresentationFormat>Předvádění na obrazovce (4:3)</PresentationFormat>
  <Paragraphs>234</Paragraphs>
  <Slides>25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Viner Hand ITC</vt:lpstr>
      <vt:lpstr>Motiv sady Office</vt:lpstr>
      <vt:lpstr>CorelDRAW</vt:lpstr>
      <vt:lpstr>Kick-off-meeting - 23. 1. 2020 Jihlava</vt:lpstr>
      <vt:lpstr>Prezentace aplikace PowerPoint</vt:lpstr>
      <vt:lpstr>Co je to „odpad“ ?</vt:lpstr>
      <vt:lpstr>Toky odpadů</vt:lpstr>
      <vt:lpstr>Proč CE(WA)</vt:lpstr>
      <vt:lpstr>Balíček o oběhovém hospodářství EU</vt:lpstr>
      <vt:lpstr>Balíček pro OH (EU)</vt:lpstr>
      <vt:lpstr>Strategické cíle Plánu odpadového hospodářství ČR (ZČ)</vt:lpstr>
      <vt:lpstr>POH Kraje Vysočina-cíle</vt:lpstr>
      <vt:lpstr>Prezentace aplikace PowerPoint</vt:lpstr>
      <vt:lpstr>Prezentace aplikace PowerPoint</vt:lpstr>
      <vt:lpstr>Recycling rate of municipal waste 2016  (as % of total waste generated)</vt:lpstr>
      <vt:lpstr>Prezentace aplikace PowerPoint</vt:lpstr>
      <vt:lpstr>Prezentace aplikace PowerPoint</vt:lpstr>
      <vt:lpstr>Prezentace aplikace PowerPoint</vt:lpstr>
      <vt:lpstr>Novela Zákona o odpadech</vt:lpstr>
      <vt:lpstr>Zákon o odpadech (2021-&gt;)</vt:lpstr>
      <vt:lpstr>Prezentace aplikace PowerPoint</vt:lpstr>
      <vt:lpstr>Prezentace aplikace PowerPoint</vt:lpstr>
      <vt:lpstr>Ceny za svoz o nakládání s odpady</vt:lpstr>
      <vt:lpstr>Proč recyklovat</vt:lpstr>
      <vt:lpstr>Další ZEVO nepotřebujeme, k cíli směřujeme</vt:lpstr>
      <vt:lpstr>Desatero moderního odpadového hospodářství aneb Věř a víra tvá…</vt:lpstr>
      <vt:lpstr>Výzva komise ISNOV-priority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Zbyněk</dc:creator>
  <cp:lastModifiedBy>Zbyněk Bouda</cp:lastModifiedBy>
  <cp:revision>794</cp:revision>
  <cp:lastPrinted>2020-01-21T16:11:01Z</cp:lastPrinted>
  <dcterms:created xsi:type="dcterms:W3CDTF">1601-01-01T00:00:00Z</dcterms:created>
  <dcterms:modified xsi:type="dcterms:W3CDTF">2020-01-23T08:11:48Z</dcterms:modified>
</cp:coreProperties>
</file>