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2" r:id="rId7"/>
    <p:sldId id="263" r:id="rId8"/>
    <p:sldId id="265" r:id="rId9"/>
    <p:sldId id="274" r:id="rId10"/>
    <p:sldId id="276" r:id="rId11"/>
    <p:sldId id="282" r:id="rId12"/>
    <p:sldId id="281" r:id="rId13"/>
    <p:sldId id="279" r:id="rId14"/>
    <p:sldId id="278" r:id="rId15"/>
    <p:sldId id="264" r:id="rId16"/>
    <p:sldId id="277" r:id="rId17"/>
    <p:sldId id="269" r:id="rId18"/>
    <p:sldId id="270" r:id="rId19"/>
    <p:sldId id="266" r:id="rId20"/>
    <p:sldId id="267" r:id="rId21"/>
    <p:sldId id="268" r:id="rId22"/>
    <p:sldId id="273" r:id="rId23"/>
    <p:sldId id="271" r:id="rId24"/>
    <p:sldId id="283" r:id="rId25"/>
    <p:sldId id="275" r:id="rId26"/>
    <p:sldId id="284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6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9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39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81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6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01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43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54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91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2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9F2E-A617-4B81-B676-FDF12BE29D73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11DD-3B99-4055-9967-DCE95B863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66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cuzk.cz/lms/lms_prehl_05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62933"/>
            <a:ext cx="9144000" cy="224703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 stopách JC - HR/</a:t>
            </a:r>
            <a:r>
              <a:rPr lang="cs-CZ" b="1" dirty="0" err="1"/>
              <a:t>Spurensuche</a:t>
            </a:r>
            <a:r>
              <a:rPr lang="cs-CZ" b="1" dirty="0"/>
              <a:t> SB - OÖ (ATCZ182)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sz="4800" dirty="0" smtClean="0"/>
          </a:p>
          <a:p>
            <a:r>
              <a:rPr lang="cs-CZ" sz="4800" dirty="0" smtClean="0"/>
              <a:t>Území LS Nová Pec a obce na tomto území</a:t>
            </a:r>
            <a:br>
              <a:rPr lang="cs-CZ" sz="4800" dirty="0" smtClean="0"/>
            </a:br>
            <a:r>
              <a:rPr lang="cs-CZ" sz="4800" dirty="0" smtClean="0"/>
              <a:t>Ing. Martin Kočí</a:t>
            </a:r>
          </a:p>
          <a:p>
            <a:endParaRPr lang="cs-CZ" sz="4800" dirty="0" smtClean="0"/>
          </a:p>
          <a:p>
            <a:endParaRPr lang="cs-CZ" sz="4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9100" y="1262933"/>
            <a:ext cx="11188700" cy="1924767"/>
          </a:xfrm>
        </p:spPr>
        <p:txBody>
          <a:bodyPr>
            <a:normAutofit fontScale="90000"/>
          </a:bodyPr>
          <a:lstStyle/>
          <a:p>
            <a:r>
              <a:rPr lang="cs-CZ" sz="2200" b="1" dirty="0" smtClean="0"/>
              <a:t>Další ze zapomenutých obcí byl Račín (</a:t>
            </a:r>
            <a:r>
              <a:rPr lang="cs-CZ" sz="2200" b="1" dirty="0" err="1" smtClean="0"/>
              <a:t>Ratschin</a:t>
            </a:r>
            <a:r>
              <a:rPr lang="cs-CZ" sz="2200" b="1" dirty="0" smtClean="0"/>
              <a:t>), zmíněný již v roce 1694, před vysídlením měl přes 60 domů, do nynější doby se zachovalo pouze několik ruin a torzo bývalého pomníku císaři Františku Josefovi; Další Lhota (</a:t>
            </a:r>
            <a:r>
              <a:rPr lang="cs-CZ" sz="2200" b="1" dirty="0" err="1" smtClean="0"/>
              <a:t>Hinterstift</a:t>
            </a:r>
            <a:r>
              <a:rPr lang="cs-CZ" sz="2200" b="1" dirty="0" smtClean="0"/>
              <a:t>) s vodním hamrem, v roce 1910 se 14 domy a 154 obyvateli a další samostatně stojící rozvaliny zemědělských usedlostí na celém území správy.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6147" name="Picture 3" descr="detail_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405063"/>
            <a:ext cx="6874069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048000" y="1155700"/>
            <a:ext cx="904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00B050"/>
                </a:solidFill>
              </a:rPr>
              <a:t>Další </a:t>
            </a:r>
            <a:r>
              <a:rPr lang="cs-CZ" sz="4800" b="1" dirty="0">
                <a:solidFill>
                  <a:srgbClr val="00B050"/>
                </a:solidFill>
              </a:rPr>
              <a:t>tradiční řemesla</a:t>
            </a:r>
            <a:endParaRPr lang="cs-CZ" sz="4800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47800" y="2311400"/>
            <a:ext cx="9779000" cy="3886200"/>
          </a:xfrm>
        </p:spPr>
        <p:txBody>
          <a:bodyPr>
            <a:normAutofit/>
          </a:bodyPr>
          <a:lstStyle/>
          <a:p>
            <a:pPr algn="l"/>
            <a:r>
              <a:rPr lang="cs-CZ" sz="3200" dirty="0"/>
              <a:t>Velké množství obyvatel se věnovalo též uhlířství, smolaření, </a:t>
            </a:r>
            <a:r>
              <a:rPr lang="cs-CZ" sz="3200" dirty="0" err="1"/>
              <a:t>kolomaznictví</a:t>
            </a:r>
            <a:r>
              <a:rPr lang="cs-CZ" sz="3200" dirty="0"/>
              <a:t>, „</a:t>
            </a:r>
            <a:r>
              <a:rPr lang="cs-CZ" sz="3200" dirty="0" err="1" smtClean="0"/>
              <a:t>brabenářství</a:t>
            </a:r>
            <a:r>
              <a:rPr lang="cs-CZ" sz="3200" dirty="0"/>
              <a:t>“, ptáčnictví a hlavně zpracování dříví – hlavní suroviny – kolářství, stolařství, truhlářství a tesařství.</a:t>
            </a:r>
          </a:p>
          <a:p>
            <a:pPr algn="l"/>
            <a:r>
              <a:rPr lang="cs-CZ" sz="3200" dirty="0"/>
              <a:t>Na potocích byly i četné mlýny, hamry a stoupy a s nimi i další řemesla služeb a obchodu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1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952500" y="584201"/>
            <a:ext cx="10325100" cy="5854699"/>
          </a:xfrm>
        </p:spPr>
        <p:txBody>
          <a:bodyPr>
            <a:normAutofit fontScale="92500" lnSpcReduction="10000"/>
          </a:bodyPr>
          <a:lstStyle/>
          <a:p>
            <a:r>
              <a:rPr lang="cs-CZ" sz="3500" b="1" dirty="0">
                <a:solidFill>
                  <a:srgbClr val="00B050"/>
                </a:solidFill>
              </a:rPr>
              <a:t>Schwarzenberská myslivna Bližší </a:t>
            </a:r>
            <a:r>
              <a:rPr lang="cs-CZ" sz="3500" b="1" dirty="0" smtClean="0">
                <a:solidFill>
                  <a:srgbClr val="00B050"/>
                </a:solidFill>
              </a:rPr>
              <a:t>Lhota</a:t>
            </a:r>
          </a:p>
          <a:p>
            <a:endParaRPr lang="cs-CZ" b="1" dirty="0" smtClean="0">
              <a:solidFill>
                <a:srgbClr val="00B050"/>
              </a:solidFill>
            </a:endParaRPr>
          </a:p>
          <a:p>
            <a:pPr algn="l"/>
            <a:r>
              <a:rPr lang="cs-CZ" dirty="0" smtClean="0"/>
              <a:t>Bližší </a:t>
            </a:r>
            <a:r>
              <a:rPr lang="cs-CZ" dirty="0"/>
              <a:t>Lhota, která se německy jmenovala </a:t>
            </a:r>
            <a:r>
              <a:rPr lang="cs-CZ" dirty="0" err="1"/>
              <a:t>Vorderstift</a:t>
            </a:r>
            <a:r>
              <a:rPr lang="cs-CZ" dirty="0"/>
              <a:t>, bývala dříve osadou s téměř 200 obyvateli. Částečný zánik osady </a:t>
            </a:r>
            <a:r>
              <a:rPr lang="cs-CZ" dirty="0" smtClean="0"/>
              <a:t>způsobil </a:t>
            </a:r>
            <a:r>
              <a:rPr lang="cs-CZ" dirty="0"/>
              <a:t>poválečný odsun sudetsko-německých obyvatel, vojensky střežené hraniční pásmo, a také výstavba Lipenské přehrady. Vzdutí Lipenské přehrady tak schovalo například železniční trať, nádražní budovu, tírnu lnu, depot Budějovického piva a několik domů. Zmizel i most přes řeku Vltavu do Horní Plané. Cestě vedoucí od mostu k budově dřívější Schwarzenberské lesní správy se říkalo „knížecí“.</a:t>
            </a:r>
          </a:p>
          <a:p>
            <a:pPr algn="l"/>
            <a:r>
              <a:rPr lang="cs-CZ" dirty="0"/>
              <a:t>Historie Schwarzenberské lesní správy, č.p. 11, Bližší Lhota, Horní Planá 1756 - pravděpodobný vznik prvotního objektu 1785 - Josefský katastr uvádí zápis o vzniku „</a:t>
            </a:r>
            <a:r>
              <a:rPr lang="cs-CZ" dirty="0" err="1"/>
              <a:t>herrschaftlich</a:t>
            </a:r>
            <a:r>
              <a:rPr lang="cs-CZ" dirty="0"/>
              <a:t> </a:t>
            </a:r>
            <a:r>
              <a:rPr lang="cs-CZ" dirty="0" err="1"/>
              <a:t>Rewier</a:t>
            </a:r>
            <a:r>
              <a:rPr lang="cs-CZ" dirty="0"/>
              <a:t> </a:t>
            </a:r>
            <a:r>
              <a:rPr lang="cs-CZ" dirty="0" err="1"/>
              <a:t>Jagerhaus</a:t>
            </a:r>
            <a:r>
              <a:rPr lang="cs-CZ" dirty="0"/>
              <a:t>“ 1835 - realizovány větší stavební práce (zednické, tesařské, kamenické) a výměna šindelové střechy, vše za 119 zlatých a 38 grošů 1839 – 1848 - úprava pokoje adjunkta, zaměření a novostavba lesovny včetně hospodářských budov 1853 - oprava nemovitosti po požáru 1883 - vydláždění dvora lomovým kamenem 1945 - naposled registrováno jako Schwarzenberská lesní správa a hájovna 1948 - již označováno jako budova Československé správy lesů 1999 - objekt č.p. 11 je vyhlášen chráněnou kulturní památkou 2014 - zahájena kompletní rekonstrukce objektu s ohledem na zachování historické architektury 2016 - otevření provozu apartmánového hotelu Knížecí </a:t>
            </a:r>
            <a:r>
              <a:rPr lang="cs-CZ" dirty="0" smtClean="0"/>
              <a:t>cesta.</a:t>
            </a:r>
            <a:endParaRPr lang="cs-CZ" dirty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7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8194" name="Picture 2" descr="http://ckrf.cb.transnet.cz/index.php?image=thumb&amp;id=205_01_01_01_03_010_98_S4_0078&amp;w=500&amp;h=4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13521" r="10250" b="12686"/>
          <a:stretch/>
        </p:blipFill>
        <p:spPr bwMode="auto">
          <a:xfrm>
            <a:off x="1587500" y="1144287"/>
            <a:ext cx="8969872" cy="55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7170" name="Picture 2" descr="Pohled na Bližší Lhot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25488" r="40488" b="38065"/>
          <a:stretch/>
        </p:blipFill>
        <p:spPr bwMode="auto">
          <a:xfrm>
            <a:off x="1791456" y="1608648"/>
            <a:ext cx="8724144" cy="50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84200"/>
            <a:ext cx="9144000" cy="5803900"/>
          </a:xfrm>
        </p:spPr>
        <p:txBody>
          <a:bodyPr>
            <a:normAutofit fontScale="92500" lnSpcReduction="20000"/>
          </a:bodyPr>
          <a:lstStyle/>
          <a:p>
            <a:r>
              <a:rPr lang="cs-CZ" sz="4800" dirty="0" smtClean="0">
                <a:solidFill>
                  <a:srgbClr val="00B050"/>
                </a:solidFill>
              </a:rPr>
              <a:t>20. století</a:t>
            </a:r>
          </a:p>
          <a:p>
            <a:pPr algn="l"/>
            <a:r>
              <a:rPr lang="cs-CZ" dirty="0"/>
              <a:t>Na počátku dvacátého století měla Nová Pec téměř 500 obyvatel (476) a postaveno bylo 66 domů. Nebývalý rozmach zažila </a:t>
            </a:r>
            <a:r>
              <a:rPr lang="cs-CZ" dirty="0" smtClean="0"/>
              <a:t>obec s okolními osadami </a:t>
            </a:r>
            <a:r>
              <a:rPr lang="cs-CZ" dirty="0"/>
              <a:t>po 1. světové válce, kdy je zaznamenáno </a:t>
            </a:r>
            <a:r>
              <a:rPr lang="cs-CZ" dirty="0" smtClean="0"/>
              <a:t>množství </a:t>
            </a:r>
            <a:r>
              <a:rPr lang="cs-CZ" dirty="0"/>
              <a:t>novostaveb. Přičítá se to zejména výhodnému položení obce, kde v zimě byla populárním lyžařským střediskem s dostatkem sněhu a v létě pak byla vyhledávána pro svůj pokojný a klidný ráz s dostatkem míst pro relaxaci.</a:t>
            </a:r>
            <a:endParaRPr lang="cs-CZ" sz="1400" dirty="0" smtClean="0"/>
          </a:p>
          <a:p>
            <a:pPr algn="l"/>
            <a:r>
              <a:rPr lang="cs-CZ" dirty="0"/>
              <a:t>Za 1. republiky vzniklo v </a:t>
            </a:r>
            <a:r>
              <a:rPr lang="cs-CZ" dirty="0" smtClean="0"/>
              <a:t>Josefově Dole </a:t>
            </a:r>
            <a:r>
              <a:rPr lang="cs-CZ" dirty="0"/>
              <a:t>středisko zimních sportů - v okolí bylo k dispozici několik skokanských můstků pro lyžaře i běžkařské trasy, turisté hojně využívali hraniční přechod </a:t>
            </a:r>
            <a:r>
              <a:rPr lang="cs-CZ" dirty="0" smtClean="0"/>
              <a:t>Zvonková-</a:t>
            </a:r>
            <a:r>
              <a:rPr lang="cs-CZ" dirty="0" err="1" smtClean="0"/>
              <a:t>Schöneben</a:t>
            </a:r>
            <a:r>
              <a:rPr lang="cs-CZ" dirty="0" smtClean="0"/>
              <a:t>. </a:t>
            </a:r>
          </a:p>
          <a:p>
            <a:pPr algn="l"/>
            <a:r>
              <a:rPr lang="cs-CZ" dirty="0" smtClean="0"/>
              <a:t>Nová Pec též byla oblíbeným výchozím místem k Plešnému jezeru, kde v  r. 1911 byla na hrázi postavena Lucemburská chata, později majetek Klubu českých turistů. </a:t>
            </a:r>
          </a:p>
          <a:p>
            <a:pPr algn="l"/>
            <a:r>
              <a:rPr lang="cs-CZ" dirty="0" smtClean="0"/>
              <a:t>Po r. 1948 ji zabrala Pohraniční stráž a upravila ke svým účelům. Pohraniční stráž svoji budovu roty opustila, poté byla v r. 1989 zbořena. Správa Národního parku provedla v roce 1999 opravu hráze a prostoru alespoň zčásti navrácen přírodní ráz. Nad severozápadním břehem jezera, vysoko na vrcholu boční skalní stěny karu, stojí </a:t>
            </a:r>
            <a:r>
              <a:rPr lang="cs-CZ" dirty="0" err="1" smtClean="0"/>
              <a:t>Stifterův</a:t>
            </a:r>
            <a:r>
              <a:rPr lang="cs-CZ" dirty="0" smtClean="0"/>
              <a:t> památník (1876-1877). </a:t>
            </a:r>
          </a:p>
          <a:p>
            <a:pPr algn="l"/>
            <a:r>
              <a:rPr lang="cs-CZ" dirty="0" smtClean="0"/>
              <a:t>Dnes patří Plešné jezero k nejnavštěvovanějším místům Šumavy, protože pohled na hladinu s impozantní jezerní stěnou v pozadí je velmi atraktivní.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469107"/>
            <a:ext cx="4132704" cy="61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04800"/>
            <a:ext cx="9144000" cy="61849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00B050"/>
                </a:solidFill>
              </a:rPr>
              <a:t>Osídlení 1936</a:t>
            </a:r>
          </a:p>
          <a:p>
            <a:endParaRPr lang="cs-CZ" sz="4800" dirty="0">
              <a:solidFill>
                <a:srgbClr val="00B050"/>
              </a:solidFill>
              <a:hlinkClick r:id="rId3"/>
            </a:endParaRPr>
          </a:p>
          <a:p>
            <a:endParaRPr lang="cs-CZ" sz="4800" dirty="0" smtClean="0">
              <a:solidFill>
                <a:srgbClr val="00B050"/>
              </a:solidFill>
              <a:hlinkClick r:id="rId3"/>
            </a:endParaRPr>
          </a:p>
          <a:p>
            <a:endParaRPr lang="cs-CZ" sz="4800" dirty="0">
              <a:solidFill>
                <a:srgbClr val="00B050"/>
              </a:solidFill>
              <a:hlinkClick r:id="rId3"/>
            </a:endParaRPr>
          </a:p>
          <a:p>
            <a:endParaRPr lang="cs-CZ" sz="4800" dirty="0" smtClean="0">
              <a:solidFill>
                <a:srgbClr val="00B050"/>
              </a:solidFill>
              <a:hlinkClick r:id="rId3"/>
            </a:endParaRPr>
          </a:p>
          <a:p>
            <a:endParaRPr lang="cs-CZ" sz="4800" dirty="0">
              <a:solidFill>
                <a:srgbClr val="00B050"/>
              </a:solidFill>
              <a:hlinkClick r:id="rId3"/>
            </a:endParaRPr>
          </a:p>
          <a:p>
            <a:endParaRPr lang="cs-CZ" sz="4800" dirty="0" smtClean="0">
              <a:solidFill>
                <a:srgbClr val="00B050"/>
              </a:solidFill>
              <a:hlinkClick r:id="rId3"/>
            </a:endParaRPr>
          </a:p>
          <a:p>
            <a:endParaRPr lang="cs-CZ" sz="4800" dirty="0" smtClean="0">
              <a:solidFill>
                <a:srgbClr val="00B050"/>
              </a:solidFill>
              <a:hlinkClick r:id="rId3"/>
            </a:endParaRPr>
          </a:p>
          <a:p>
            <a:endParaRPr lang="cs-CZ" sz="4800" dirty="0">
              <a:solidFill>
                <a:srgbClr val="00B050"/>
              </a:solidFill>
              <a:hlinkClick r:id="rId3"/>
            </a:endParaRPr>
          </a:p>
          <a:p>
            <a:endParaRPr lang="cs-CZ" sz="4800" dirty="0">
              <a:solidFill>
                <a:srgbClr val="00B050"/>
              </a:solidFill>
              <a:hlinkClick r:id="rId3"/>
            </a:endParaRPr>
          </a:p>
          <a:p>
            <a:endParaRPr lang="cs-CZ" sz="4800" dirty="0">
              <a:solidFill>
                <a:srgbClr val="00B050"/>
              </a:solidFill>
            </a:endParaRPr>
          </a:p>
          <a:p>
            <a:endParaRPr lang="cs-CZ" sz="4800" dirty="0" smtClean="0">
              <a:solidFill>
                <a:srgbClr val="00B050"/>
              </a:solidFill>
            </a:endParaRPr>
          </a:p>
          <a:p>
            <a:endParaRPr lang="cs-CZ" sz="4800" dirty="0" smtClean="0">
              <a:solidFill>
                <a:srgbClr val="00B050"/>
              </a:solidFill>
            </a:endParaRPr>
          </a:p>
          <a:p>
            <a:endParaRPr lang="cs-CZ" sz="4800" dirty="0" smtClean="0">
              <a:solidFill>
                <a:srgbClr val="00B0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6668" t="31651" r="1048" b="8031"/>
          <a:stretch/>
        </p:blipFill>
        <p:spPr>
          <a:xfrm>
            <a:off x="203224" y="1817283"/>
            <a:ext cx="11707200" cy="43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Osídlení 2019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06" b="8456"/>
          <a:stretch/>
        </p:blipFill>
        <p:spPr>
          <a:xfrm>
            <a:off x="243893" y="1333500"/>
            <a:ext cx="11704213" cy="51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62933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VLS – od roku 1953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347383"/>
            <a:ext cx="9144000" cy="529471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/>
              <a:t>Lesní správa Nová Pec v současné době spravuje lesy o celkové výměře cca 3700 ha na území čtyř okresů – Český Krumlov (část Bližší Lhota), Prachatice (LÚ </a:t>
            </a:r>
            <a:r>
              <a:rPr lang="cs-CZ" dirty="0" err="1"/>
              <a:t>Kramata</a:t>
            </a:r>
            <a:r>
              <a:rPr lang="cs-CZ" dirty="0"/>
              <a:t> - od 1.1.2006), České Budějovice (LÚ Homole – od 1.1.2006) a Tábor (LÚ Bor a Bechyně – od 1.1.2004).</a:t>
            </a:r>
          </a:p>
          <a:p>
            <a:pPr algn="l"/>
            <a:r>
              <a:rPr lang="cs-CZ" dirty="0" smtClean="0"/>
              <a:t>Ne </a:t>
            </a:r>
            <a:r>
              <a:rPr lang="cs-CZ" dirty="0"/>
              <a:t>vždy tomu tak bylo. Vznik samostatné Lesní správy Nová Pec lze datovat do roku </a:t>
            </a:r>
            <a:r>
              <a:rPr lang="cs-CZ" dirty="0" smtClean="0"/>
              <a:t>1967, </a:t>
            </a:r>
            <a:r>
              <a:rPr lang="cs-CZ" dirty="0"/>
              <a:t>kdy byla od LS Horní Planá převzato polesí Bližší Lhota a od LS Plešný celé polesí Smrčina a část polesí Želnava. V původních hranicích tak správa fungovala až do 1.9.1993, kdy byla jihovýchodní část (bývalé polesí Smrčina) převedena pod správu Národního parku Šumava. V roce 1967 na cca 19 ha založená </a:t>
            </a:r>
            <a:r>
              <a:rPr lang="cs-CZ" dirty="0" err="1"/>
              <a:t>velkoškolka</a:t>
            </a:r>
            <a:r>
              <a:rPr lang="cs-CZ" dirty="0"/>
              <a:t> pak k 1.9.2006 připadla nově vzniklé Správě lesních školek Lhota. Další změna </a:t>
            </a:r>
            <a:r>
              <a:rPr lang="cs-CZ" dirty="0" smtClean="0"/>
              <a:t>proběhla již v roce 2009, </a:t>
            </a:r>
            <a:r>
              <a:rPr lang="cs-CZ" dirty="0"/>
              <a:t>více než 400 ha lesa </a:t>
            </a:r>
            <a:r>
              <a:rPr lang="cs-CZ" dirty="0" smtClean="0"/>
              <a:t>bylo předáno jako historický majetek Městu </a:t>
            </a:r>
            <a:r>
              <a:rPr lang="cs-CZ" dirty="0"/>
              <a:t>Horní Planá.</a:t>
            </a:r>
          </a:p>
          <a:p>
            <a:pPr algn="l"/>
            <a:r>
              <a:rPr lang="cs-CZ" dirty="0" smtClean="0"/>
              <a:t>Celá </a:t>
            </a:r>
            <a:r>
              <a:rPr lang="cs-CZ" dirty="0"/>
              <a:t>novodobá historie Nové Pece je s Vojenskými lesy pevně spjata. V obci se od samotného začlenění pohraničních lesních porostů pod správu VLS nacházely různé úrovně organizačních celků – bývalá polesí Želnava, Smrčina, Jelení Vrchy, Nová Pec; VLS patřil manipulační sklad dříví „Pod jeřábem“, dřevovýroba „</a:t>
            </a:r>
            <a:r>
              <a:rPr lang="cs-CZ" dirty="0" err="1"/>
              <a:t>Špalíčkárna</a:t>
            </a:r>
            <a:r>
              <a:rPr lang="cs-CZ" dirty="0"/>
              <a:t>“, na „Retortách“ se pálilo dřevěné uhlí. </a:t>
            </a:r>
            <a:endParaRPr lang="cs-CZ" sz="4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62933"/>
            <a:ext cx="9144000" cy="99766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Nová Pec, historie, památky, zajímavosti, </a:t>
            </a:r>
            <a:br>
              <a:rPr lang="cs-CZ" sz="3200" b="1" dirty="0" smtClean="0">
                <a:solidFill>
                  <a:srgbClr val="00B050"/>
                </a:solidFill>
              </a:rPr>
            </a:br>
            <a:r>
              <a:rPr lang="cs-CZ" sz="3200" b="1" dirty="0" smtClean="0">
                <a:solidFill>
                  <a:srgbClr val="00B050"/>
                </a:solidFill>
              </a:rPr>
              <a:t>s přihlédnutím k lesnickému působení VLS ČR, </a:t>
            </a:r>
            <a:r>
              <a:rPr lang="cs-CZ" sz="3200" b="1" dirty="0" err="1" smtClean="0">
                <a:solidFill>
                  <a:srgbClr val="00B050"/>
                </a:solidFill>
              </a:rPr>
              <a:t>s.p</a:t>
            </a:r>
            <a:r>
              <a:rPr lang="cs-CZ" sz="3200" b="1" dirty="0" smtClean="0">
                <a:solidFill>
                  <a:srgbClr val="00B050"/>
                </a:solidFill>
              </a:rPr>
              <a:t>.</a:t>
            </a:r>
            <a:br>
              <a:rPr lang="cs-CZ" sz="3200" b="1" dirty="0" smtClean="0">
                <a:solidFill>
                  <a:srgbClr val="00B050"/>
                </a:solidFill>
              </a:rPr>
            </a:b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1524000" y="2044700"/>
            <a:ext cx="9144000" cy="426720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Založení obce se datuje k polovině sedmnáctého století. V roce 1653 jsou již registrováni dva usedlíci. V Tereziánském katastru je pak v roce 1757 uvedeno již 27 stavení. Svolení k vybudování obce dal Johan Christian, vévoda na Krumlově a kníže z </a:t>
            </a:r>
            <a:r>
              <a:rPr lang="cs-CZ" dirty="0" err="1"/>
              <a:t>Eggenberku</a:t>
            </a:r>
            <a:r>
              <a:rPr lang="cs-CZ" dirty="0"/>
              <a:t>. Toto povolení bylo zaneseno do rezoluce dne 15. listopadu 1689. V hornoplánské pozemkové knize se však udává, že Zvonková byla založena v roce 1622, a proto je možné považovat založení obce právě registrací oněch dvou </a:t>
            </a:r>
            <a:r>
              <a:rPr lang="cs-CZ" dirty="0" smtClean="0"/>
              <a:t>usedlíků</a:t>
            </a:r>
            <a:r>
              <a:rPr lang="cs-CZ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Knížeti </a:t>
            </a:r>
            <a:r>
              <a:rPr lang="cs-CZ" dirty="0" smtClean="0"/>
              <a:t>Schwarzenbergovi </a:t>
            </a:r>
            <a:r>
              <a:rPr lang="cs-CZ" dirty="0"/>
              <a:t>byl předán v dědičném vlastnictví pozemek s 27 </a:t>
            </a:r>
            <a:r>
              <a:rPr lang="cs-CZ" dirty="0" smtClean="0"/>
              <a:t>staveními dne </a:t>
            </a:r>
            <a:r>
              <a:rPr lang="cs-CZ" dirty="0"/>
              <a:t>14.3. 1799, což bylo </a:t>
            </a:r>
            <a:r>
              <a:rPr lang="cs-CZ" dirty="0" smtClean="0"/>
              <a:t>potvrzeno </a:t>
            </a:r>
            <a:r>
              <a:rPr lang="cs-CZ" dirty="0"/>
              <a:t>27.3.1799 </a:t>
            </a:r>
            <a:r>
              <a:rPr lang="cs-CZ" dirty="0" smtClean="0"/>
              <a:t>Budějovickým krajským </a:t>
            </a:r>
            <a:r>
              <a:rPr lang="cs-CZ" dirty="0"/>
              <a:t>úřadem. Dle slovního výkladu mělo stát </a:t>
            </a:r>
            <a:r>
              <a:rPr lang="cs-CZ" dirty="0" smtClean="0"/>
              <a:t>první </a:t>
            </a:r>
            <a:r>
              <a:rPr lang="cs-CZ" dirty="0"/>
              <a:t>stavení na území dnešní obce již v roce 1570 a mělo jít o dům s číslem popisným </a:t>
            </a:r>
            <a:r>
              <a:rPr lang="cs-CZ" dirty="0" smtClean="0"/>
              <a:t>79.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Již </a:t>
            </a:r>
            <a:r>
              <a:rPr lang="cs-CZ" dirty="0" smtClean="0"/>
              <a:t>v roce 1712 je Nová Pec (Zvonková) zobrazena na </a:t>
            </a:r>
            <a:r>
              <a:rPr lang="cs-CZ" dirty="0" err="1" smtClean="0"/>
              <a:t>Vogtově</a:t>
            </a:r>
            <a:r>
              <a:rPr lang="cs-CZ" dirty="0" smtClean="0"/>
              <a:t> mapě Čech.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62933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LS Nová Pec dnes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262933"/>
            <a:ext cx="11163300" cy="535376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dirty="0"/>
              <a:t>Nejsouvislejší část nynější lesní správy patří celá do CHKO Šumava. Leží na pravém břehu Lipenské přehradní nádrže a je tvořena pruhem SZ-JV orientace o šíři cca 5 km a délce asi 15 km, severní hranici tvoří břeh Lipna, východní cesta </a:t>
            </a:r>
            <a:r>
              <a:rPr lang="cs-CZ" dirty="0" err="1"/>
              <a:t>Valtrov</a:t>
            </a:r>
            <a:r>
              <a:rPr lang="cs-CZ" dirty="0"/>
              <a:t> – Račín (sousedíme s LČR – LS Vyšší Brod), jižní běží po státní hranici s Rakouskem (potok </a:t>
            </a:r>
            <a:r>
              <a:rPr lang="cs-CZ" dirty="0" err="1"/>
              <a:t>Pestřice</a:t>
            </a:r>
            <a:r>
              <a:rPr lang="cs-CZ" dirty="0"/>
              <a:t> až po hraniční přechod Zadní Zvonková a dále proti proudu Schwarzenbergského kanálu až po bývalou pohraniční rotu </a:t>
            </a:r>
            <a:r>
              <a:rPr lang="cs-CZ" dirty="0" err="1"/>
              <a:t>Klápa</a:t>
            </a:r>
            <a:r>
              <a:rPr lang="cs-CZ" dirty="0"/>
              <a:t> a západní po cestě Nová Pec - osada Plešný (sousedíme s NPŠ). Zaujímá cca 1840 ha lesní půdy, organizačně nyní rozdělené do dvou lesnických úseků – </a:t>
            </a:r>
            <a:r>
              <a:rPr lang="cs-CZ" dirty="0" err="1"/>
              <a:t>Valtrov</a:t>
            </a:r>
            <a:r>
              <a:rPr lang="cs-CZ" dirty="0"/>
              <a:t> a </a:t>
            </a:r>
            <a:r>
              <a:rPr lang="cs-CZ" dirty="0" err="1"/>
              <a:t>Pernek</a:t>
            </a:r>
            <a:r>
              <a:rPr lang="cs-CZ" dirty="0"/>
              <a:t> (pozůstatek starého označení z doby želnavského polesí). </a:t>
            </a:r>
          </a:p>
          <a:p>
            <a:pPr algn="l"/>
            <a:r>
              <a:rPr lang="cs-CZ" dirty="0"/>
              <a:t>Nosnou hospodářskou dřevinou je a i do budoucna zůstane SM, místy s BO, JD a BK. V současné době je </a:t>
            </a:r>
            <a:r>
              <a:rPr lang="cs-CZ" dirty="0" smtClean="0"/>
              <a:t>dáván </a:t>
            </a:r>
            <a:r>
              <a:rPr lang="cs-CZ" dirty="0"/>
              <a:t>velký důraz na zpestření druhové skladby porostů, tak jako všude jsou vnášeny prvky MZD. </a:t>
            </a:r>
            <a:endParaRPr lang="cs-CZ" dirty="0" smtClean="0"/>
          </a:p>
          <a:p>
            <a:pPr algn="l"/>
            <a:r>
              <a:rPr lang="cs-CZ" dirty="0" smtClean="0"/>
              <a:t>LS </a:t>
            </a:r>
            <a:r>
              <a:rPr lang="cs-CZ" dirty="0"/>
              <a:t>leží v nadmořské výšce 730 m n.m. – </a:t>
            </a:r>
            <a:r>
              <a:rPr lang="cs-CZ" dirty="0" err="1"/>
              <a:t>Valtrov</a:t>
            </a:r>
            <a:r>
              <a:rPr lang="cs-CZ" dirty="0"/>
              <a:t> až po 914 m n.m. – „Zapomenutý les“. Nejvýznamnějšími vrcholy jsou </a:t>
            </a:r>
            <a:r>
              <a:rPr lang="cs-CZ" dirty="0" err="1"/>
              <a:t>Šešovec</a:t>
            </a:r>
            <a:r>
              <a:rPr lang="cs-CZ" dirty="0"/>
              <a:t> – 899 m n.m., </a:t>
            </a:r>
            <a:r>
              <a:rPr lang="cs-CZ" dirty="0" err="1"/>
              <a:t>Stifterův</a:t>
            </a:r>
            <a:r>
              <a:rPr lang="cs-CZ" dirty="0"/>
              <a:t> kopec 884 m n.m., Lazebník 878 m n.m. a </a:t>
            </a:r>
            <a:r>
              <a:rPr lang="cs-CZ" dirty="0" err="1"/>
              <a:t>Pestřický</a:t>
            </a:r>
            <a:r>
              <a:rPr lang="cs-CZ" dirty="0"/>
              <a:t> vrch 842 m n.m. Časté jsou naopak podmáčené sníženiny s rašelinnými společenstvy – Hadí luka u Valtrova proti bývalému brodu přes Vltavu do Jenišova, Tokaniště Borková, kde probíhala průmyslová těžba rašeliny v </a:t>
            </a:r>
            <a:r>
              <a:rPr lang="cs-CZ" dirty="0" err="1"/>
              <a:t>Račínské</a:t>
            </a:r>
            <a:r>
              <a:rPr lang="cs-CZ" dirty="0"/>
              <a:t> zátoce, údolí potoka </a:t>
            </a:r>
            <a:r>
              <a:rPr lang="cs-CZ" dirty="0" err="1"/>
              <a:t>Pestřice</a:t>
            </a:r>
            <a:r>
              <a:rPr lang="cs-CZ" dirty="0"/>
              <a:t> v jižní části LS a vůbec v údolních nivách všech potoků, které stékají územím LS ze hřbetů hraničních hor k Lipnu (</a:t>
            </a:r>
            <a:r>
              <a:rPr lang="cs-CZ" dirty="0" err="1"/>
              <a:t>Pestřice</a:t>
            </a:r>
            <a:r>
              <a:rPr lang="cs-CZ" dirty="0"/>
              <a:t>, Hadí, Hamerský, Medvědí, Huťský, </a:t>
            </a:r>
            <a:r>
              <a:rPr lang="cs-CZ" dirty="0" err="1"/>
              <a:t>Šešovec</a:t>
            </a:r>
            <a:r>
              <a:rPr lang="cs-CZ" dirty="0"/>
              <a:t>, </a:t>
            </a:r>
            <a:r>
              <a:rPr lang="cs-CZ" dirty="0" err="1"/>
              <a:t>Smrčinský</a:t>
            </a:r>
            <a:r>
              <a:rPr lang="cs-CZ" dirty="0"/>
              <a:t>, </a:t>
            </a:r>
            <a:r>
              <a:rPr lang="cs-CZ" dirty="0" err="1"/>
              <a:t>Rasovka</a:t>
            </a:r>
            <a:r>
              <a:rPr lang="cs-CZ" dirty="0"/>
              <a:t>) a jejich drobných přítoků.</a:t>
            </a:r>
          </a:p>
          <a:p>
            <a:pPr algn="l"/>
            <a:endParaRPr lang="cs-CZ" sz="4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62933"/>
            <a:ext cx="9144000" cy="50236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Porostní mapa 1983</a:t>
            </a:r>
            <a:br>
              <a:rPr lang="cs-CZ" b="1" dirty="0" smtClean="0">
                <a:solidFill>
                  <a:srgbClr val="00B050"/>
                </a:solidFill>
              </a:rPr>
            </a:b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949190"/>
            <a:ext cx="3721965" cy="54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62933"/>
            <a:ext cx="9144000" cy="71826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Porostní mapa dnes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20954"/>
            <a:ext cx="4508500" cy="5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8800" y="4342248"/>
            <a:ext cx="11264900" cy="24141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Některé z těchto mokřin, původně využívané jako louky či pastviny byly v 70. letech minulého století zalesněny – Dvojky pod </a:t>
            </a:r>
            <a:r>
              <a:rPr lang="cs-CZ" dirty="0" err="1"/>
              <a:t>Klápou</a:t>
            </a:r>
            <a:r>
              <a:rPr lang="cs-CZ" dirty="0"/>
              <a:t>, Horní a Dolní </a:t>
            </a:r>
            <a:r>
              <a:rPr lang="cs-CZ" dirty="0" err="1"/>
              <a:t>Gajer</a:t>
            </a:r>
            <a:r>
              <a:rPr lang="cs-CZ" dirty="0"/>
              <a:t>. Po provedené melioraci byly mechanizovaně připravené plochy osázeny smrkem, případně v menší míře borovicí, vznikly tak rozsáhlé monokulturní houštiny (s tím samozřejmě souvisí velká odborná a technologická náročnost aktuálně prováděné výchovy v těchto lesních porostech), poskytující dostatek klidu, paše, vody a krytu zvěři, jež zde našla útočiště před stále větším tlakem ze strany turistů, kteří se po pádu „železné opony“ a zpřístupnění pravého břehu Lipna vydali objevovat dříve utajená zákoutí a přírodní krásy.</a:t>
            </a:r>
            <a:endParaRPr lang="cs-CZ" sz="4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3074" name="Picture 2" descr="clip_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2723"/>
            <a:ext cx="57340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44501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Současnost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00" y="1791884"/>
            <a:ext cx="11531600" cy="3465916"/>
          </a:xfrm>
        </p:spPr>
        <p:txBody>
          <a:bodyPr/>
          <a:lstStyle/>
          <a:p>
            <a:pPr algn="l"/>
            <a:r>
              <a:rPr lang="cs-CZ" dirty="0" smtClean="0"/>
              <a:t>V posledních letech došlo na našem území k doslovné invazi lidí. Kdysi zapomenutá </a:t>
            </a:r>
            <a:r>
              <a:rPr lang="cs-CZ" dirty="0" err="1" smtClean="0"/>
              <a:t>varta</a:t>
            </a:r>
            <a:r>
              <a:rPr lang="cs-CZ" dirty="0" smtClean="0"/>
              <a:t> se zakázaným vstupem, kde dávaly lišky dobrou noc po zrušení hraničního pásma opět ožila. Avšak zdaleka ne vždy ku prospěchu věci. Ubylo opravdových turistů, kteří objevovali a obdivovali krásy přírody a rozuměli jí a přibylo takových, kteří k </a:t>
            </a:r>
            <a:r>
              <a:rPr lang="cs-CZ" dirty="0" err="1" smtClean="0"/>
              <a:t>relaxu</a:t>
            </a:r>
            <a:r>
              <a:rPr lang="cs-CZ" dirty="0" smtClean="0"/>
              <a:t> potřebují plný komfort, v přírodě se chovat neumějí a neváží si jí. Sportovců, cyklistů, houbařů, rybářů, vodáků …., v uvozovkách.</a:t>
            </a:r>
          </a:p>
          <a:p>
            <a:pPr algn="l"/>
            <a:r>
              <a:rPr lang="cs-CZ" dirty="0" smtClean="0"/>
              <a:t>Zajímají je jen jejich „práva“.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4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117600" y="1447801"/>
            <a:ext cx="10248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solidFill>
                  <a:srgbClr val="00B050"/>
                </a:solidFill>
              </a:rPr>
              <a:t>Resumé</a:t>
            </a:r>
          </a:p>
          <a:p>
            <a:pPr algn="ctr"/>
            <a:endParaRPr lang="cs-CZ" sz="48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3200" dirty="0" smtClean="0"/>
              <a:t>Úkolem lesní pedagogiky a posláním vlastně nás všech, kteří jsme zde doma, náš region milujeme a ctíme odkaz našich předků, je především v tomto duchu úcty a pokory vychovat novou generaci, která nebude ani zcela technokratická, ani ekoteroristická, ale bude se v přírodě chovat jako na návštěvě ve vzácném a obdivuhodném chrámu.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24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117600" y="1447801"/>
            <a:ext cx="10248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solidFill>
                  <a:srgbClr val="00B050"/>
                </a:solidFill>
              </a:rPr>
              <a:t>Přeji nám všem, aby se nám to podařilo</a:t>
            </a:r>
          </a:p>
          <a:p>
            <a:pPr algn="ctr"/>
            <a:endParaRPr lang="cs-CZ" sz="4800" b="1" dirty="0">
              <a:solidFill>
                <a:srgbClr val="00B050"/>
              </a:solidFill>
            </a:endParaRPr>
          </a:p>
          <a:p>
            <a:pPr algn="ctr"/>
            <a:endParaRPr lang="cs-CZ" sz="48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3200" b="1" dirty="0" smtClean="0"/>
              <a:t>Děkuji za pozornost.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075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62933"/>
            <a:ext cx="9144000" cy="224703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4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26115"/>
            <a:ext cx="9144000" cy="54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62932"/>
            <a:ext cx="9144000" cy="5137868"/>
          </a:xfrm>
        </p:spPr>
        <p:txBody>
          <a:bodyPr>
            <a:normAutofit fontScale="90000"/>
          </a:bodyPr>
          <a:lstStyle/>
          <a:p>
            <a:pPr algn="l"/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400" b="1" dirty="0" smtClean="0"/>
              <a:t>Veškeré obyvatelstvo </a:t>
            </a:r>
            <a:r>
              <a:rPr lang="cs-CZ" sz="2400" b="1" dirty="0"/>
              <a:t>obce Nová Pec (jméno obce by mohlo být odvozeno od nového kotle na vaření smůly) bylo římsko-katolického vyznání. Obec spadala pod farnost v Želnavě, o kterou bylo pečováno do roku 1595 farářem z Horní Plané. Právě roku 1595 stala se Želnava samostatnou farností. Do péče hornoplánské farnosti se navrátila ve dvacátých a třicátých letech 17. století z důvodu nedostatku kněží. Samostatného faráře pro Želnavu dosadil až v roce 1633 kníže Johann Christian z </a:t>
            </a:r>
            <a:r>
              <a:rPr lang="cs-CZ" sz="2400" b="1" dirty="0" err="1" smtClean="0"/>
              <a:t>Eggenberku</a:t>
            </a:r>
            <a:r>
              <a:rPr lang="cs-CZ" sz="2400" b="1" dirty="0" smtClean="0"/>
              <a:t>.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Do 16. století byly na </a:t>
            </a:r>
            <a:r>
              <a:rPr lang="cs-CZ" sz="2400" b="1" dirty="0"/>
              <a:t>ú</a:t>
            </a:r>
            <a:r>
              <a:rPr lang="cs-CZ" sz="2400" b="1" dirty="0" smtClean="0"/>
              <a:t>zemí </a:t>
            </a:r>
            <a:r>
              <a:rPr lang="cs-CZ" sz="2400" b="1" dirty="0"/>
              <a:t>Nové Pece lesy, v mnohých místech až pralesy. Ty byly usedlíky </a:t>
            </a:r>
            <a:r>
              <a:rPr lang="cs-CZ" sz="2400" b="1" dirty="0" smtClean="0"/>
              <a:t>mýceny </a:t>
            </a:r>
            <a:r>
              <a:rPr lang="cs-CZ" sz="2400" b="1" dirty="0"/>
              <a:t>za denní mzdu a v té době bylo postaveno několik prvních </a:t>
            </a:r>
            <a:r>
              <a:rPr lang="cs-CZ" sz="2400" b="1" dirty="0" smtClean="0"/>
              <a:t>domů</a:t>
            </a:r>
            <a:r>
              <a:rPr lang="cs-CZ" sz="2400" b="1" dirty="0"/>
              <a:t>. Na </a:t>
            </a:r>
            <a:r>
              <a:rPr lang="cs-CZ" sz="2400" b="1" dirty="0" smtClean="0"/>
              <a:t>vymýcených </a:t>
            </a:r>
            <a:r>
              <a:rPr lang="cs-CZ" sz="2400" b="1" dirty="0"/>
              <a:t>plochách vznikaly louky a po jejich zkultivování taktéž pole. Pracující </a:t>
            </a:r>
            <a:r>
              <a:rPr lang="cs-CZ" sz="2400" b="1" dirty="0" smtClean="0"/>
              <a:t>skupovali </a:t>
            </a:r>
            <a:r>
              <a:rPr lang="cs-CZ" sz="2400" b="1" dirty="0"/>
              <a:t>od pozemkových pánů pozemky, což odstartovalo vznik prvních větších či menších usedlostí. </a:t>
            </a:r>
            <a:r>
              <a:rPr lang="cs-CZ" sz="2400" b="1" dirty="0" smtClean="0"/>
              <a:t>Díky </a:t>
            </a:r>
            <a:r>
              <a:rPr lang="cs-CZ" sz="2400" b="1" dirty="0"/>
              <a:t>klimatickým podmínkám je jen </a:t>
            </a:r>
            <a:r>
              <a:rPr lang="cs-CZ" sz="2400" b="1" dirty="0" smtClean="0"/>
              <a:t>stěží </a:t>
            </a:r>
            <a:r>
              <a:rPr lang="cs-CZ" sz="2400" b="1" dirty="0"/>
              <a:t>přirovnatelné zemědělství na </a:t>
            </a:r>
            <a:r>
              <a:rPr lang="cs-CZ" sz="2400" b="1" dirty="0"/>
              <a:t>ú</a:t>
            </a:r>
            <a:r>
              <a:rPr lang="cs-CZ" sz="2400" b="1" dirty="0" smtClean="0"/>
              <a:t>zemí </a:t>
            </a:r>
            <a:r>
              <a:rPr lang="cs-CZ" sz="2400" b="1" dirty="0"/>
              <a:t>Nové Pece k tomu v </a:t>
            </a:r>
            <a:r>
              <a:rPr lang="cs-CZ" sz="2400" b="1" dirty="0" smtClean="0"/>
              <a:t>nížinách. </a:t>
            </a:r>
            <a:r>
              <a:rPr lang="cs-CZ" sz="2400" b="1" dirty="0"/>
              <a:t>Pro představu obtížnosti </a:t>
            </a:r>
            <a:r>
              <a:rPr lang="cs-CZ" sz="2400" b="1" dirty="0" smtClean="0"/>
              <a:t>počínání </a:t>
            </a:r>
            <a:r>
              <a:rPr lang="cs-CZ" sz="2400" b="1" dirty="0"/>
              <a:t>zdejších zemědělců musíme uvést, že pracovali v nadmořské výšce </a:t>
            </a:r>
            <a:r>
              <a:rPr lang="cs-CZ" sz="2400" b="1" dirty="0" smtClean="0"/>
              <a:t>700 - 900 </a:t>
            </a:r>
            <a:r>
              <a:rPr lang="cs-CZ" sz="2400" b="1" dirty="0" err="1" smtClean="0"/>
              <a:t>m.n.m</a:t>
            </a:r>
            <a:r>
              <a:rPr lang="cs-CZ" sz="2400" b="1" dirty="0" smtClean="0"/>
              <a:t>. </a:t>
            </a:r>
            <a:r>
              <a:rPr lang="cs-CZ" sz="2400" b="1" dirty="0"/>
              <a:t>Klima, ve kterém nebylo </a:t>
            </a:r>
            <a:r>
              <a:rPr lang="cs-CZ" sz="2400" b="1" dirty="0" smtClean="0"/>
              <a:t>výjimkou </a:t>
            </a:r>
            <a:r>
              <a:rPr lang="cs-CZ" sz="2400" b="1" dirty="0"/>
              <a:t>naměřit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-</a:t>
            </a:r>
            <a:r>
              <a:rPr lang="cs-CZ" sz="2400" b="1" dirty="0"/>
              <a:t>24°C. Sněhová pokrývka dosahovala mnohdy dvou metrů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62932"/>
            <a:ext cx="9144000" cy="5506168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dirty="0" smtClean="0">
                <a:solidFill>
                  <a:srgbClr val="00B050"/>
                </a:solidFill>
              </a:rPr>
              <a:t>Středověk pak v našem regionu končí vybudováním Schwarzenberského plavebního kanálu</a:t>
            </a:r>
            <a:r>
              <a:rPr lang="cs-CZ" sz="2700" dirty="0">
                <a:solidFill>
                  <a:srgbClr val="00B050"/>
                </a:solidFill>
              </a:rPr>
              <a:t> (</a:t>
            </a:r>
            <a:r>
              <a:rPr lang="cs-CZ" sz="2700" b="1" dirty="0">
                <a:solidFill>
                  <a:srgbClr val="00B050"/>
                </a:solidFill>
              </a:rPr>
              <a:t>dříve Schwarzenberský průplav</a:t>
            </a:r>
            <a:r>
              <a:rPr lang="cs-CZ" sz="2700" dirty="0" smtClean="0">
                <a:solidFill>
                  <a:srgbClr val="00B050"/>
                </a:solidFill>
              </a:rPr>
              <a:t>).</a:t>
            </a:r>
            <a:br>
              <a:rPr lang="cs-CZ" sz="2700" dirty="0" smtClean="0">
                <a:solidFill>
                  <a:srgbClr val="00B050"/>
                </a:solidFill>
              </a:rPr>
            </a:br>
            <a:r>
              <a:rPr lang="cs-CZ" sz="3100" dirty="0" smtClean="0">
                <a:solidFill>
                  <a:srgbClr val="00B050"/>
                </a:solidFill>
              </a:rPr>
              <a:t/>
            </a:r>
            <a:br>
              <a:rPr lang="cs-CZ" sz="3100" dirty="0" smtClean="0">
                <a:solidFill>
                  <a:srgbClr val="00B050"/>
                </a:solidFill>
              </a:rPr>
            </a:br>
            <a:r>
              <a:rPr lang="cs-CZ" sz="2000" b="1" dirty="0" smtClean="0"/>
              <a:t>S</a:t>
            </a:r>
            <a:r>
              <a:rPr lang="cs-CZ" sz="2200" b="1" dirty="0" smtClean="0"/>
              <a:t>chwarzenberský plavební kanál je vodní kanál na Šumavě spojující jeden z přítoků Studené Vltavy a rakouskou řeku </a:t>
            </a:r>
            <a:r>
              <a:rPr lang="cs-CZ" sz="2200" b="1" dirty="0" err="1" smtClean="0"/>
              <a:t>Große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Mühl</a:t>
            </a:r>
            <a:r>
              <a:rPr lang="cs-CZ" sz="2200" b="1" dirty="0" smtClean="0"/>
              <a:t>, přítok Dunaje, čímž propojuje úmoří Severního a Černého moře. Byl vystavěn na žádost knížete Jana Nepomuka I. ze Schwarzenbergu pod vedením Josefa </a:t>
            </a:r>
            <a:r>
              <a:rPr lang="cs-CZ" sz="2200" b="1" dirty="0" err="1" smtClean="0"/>
              <a:t>Rosenauera</a:t>
            </a:r>
            <a:r>
              <a:rPr lang="cs-CZ" sz="2200" b="1" dirty="0" smtClean="0"/>
              <a:t>. Celková délka kanálu činí 44 km, přičemž v blízkosti osady Jelení vede tunelem dlouhým asi 400 m.</a:t>
            </a:r>
            <a:br>
              <a:rPr lang="cs-CZ" sz="2200" b="1" dirty="0" smtClean="0"/>
            </a:br>
            <a:r>
              <a:rPr lang="cs-CZ" sz="2200" b="1" dirty="0" smtClean="0"/>
              <a:t>Jeho užívání přineslo regionu skutečnou prosperitu a perspektivu dalšího rozvoje, těžba a prodej dříví umožnily další investice a pracovní uplatnění pro obyvatelstvo.</a:t>
            </a:r>
            <a:br>
              <a:rPr lang="cs-CZ" sz="2200" b="1" dirty="0" smtClean="0"/>
            </a:br>
            <a:r>
              <a:rPr lang="cs-CZ" sz="2200" b="1" dirty="0" smtClean="0"/>
              <a:t>Kanál sloužil k plavení dříví od roku 1793 do roku 1962, tedy téměř 170 let, a v době předválečné patřil mezi největší chlouby schwarzenberských panství. V období komunismu se však kanál neudržoval a na mnoha úsecích byl zanesen a poničen. V současnosti je zrekonstruováno na 15 km z původní délky a dané části jsou prohlášeny technickými památkami.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1120" y="1545566"/>
            <a:ext cx="9563100" cy="4540967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>Kanál umožňoval </a:t>
            </a:r>
            <a:r>
              <a:rPr lang="cs-CZ" sz="2400" b="1" dirty="0" smtClean="0"/>
              <a:t>plavbu klád až 24 m dlouhých. Pravidelná plavba zde byla ukončena v roce 1891, definitivně pak v roce 1932. Kanál tvoří JZ hranici lesní správy s </a:t>
            </a:r>
            <a:r>
              <a:rPr lang="cs-CZ" sz="2400" b="1" dirty="0" smtClean="0"/>
              <a:t>NP Šumava </a:t>
            </a:r>
            <a:r>
              <a:rPr lang="cs-CZ" sz="2400" b="1" dirty="0" smtClean="0"/>
              <a:t>v délce asi 10 km od </a:t>
            </a:r>
            <a:r>
              <a:rPr lang="cs-CZ" sz="2400" b="1" dirty="0" err="1" smtClean="0"/>
              <a:t>Klápy</a:t>
            </a:r>
            <a:r>
              <a:rPr lang="cs-CZ" sz="2400" b="1" dirty="0" smtClean="0"/>
              <a:t> až po hraniční přechod pro pěší v lokalitě </a:t>
            </a:r>
            <a:r>
              <a:rPr lang="cs-CZ" sz="2400" b="1" dirty="0" err="1" smtClean="0"/>
              <a:t>Sonnenwald</a:t>
            </a:r>
            <a:r>
              <a:rPr lang="cs-CZ" sz="2400" b="1" dirty="0" smtClean="0"/>
              <a:t>, zde je unikátně technicky vyřešeno křížení s potokem </a:t>
            </a:r>
            <a:r>
              <a:rPr lang="cs-CZ" sz="2400" b="1" dirty="0" err="1" smtClean="0"/>
              <a:t>Pestřice</a:t>
            </a:r>
            <a:r>
              <a:rPr lang="cs-CZ" sz="2400" b="1" dirty="0" smtClean="0"/>
              <a:t>, zajímavý je i tzv. „rybí přechod“ v tomto křížení. V letním období probíhají ukázky plavení sáhového dříví ve zrekonstruovaných částech kanálu na Jeleních Vrších (krásný portál podzemního tunelu, expozice plavení dříví, model trasy) - </a:t>
            </a:r>
            <a:r>
              <a:rPr lang="cs-CZ" sz="2400" b="1" i="1" dirty="0" smtClean="0"/>
              <a:t>Nová Pec je ideálním začátkem výletu</a:t>
            </a:r>
            <a:r>
              <a:rPr lang="cs-CZ" sz="2400" b="1" dirty="0" smtClean="0"/>
              <a:t>, či v  oblasti státní hranice s Rakouskem Ježová – </a:t>
            </a:r>
            <a:r>
              <a:rPr lang="cs-CZ" sz="2400" b="1" dirty="0" err="1" smtClean="0"/>
              <a:t>Iglbach</a:t>
            </a:r>
            <a:r>
              <a:rPr lang="cs-CZ" sz="2400" b="1" dirty="0" smtClean="0"/>
              <a:t> pod Pasečnou u Svatého Tomáše.</a:t>
            </a:r>
            <a:br>
              <a:rPr lang="cs-CZ" sz="2400" b="1" dirty="0" smtClean="0"/>
            </a:br>
            <a:r>
              <a:rPr lang="cs-CZ" sz="2400" b="1" dirty="0" smtClean="0"/>
              <a:t> Na území LS se z kanálu SZ směrem odděluje tzv. </a:t>
            </a:r>
            <a:r>
              <a:rPr lang="cs-CZ" sz="2400" b="1" dirty="0" err="1" smtClean="0"/>
              <a:t>Helfenkriegský</a:t>
            </a:r>
            <a:r>
              <a:rPr lang="cs-CZ" sz="2400" b="1" dirty="0" smtClean="0"/>
              <a:t> smyk (až do roku 1962!), zde nejzachovalejší část dlážděná obrovskými ručně tesanými kamennými deskami spojenými zámkem, který umožňoval plavení dříví též k nádraží do Nové Pece a vazišti vorů pod Želnavou. Voda a dříví z okolních lesů vždy dávaly obživu.</a:t>
            </a: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0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4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9" y="1453433"/>
            <a:ext cx="11665342" cy="47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9900" y="152401"/>
            <a:ext cx="11455400" cy="59182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00B050"/>
                </a:solidFill>
              </a:rPr>
              <a:t>Sklářství</a:t>
            </a:r>
          </a:p>
          <a:p>
            <a:pPr algn="l"/>
            <a:endParaRPr lang="cs-CZ" sz="1600" dirty="0" smtClean="0"/>
          </a:p>
          <a:p>
            <a:pPr algn="l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Další, neméně významnou epizodou byl rozvoj sklářské výroby za využití místních surovin – plaveného písku a dříví (popel, potaš) – již v roce 1720 je zmiňována sklářská huť v Josefově Dole</a:t>
            </a:r>
            <a:r>
              <a:rPr lang="cs-CZ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známá výrobou barevného skla a především skla lékárnického. </a:t>
            </a:r>
            <a:r>
              <a:rPr lang="cs-CZ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Roku 1840 měla obec 11 domů se 127 obyvateli, r. 1890 již 14 domů a 183 obyvatel, r. 1905 pak 20 domů a 284 obyvatel, r. 1910 20 domů a 295 obyvatel a r. 1930 22 domů a 118 obyvatel. Roku 1922 zaměstnávala sklárna 180 zaměstnanců a vyvážela výrobky do celého světa; provoz ukončila až roku 1930 v důsledku hospodářské krize.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pic>
        <p:nvPicPr>
          <p:cNvPr id="6" name="Picture 3" descr="detail_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07278"/>
            <a:ext cx="6542474" cy="42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3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3473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4" y="0"/>
            <a:ext cx="2411025" cy="126293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42900" y="1262933"/>
            <a:ext cx="11569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Huťský dvůr (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Hüttenhof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), založený již počátkem 17. století měl v roce 1921 již 80 domů s 519 obyvateli a pobočku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zvonkovské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školy, byl významnou sklárnou vyrábějící sklenice a ploché </a:t>
            </a:r>
            <a:r>
              <a:rPr lang="cs-CZ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sklo.</a:t>
            </a:r>
          </a:p>
          <a:p>
            <a:endParaRPr lang="cs-CZ" dirty="0"/>
          </a:p>
        </p:txBody>
      </p:sp>
      <p:pic>
        <p:nvPicPr>
          <p:cNvPr id="9" name="Picture 3" descr="detail_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91" y="1929644"/>
            <a:ext cx="7791909" cy="483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</TotalTime>
  <Words>2436</Words>
  <Application>Microsoft Office PowerPoint</Application>
  <PresentationFormat>Širokoúhlá obrazovka</PresentationFormat>
  <Paragraphs>62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Motiv Office</vt:lpstr>
      <vt:lpstr>Po stopách JC - HR/Spurensuche SB - OÖ (ATCZ182)</vt:lpstr>
      <vt:lpstr>Nová Pec, historie, památky, zajímavosti,  s přihlédnutím k lesnickému působení VLS ČR, s.p. </vt:lpstr>
      <vt:lpstr>Prezentace aplikace PowerPoint</vt:lpstr>
      <vt:lpstr>      Veškeré obyvatelstvo obce Nová Pec (jméno obce by mohlo být odvozeno od nového kotle na vaření smůly) bylo římsko-katolického vyznání. Obec spadala pod farnost v Želnavě, o kterou bylo pečováno do roku 1595 farářem z Horní Plané. Právě roku 1595 stala se Želnava samostatnou farností. Do péče hornoplánské farnosti se navrátila ve dvacátých a třicátých letech 17. století z důvodu nedostatku kněží. Samostatného faráře pro Želnavu dosadil až v roce 1633 kníže Johann Christian z Eggenberku. Do 16. století byly na území Nové Pece lesy, v mnohých místech až pralesy. Ty byly usedlíky mýceny za denní mzdu a v té době bylo postaveno několik prvních domů. Na vymýcených plochách vznikaly louky a po jejich zkultivování taktéž pole. Pracující skupovali od pozemkových pánů pozemky, což odstartovalo vznik prvních větších či menších usedlostí. Díky klimatickým podmínkám je jen stěží přirovnatelné zemědělství na území Nové Pece k tomu v nížinách. Pro představu obtížnosti počínání zdejších zemědělců musíme uvést, že pracovali v nadmořské výšce 700 - 900 m.n.m. Klima, ve kterém nebylo výjimkou naměřit  -24°C. Sněhová pokrývka dosahovala mnohdy dvou metrů.</vt:lpstr>
      <vt:lpstr>Středověk pak v našem regionu končí vybudováním Schwarzenberského plavebního kanálu (dříve Schwarzenberský průplav).  Schwarzenberský plavební kanál je vodní kanál na Šumavě spojující jeden z přítoků Studené Vltavy a rakouskou řeku Große Mühl, přítok Dunaje, čímž propojuje úmoří Severního a Černého moře. Byl vystavěn na žádost knížete Jana Nepomuka I. ze Schwarzenbergu pod vedením Josefa Rosenauera. Celková délka kanálu činí 44 km, přičemž v blízkosti osady Jelení vede tunelem dlouhým asi 400 m. Jeho užívání přineslo regionu skutečnou prosperitu a perspektivu dalšího rozvoje, těžba a prodej dříví umožnily další investice a pracovní uplatnění pro obyvatelstvo. Kanál sloužil k plavení dříví od roku 1793 do roku 1962, tedy téměř 170 let, a v době předválečné patřil mezi největší chlouby schwarzenberských panství. V období komunismu se však kanál neudržoval a na mnoha úsecích byl zanesen a poničen. V současnosti je zrekonstruováno na 15 km z původní délky a dané části jsou prohlášeny technickými památkami. </vt:lpstr>
      <vt:lpstr>Kanál umožňoval plavbu klád až 24 m dlouhých. Pravidelná plavba zde byla ukončena v roce 1891, definitivně pak v roce 1932. Kanál tvoří JZ hranici lesní správy s NP Šumava v délce asi 10 km od Klápy až po hraniční přechod pro pěší v lokalitě Sonnenwald, zde je unikátně technicky vyřešeno křížení s potokem Pestřice, zajímavý je i tzv. „rybí přechod“ v tomto křížení. V letním období probíhají ukázky plavení sáhového dříví ve zrekonstruovaných částech kanálu na Jeleních Vrších (krásný portál podzemního tunelu, expozice plavení dříví, model trasy) - Nová Pec je ideálním začátkem výletu, či v  oblasti státní hranice s Rakouskem Ježová – Iglbach pod Pasečnou u Svatého Tomáše.  Na území LS se z kanálu SZ směrem odděluje tzv. Helfenkriegský smyk (až do roku 1962!), zde nejzachovalejší část dlážděná obrovskými ručně tesanými kamennými deskami spojenými zámkem, který umožňoval plavení dříví též k nádraží do Nové Pece a vazišti vorů pod Želnavou. Voda a dříví z okolních lesů vždy dávaly obživu.</vt:lpstr>
      <vt:lpstr>Prezentace aplikace PowerPoint</vt:lpstr>
      <vt:lpstr>Prezentace aplikace PowerPoint</vt:lpstr>
      <vt:lpstr>Prezentace aplikace PowerPoint</vt:lpstr>
      <vt:lpstr>Další ze zapomenutých obcí byl Račín (Ratschin), zmíněný již v roce 1694, před vysídlením měl přes 60 domů, do nynější doby se zachovalo pouze několik ruin a torzo bývalého pomníku císaři Františku Josefovi; Další Lhota (Hinterstift) s vodním hamrem, v roce 1910 se 14 domy a 154 obyvateli a další samostatně stojící rozvaliny zemědělských usedlostí na celém území správy.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Osídlení 2019 </vt:lpstr>
      <vt:lpstr>VLS – od roku 1953</vt:lpstr>
      <vt:lpstr>LS Nová Pec dnes</vt:lpstr>
      <vt:lpstr>Porostní mapa 1983 </vt:lpstr>
      <vt:lpstr>Porostní mapa dnes </vt:lpstr>
      <vt:lpstr>Prezentace aplikace PowerPoint</vt:lpstr>
      <vt:lpstr>Současnost</vt:lpstr>
      <vt:lpstr>Prezentace aplikace PowerPoint</vt:lpstr>
      <vt:lpstr>Prezentace aplikace PowerPoint</vt:lpstr>
    </vt:vector>
  </TitlesOfParts>
  <Company>VLSCR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Kočí Martin Ing.</dc:creator>
  <cp:lastModifiedBy>HEŘMÁNKOVÁ Růžena</cp:lastModifiedBy>
  <cp:revision>33</cp:revision>
  <dcterms:created xsi:type="dcterms:W3CDTF">2020-01-13T07:34:08Z</dcterms:created>
  <dcterms:modified xsi:type="dcterms:W3CDTF">2020-01-14T06:55:45Z</dcterms:modified>
</cp:coreProperties>
</file>