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3" r:id="rId8"/>
    <p:sldId id="272" r:id="rId9"/>
    <p:sldId id="286" r:id="rId10"/>
    <p:sldId id="273" r:id="rId11"/>
    <p:sldId id="274" r:id="rId12"/>
    <p:sldId id="275" r:id="rId13"/>
    <p:sldId id="276" r:id="rId14"/>
    <p:sldId id="277" r:id="rId15"/>
    <p:sldId id="279" r:id="rId16"/>
    <p:sldId id="278" r:id="rId17"/>
    <p:sldId id="281" r:id="rId18"/>
    <p:sldId id="282" r:id="rId19"/>
    <p:sldId id="290" r:id="rId20"/>
    <p:sldId id="264" r:id="rId21"/>
    <p:sldId id="265" r:id="rId22"/>
    <p:sldId id="266" r:id="rId23"/>
    <p:sldId id="269" r:id="rId24"/>
    <p:sldId id="267" r:id="rId25"/>
    <p:sldId id="268" r:id="rId26"/>
    <p:sldId id="288" r:id="rId27"/>
    <p:sldId id="289" r:id="rId28"/>
    <p:sldId id="271" r:id="rId29"/>
    <p:sldId id="283" r:id="rId30"/>
    <p:sldId id="262" r:id="rId31"/>
    <p:sldId id="284" r:id="rId32"/>
    <p:sldId id="285" r:id="rId33"/>
    <p:sldId id="287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2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44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01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4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22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067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228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94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85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3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55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D40B2-79F3-432E-BF1A-83B86C32FA64}" type="datetimeFigureOut">
              <a:rPr lang="cs-CZ" smtClean="0"/>
              <a:t>10.07.2019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C8B3B-4DD8-425B-85BC-0640362D6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55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03748" y="404664"/>
            <a:ext cx="4536504" cy="1080120"/>
          </a:xfrm>
        </p:spPr>
        <p:txBody>
          <a:bodyPr/>
          <a:lstStyle/>
          <a:p>
            <a:r>
              <a:rPr lang="cs-CZ" dirty="0"/>
              <a:t>NPP OLŠINA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19672" y="5229200"/>
            <a:ext cx="6400800" cy="1008112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Ing. Pavlína </a:t>
            </a:r>
            <a:r>
              <a:rPr lang="cs-CZ" sz="2400" dirty="0" err="1">
                <a:solidFill>
                  <a:schemeClr val="tx1"/>
                </a:solidFill>
              </a:rPr>
              <a:t>Hakrová</a:t>
            </a:r>
            <a:r>
              <a:rPr lang="cs-CZ" sz="2400" dirty="0">
                <a:solidFill>
                  <a:schemeClr val="tx1"/>
                </a:solidFill>
              </a:rPr>
              <a:t>, Ph.D.</a:t>
            </a:r>
          </a:p>
          <a:p>
            <a:r>
              <a:rPr lang="cs-CZ" sz="2400" dirty="0">
                <a:solidFill>
                  <a:schemeClr val="tx1"/>
                </a:solidFill>
              </a:rPr>
              <a:t>Správa NP Šumava, odbor CHKO Šumava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20104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8641"/>
            <a:ext cx="1059582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20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39C01-B286-476B-9454-6F67AC6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Rašelinné brusnicové bory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FE5E9-A44B-412D-8C46-38747DCD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cs-CZ" sz="2800" dirty="0"/>
              <a:t>Zachovalý komplex rašelinného lesa bez degradace</a:t>
            </a:r>
          </a:p>
          <a:p>
            <a:r>
              <a:rPr lang="cs-CZ" sz="2800" dirty="0"/>
              <a:t>Ponechán bez zásahu</a:t>
            </a:r>
          </a:p>
          <a:p>
            <a:r>
              <a:rPr lang="cs-CZ" sz="2800" dirty="0"/>
              <a:t>Smrk, borovice lesní, bříza pýřitá a bříza bělokorá</a:t>
            </a:r>
          </a:p>
          <a:p>
            <a:r>
              <a:rPr lang="cs-CZ" sz="2800" dirty="0"/>
              <a:t>Krušina, tavolník vrbolistý, zimolez černý</a:t>
            </a:r>
          </a:p>
          <a:p>
            <a:r>
              <a:rPr lang="cs-CZ" sz="2800" dirty="0"/>
              <a:t>Bylinné patro – blatouch, pcháč bahenní, přeslička lesní, suchopýr pochvatý, vlochyně, brusinka, borůvka, ostřice, plavuň pučivá a ojediněle rojovník bahenní</a:t>
            </a:r>
          </a:p>
          <a:p>
            <a:r>
              <a:rPr lang="cs-CZ" sz="2800" dirty="0"/>
              <a:t>Mechové patro – rašeliníky a ploníky</a:t>
            </a:r>
          </a:p>
        </p:txBody>
      </p:sp>
    </p:spTree>
    <p:extLst>
      <p:ext uri="{BB962C8B-B14F-4D97-AF65-F5344CB8AC3E}">
        <p14:creationId xmlns:p14="http://schemas.microsoft.com/office/powerpoint/2010/main" val="1860130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39C01-B286-476B-9454-6F67AC6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/>
              <a:t>Jasanovo</a:t>
            </a:r>
            <a:r>
              <a:rPr lang="cs-CZ" dirty="0"/>
              <a:t>-olšové luhy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FE5E9-A44B-412D-8C46-38747DCD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cs-CZ" sz="2800" dirty="0"/>
              <a:t>Plošně rozsáhlý a velmi zachovalý lužní les bez degradace, samovolný vývoj</a:t>
            </a:r>
          </a:p>
          <a:p>
            <a:r>
              <a:rPr lang="cs-CZ" sz="2800" dirty="0"/>
              <a:t>Druhově pestrý biotop, silně podmáčená stanoviště</a:t>
            </a:r>
          </a:p>
          <a:p>
            <a:r>
              <a:rPr lang="cs-CZ" sz="2800" dirty="0"/>
              <a:t>Smrk, bříza pýřitá a bříza bělokorá, místy olše lepkavá a osika</a:t>
            </a:r>
          </a:p>
          <a:p>
            <a:r>
              <a:rPr lang="cs-CZ" sz="2800" dirty="0"/>
              <a:t>Vrba popelavá a v. ušatá, krušina, tavolník vrbolistý</a:t>
            </a:r>
          </a:p>
          <a:p>
            <a:r>
              <a:rPr lang="cs-CZ" sz="2800" dirty="0"/>
              <a:t>Bylinné patro – blatouch, přeslička poříční, ostřice, z chráněných druhů hojný oměj šalamounek, vzácně korálice trojklanná a popelivka sibiřská</a:t>
            </a:r>
          </a:p>
          <a:p>
            <a:r>
              <a:rPr lang="cs-CZ" sz="2800" dirty="0"/>
              <a:t>Mechové patro – rašeliníky</a:t>
            </a:r>
          </a:p>
        </p:txBody>
      </p:sp>
    </p:spTree>
    <p:extLst>
      <p:ext uri="{BB962C8B-B14F-4D97-AF65-F5344CB8AC3E}">
        <p14:creationId xmlns:p14="http://schemas.microsoft.com/office/powerpoint/2010/main" val="3263638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39C01-B286-476B-9454-6F67AC6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Mokřadní vrbiny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FE5E9-A44B-412D-8C46-38747DCD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2376264"/>
          </a:xfrm>
        </p:spPr>
        <p:txBody>
          <a:bodyPr>
            <a:normAutofit/>
          </a:bodyPr>
          <a:lstStyle/>
          <a:p>
            <a:r>
              <a:rPr lang="cs-CZ" sz="2800" dirty="0"/>
              <a:t>Porosty s vrbou ušatou a vrbou popelavou</a:t>
            </a:r>
          </a:p>
          <a:p>
            <a:r>
              <a:rPr lang="cs-CZ" sz="2800" dirty="0"/>
              <a:t>Porosty s tavolníkem vrbolistým</a:t>
            </a:r>
          </a:p>
          <a:p>
            <a:r>
              <a:rPr lang="cs-CZ" sz="2800" dirty="0"/>
              <a:t>Bylinné patro – druhy vlhkých luk, např. tužebník, metlice trsnatá, </a:t>
            </a:r>
            <a:r>
              <a:rPr lang="cs-CZ" sz="2800" dirty="0" err="1"/>
              <a:t>smldník</a:t>
            </a:r>
            <a:r>
              <a:rPr lang="cs-CZ" sz="2800" dirty="0"/>
              <a:t> bahenní</a:t>
            </a:r>
          </a:p>
        </p:txBody>
      </p:sp>
    </p:spTree>
    <p:extLst>
      <p:ext uri="{BB962C8B-B14F-4D97-AF65-F5344CB8AC3E}">
        <p14:creationId xmlns:p14="http://schemas.microsoft.com/office/powerpoint/2010/main" val="3639804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39C01-B286-476B-9454-6F67AC6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/>
              <a:t>Bezkolencové</a:t>
            </a:r>
            <a:r>
              <a:rPr lang="cs-CZ" dirty="0"/>
              <a:t> louky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FE5E9-A44B-412D-8C46-38747DCD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96543"/>
          </a:xfrm>
        </p:spPr>
        <p:txBody>
          <a:bodyPr>
            <a:normAutofit/>
          </a:bodyPr>
          <a:lstStyle/>
          <a:p>
            <a:r>
              <a:rPr lang="cs-CZ" sz="2800" dirty="0"/>
              <a:t>Kolísavý vodní režim - střídavě vlhké</a:t>
            </a:r>
          </a:p>
          <a:p>
            <a:r>
              <a:rPr lang="cs-CZ" sz="2800" dirty="0"/>
              <a:t>Druhově chudší porosty</a:t>
            </a:r>
          </a:p>
          <a:p>
            <a:r>
              <a:rPr lang="cs-CZ" sz="2800" dirty="0" err="1"/>
              <a:t>Bezkolenec</a:t>
            </a:r>
            <a:r>
              <a:rPr lang="cs-CZ" sz="2800" dirty="0"/>
              <a:t> modrý, metlice trsnatá, medyněk vlnatý, z bylin pcháč bahenní, třezalka, kohoutek luční, krvavec toten, čertkus luční</a:t>
            </a:r>
          </a:p>
          <a:p>
            <a:r>
              <a:rPr lang="cs-CZ" sz="2800" dirty="0"/>
              <a:t>Kosatec sibiřský, hořec hořepník a vrba </a:t>
            </a:r>
            <a:r>
              <a:rPr lang="cs-CZ" sz="2800" dirty="0" err="1"/>
              <a:t>rozmarýnolistá</a:t>
            </a:r>
            <a:endParaRPr lang="cs-CZ" sz="2800" dirty="0"/>
          </a:p>
          <a:p>
            <a:r>
              <a:rPr lang="cs-CZ" sz="2800" dirty="0"/>
              <a:t>Část se kosí, nekosené části degradují – zarůstají konkurenčně silnými druhy – srha, ostřice </a:t>
            </a:r>
            <a:r>
              <a:rPr lang="cs-CZ" sz="2800" dirty="0" err="1"/>
              <a:t>třeslicovitá</a:t>
            </a:r>
            <a:r>
              <a:rPr lang="cs-CZ" sz="2800" dirty="0"/>
              <a:t> nebo tužebníkem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26291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39C01-B286-476B-9454-6F67AC6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Vlhká tužebníková </a:t>
            </a:r>
            <a:r>
              <a:rPr lang="cs-CZ" dirty="0" err="1"/>
              <a:t>lada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FE5E9-A44B-412D-8C46-38747DCD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4402832" cy="4896543"/>
          </a:xfrm>
        </p:spPr>
        <p:txBody>
          <a:bodyPr>
            <a:normAutofit/>
          </a:bodyPr>
          <a:lstStyle/>
          <a:p>
            <a:r>
              <a:rPr lang="cs-CZ" sz="2800" dirty="0"/>
              <a:t>Vzniká z rašelinných nebo </a:t>
            </a:r>
            <a:r>
              <a:rPr lang="cs-CZ" sz="2800" dirty="0" err="1"/>
              <a:t>bezkolencových</a:t>
            </a:r>
            <a:r>
              <a:rPr lang="cs-CZ" sz="2800" dirty="0"/>
              <a:t> luk</a:t>
            </a:r>
          </a:p>
          <a:p>
            <a:r>
              <a:rPr lang="cs-CZ" sz="2800" dirty="0"/>
              <a:t>Dominuje tužebník jilmový</a:t>
            </a:r>
          </a:p>
          <a:p>
            <a:r>
              <a:rPr lang="cs-CZ" sz="2800" dirty="0"/>
              <a:t>Dále skřípina lesní, metlice trsnatá, pcháč bahenní, přeslička poříční a ostřice</a:t>
            </a:r>
          </a:p>
          <a:p>
            <a:r>
              <a:rPr lang="cs-CZ" sz="2800" dirty="0"/>
              <a:t>Rozmáhá se šťovík koňský a chrastice rákosovitá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E48D61B-C89B-4941-A00F-D2172A83D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54" y="1268760"/>
            <a:ext cx="3543857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84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1A2B41-0CDB-4678-9F36-80B911272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2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7E2D94-A1FD-4028-BCBA-DE8B01520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36496" cy="67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69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39C01-B286-476B-9454-6F67AC6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Rašelinné louky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FE5E9-A44B-412D-8C46-38747DCD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Mechová slatiniště a přechodová rašeliniště</a:t>
            </a:r>
          </a:p>
          <a:p>
            <a:r>
              <a:rPr lang="cs-CZ" sz="2800" b="1" dirty="0"/>
              <a:t>Mechová slatiniště </a:t>
            </a:r>
            <a:r>
              <a:rPr lang="cs-CZ" sz="2800" dirty="0"/>
              <a:t>– v minulosti částečně odvodněno, dnes </a:t>
            </a:r>
            <a:r>
              <a:rPr lang="cs-CZ" sz="2800" dirty="0" err="1"/>
              <a:t>sukcesně</a:t>
            </a:r>
            <a:r>
              <a:rPr lang="cs-CZ" sz="2800" dirty="0"/>
              <a:t> zarůstá</a:t>
            </a:r>
          </a:p>
          <a:p>
            <a:r>
              <a:rPr lang="cs-CZ" sz="2800" dirty="0"/>
              <a:t>Druhově bohaté, rašeliníky a jiné mechy, hojné ostřice a druhy </a:t>
            </a:r>
            <a:r>
              <a:rPr lang="cs-CZ" sz="2800" dirty="0" err="1"/>
              <a:t>pcháčových</a:t>
            </a:r>
            <a:r>
              <a:rPr lang="cs-CZ" sz="2800" dirty="0"/>
              <a:t> luk</a:t>
            </a:r>
          </a:p>
          <a:p>
            <a:r>
              <a:rPr lang="cs-CZ" sz="2800" dirty="0"/>
              <a:t>Jirnice modrá, prha arnika, ostřice </a:t>
            </a:r>
            <a:r>
              <a:rPr lang="cs-CZ" sz="2800" dirty="0" err="1"/>
              <a:t>blešní</a:t>
            </a:r>
            <a:r>
              <a:rPr lang="cs-CZ" sz="2800" dirty="0"/>
              <a:t>, ostřice </a:t>
            </a:r>
            <a:r>
              <a:rPr lang="cs-CZ" sz="2800" dirty="0" err="1"/>
              <a:t>hartmanova</a:t>
            </a:r>
            <a:endParaRPr lang="cs-CZ" sz="2800" dirty="0"/>
          </a:p>
          <a:p>
            <a:r>
              <a:rPr lang="cs-CZ" sz="2800" b="1" dirty="0"/>
              <a:t>Přechodová rašeliniště </a:t>
            </a:r>
            <a:r>
              <a:rPr lang="cs-CZ" sz="2800" dirty="0"/>
              <a:t>– ústup biotopu, zarůstání třtinou šedavou, vodní režim</a:t>
            </a:r>
          </a:p>
          <a:p>
            <a:r>
              <a:rPr lang="cs-CZ" sz="2800" dirty="0"/>
              <a:t>Rašeliníky, ostřice obecná, sítina niťovitá, vrbina kytkokvětá</a:t>
            </a:r>
          </a:p>
          <a:p>
            <a:pPr marL="0" indent="0">
              <a:buNone/>
            </a:pPr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010106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39C01-B286-476B-9454-6F67AC6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Vegetace vysokých ostřic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FE5E9-A44B-412D-8C46-38747DCD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/>
          </a:bodyPr>
          <a:lstStyle/>
          <a:p>
            <a:r>
              <a:rPr lang="cs-CZ" sz="2800" dirty="0"/>
              <a:t>Břehy Olšiny</a:t>
            </a:r>
          </a:p>
          <a:p>
            <a:r>
              <a:rPr lang="cs-CZ" sz="2800" dirty="0"/>
              <a:t>Druhově chudé porosty</a:t>
            </a:r>
          </a:p>
          <a:p>
            <a:r>
              <a:rPr lang="cs-CZ" sz="2800" dirty="0"/>
              <a:t>Dva typy – s dominantní ostřicí štíhlou (</a:t>
            </a:r>
            <a:r>
              <a:rPr lang="cs-CZ" sz="2800" i="1" dirty="0" err="1"/>
              <a:t>Carex</a:t>
            </a:r>
            <a:r>
              <a:rPr lang="cs-CZ" sz="2800" i="1" dirty="0"/>
              <a:t> </a:t>
            </a:r>
            <a:r>
              <a:rPr lang="cs-CZ" sz="2800" i="1" dirty="0" err="1"/>
              <a:t>acuta</a:t>
            </a:r>
            <a:r>
              <a:rPr lang="cs-CZ" sz="2800" dirty="0"/>
              <a:t>) nebo s třtinou šedavou (</a:t>
            </a:r>
            <a:r>
              <a:rPr lang="cs-CZ" sz="2800" i="1" dirty="0" err="1"/>
              <a:t>Calamagrostis</a:t>
            </a:r>
            <a:r>
              <a:rPr lang="cs-CZ" sz="2800" i="1" dirty="0"/>
              <a:t> </a:t>
            </a:r>
            <a:r>
              <a:rPr lang="cs-CZ" sz="2800" i="1" dirty="0" err="1"/>
              <a:t>canescens</a:t>
            </a:r>
            <a:r>
              <a:rPr lang="cs-CZ" sz="2800" dirty="0"/>
              <a:t>)</a:t>
            </a:r>
          </a:p>
          <a:p>
            <a:r>
              <a:rPr lang="cs-CZ" sz="2800" dirty="0"/>
              <a:t>Dále ostřice, zábělník bahenní</a:t>
            </a:r>
          </a:p>
          <a:p>
            <a:r>
              <a:rPr lang="cs-CZ" sz="2800" dirty="0"/>
              <a:t>Šíří se šťovík koňský, chrastice a zblochan vodní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33974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F58C4B-128F-442C-8EEE-3B40D160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9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Olšina - historie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Rybník Olšina – dostaven 1380-1390 zlatokorunskými 				</a:t>
            </a:r>
            <a:r>
              <a:rPr lang="cs-CZ" sz="2400" dirty="0" err="1"/>
              <a:t>cisteriáky</a:t>
            </a:r>
            <a:r>
              <a:rPr lang="cs-CZ" sz="2400" dirty="0"/>
              <a:t>, nejstarší chovný v ČR</a:t>
            </a:r>
          </a:p>
          <a:p>
            <a:pPr marL="0" indent="0">
              <a:buNone/>
            </a:pPr>
            <a:r>
              <a:rPr lang="cs-CZ" sz="2400" dirty="0"/>
              <a:t>		– protržení hráze 1790</a:t>
            </a:r>
          </a:p>
          <a:p>
            <a:pPr marL="0" indent="0">
              <a:buNone/>
            </a:pPr>
            <a:r>
              <a:rPr lang="cs-CZ" sz="2400" dirty="0"/>
              <a:t>	 	– výměra 132,6 ha; vodní plocha 120 ha</a:t>
            </a:r>
          </a:p>
          <a:p>
            <a:pPr marL="0" indent="0">
              <a:buNone/>
            </a:pPr>
            <a:r>
              <a:rPr lang="cs-CZ" sz="2400" dirty="0"/>
              <a:t>		– 732 m n. m.</a:t>
            </a:r>
          </a:p>
          <a:p>
            <a:pPr marL="0" indent="0">
              <a:buNone/>
            </a:pPr>
            <a:r>
              <a:rPr lang="cs-CZ" sz="2400" dirty="0"/>
              <a:t>		– chovný rybník – kapr, štika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9144000" cy="20104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8641"/>
            <a:ext cx="1059582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9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Biotopy a populace vzácných a ohrožených druhů rostlin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400" dirty="0"/>
              <a:t>Popelivka sibiřská (</a:t>
            </a:r>
            <a:r>
              <a:rPr lang="cs-CZ" sz="2400" i="1" dirty="0" err="1"/>
              <a:t>Ligularia</a:t>
            </a:r>
            <a:r>
              <a:rPr lang="cs-CZ" sz="2400" i="1" dirty="0"/>
              <a:t> </a:t>
            </a:r>
            <a:r>
              <a:rPr lang="cs-CZ" sz="2400" i="1" dirty="0" err="1"/>
              <a:t>sibirica</a:t>
            </a:r>
            <a:r>
              <a:rPr lang="cs-CZ" sz="2400" dirty="0"/>
              <a:t>) </a:t>
            </a:r>
          </a:p>
          <a:p>
            <a:pPr marL="0" indent="0">
              <a:buNone/>
            </a:pPr>
            <a:r>
              <a:rPr lang="cs-CZ" sz="2400" dirty="0"/>
              <a:t>– kriticky ohrožený druh, </a:t>
            </a:r>
          </a:p>
          <a:p>
            <a:pPr marL="0" indent="0">
              <a:buNone/>
            </a:pPr>
            <a:r>
              <a:rPr lang="cs-CZ" sz="2400" dirty="0"/>
              <a:t>cca 70 rostlin, z toho 20 kvetoucích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4784"/>
            <a:ext cx="3780419" cy="50405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56992"/>
            <a:ext cx="230172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53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88024" y="332656"/>
            <a:ext cx="4040188" cy="1224136"/>
          </a:xfrm>
        </p:spPr>
        <p:txBody>
          <a:bodyPr>
            <a:normAutofit/>
          </a:bodyPr>
          <a:lstStyle/>
          <a:p>
            <a:r>
              <a:rPr lang="cs-CZ" b="0" dirty="0"/>
              <a:t>Ostřice </a:t>
            </a:r>
            <a:r>
              <a:rPr lang="cs-CZ" b="0" dirty="0" err="1"/>
              <a:t>Davallova</a:t>
            </a:r>
            <a:r>
              <a:rPr lang="cs-CZ" b="0" dirty="0"/>
              <a:t> (</a:t>
            </a:r>
            <a:r>
              <a:rPr lang="cs-CZ" b="0" i="1" dirty="0" err="1"/>
              <a:t>Carex</a:t>
            </a:r>
            <a:r>
              <a:rPr lang="cs-CZ" b="0" i="1" dirty="0"/>
              <a:t> </a:t>
            </a:r>
            <a:r>
              <a:rPr lang="cs-CZ" b="0" i="1" dirty="0" err="1"/>
              <a:t>davalliana</a:t>
            </a:r>
            <a:r>
              <a:rPr lang="cs-CZ" b="0" dirty="0"/>
              <a:t>) – silně ohrožený druh, několik desítek trsů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3402377" cy="4536504"/>
          </a:xfrm>
        </p:spPr>
      </p:pic>
      <p:sp>
        <p:nvSpPr>
          <p:cNvPr id="8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332656"/>
            <a:ext cx="4040188" cy="1224136"/>
          </a:xfrm>
        </p:spPr>
        <p:txBody>
          <a:bodyPr>
            <a:normAutofit/>
          </a:bodyPr>
          <a:lstStyle/>
          <a:p>
            <a:r>
              <a:rPr lang="cs-CZ" b="0" dirty="0"/>
              <a:t>Hořec hořepník (</a:t>
            </a:r>
            <a:r>
              <a:rPr lang="cs-CZ" b="0" i="1" dirty="0" err="1"/>
              <a:t>Gentiana</a:t>
            </a:r>
            <a:r>
              <a:rPr lang="cs-CZ" b="0" i="1" dirty="0"/>
              <a:t> </a:t>
            </a:r>
            <a:r>
              <a:rPr lang="cs-CZ" b="0" i="1" dirty="0" err="1"/>
              <a:t>pneumonanthe</a:t>
            </a:r>
            <a:r>
              <a:rPr lang="cs-CZ" b="0" dirty="0"/>
              <a:t>) – silně ohrožený druh, 20 – 40 rostlin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96952"/>
            <a:ext cx="4764021" cy="357301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89" y="1584176"/>
            <a:ext cx="1977684" cy="263691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668344" y="6124654"/>
            <a:ext cx="1152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David </a:t>
            </a:r>
            <a:r>
              <a:rPr lang="cs-CZ" sz="1400" b="1" dirty="0" err="1"/>
              <a:t>Půbal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3998313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332656"/>
            <a:ext cx="4040188" cy="1224136"/>
          </a:xfrm>
        </p:spPr>
        <p:txBody>
          <a:bodyPr>
            <a:normAutofit/>
          </a:bodyPr>
          <a:lstStyle/>
          <a:p>
            <a:r>
              <a:rPr lang="cs-CZ" b="0" dirty="0"/>
              <a:t>Vrba </a:t>
            </a:r>
            <a:r>
              <a:rPr lang="cs-CZ" b="0" dirty="0" err="1"/>
              <a:t>rozmarýnolistá</a:t>
            </a:r>
            <a:r>
              <a:rPr lang="cs-CZ" b="0" dirty="0"/>
              <a:t> (</a:t>
            </a:r>
            <a:r>
              <a:rPr lang="cs-CZ" b="0" i="1" dirty="0" err="1"/>
              <a:t>Salix</a:t>
            </a:r>
            <a:r>
              <a:rPr lang="cs-CZ" b="0" i="1" dirty="0"/>
              <a:t> </a:t>
            </a:r>
            <a:r>
              <a:rPr lang="cs-CZ" b="0" i="1" dirty="0" err="1"/>
              <a:t>rosmarinifolia</a:t>
            </a:r>
            <a:r>
              <a:rPr lang="cs-CZ" b="0" dirty="0"/>
              <a:t>) – ohrožený druh, několik m</a:t>
            </a:r>
            <a:r>
              <a:rPr lang="cs-CZ" b="0" baseline="30000" dirty="0"/>
              <a:t>2</a:t>
            </a:r>
            <a:endParaRPr lang="cs-CZ" b="0" dirty="0"/>
          </a:p>
        </p:txBody>
      </p:sp>
      <p:sp>
        <p:nvSpPr>
          <p:cNvPr id="8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0" y="332656"/>
            <a:ext cx="4040188" cy="1224136"/>
          </a:xfrm>
        </p:spPr>
        <p:txBody>
          <a:bodyPr>
            <a:normAutofit/>
          </a:bodyPr>
          <a:lstStyle/>
          <a:p>
            <a:r>
              <a:rPr lang="cs-CZ" b="0" dirty="0"/>
              <a:t>Rojovník bahenní (</a:t>
            </a:r>
            <a:r>
              <a:rPr lang="cs-CZ" b="0" i="1" dirty="0" err="1"/>
              <a:t>Ledum</a:t>
            </a:r>
            <a:r>
              <a:rPr lang="cs-CZ" b="0" i="1" dirty="0"/>
              <a:t> </a:t>
            </a:r>
            <a:r>
              <a:rPr lang="cs-CZ" b="0" i="1" dirty="0" err="1"/>
              <a:t>palustre</a:t>
            </a:r>
            <a:r>
              <a:rPr lang="cs-CZ" b="0" dirty="0"/>
              <a:t>) –ohrožený druh, několik keříčků</a:t>
            </a:r>
          </a:p>
        </p:txBody>
      </p:sp>
      <p:pic>
        <p:nvPicPr>
          <p:cNvPr id="3074" name="Picture 2" descr="Výsledek obrázku pro salix rosmarinifo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952328" cy="44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411760" y="184482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Botany</a:t>
            </a:r>
            <a:r>
              <a:rPr lang="cs-CZ" sz="1400" dirty="0"/>
              <a:t>. </a:t>
            </a:r>
            <a:r>
              <a:rPr lang="cs-CZ" sz="1400" b="1" dirty="0" err="1"/>
              <a:t>cz</a:t>
            </a:r>
            <a:endParaRPr lang="cs-CZ" sz="14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3384376" cy="4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45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332656"/>
            <a:ext cx="4040188" cy="1224136"/>
          </a:xfrm>
        </p:spPr>
        <p:txBody>
          <a:bodyPr>
            <a:normAutofit/>
          </a:bodyPr>
          <a:lstStyle/>
          <a:p>
            <a:r>
              <a:rPr lang="cs-CZ" b="0" dirty="0"/>
              <a:t>Kosatec sibiřský (</a:t>
            </a:r>
            <a:r>
              <a:rPr lang="cs-CZ" b="0" i="1" dirty="0"/>
              <a:t>Iris </a:t>
            </a:r>
            <a:r>
              <a:rPr lang="cs-CZ" b="0" i="1" dirty="0" err="1"/>
              <a:t>sibirica</a:t>
            </a:r>
            <a:r>
              <a:rPr lang="cs-CZ" b="0" dirty="0"/>
              <a:t>) –  silně ohrožený druh, ojediněle v </a:t>
            </a:r>
            <a:r>
              <a:rPr lang="cs-CZ" b="0" dirty="0" err="1"/>
              <a:t>bezkolencových</a:t>
            </a:r>
            <a:r>
              <a:rPr lang="cs-CZ" b="0" dirty="0"/>
              <a:t> loukách</a:t>
            </a:r>
          </a:p>
        </p:txBody>
      </p:sp>
      <p:sp>
        <p:nvSpPr>
          <p:cNvPr id="8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0" y="332656"/>
            <a:ext cx="4040188" cy="1224136"/>
          </a:xfrm>
        </p:spPr>
        <p:txBody>
          <a:bodyPr>
            <a:normAutofit/>
          </a:bodyPr>
          <a:lstStyle/>
          <a:p>
            <a:r>
              <a:rPr lang="cs-CZ" b="0" dirty="0" err="1"/>
              <a:t>Bazanovec</a:t>
            </a:r>
            <a:r>
              <a:rPr lang="cs-CZ" b="0" dirty="0"/>
              <a:t> kytkokvětý (</a:t>
            </a:r>
            <a:r>
              <a:rPr lang="cs-CZ" b="0" i="1" dirty="0" err="1"/>
              <a:t>Lysimachia</a:t>
            </a:r>
            <a:r>
              <a:rPr lang="cs-CZ" b="0" i="1" dirty="0"/>
              <a:t> </a:t>
            </a:r>
            <a:r>
              <a:rPr lang="cs-CZ" b="0" i="1" dirty="0" err="1"/>
              <a:t>thyrsiflora</a:t>
            </a:r>
            <a:r>
              <a:rPr lang="cs-CZ" b="0" dirty="0"/>
              <a:t>) –několik jedinců, břeh Olšiny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66066"/>
            <a:ext cx="3597864" cy="479715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F6C91C6-63B3-48C0-A656-1676BB149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0" y="2204864"/>
            <a:ext cx="3273827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70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Biotopy a populace vzácných a ohrožených druhů živočichů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400" dirty="0"/>
              <a:t>Střevlík </a:t>
            </a:r>
            <a:r>
              <a:rPr lang="cs-CZ" sz="2400" dirty="0" err="1"/>
              <a:t>Ménetriesův</a:t>
            </a:r>
            <a:r>
              <a:rPr lang="cs-CZ" sz="2400" dirty="0"/>
              <a:t> (</a:t>
            </a:r>
            <a:r>
              <a:rPr lang="cs-CZ" sz="2400" i="1" dirty="0" err="1"/>
              <a:t>Carabus</a:t>
            </a:r>
            <a:r>
              <a:rPr lang="cs-CZ" sz="2400" i="1" dirty="0"/>
              <a:t> </a:t>
            </a:r>
            <a:r>
              <a:rPr lang="cs-CZ" sz="2400" i="1" dirty="0" err="1"/>
              <a:t>menetriesii</a:t>
            </a:r>
            <a:r>
              <a:rPr lang="cs-CZ" sz="2400" i="1" dirty="0"/>
              <a:t> </a:t>
            </a:r>
            <a:r>
              <a:rPr lang="cs-CZ" sz="2400" i="1" dirty="0" err="1"/>
              <a:t>pacholei</a:t>
            </a:r>
            <a:r>
              <a:rPr lang="cs-CZ" sz="2400" dirty="0"/>
              <a:t>) </a:t>
            </a:r>
          </a:p>
          <a:p>
            <a:pPr marL="0" indent="0">
              <a:buNone/>
            </a:pPr>
            <a:r>
              <a:rPr lang="cs-CZ" sz="2400" dirty="0"/>
              <a:t>– kriticky ohrožený druh, roztroušeně</a:t>
            </a:r>
          </a:p>
        </p:txBody>
      </p:sp>
      <p:pic>
        <p:nvPicPr>
          <p:cNvPr id="1026" name="Picture 2" descr="Carabus menetriesi pacholei 5016-2012&#10;CZ: stÅevlÃ­k MenetriesÅ¯v DE: SK: bystruÅ¡kaâ¦">
            <a:extLst>
              <a:ext uri="{FF2B5EF4-FFF2-40B4-BE49-F238E27FC236}">
                <a16:creationId xmlns:a16="http://schemas.microsoft.com/office/drawing/2014/main" id="{76A452A8-FF22-4D44-8A5E-E8AFF358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80928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065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2"/>
          <p:cNvSpPr>
            <a:spLocks noGrp="1"/>
          </p:cNvSpPr>
          <p:nvPr>
            <p:ph type="body" idx="1"/>
          </p:nvPr>
        </p:nvSpPr>
        <p:spPr>
          <a:xfrm>
            <a:off x="1691680" y="404664"/>
            <a:ext cx="3312368" cy="2016224"/>
          </a:xfrm>
        </p:spPr>
        <p:txBody>
          <a:bodyPr>
            <a:normAutofit/>
          </a:bodyPr>
          <a:lstStyle/>
          <a:p>
            <a:r>
              <a:rPr lang="cs-CZ" b="0" dirty="0"/>
              <a:t>Modrásek očkovaný (</a:t>
            </a:r>
            <a:r>
              <a:rPr lang="cs-CZ" b="0" i="1" dirty="0" err="1"/>
              <a:t>Maculinea</a:t>
            </a:r>
            <a:r>
              <a:rPr lang="cs-CZ" b="0" i="1" dirty="0"/>
              <a:t> </a:t>
            </a:r>
            <a:r>
              <a:rPr lang="cs-CZ" b="0" i="1" dirty="0" err="1"/>
              <a:t>teleuis</a:t>
            </a:r>
            <a:r>
              <a:rPr lang="cs-CZ" b="0" dirty="0"/>
              <a:t>) – silně ohrožený druh, roztroušeně, 213.cz</a:t>
            </a:r>
          </a:p>
        </p:txBody>
      </p:sp>
      <p:pic>
        <p:nvPicPr>
          <p:cNvPr id="2050" name="Picture 2" descr="ModrÃ¡sek oÄkovanÃ½ (Maculinea teleius)">
            <a:extLst>
              <a:ext uri="{FF2B5EF4-FFF2-40B4-BE49-F238E27FC236}">
                <a16:creationId xmlns:a16="http://schemas.microsoft.com/office/drawing/2014/main" id="{472577FE-3C1F-4B13-9A65-46EA3B46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78" y="31651"/>
            <a:ext cx="4320480" cy="323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drÃ¡sek bahennÃ­ (Maculinea nausithous)">
            <a:extLst>
              <a:ext uri="{FF2B5EF4-FFF2-40B4-BE49-F238E27FC236}">
                <a16:creationId xmlns:a16="http://schemas.microsoft.com/office/drawing/2014/main" id="{A0DE051A-F668-4A50-A1BB-4AD1E215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2" y="3068960"/>
            <a:ext cx="4894089" cy="366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8057F470-32A6-4EED-90DE-697F977C0A24}"/>
              </a:ext>
            </a:extLst>
          </p:cNvPr>
          <p:cNvSpPr txBox="1">
            <a:spLocks/>
          </p:cNvSpPr>
          <p:nvPr/>
        </p:nvSpPr>
        <p:spPr>
          <a:xfrm>
            <a:off x="4889970" y="4402063"/>
            <a:ext cx="4040188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0" dirty="0"/>
              <a:t>Modrásek bahenní (</a:t>
            </a:r>
            <a:r>
              <a:rPr lang="cs-CZ" b="0" i="1" dirty="0" err="1"/>
              <a:t>Maculinea</a:t>
            </a:r>
            <a:r>
              <a:rPr lang="cs-CZ" b="0" i="1" dirty="0"/>
              <a:t> </a:t>
            </a:r>
            <a:r>
              <a:rPr lang="cs-CZ" b="0" i="1" dirty="0" err="1"/>
              <a:t>nausithous</a:t>
            </a:r>
            <a:r>
              <a:rPr lang="cs-CZ" b="0" dirty="0"/>
              <a:t>) – silně ohrožený druh, hojně, 213.cz</a:t>
            </a:r>
          </a:p>
        </p:txBody>
      </p:sp>
    </p:spTree>
    <p:extLst>
      <p:ext uri="{BB962C8B-B14F-4D97-AF65-F5344CB8AC3E}">
        <p14:creationId xmlns:p14="http://schemas.microsoft.com/office/powerpoint/2010/main" val="1770724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2"/>
          <p:cNvSpPr>
            <a:spLocks noGrp="1"/>
          </p:cNvSpPr>
          <p:nvPr>
            <p:ph type="body" idx="1"/>
          </p:nvPr>
        </p:nvSpPr>
        <p:spPr>
          <a:xfrm>
            <a:off x="243583" y="267072"/>
            <a:ext cx="3312368" cy="2016224"/>
          </a:xfrm>
        </p:spPr>
        <p:txBody>
          <a:bodyPr>
            <a:normAutofit/>
          </a:bodyPr>
          <a:lstStyle/>
          <a:p>
            <a:r>
              <a:rPr lang="cs-CZ" b="0" dirty="0"/>
              <a:t>Perleťovec mokřadní (</a:t>
            </a:r>
            <a:r>
              <a:rPr lang="cs-CZ" b="0" i="1" dirty="0" err="1"/>
              <a:t>Boloria</a:t>
            </a:r>
            <a:r>
              <a:rPr lang="cs-CZ" b="0" i="1" dirty="0"/>
              <a:t> </a:t>
            </a:r>
            <a:r>
              <a:rPr lang="cs-CZ" b="0" i="1" dirty="0" err="1"/>
              <a:t>eunomia</a:t>
            </a:r>
            <a:r>
              <a:rPr lang="cs-CZ" b="0" dirty="0"/>
              <a:t>) –  ohrožený druh, vzácně</a:t>
            </a:r>
          </a:p>
          <a:p>
            <a:r>
              <a:rPr lang="cs-CZ" b="0" dirty="0"/>
              <a:t>Naturfoto.cz</a:t>
            </a:r>
          </a:p>
        </p:txBody>
      </p:sp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8057F470-32A6-4EED-90DE-697F977C0A24}"/>
              </a:ext>
            </a:extLst>
          </p:cNvPr>
          <p:cNvSpPr txBox="1">
            <a:spLocks/>
          </p:cNvSpPr>
          <p:nvPr/>
        </p:nvSpPr>
        <p:spPr>
          <a:xfrm>
            <a:off x="4889970" y="4402063"/>
            <a:ext cx="4040188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0" dirty="0"/>
              <a:t>Žluťásek borůvkový (</a:t>
            </a:r>
            <a:r>
              <a:rPr lang="cs-CZ" b="0" i="1" dirty="0" err="1"/>
              <a:t>Colias</a:t>
            </a:r>
            <a:r>
              <a:rPr lang="cs-CZ" b="0" i="1" dirty="0"/>
              <a:t> </a:t>
            </a:r>
            <a:r>
              <a:rPr lang="cs-CZ" b="0" i="1" dirty="0" err="1"/>
              <a:t>palaeno</a:t>
            </a:r>
            <a:r>
              <a:rPr lang="cs-CZ" b="0" dirty="0"/>
              <a:t>) – silně ohrožený druh, vzácně</a:t>
            </a:r>
          </a:p>
          <a:p>
            <a:r>
              <a:rPr lang="cs-CZ" b="0" dirty="0"/>
              <a:t>Motyli.kolas.cz</a:t>
            </a:r>
          </a:p>
        </p:txBody>
      </p:sp>
      <p:pic>
        <p:nvPicPr>
          <p:cNvPr id="3074" name="Picture 2" descr="PerleÅ¥ovec mokÅadnÃ­ | Naturfoto.cz">
            <a:extLst>
              <a:ext uri="{FF2B5EF4-FFF2-40B4-BE49-F238E27FC236}">
                <a16:creationId xmlns:a16="http://schemas.microsoft.com/office/drawing/2014/main" id="{E712C90D-4A53-4F9F-8492-1EF1489F1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3177"/>
            <a:ext cx="4958916" cy="33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Å½luÅ¥Ã¡sek borÅ¯vkovÃ½ - samec">
            <a:extLst>
              <a:ext uri="{FF2B5EF4-FFF2-40B4-BE49-F238E27FC236}">
                <a16:creationId xmlns:a16="http://schemas.microsoft.com/office/drawing/2014/main" id="{EEFDCD83-7D84-4DC1-8C38-EDE5EDC5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08" y="3204795"/>
            <a:ext cx="4665462" cy="349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800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2"/>
          <p:cNvSpPr>
            <a:spLocks noGrp="1"/>
          </p:cNvSpPr>
          <p:nvPr>
            <p:ph type="body" idx="1"/>
          </p:nvPr>
        </p:nvSpPr>
        <p:spPr>
          <a:xfrm>
            <a:off x="243583" y="267072"/>
            <a:ext cx="3312368" cy="1649760"/>
          </a:xfrm>
        </p:spPr>
        <p:txBody>
          <a:bodyPr>
            <a:normAutofit/>
          </a:bodyPr>
          <a:lstStyle/>
          <a:p>
            <a:r>
              <a:rPr lang="cs-CZ" b="0" dirty="0"/>
              <a:t>Orel mořský (</a:t>
            </a:r>
            <a:r>
              <a:rPr lang="cs-CZ" b="0" i="1" dirty="0" err="1"/>
              <a:t>Haliaeetus</a:t>
            </a:r>
            <a:r>
              <a:rPr lang="cs-CZ" b="0" i="1" dirty="0"/>
              <a:t> </a:t>
            </a:r>
            <a:r>
              <a:rPr lang="cs-CZ" b="0" i="1" dirty="0" err="1"/>
              <a:t>albicilla</a:t>
            </a:r>
            <a:r>
              <a:rPr lang="cs-CZ" b="0" dirty="0"/>
              <a:t>), pravidelný výskyt</a:t>
            </a:r>
          </a:p>
        </p:txBody>
      </p:sp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8057F470-32A6-4EED-90DE-697F977C0A24}"/>
              </a:ext>
            </a:extLst>
          </p:cNvPr>
          <p:cNvSpPr txBox="1">
            <a:spLocks/>
          </p:cNvSpPr>
          <p:nvPr/>
        </p:nvSpPr>
        <p:spPr>
          <a:xfrm>
            <a:off x="4889970" y="4402063"/>
            <a:ext cx="4040188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0" dirty="0"/>
          </a:p>
        </p:txBody>
      </p:sp>
      <p:pic>
        <p:nvPicPr>
          <p:cNvPr id="4098" name="Picture 2" descr="Orel moÅskÃ½ | Naturfoto.cz">
            <a:extLst>
              <a:ext uri="{FF2B5EF4-FFF2-40B4-BE49-F238E27FC236}">
                <a16:creationId xmlns:a16="http://schemas.microsoft.com/office/drawing/2014/main" id="{152177D4-3CB5-4898-8A3F-DE60614C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69" y="188640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rel moÅskÃ½ - fotogalerie">
            <a:extLst>
              <a:ext uri="{FF2B5EF4-FFF2-40B4-BE49-F238E27FC236}">
                <a16:creationId xmlns:a16="http://schemas.microsoft.com/office/drawing/2014/main" id="{603A886A-DD66-4C27-9E9F-1AC7599B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1" y="3356992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2BBD255-2488-4645-BC5E-27BB1AB0591F}"/>
              </a:ext>
            </a:extLst>
          </p:cNvPr>
          <p:cNvSpPr txBox="1"/>
          <p:nvPr/>
        </p:nvSpPr>
        <p:spPr>
          <a:xfrm>
            <a:off x="3851920" y="6157922"/>
            <a:ext cx="164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karelsimecek.cz</a:t>
            </a:r>
          </a:p>
        </p:txBody>
      </p:sp>
    </p:spTree>
    <p:extLst>
      <p:ext uri="{BB962C8B-B14F-4D97-AF65-F5344CB8AC3E}">
        <p14:creationId xmlns:p14="http://schemas.microsoft.com/office/powerpoint/2010/main" val="2337200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Zásahy a opatření ochrany přírody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Péče o lesy</a:t>
            </a:r>
          </a:p>
          <a:p>
            <a:r>
              <a:rPr lang="cs-CZ" sz="2800" dirty="0"/>
              <a:t>Lesnická typologie – 6R – svěží rašelinná smrčina, 7R – kyselá rašelinná smrčina</a:t>
            </a:r>
          </a:p>
          <a:p>
            <a:endParaRPr lang="cs-CZ" sz="2800" dirty="0"/>
          </a:p>
          <a:p>
            <a:r>
              <a:rPr lang="cs-CZ" sz="2800" dirty="0"/>
              <a:t>Management – lesy ponechány samovolnému vývoji</a:t>
            </a:r>
          </a:p>
          <a:p>
            <a:r>
              <a:rPr lang="cs-CZ" sz="2800" dirty="0"/>
              <a:t>Přirozená obnova</a:t>
            </a:r>
          </a:p>
          <a:p>
            <a:r>
              <a:rPr lang="cs-CZ" sz="2800" dirty="0"/>
              <a:t>Zpracování nahodilých těžeb především kůrovcových s možností vyklizení dřevní hmoty</a:t>
            </a:r>
          </a:p>
        </p:txBody>
      </p:sp>
    </p:spTree>
    <p:extLst>
      <p:ext uri="{BB962C8B-B14F-4D97-AF65-F5344CB8AC3E}">
        <p14:creationId xmlns:p14="http://schemas.microsoft.com/office/powerpoint/2010/main" val="1315228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9AEF3-118E-48B9-ACF3-32A1F40C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Managementová</a:t>
            </a:r>
            <a:r>
              <a:rPr lang="cs-CZ" dirty="0"/>
              <a:t> opatření – bezlesí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43F049-50BB-4B09-B9CD-23E8F5B3D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Sladit „potřeby“ rostlinných ekosystémů a motýlů (zachování živných rostlin)</a:t>
            </a:r>
          </a:p>
          <a:p>
            <a:r>
              <a:rPr lang="cs-CZ" sz="2800" dirty="0"/>
              <a:t>Kosení v pásech, kosení ob rok </a:t>
            </a:r>
          </a:p>
          <a:p>
            <a:r>
              <a:rPr lang="cs-CZ" sz="2800" dirty="0"/>
              <a:t>Část </a:t>
            </a:r>
            <a:r>
              <a:rPr lang="cs-CZ" sz="2800" dirty="0" err="1"/>
              <a:t>bezkolencových</a:t>
            </a:r>
            <a:r>
              <a:rPr lang="cs-CZ" sz="2800" dirty="0"/>
              <a:t> luk kosena již několik let</a:t>
            </a:r>
          </a:p>
          <a:p>
            <a:r>
              <a:rPr lang="cs-CZ" sz="2800" dirty="0"/>
              <a:t>Plán – kosit část rašelinných a tužebníkových luk – každý rok jinou část</a:t>
            </a:r>
          </a:p>
          <a:p>
            <a:r>
              <a:rPr lang="cs-CZ" sz="2800" dirty="0"/>
              <a:t>Financování – Program péče o krajinu, Ministerstvo životního prostředí</a:t>
            </a:r>
          </a:p>
        </p:txBody>
      </p:sp>
    </p:spTree>
    <p:extLst>
      <p:ext uri="{BB962C8B-B14F-4D97-AF65-F5344CB8AC3E}">
        <p14:creationId xmlns:p14="http://schemas.microsoft.com/office/powerpoint/2010/main" val="8874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Ochrana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291264" cy="3456385"/>
          </a:xfrm>
        </p:spPr>
        <p:txBody>
          <a:bodyPr>
            <a:normAutofit/>
          </a:bodyPr>
          <a:lstStyle/>
          <a:p>
            <a:r>
              <a:rPr lang="cs-CZ" sz="2800" dirty="0"/>
              <a:t>1950 – zřízen VVP Boletice</a:t>
            </a:r>
          </a:p>
          <a:p>
            <a:r>
              <a:rPr lang="cs-CZ" sz="2800" dirty="0"/>
              <a:t>1963 – vyhlášena Chráněná krajinná oblast Šumava</a:t>
            </a:r>
          </a:p>
          <a:p>
            <a:r>
              <a:rPr lang="cs-CZ" sz="2800" dirty="0"/>
              <a:t>2004 – vyhlášena Ptačí oblast Boletice</a:t>
            </a:r>
          </a:p>
          <a:p>
            <a:r>
              <a:rPr lang="cs-CZ" sz="2800" dirty="0"/>
              <a:t>2005 – vyhlášena Evropsky významná lokalita Boletice</a:t>
            </a:r>
          </a:p>
          <a:p>
            <a:r>
              <a:rPr lang="cs-CZ" sz="2800" dirty="0"/>
              <a:t>2017 – vyhlášena Národní přírodní památka Olšina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8641"/>
            <a:ext cx="1059582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92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9049028-851A-4071-983A-C8E3FDF45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85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9A770B-F54C-4BC6-8B66-1F5CBF1D7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29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42255-3F7A-42C5-9617-6221314E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/>
              <a:t>Speciální management – rostlinné druhy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4A47B2E-64E4-439C-8901-959F59AFE8DE}"/>
              </a:ext>
            </a:extLst>
          </p:cNvPr>
          <p:cNvSpPr/>
          <p:nvPr/>
        </p:nvSpPr>
        <p:spPr>
          <a:xfrm>
            <a:off x="683568" y="1169748"/>
            <a:ext cx="8003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Popelivka sibiřská (</a:t>
            </a:r>
            <a:r>
              <a:rPr lang="cs-CZ" sz="2800" i="1" dirty="0" err="1"/>
              <a:t>Ligularia</a:t>
            </a:r>
            <a:r>
              <a:rPr lang="cs-CZ" sz="2800" i="1" dirty="0"/>
              <a:t> </a:t>
            </a:r>
            <a:r>
              <a:rPr lang="cs-CZ" sz="2800" i="1" dirty="0" err="1"/>
              <a:t>sibirica</a:t>
            </a:r>
            <a:r>
              <a:rPr lang="cs-CZ" sz="2800" dirty="0"/>
              <a:t>) – od roku 2002, vyřezání náletu, kosení, tvorba gapů (volných prostor)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4C42FA7-FBB8-4F86-ABB6-23DF8C4EA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23855"/>
            <a:ext cx="6156176" cy="461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0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42255-3F7A-42C5-9617-6221314E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/>
              <a:t>Speciální management – rostlinné druhy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4A47B2E-64E4-439C-8901-959F59AFE8DE}"/>
              </a:ext>
            </a:extLst>
          </p:cNvPr>
          <p:cNvSpPr/>
          <p:nvPr/>
        </p:nvSpPr>
        <p:spPr>
          <a:xfrm>
            <a:off x="683568" y="1169748"/>
            <a:ext cx="8003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Hořec hořepník (</a:t>
            </a:r>
            <a:r>
              <a:rPr lang="cs-CZ" sz="2800" i="1" dirty="0" err="1"/>
              <a:t>Gentiana</a:t>
            </a:r>
            <a:r>
              <a:rPr lang="cs-CZ" sz="2800" i="1" dirty="0"/>
              <a:t> </a:t>
            </a:r>
            <a:r>
              <a:rPr lang="cs-CZ" sz="2800" i="1" dirty="0" err="1"/>
              <a:t>pneumonanthe</a:t>
            </a:r>
            <a:r>
              <a:rPr lang="cs-CZ" sz="2800" dirty="0"/>
              <a:t>) – kosení cca 10 let, vyhrabávání mechu kolem rostlin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8D935E-A9FB-47BA-8710-969EFDE7D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1073"/>
            <a:ext cx="6228184" cy="467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4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17"/>
            <a:ext cx="9144000" cy="61925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8641"/>
            <a:ext cx="1059582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56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NPP Olšina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2304256"/>
          </a:xfrm>
        </p:spPr>
        <p:txBody>
          <a:bodyPr>
            <a:normAutofit/>
          </a:bodyPr>
          <a:lstStyle/>
          <a:p>
            <a:r>
              <a:rPr lang="cs-CZ" sz="2800" dirty="0"/>
              <a:t>Rok 2017</a:t>
            </a:r>
          </a:p>
          <a:p>
            <a:r>
              <a:rPr lang="cs-CZ" sz="2800" dirty="0"/>
              <a:t>Katastrální území Polná na Šumavě </a:t>
            </a:r>
          </a:p>
          <a:p>
            <a:r>
              <a:rPr lang="cs-CZ" sz="2800" dirty="0"/>
              <a:t>Rezervace 83,89 ha; ochranné pásmo 17,89 ha</a:t>
            </a:r>
          </a:p>
          <a:p>
            <a:r>
              <a:rPr lang="cs-CZ" sz="2800" dirty="0"/>
              <a:t>Lesní pozemky 16,59 ha; ostatní plocha 67,40 ha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29000"/>
            <a:ext cx="4464496" cy="33483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8641"/>
            <a:ext cx="1059582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7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17"/>
            <a:ext cx="9144000" cy="61925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8641"/>
            <a:ext cx="1059582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80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23528"/>
            <a:ext cx="7437512" cy="1449287"/>
          </a:xfrm>
        </p:spPr>
        <p:txBody>
          <a:bodyPr>
            <a:normAutofit/>
          </a:bodyPr>
          <a:lstStyle/>
          <a:p>
            <a:r>
              <a:rPr lang="cs-CZ" dirty="0"/>
              <a:t>Předměty ochrany NPP Olšina a </a:t>
            </a:r>
            <a:br>
              <a:rPr lang="cs-CZ" dirty="0"/>
            </a:br>
            <a:r>
              <a:rPr lang="cs-CZ" dirty="0"/>
              <a:t>další chráněné druhy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Ekosystémy</a:t>
            </a:r>
          </a:p>
          <a:p>
            <a:pPr marL="0" indent="0">
              <a:buNone/>
            </a:pPr>
            <a:endParaRPr lang="cs-CZ" sz="2800" dirty="0"/>
          </a:p>
          <a:p>
            <a:pPr>
              <a:buFontTx/>
              <a:buChar char="-"/>
            </a:pPr>
            <a:r>
              <a:rPr lang="cs-CZ" sz="2800" dirty="0"/>
              <a:t>Rašelinné a lužní lesy, mokřadní vrbiny</a:t>
            </a:r>
          </a:p>
          <a:p>
            <a:pPr>
              <a:buFontTx/>
              <a:buChar char="-"/>
            </a:pPr>
            <a:r>
              <a:rPr lang="cs-CZ" sz="2800" dirty="0"/>
              <a:t>Rašeliniště, vegetace vysokých ostřic a </a:t>
            </a:r>
            <a:r>
              <a:rPr lang="cs-CZ" sz="2800" dirty="0" err="1"/>
              <a:t>makrofytní</a:t>
            </a:r>
            <a:r>
              <a:rPr lang="cs-CZ" sz="2800" dirty="0"/>
              <a:t> vegetace vodních toků</a:t>
            </a:r>
          </a:p>
          <a:p>
            <a:pPr>
              <a:buFontTx/>
              <a:buChar char="-"/>
            </a:pPr>
            <a:r>
              <a:rPr lang="cs-CZ" sz="2800" dirty="0"/>
              <a:t>Vegetace luk – </a:t>
            </a:r>
            <a:r>
              <a:rPr lang="cs-CZ" sz="2800" dirty="0" err="1"/>
              <a:t>bezkolencové</a:t>
            </a:r>
            <a:r>
              <a:rPr lang="cs-CZ" sz="2800" dirty="0"/>
              <a:t> louky a tužebníková </a:t>
            </a:r>
            <a:r>
              <a:rPr lang="cs-CZ" sz="2800" dirty="0" err="1"/>
              <a:t>lada</a:t>
            </a: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8641"/>
            <a:ext cx="1059582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75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39C01-B286-476B-9454-6F67AC6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Rašelinné březiny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FE5E9-A44B-412D-8C46-38747DCD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cs-CZ" sz="2800" dirty="0"/>
              <a:t>Dominantní bříza pýřitá (</a:t>
            </a:r>
            <a:r>
              <a:rPr lang="cs-CZ" sz="2800" i="1" dirty="0" err="1"/>
              <a:t>Betula</a:t>
            </a:r>
            <a:r>
              <a:rPr lang="cs-CZ" sz="2800" i="1" dirty="0"/>
              <a:t> </a:t>
            </a:r>
            <a:r>
              <a:rPr lang="cs-CZ" sz="2800" i="1" dirty="0" err="1"/>
              <a:t>pubescens</a:t>
            </a:r>
            <a:r>
              <a:rPr lang="cs-CZ" sz="2800" dirty="0"/>
              <a:t>)</a:t>
            </a:r>
          </a:p>
          <a:p>
            <a:r>
              <a:rPr lang="cs-CZ" sz="2800" dirty="0"/>
              <a:t>Bylinné patro – suchopýr pochvatý, vlochyně, brusinka, ostřice</a:t>
            </a:r>
          </a:p>
          <a:p>
            <a:r>
              <a:rPr lang="cs-CZ" sz="2800" dirty="0"/>
              <a:t>Mechové patro – rašeliníky a ploníky</a:t>
            </a:r>
          </a:p>
          <a:p>
            <a:r>
              <a:rPr lang="cs-CZ" sz="2800" dirty="0"/>
              <a:t>Velmi zachovalý biotop bez degradace</a:t>
            </a:r>
          </a:p>
          <a:p>
            <a:r>
              <a:rPr lang="cs-CZ" sz="2800" dirty="0"/>
              <a:t>Ponechán bez zásahu</a:t>
            </a:r>
          </a:p>
        </p:txBody>
      </p:sp>
    </p:spTree>
    <p:extLst>
      <p:ext uri="{BB962C8B-B14F-4D97-AF65-F5344CB8AC3E}">
        <p14:creationId xmlns:p14="http://schemas.microsoft.com/office/powerpoint/2010/main" val="349830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0AC8FA-CCAE-4AD7-9A39-19B4F457F8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95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852</Words>
  <Application>Microsoft Office PowerPoint</Application>
  <PresentationFormat>Předvádění na obrazovce (4:3)</PresentationFormat>
  <Paragraphs>118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6" baseType="lpstr">
      <vt:lpstr>Arial</vt:lpstr>
      <vt:lpstr>Calibri</vt:lpstr>
      <vt:lpstr>Motiv systému Office</vt:lpstr>
      <vt:lpstr>NPP OLŠINA</vt:lpstr>
      <vt:lpstr>Olšina - historie</vt:lpstr>
      <vt:lpstr>Ochrana území</vt:lpstr>
      <vt:lpstr>Prezentace aplikace PowerPoint</vt:lpstr>
      <vt:lpstr>NPP Olšina</vt:lpstr>
      <vt:lpstr>Prezentace aplikace PowerPoint</vt:lpstr>
      <vt:lpstr>Předměty ochrany NPP Olšina a  další chráněné druhy</vt:lpstr>
      <vt:lpstr>Rašelinné březiny</vt:lpstr>
      <vt:lpstr>Prezentace aplikace PowerPoint</vt:lpstr>
      <vt:lpstr>Rašelinné brusnicové bory</vt:lpstr>
      <vt:lpstr>Jasanovo-olšové luhy</vt:lpstr>
      <vt:lpstr>Mokřadní vrbiny</vt:lpstr>
      <vt:lpstr>Bezkolencové louky</vt:lpstr>
      <vt:lpstr>Vlhká tužebníková lada</vt:lpstr>
      <vt:lpstr>Prezentace aplikace PowerPoint</vt:lpstr>
      <vt:lpstr>Prezentace aplikace PowerPoint</vt:lpstr>
      <vt:lpstr>Rašelinné louky</vt:lpstr>
      <vt:lpstr>Vegetace vysokých ostřic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Zásahy a opatření ochrany přírody</vt:lpstr>
      <vt:lpstr>Managementová opatření – bezlesí</vt:lpstr>
      <vt:lpstr>Prezentace aplikace PowerPoint</vt:lpstr>
      <vt:lpstr>Prezentace aplikace PowerPoint</vt:lpstr>
      <vt:lpstr>Speciální management – rostlinné druhy</vt:lpstr>
      <vt:lpstr>Speciální management – rostlinné druhy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NPP OLŠINA</dc:title>
  <dc:creator>Pavlína Hakrová</dc:creator>
  <cp:lastModifiedBy>RŮŽKOVÁ Daniela Ing.</cp:lastModifiedBy>
  <cp:revision>37</cp:revision>
  <dcterms:created xsi:type="dcterms:W3CDTF">2019-07-08T07:16:22Z</dcterms:created>
  <dcterms:modified xsi:type="dcterms:W3CDTF">2019-07-10T08:47:44Z</dcterms:modified>
</cp:coreProperties>
</file>