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754" autoAdjust="0"/>
  </p:normalViewPr>
  <p:slideViewPr>
    <p:cSldViewPr snapToGrid="0" showGuides="1">
      <p:cViewPr varScale="1">
        <p:scale>
          <a:sx n="109" d="100"/>
          <a:sy n="109" d="100"/>
        </p:scale>
        <p:origin x="4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76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31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284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98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391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82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64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624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2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077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31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7DDD-673D-4649-B89A-B4778C40E203}" type="datetimeFigureOut">
              <a:rPr lang="de-AT" smtClean="0"/>
              <a:pPr/>
              <a:t>08.05.2017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870F-4C03-4440-A0F3-1D8819E143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32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at/url?sa=i&amp;rct=j&amp;q=&amp;esrc=s&amp;source=images&amp;cd=&amp;cad=rja&amp;uact=8&amp;ved=0ahUKEwi6mOjksvbSAhVBnBoKHTiqD9gQjRwIBw&amp;url=https://www.adfc-radtourismus.de/vennbahn/&amp;psig=AFQjCNGrL55rSeKTYUh6XFWbn6jRLtaQIg&amp;ust=149069417744105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at/url?sa=i&amp;rct=j&amp;q=&amp;esrc=s&amp;source=images&amp;cd=&amp;cad=rja&amp;uact=8&amp;ved=0ahUKEwjC37Hd5tvTAhWKDywKHSFvA6EQjRwIBw&amp;url=http://www.monschau.de/&amp;psig=AFQjCNEcmZNm6y7jaZ0eeNndJPHPe-CIoA&amp;ust=1494178382153903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www.google.at/url?sa=i&amp;rct=j&amp;q=&amp;esrc=s&amp;source=images&amp;cd=&amp;cad=rja&amp;uact=8&amp;ved=0ahUKEwiq7vjj9NvTAhWLiywKHQeVBxUQjRwIBw&amp;url=https://de.wikipedia.org/wiki/Sankt_Vith&amp;psig=AFQjCNGxaBeSRvhWYKctjhT7ekKpRIu_Lg&amp;ust=1494182225206023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 descr="Bildergebnis für vennbahn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38150"/>
            <a:ext cx="5695950" cy="598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/>
          <p:cNvSpPr/>
          <p:nvPr/>
        </p:nvSpPr>
        <p:spPr>
          <a:xfrm>
            <a:off x="5631291" y="4443045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6717957" y="235396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Ellipse 6"/>
          <p:cNvSpPr/>
          <p:nvPr/>
        </p:nvSpPr>
        <p:spPr>
          <a:xfrm>
            <a:off x="7046197" y="167988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Ellipse 7"/>
          <p:cNvSpPr/>
          <p:nvPr/>
        </p:nvSpPr>
        <p:spPr>
          <a:xfrm>
            <a:off x="6576646" y="1055077"/>
            <a:ext cx="1326137" cy="399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Ellipse 8"/>
          <p:cNvSpPr/>
          <p:nvPr/>
        </p:nvSpPr>
        <p:spPr>
          <a:xfrm>
            <a:off x="5085518" y="809444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/>
          <p:cNvSpPr/>
          <p:nvPr/>
        </p:nvSpPr>
        <p:spPr>
          <a:xfrm>
            <a:off x="5147065" y="2699792"/>
            <a:ext cx="1120346" cy="3109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620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556591" y="655983"/>
            <a:ext cx="69696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C00000"/>
                </a:solidFill>
              </a:rPr>
              <a:t>Montag, 19. Juni</a:t>
            </a:r>
          </a:p>
          <a:p>
            <a:pPr>
              <a:tabLst>
                <a:tab pos="176213" algn="l"/>
              </a:tabLst>
            </a:pPr>
            <a:r>
              <a:rPr lang="de-AT" sz="1200" dirty="0" smtClean="0">
                <a:solidFill>
                  <a:srgbClr val="4D4D4D"/>
                </a:solidFill>
              </a:rPr>
              <a:t>18.00 </a:t>
            </a:r>
            <a:r>
              <a:rPr lang="de-AT" sz="1200" dirty="0" smtClean="0">
                <a:solidFill>
                  <a:srgbClr val="4D4D4D"/>
                </a:solidFill>
              </a:rPr>
              <a:t>Monschau</a:t>
            </a:r>
            <a:r>
              <a:rPr lang="de-AT" sz="1200" dirty="0" smtClean="0">
                <a:solidFill>
                  <a:srgbClr val="4D4D4D"/>
                </a:solidFill>
              </a:rPr>
              <a:t>, Ankunft im </a:t>
            </a:r>
            <a:r>
              <a:rPr lang="de-AT" sz="1200" dirty="0" smtClean="0">
                <a:solidFill>
                  <a:srgbClr val="4D4D4D"/>
                </a:solidFill>
              </a:rPr>
              <a:t>Hotel „Royal“</a:t>
            </a:r>
            <a:endParaRPr lang="de-AT" sz="1200" dirty="0" smtClean="0">
              <a:solidFill>
                <a:srgbClr val="4D4D4D"/>
              </a:solidFill>
            </a:endParaRPr>
          </a:p>
          <a:p>
            <a:r>
              <a:rPr lang="de-AT" sz="1200" dirty="0" smtClean="0">
                <a:solidFill>
                  <a:srgbClr val="4D4D4D"/>
                </a:solidFill>
              </a:rPr>
              <a:t>19.00 </a:t>
            </a:r>
            <a:r>
              <a:rPr lang="de-AT" sz="1200" dirty="0" smtClean="0">
                <a:solidFill>
                  <a:srgbClr val="4D4D4D"/>
                </a:solidFill>
              </a:rPr>
              <a:t>Abendessen + Einführung </a:t>
            </a:r>
            <a:r>
              <a:rPr lang="de-AT" sz="1200" dirty="0" smtClean="0">
                <a:solidFill>
                  <a:srgbClr val="4D4D4D"/>
                </a:solidFill>
              </a:rPr>
              <a:t>in das Exkursionsprogramm (Ernst Miglbauer)</a:t>
            </a:r>
          </a:p>
          <a:p>
            <a:r>
              <a:rPr lang="de-AT" sz="1200" dirty="0" smtClean="0">
                <a:solidFill>
                  <a:srgbClr val="4D4D4D"/>
                </a:solidFill>
              </a:rPr>
              <a:t>21.00 </a:t>
            </a:r>
            <a:r>
              <a:rPr lang="de-AT" sz="1200" b="1" dirty="0" smtClean="0">
                <a:solidFill>
                  <a:srgbClr val="4D4D4D"/>
                </a:solidFill>
              </a:rPr>
              <a:t>Führung mit dem Nachtwächter </a:t>
            </a:r>
            <a:r>
              <a:rPr lang="de-AT" sz="1200" dirty="0" smtClean="0">
                <a:solidFill>
                  <a:srgbClr val="4D4D4D"/>
                </a:solidFill>
              </a:rPr>
              <a:t>durch die Stadt </a:t>
            </a:r>
          </a:p>
          <a:p>
            <a:endParaRPr lang="de-AT" sz="1200" dirty="0" smtClean="0">
              <a:solidFill>
                <a:srgbClr val="4D4D4D"/>
              </a:solidFill>
            </a:endParaRPr>
          </a:p>
          <a:p>
            <a:r>
              <a:rPr lang="de-AT" sz="1200" dirty="0" smtClean="0">
                <a:solidFill>
                  <a:srgbClr val="C00000"/>
                </a:solidFill>
              </a:rPr>
              <a:t>Dienstag, 20. Juni</a:t>
            </a:r>
          </a:p>
          <a:p>
            <a:r>
              <a:rPr lang="de-AT" sz="1200" dirty="0" smtClean="0">
                <a:solidFill>
                  <a:srgbClr val="4D4D4D"/>
                </a:solidFill>
              </a:rPr>
              <a:t>07.30 </a:t>
            </a:r>
            <a:r>
              <a:rPr lang="de-AT" sz="1200" dirty="0" smtClean="0">
                <a:solidFill>
                  <a:srgbClr val="4D4D4D"/>
                </a:solidFill>
              </a:rPr>
              <a:t>Frühstück, danach Fahrt nach 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09:30</a:t>
            </a:r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St. </a:t>
            </a:r>
            <a:r>
              <a:rPr lang="de-AT" sz="1200" dirty="0" err="1" smtClean="0">
                <a:solidFill>
                  <a:srgbClr val="4D4D4D"/>
                </a:solidFill>
              </a:rPr>
              <a:t>Vith</a:t>
            </a:r>
            <a:r>
              <a:rPr lang="de-AT" sz="1200" dirty="0" smtClean="0">
                <a:solidFill>
                  <a:srgbClr val="4D4D4D"/>
                </a:solidFill>
              </a:rPr>
              <a:t>, Treffen </a:t>
            </a:r>
            <a:r>
              <a:rPr lang="de-AT" sz="1200" dirty="0" smtClean="0">
                <a:solidFill>
                  <a:srgbClr val="4D4D4D"/>
                </a:solidFill>
              </a:rPr>
              <a:t>Tourismusagentur Ostbelgien: Sandra de </a:t>
            </a:r>
            <a:r>
              <a:rPr lang="de-AT" sz="1200" dirty="0" err="1" smtClean="0">
                <a:solidFill>
                  <a:srgbClr val="4D4D4D"/>
                </a:solidFill>
              </a:rPr>
              <a:t>Taye</a:t>
            </a:r>
            <a:r>
              <a:rPr lang="de-AT" sz="1200" dirty="0" smtClean="0">
                <a:solidFill>
                  <a:srgbClr val="4D4D4D"/>
                </a:solidFill>
              </a:rPr>
              <a:t>, Dany Heck, Christoph </a:t>
            </a:r>
            <a:r>
              <a:rPr lang="de-AT" sz="1200" dirty="0" err="1" smtClean="0">
                <a:solidFill>
                  <a:srgbClr val="4D4D4D"/>
                </a:solidFill>
              </a:rPr>
              <a:t>Hendrich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b="1" dirty="0" smtClean="0">
                <a:solidFill>
                  <a:srgbClr val="4D4D4D"/>
                </a:solidFill>
              </a:rPr>
              <a:t>Entwicklung </a:t>
            </a:r>
            <a:r>
              <a:rPr lang="de-AT" sz="1200" b="1" dirty="0" smtClean="0">
                <a:solidFill>
                  <a:srgbClr val="4D4D4D"/>
                </a:solidFill>
              </a:rPr>
              <a:t>der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b="1" dirty="0" smtClean="0">
                <a:solidFill>
                  <a:srgbClr val="4D4D4D"/>
                </a:solidFill>
              </a:rPr>
              <a:t>-Radroute – Angebotsentwicklung, Marketing, </a:t>
            </a:r>
            <a:r>
              <a:rPr lang="de-AT" sz="1200" b="1" dirty="0" smtClean="0">
                <a:solidFill>
                  <a:srgbClr val="4D4D4D"/>
                </a:solidFill>
              </a:rPr>
              <a:t>Auszeichnungen</a:t>
            </a:r>
            <a:r>
              <a:rPr lang="de-AT" sz="1200" dirty="0" smtClean="0">
                <a:solidFill>
                  <a:srgbClr val="4D4D4D"/>
                </a:solidFill>
              </a:rPr>
              <a:t>; 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12:00	Mittagessen Hotel </a:t>
            </a:r>
            <a:r>
              <a:rPr lang="de-AT" sz="1200" dirty="0" err="1" smtClean="0">
                <a:solidFill>
                  <a:srgbClr val="4D4D4D"/>
                </a:solidFill>
              </a:rPr>
              <a:t>Pip</a:t>
            </a:r>
            <a:r>
              <a:rPr lang="de-AT" sz="1200" dirty="0" smtClean="0">
                <a:solidFill>
                  <a:srgbClr val="4D4D4D"/>
                </a:solidFill>
              </a:rPr>
              <a:t> Markgraff: Radfreundlicher Betrieb 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Gespräch </a:t>
            </a:r>
            <a:r>
              <a:rPr lang="de-AT" sz="1200" dirty="0" smtClean="0">
                <a:solidFill>
                  <a:srgbClr val="4D4D4D"/>
                </a:solidFill>
              </a:rPr>
              <a:t>– </a:t>
            </a:r>
            <a:r>
              <a:rPr lang="de-AT" sz="1200" b="1" dirty="0" smtClean="0">
                <a:solidFill>
                  <a:srgbClr val="4D4D4D"/>
                </a:solidFill>
              </a:rPr>
              <a:t>Erfahrung </a:t>
            </a:r>
            <a:r>
              <a:rPr lang="de-AT" sz="1200" b="1" dirty="0" smtClean="0">
                <a:solidFill>
                  <a:srgbClr val="4D4D4D"/>
                </a:solidFill>
              </a:rPr>
              <a:t>als radfreundlicher Betrieb mit </a:t>
            </a:r>
            <a:r>
              <a:rPr lang="de-AT" sz="1200" b="1" dirty="0" smtClean="0">
                <a:solidFill>
                  <a:srgbClr val="4D4D4D"/>
                </a:solidFill>
              </a:rPr>
              <a:t>einer </a:t>
            </a:r>
            <a:r>
              <a:rPr lang="de-AT" sz="1200" b="1" dirty="0" smtClean="0">
                <a:solidFill>
                  <a:srgbClr val="4D4D4D"/>
                </a:solidFill>
              </a:rPr>
              <a:t>Top-Radroute</a:t>
            </a:r>
            <a:r>
              <a:rPr lang="de-AT" sz="1200" dirty="0" smtClean="0">
                <a:solidFill>
                  <a:srgbClr val="4D4D4D"/>
                </a:solidFill>
              </a:rPr>
              <a:t>, Franz </a:t>
            </a:r>
            <a:r>
              <a:rPr lang="de-AT" sz="1200" dirty="0" err="1" smtClean="0">
                <a:solidFill>
                  <a:srgbClr val="4D4D4D"/>
                </a:solidFill>
              </a:rPr>
              <a:t>Pip</a:t>
            </a:r>
            <a:r>
              <a:rPr lang="de-AT" sz="1200" dirty="0" smtClean="0">
                <a:solidFill>
                  <a:srgbClr val="4D4D4D"/>
                </a:solidFill>
              </a:rPr>
              <a:t>; </a:t>
            </a:r>
            <a:r>
              <a:rPr lang="de-AT" sz="1200" dirty="0" smtClean="0">
                <a:solidFill>
                  <a:srgbClr val="4D4D4D"/>
                </a:solidFill>
              </a:rPr>
              <a:t>kurzer 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</a:p>
          <a:p>
            <a:pPr marL="357188" indent="-357188"/>
            <a:r>
              <a:rPr lang="de-AT" sz="1200" b="1" dirty="0">
                <a:solidFill>
                  <a:srgbClr val="4D4D4D"/>
                </a:solidFill>
              </a:rPr>
              <a:t> </a:t>
            </a:r>
            <a:r>
              <a:rPr lang="de-AT" sz="1200" b="1" dirty="0" smtClean="0">
                <a:solidFill>
                  <a:srgbClr val="4D4D4D"/>
                </a:solidFill>
              </a:rPr>
              <a:t>          </a:t>
            </a:r>
            <a:r>
              <a:rPr lang="de-AT" sz="1200" b="1" dirty="0" smtClean="0">
                <a:solidFill>
                  <a:srgbClr val="4D4D4D"/>
                </a:solidFill>
              </a:rPr>
              <a:t>Verdauungsspaziergang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dirty="0" smtClean="0">
                <a:solidFill>
                  <a:srgbClr val="4D4D4D"/>
                </a:solidFill>
              </a:rPr>
              <a:t>durch St. </a:t>
            </a:r>
            <a:r>
              <a:rPr lang="de-AT" sz="1200" dirty="0" err="1" smtClean="0">
                <a:solidFill>
                  <a:srgbClr val="4D4D4D"/>
                </a:solidFill>
              </a:rPr>
              <a:t>Vith</a:t>
            </a:r>
            <a:r>
              <a:rPr lang="de-AT" sz="1200" dirty="0" smtClean="0">
                <a:solidFill>
                  <a:srgbClr val="4D4D4D"/>
                </a:solidFill>
              </a:rPr>
              <a:t> (Kulturorte, </a:t>
            </a:r>
            <a:r>
              <a:rPr lang="de-AT" sz="1200" b="1" dirty="0" err="1" smtClean="0">
                <a:solidFill>
                  <a:srgbClr val="4D4D4D"/>
                </a:solidFill>
              </a:rPr>
              <a:t>Storytelling</a:t>
            </a:r>
            <a:r>
              <a:rPr lang="de-AT" sz="1200" dirty="0" smtClean="0">
                <a:solidFill>
                  <a:srgbClr val="4D4D4D"/>
                </a:solidFill>
              </a:rPr>
              <a:t> „Ardennenoffensive“) 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14:00	</a:t>
            </a:r>
            <a:r>
              <a:rPr lang="de-AT" sz="1200" dirty="0">
                <a:solidFill>
                  <a:srgbClr val="4D4D4D"/>
                </a:solidFill>
              </a:rPr>
              <a:t> </a:t>
            </a:r>
            <a:r>
              <a:rPr lang="de-AT" sz="1200" dirty="0" err="1" smtClean="0">
                <a:solidFill>
                  <a:srgbClr val="4D4D4D"/>
                </a:solidFill>
              </a:rPr>
              <a:t>Radfahrt</a:t>
            </a:r>
            <a:r>
              <a:rPr lang="de-AT" sz="1200" dirty="0" smtClean="0">
                <a:solidFill>
                  <a:srgbClr val="4D4D4D"/>
                </a:solidFill>
              </a:rPr>
              <a:t> auf </a:t>
            </a:r>
            <a:r>
              <a:rPr lang="de-AT" sz="1200" dirty="0" smtClean="0">
                <a:solidFill>
                  <a:srgbClr val="4D4D4D"/>
                </a:solidFill>
              </a:rPr>
              <a:t>der </a:t>
            </a:r>
            <a:r>
              <a:rPr lang="de-AT" sz="1200" dirty="0" err="1" smtClean="0">
                <a:solidFill>
                  <a:srgbClr val="4D4D4D"/>
                </a:solidFill>
              </a:rPr>
              <a:t>Vennbahn</a:t>
            </a:r>
            <a:r>
              <a:rPr lang="de-AT" sz="1200" dirty="0" smtClean="0">
                <a:solidFill>
                  <a:srgbClr val="4D4D4D"/>
                </a:solidFill>
              </a:rPr>
              <a:t>, ca. 5 km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b="1" dirty="0" smtClean="0">
                <a:solidFill>
                  <a:srgbClr val="4D4D4D"/>
                </a:solidFill>
              </a:rPr>
              <a:t>Gespräch </a:t>
            </a:r>
            <a:r>
              <a:rPr lang="de-AT" sz="1200" b="1" dirty="0" smtClean="0">
                <a:solidFill>
                  <a:srgbClr val="4D4D4D"/>
                </a:solidFill>
              </a:rPr>
              <a:t>zum Thema </a:t>
            </a:r>
            <a:r>
              <a:rPr lang="de-AT" sz="1200" b="1" dirty="0" smtClean="0">
                <a:solidFill>
                  <a:srgbClr val="4D4D4D"/>
                </a:solidFill>
              </a:rPr>
              <a:t>Infrastruktur-Optimierung an der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b="1" dirty="0" smtClean="0">
                <a:solidFill>
                  <a:srgbClr val="4D4D4D"/>
                </a:solidFill>
              </a:rPr>
              <a:t> </a:t>
            </a:r>
            <a:r>
              <a:rPr lang="de-AT" sz="1200" dirty="0" smtClean="0">
                <a:solidFill>
                  <a:srgbClr val="4D4D4D"/>
                </a:solidFill>
              </a:rPr>
              <a:t>(mit Bautechniker)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15:30	Fahrt nach </a:t>
            </a:r>
            <a:r>
              <a:rPr lang="de-AT" sz="1200" dirty="0" err="1" smtClean="0">
                <a:solidFill>
                  <a:srgbClr val="4D4D4D"/>
                </a:solidFill>
              </a:rPr>
              <a:t>Surbrodt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Halt </a:t>
            </a:r>
            <a:r>
              <a:rPr lang="de-AT" sz="1200" dirty="0" smtClean="0">
                <a:solidFill>
                  <a:srgbClr val="4D4D4D"/>
                </a:solidFill>
              </a:rPr>
              <a:t>am einstigen </a:t>
            </a:r>
            <a:r>
              <a:rPr lang="de-AT" sz="1200" b="1" dirty="0" smtClean="0">
                <a:solidFill>
                  <a:srgbClr val="4D4D4D"/>
                </a:solidFill>
              </a:rPr>
              <a:t>Bahnhof der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dirty="0" smtClean="0">
                <a:solidFill>
                  <a:srgbClr val="4D4D4D"/>
                </a:solidFill>
              </a:rPr>
              <a:t>, </a:t>
            </a:r>
            <a:r>
              <a:rPr lang="de-AT" sz="1200" b="1" dirty="0" err="1" smtClean="0">
                <a:solidFill>
                  <a:srgbClr val="4D4D4D"/>
                </a:solidFill>
              </a:rPr>
              <a:t>Storytelling</a:t>
            </a:r>
            <a:r>
              <a:rPr lang="de-AT" sz="1200" dirty="0" smtClean="0">
                <a:solidFill>
                  <a:srgbClr val="4D4D4D"/>
                </a:solidFill>
              </a:rPr>
              <a:t>: Thema Eisenbahn (Richard </a:t>
            </a:r>
            <a:r>
              <a:rPr lang="de-AT" sz="1200" dirty="0" err="1" smtClean="0">
                <a:solidFill>
                  <a:srgbClr val="4D4D4D"/>
                </a:solidFill>
              </a:rPr>
              <a:t>Sarlette</a:t>
            </a:r>
            <a:r>
              <a:rPr lang="de-AT" sz="1200" dirty="0" smtClean="0">
                <a:solidFill>
                  <a:srgbClr val="4D4D4D"/>
                </a:solidFill>
              </a:rPr>
              <a:t>, angefragt)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17:00 Rückfahrt nach </a:t>
            </a:r>
            <a:r>
              <a:rPr lang="de-AT" sz="1200" dirty="0" err="1" smtClean="0">
                <a:solidFill>
                  <a:srgbClr val="4D4D4D"/>
                </a:solidFill>
              </a:rPr>
              <a:t>Monschau</a:t>
            </a:r>
            <a:r>
              <a:rPr lang="de-AT" sz="1200" dirty="0" smtClean="0">
                <a:solidFill>
                  <a:srgbClr val="4D4D4D"/>
                </a:solidFill>
              </a:rPr>
              <a:t>, Treffen mit Barbara </a:t>
            </a:r>
            <a:r>
              <a:rPr lang="de-AT" sz="1200" dirty="0" err="1" smtClean="0">
                <a:solidFill>
                  <a:srgbClr val="4D4D4D"/>
                </a:solidFill>
              </a:rPr>
              <a:t>Fronhoff</a:t>
            </a:r>
            <a:r>
              <a:rPr lang="de-AT" sz="1200" dirty="0" smtClean="0">
                <a:solidFill>
                  <a:srgbClr val="4D4D4D"/>
                </a:solidFill>
              </a:rPr>
              <a:t>, </a:t>
            </a:r>
            <a:r>
              <a:rPr lang="de-AT" sz="1200" dirty="0" err="1" smtClean="0">
                <a:solidFill>
                  <a:srgbClr val="4D4D4D"/>
                </a:solidFill>
              </a:rPr>
              <a:t>Monschau</a:t>
            </a:r>
            <a:r>
              <a:rPr lang="de-AT" sz="1200" dirty="0" smtClean="0">
                <a:solidFill>
                  <a:srgbClr val="4D4D4D"/>
                </a:solidFill>
              </a:rPr>
              <a:t> Tourismus	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b="1" dirty="0" smtClean="0">
                <a:solidFill>
                  <a:srgbClr val="4D4D4D"/>
                </a:solidFill>
              </a:rPr>
              <a:t>Erfahrung </a:t>
            </a:r>
            <a:r>
              <a:rPr lang="de-AT" sz="1200" b="1" dirty="0" smtClean="0">
                <a:solidFill>
                  <a:srgbClr val="4D4D4D"/>
                </a:solidFill>
              </a:rPr>
              <a:t>von Monschau, einer der beliebtesten </a:t>
            </a:r>
            <a:r>
              <a:rPr lang="de-AT" sz="1200" b="1" dirty="0" smtClean="0">
                <a:solidFill>
                  <a:srgbClr val="4D4D4D"/>
                </a:solidFill>
              </a:rPr>
              <a:t>Kleinstädte </a:t>
            </a:r>
            <a:r>
              <a:rPr lang="de-AT" sz="1200" b="1" dirty="0" smtClean="0">
                <a:solidFill>
                  <a:srgbClr val="4D4D4D"/>
                </a:solidFill>
              </a:rPr>
              <a:t>in NRW</a:t>
            </a:r>
            <a:r>
              <a:rPr lang="de-AT" sz="1200" b="1" dirty="0" smtClean="0">
                <a:solidFill>
                  <a:srgbClr val="4D4D4D"/>
                </a:solidFill>
              </a:rPr>
              <a:t>, </a:t>
            </a:r>
            <a:r>
              <a:rPr lang="de-AT" sz="1200" b="1" dirty="0" smtClean="0">
                <a:solidFill>
                  <a:srgbClr val="4D4D4D"/>
                </a:solidFill>
              </a:rPr>
              <a:t>mit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b="1" dirty="0" smtClean="0">
                <a:solidFill>
                  <a:srgbClr val="4D4D4D"/>
                </a:solidFill>
              </a:rPr>
              <a:t>-Radtourismus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18:30	Fahrt nach Mützenich, Treffen mit Jaqueline </a:t>
            </a:r>
            <a:r>
              <a:rPr lang="de-AT" sz="1200" dirty="0" err="1" smtClean="0">
                <a:solidFill>
                  <a:srgbClr val="4D4D4D"/>
                </a:solidFill>
              </a:rPr>
              <a:t>Huppertz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b="1" dirty="0" err="1" smtClean="0">
                <a:solidFill>
                  <a:srgbClr val="4D4D4D"/>
                </a:solidFill>
              </a:rPr>
              <a:t>Storytelling</a:t>
            </a:r>
            <a:r>
              <a:rPr lang="de-AT" sz="1200" b="1" dirty="0" smtClean="0">
                <a:solidFill>
                  <a:srgbClr val="4D4D4D"/>
                </a:solidFill>
              </a:rPr>
              <a:t> </a:t>
            </a:r>
            <a:r>
              <a:rPr lang="de-AT" sz="1200" b="1" dirty="0" smtClean="0">
                <a:solidFill>
                  <a:srgbClr val="4D4D4D"/>
                </a:solidFill>
              </a:rPr>
              <a:t>an der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b="1" dirty="0" smtClean="0">
                <a:solidFill>
                  <a:srgbClr val="4D4D4D"/>
                </a:solidFill>
              </a:rPr>
              <a:t>: Thema Schmuggel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20:30	Abendessen im Hotel, danach Abend zur freien Verfügung in der Altstadt von </a:t>
            </a:r>
            <a:r>
              <a:rPr lang="de-AT" sz="1200" dirty="0" err="1" smtClean="0">
                <a:solidFill>
                  <a:srgbClr val="4D4D4D"/>
                </a:solidFill>
              </a:rPr>
              <a:t>Monschau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C00000"/>
                </a:solidFill>
              </a:rPr>
              <a:t>Mittwoch, 21. Juni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07:30 </a:t>
            </a:r>
            <a:r>
              <a:rPr lang="de-AT" sz="1200" dirty="0" smtClean="0">
                <a:solidFill>
                  <a:srgbClr val="4D4D4D"/>
                </a:solidFill>
              </a:rPr>
              <a:t>Frühstück, danach Abfahrt nach</a:t>
            </a:r>
            <a:endParaRPr lang="de-AT" sz="1200" dirty="0" smtClean="0">
              <a:solidFill>
                <a:srgbClr val="4D4D4D"/>
              </a:solidFill>
            </a:endParaRP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09:30</a:t>
            </a:r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dirty="0" err="1" smtClean="0">
                <a:solidFill>
                  <a:srgbClr val="4D4D4D"/>
                </a:solidFill>
              </a:rPr>
              <a:t>Simmerath</a:t>
            </a:r>
            <a:r>
              <a:rPr lang="de-AT" sz="1200" dirty="0" smtClean="0">
                <a:solidFill>
                  <a:srgbClr val="4D4D4D"/>
                </a:solidFill>
              </a:rPr>
              <a:t>, </a:t>
            </a:r>
            <a:r>
              <a:rPr lang="de-AT" sz="1200" dirty="0" err="1" smtClean="0">
                <a:solidFill>
                  <a:srgbClr val="4D4D4D"/>
                </a:solidFill>
              </a:rPr>
              <a:t>Lammersdorf</a:t>
            </a:r>
            <a:r>
              <a:rPr lang="de-AT" sz="1200" dirty="0" smtClean="0">
                <a:solidFill>
                  <a:srgbClr val="4D4D4D"/>
                </a:solidFill>
              </a:rPr>
              <a:t>, </a:t>
            </a:r>
            <a:r>
              <a:rPr lang="de-AT" sz="1200" dirty="0" smtClean="0">
                <a:solidFill>
                  <a:srgbClr val="4D4D4D"/>
                </a:solidFill>
              </a:rPr>
              <a:t>Treffen </a:t>
            </a:r>
            <a:r>
              <a:rPr lang="de-AT" sz="1200" dirty="0" smtClean="0">
                <a:solidFill>
                  <a:srgbClr val="4D4D4D"/>
                </a:solidFill>
              </a:rPr>
              <a:t>mit Astrid </a:t>
            </a:r>
            <a:r>
              <a:rPr lang="de-AT" sz="1200" dirty="0" err="1" smtClean="0">
                <a:solidFill>
                  <a:srgbClr val="4D4D4D"/>
                </a:solidFill>
              </a:rPr>
              <a:t>Joraschky</a:t>
            </a:r>
            <a:r>
              <a:rPr lang="de-AT" sz="1200" dirty="0" smtClean="0">
                <a:solidFill>
                  <a:srgbClr val="4D4D4D"/>
                </a:solidFill>
              </a:rPr>
              <a:t>, Tourismus</a:t>
            </a:r>
          </a:p>
          <a:p>
            <a:pPr marL="357188" indent="-357188"/>
            <a:r>
              <a:rPr lang="de-AT" sz="1200" dirty="0" smtClean="0">
                <a:solidFill>
                  <a:srgbClr val="4D4D4D"/>
                </a:solidFill>
              </a:rPr>
              <a:t>	</a:t>
            </a:r>
            <a:r>
              <a:rPr lang="de-AT" sz="1200" b="1" dirty="0" smtClean="0">
                <a:solidFill>
                  <a:srgbClr val="4D4D4D"/>
                </a:solidFill>
              </a:rPr>
              <a:t>Erfahrung von einer Landgemeinde mit </a:t>
            </a:r>
            <a:r>
              <a:rPr lang="de-AT" sz="1200" b="1" dirty="0" err="1" smtClean="0">
                <a:solidFill>
                  <a:srgbClr val="4D4D4D"/>
                </a:solidFill>
              </a:rPr>
              <a:t>Vennbahn</a:t>
            </a:r>
            <a:r>
              <a:rPr lang="de-AT" sz="1200" b="1" dirty="0" smtClean="0">
                <a:solidFill>
                  <a:srgbClr val="4D4D4D"/>
                </a:solidFill>
              </a:rPr>
              <a:t>-Radtourismus, Besuch des Bauernmuseums</a:t>
            </a:r>
            <a:r>
              <a:rPr lang="de-AT" sz="1200" dirty="0" smtClean="0">
                <a:solidFill>
                  <a:srgbClr val="4D4D4D"/>
                </a:solidFill>
              </a:rPr>
              <a:t>	</a:t>
            </a:r>
          </a:p>
          <a:p>
            <a:r>
              <a:rPr lang="de-AT" sz="1200" dirty="0" smtClean="0">
                <a:solidFill>
                  <a:srgbClr val="4D4D4D"/>
                </a:solidFill>
              </a:rPr>
              <a:t>11:00 Fahrt nach </a:t>
            </a:r>
            <a:r>
              <a:rPr lang="de-AT" sz="1200" dirty="0" smtClean="0">
                <a:solidFill>
                  <a:srgbClr val="4D4D4D"/>
                </a:solidFill>
              </a:rPr>
              <a:t>Aachen/</a:t>
            </a:r>
            <a:r>
              <a:rPr lang="de-AT" sz="1200" dirty="0" err="1" smtClean="0">
                <a:solidFill>
                  <a:srgbClr val="4D4D4D"/>
                </a:solidFill>
              </a:rPr>
              <a:t>Kornelimünster</a:t>
            </a:r>
            <a:r>
              <a:rPr lang="de-AT" sz="1200" dirty="0" smtClean="0">
                <a:solidFill>
                  <a:srgbClr val="4D4D4D"/>
                </a:solidFill>
              </a:rPr>
              <a:t>, </a:t>
            </a:r>
          </a:p>
          <a:p>
            <a:r>
              <a:rPr lang="de-AT" sz="1200" dirty="0" smtClean="0">
                <a:solidFill>
                  <a:srgbClr val="4D4D4D"/>
                </a:solidFill>
              </a:rPr>
              <a:t>12:00 Mittagessen in der Bahnhofsvision</a:t>
            </a:r>
            <a:endParaRPr lang="de-AT" sz="1200" dirty="0" smtClean="0">
              <a:solidFill>
                <a:srgbClr val="4D4D4D"/>
              </a:solidFill>
            </a:endParaRPr>
          </a:p>
          <a:p>
            <a:r>
              <a:rPr lang="de-AT" sz="1200" dirty="0" smtClean="0">
                <a:solidFill>
                  <a:srgbClr val="4D4D4D"/>
                </a:solidFill>
              </a:rPr>
              <a:t>13:30 Fahrt nach Aachen:</a:t>
            </a:r>
            <a:r>
              <a:rPr lang="de-AT" sz="1200" b="1" dirty="0" smtClean="0">
                <a:solidFill>
                  <a:srgbClr val="4D4D4D"/>
                </a:solidFill>
              </a:rPr>
              <a:t> Führung </a:t>
            </a:r>
            <a:r>
              <a:rPr lang="de-AT" sz="1200" b="1" dirty="0" smtClean="0">
                <a:solidFill>
                  <a:srgbClr val="4D4D4D"/>
                </a:solidFill>
              </a:rPr>
              <a:t>durch die Altstadt mit Dom </a:t>
            </a:r>
            <a:r>
              <a:rPr lang="de-AT" sz="1200" dirty="0" smtClean="0">
                <a:solidFill>
                  <a:srgbClr val="4D4D4D"/>
                </a:solidFill>
              </a:rPr>
              <a:t>(UNESCO-Welterbe)</a:t>
            </a:r>
            <a:r>
              <a:rPr lang="de-AT" sz="1200" b="1" dirty="0" smtClean="0">
                <a:solidFill>
                  <a:srgbClr val="4D4D4D"/>
                </a:solidFill>
              </a:rPr>
              <a:t> </a:t>
            </a:r>
            <a:r>
              <a:rPr lang="de-AT" sz="1200" dirty="0" smtClean="0">
                <a:solidFill>
                  <a:srgbClr val="4D4D4D"/>
                </a:solidFill>
              </a:rPr>
              <a:t>mit </a:t>
            </a:r>
            <a:r>
              <a:rPr lang="de-AT" sz="1200" dirty="0" err="1" smtClean="0">
                <a:solidFill>
                  <a:srgbClr val="4D4D4D"/>
                </a:solidFill>
              </a:rPr>
              <a:t>Grischa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dirty="0" err="1" smtClean="0">
                <a:solidFill>
                  <a:srgbClr val="4D4D4D"/>
                </a:solidFill>
              </a:rPr>
              <a:t>Schilgen-Begaß</a:t>
            </a:r>
            <a:r>
              <a:rPr lang="de-AT" sz="1200" dirty="0" smtClean="0">
                <a:solidFill>
                  <a:srgbClr val="4D4D4D"/>
                </a:solidFill>
              </a:rPr>
              <a:t>, Aachener sowie</a:t>
            </a:r>
            <a:r>
              <a:rPr lang="de-AT" sz="1200" dirty="0" smtClean="0">
                <a:solidFill>
                  <a:srgbClr val="4D4D4D"/>
                </a:solidFill>
              </a:rPr>
              <a:t> </a:t>
            </a:r>
            <a:r>
              <a:rPr lang="de-AT" sz="1200" dirty="0" smtClean="0">
                <a:solidFill>
                  <a:srgbClr val="4D4D4D"/>
                </a:solidFill>
              </a:rPr>
              <a:t>Wald- und Weinviertel-Kenner, </a:t>
            </a:r>
            <a:r>
              <a:rPr lang="de-AT" sz="1200" b="1" dirty="0" err="1" smtClean="0">
                <a:solidFill>
                  <a:srgbClr val="4D4D4D"/>
                </a:solidFill>
              </a:rPr>
              <a:t>Storytelling</a:t>
            </a:r>
            <a:r>
              <a:rPr lang="de-AT" sz="1200" dirty="0" smtClean="0">
                <a:solidFill>
                  <a:srgbClr val="4D4D4D"/>
                </a:solidFill>
              </a:rPr>
              <a:t> Karl der </a:t>
            </a:r>
            <a:r>
              <a:rPr lang="de-AT" sz="1200" dirty="0" err="1" smtClean="0">
                <a:solidFill>
                  <a:srgbClr val="4D4D4D"/>
                </a:solidFill>
              </a:rPr>
              <a:t>Grpße</a:t>
            </a:r>
            <a:r>
              <a:rPr lang="de-AT" sz="1200" dirty="0" smtClean="0">
                <a:solidFill>
                  <a:srgbClr val="4D4D4D"/>
                </a:solidFill>
              </a:rPr>
              <a:t>;</a:t>
            </a:r>
            <a:endParaRPr lang="de-AT" sz="1200" dirty="0" smtClean="0">
              <a:solidFill>
                <a:srgbClr val="4D4D4D"/>
              </a:solidFill>
            </a:endParaRPr>
          </a:p>
          <a:p>
            <a:endParaRPr lang="de-AT" sz="1200" dirty="0">
              <a:solidFill>
                <a:srgbClr val="4D4D4D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756880" y="1036572"/>
            <a:ext cx="4184755" cy="4948259"/>
            <a:chOff x="7756880" y="728842"/>
            <a:chExt cx="4184755" cy="4948259"/>
          </a:xfrm>
        </p:grpSpPr>
        <p:pic>
          <p:nvPicPr>
            <p:cNvPr id="7" name="Grafik 6" descr="Stadtwächter am halben Mond (c) Arnold Kommer.jpg"/>
            <p:cNvPicPr>
              <a:picLocks noChangeAspect="1"/>
            </p:cNvPicPr>
            <p:nvPr/>
          </p:nvPicPr>
          <p:blipFill>
            <a:blip r:embed="rId2" cstate="print"/>
            <a:srcRect l="21925" t="26057" r="8001"/>
            <a:stretch>
              <a:fillRect/>
            </a:stretch>
          </p:blipFill>
          <p:spPr>
            <a:xfrm>
              <a:off x="7756880" y="728842"/>
              <a:ext cx="1937730" cy="1363147"/>
            </a:xfrm>
            <a:prstGeom prst="rect">
              <a:avLst/>
            </a:prstGeom>
          </p:spPr>
        </p:pic>
        <p:pic>
          <p:nvPicPr>
            <p:cNvPr id="3074" name="Picture 2" descr="Bildergebnis für monschau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81635" y="728842"/>
              <a:ext cx="2160000" cy="1440000"/>
            </a:xfrm>
            <a:prstGeom prst="rect">
              <a:avLst/>
            </a:prstGeom>
            <a:noFill/>
          </p:spPr>
        </p:pic>
        <p:pic>
          <p:nvPicPr>
            <p:cNvPr id="3076" name="Picture 4" descr="Bildergebnis für st. vith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781635" y="2294452"/>
              <a:ext cx="2160000" cy="1620001"/>
            </a:xfrm>
            <a:prstGeom prst="rect">
              <a:avLst/>
            </a:prstGeom>
            <a:noFill/>
          </p:spPr>
        </p:pic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70816" y="3737977"/>
              <a:ext cx="1939124" cy="1939124"/>
            </a:xfrm>
            <a:prstGeom prst="rect">
              <a:avLst/>
            </a:prstGeom>
          </p:spPr>
        </p:pic>
        <p:pic>
          <p:nvPicPr>
            <p:cNvPr id="9" name="Grafik 24" descr="IMG_5938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3874" y="4040063"/>
              <a:ext cx="2157761" cy="161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69"/>
            <a:stretch/>
          </p:blipFill>
          <p:spPr>
            <a:xfrm>
              <a:off x="7770816" y="2168842"/>
              <a:ext cx="1913418" cy="1472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620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Ernst Miglbauer</dc:creator>
  <cp:lastModifiedBy>Ernst Miglbauer</cp:lastModifiedBy>
  <cp:revision>18</cp:revision>
  <dcterms:created xsi:type="dcterms:W3CDTF">2017-03-27T09:55:27Z</dcterms:created>
  <dcterms:modified xsi:type="dcterms:W3CDTF">2017-05-08T14:16:52Z</dcterms:modified>
</cp:coreProperties>
</file>