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41" r:id="rId2"/>
  </p:sldMasterIdLst>
  <p:notesMasterIdLst>
    <p:notesMasterId r:id="rId17"/>
  </p:notesMasterIdLst>
  <p:handoutMasterIdLst>
    <p:handoutMasterId r:id="rId18"/>
  </p:handoutMasterIdLst>
  <p:sldIdLst>
    <p:sldId id="256" r:id="rId3"/>
    <p:sldId id="367" r:id="rId4"/>
    <p:sldId id="354" r:id="rId5"/>
    <p:sldId id="371" r:id="rId6"/>
    <p:sldId id="369" r:id="rId7"/>
    <p:sldId id="370" r:id="rId8"/>
    <p:sldId id="372" r:id="rId9"/>
    <p:sldId id="375" r:id="rId10"/>
    <p:sldId id="376" r:id="rId11"/>
    <p:sldId id="374" r:id="rId12"/>
    <p:sldId id="373" r:id="rId13"/>
    <p:sldId id="378" r:id="rId14"/>
    <p:sldId id="363" r:id="rId15"/>
    <p:sldId id="379" r:id="rId16"/>
  </p:sldIdLst>
  <p:sldSz cx="9144000" cy="6858000" type="screen4x3"/>
  <p:notesSz cx="6888163" cy="100218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66"/>
    <a:srgbClr val="000099"/>
    <a:srgbClr val="447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459" autoAdjust="0"/>
  </p:normalViewPr>
  <p:slideViewPr>
    <p:cSldViewPr>
      <p:cViewPr varScale="1">
        <p:scale>
          <a:sx n="92" d="100"/>
          <a:sy n="92" d="100"/>
        </p:scale>
        <p:origin x="7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83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9" y="9519055"/>
            <a:ext cx="2984870" cy="502834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4C037B17-F0B0-49A1-9E2E-0745905692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536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1094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1094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A993B8A9-09B2-4A20-B266-88E5FAAD24D8}" type="datetimeFigureOut">
              <a:rPr lang="cs-CZ" smtClean="0"/>
              <a:pPr/>
              <a:t>5. 5. 2017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8" tIns="46374" rIns="92748" bIns="4637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49"/>
          </a:xfrm>
          <a:prstGeom prst="rect">
            <a:avLst/>
          </a:prstGeom>
        </p:spPr>
        <p:txBody>
          <a:bodyPr vert="horz" lIns="92748" tIns="46374" rIns="92748" bIns="4637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519054"/>
            <a:ext cx="2984870" cy="501094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9" y="9519054"/>
            <a:ext cx="2984870" cy="501094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9F232797-28C3-4A97-9A0C-4A4C3539B9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44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2797-28C3-4A97-9A0C-4A4C3539B9F4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642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902" indent="-173902">
              <a:buFont typeface="Arial" panose="020B0604020202020204" pitchFamily="34" charset="0"/>
              <a:buChar char="•"/>
            </a:pPr>
            <a:r>
              <a:rPr lang="cs-CZ" dirty="0" err="1" smtClean="0"/>
              <a:t>Additional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switching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valve</a:t>
            </a:r>
            <a:endParaRPr lang="cs-CZ" baseline="0" dirty="0" smtClean="0"/>
          </a:p>
          <a:p>
            <a:pPr marL="173902" indent="-173902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Two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sampling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heads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20 </a:t>
            </a:r>
            <a:r>
              <a:rPr lang="cs-CZ" baseline="0" dirty="0" err="1" smtClean="0"/>
              <a:t>ul</a:t>
            </a:r>
            <a:r>
              <a:rPr lang="cs-CZ" baseline="0" dirty="0" smtClean="0"/>
              <a:t> and 100 </a:t>
            </a:r>
            <a:r>
              <a:rPr lang="cs-CZ" baseline="0" dirty="0" err="1" smtClean="0"/>
              <a:t>ul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injections</a:t>
            </a:r>
            <a:endParaRPr lang="cs-CZ" baseline="0" dirty="0" smtClean="0"/>
          </a:p>
          <a:p>
            <a:pPr marL="173902" indent="-173902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Terpenoids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without</a:t>
            </a:r>
            <a:r>
              <a:rPr lang="cs-CZ" baseline="0" dirty="0" smtClean="0"/>
              <a:t> APCI ?</a:t>
            </a:r>
          </a:p>
          <a:p>
            <a:pPr marL="173902" indent="-173902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Ultralow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dispersion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kit</a:t>
            </a:r>
            <a:r>
              <a:rPr lang="cs-CZ" baseline="0" dirty="0" smtClean="0"/>
              <a:t> ?</a:t>
            </a:r>
          </a:p>
          <a:p>
            <a:pPr marL="173902" indent="-173902">
              <a:buFont typeface="Arial" panose="020B0604020202020204" pitchFamily="34" charset="0"/>
              <a:buChar char="•"/>
            </a:pPr>
            <a:r>
              <a:rPr lang="cs-CZ" baseline="0" dirty="0" smtClean="0"/>
              <a:t>A </a:t>
            </a:r>
            <a:r>
              <a:rPr lang="cs-CZ" baseline="0" dirty="0" err="1" smtClean="0"/>
              <a:t>number</a:t>
            </a:r>
            <a:r>
              <a:rPr lang="cs-CZ" baseline="0" dirty="0" smtClean="0"/>
              <a:t> of </a:t>
            </a:r>
            <a:r>
              <a:rPr lang="cs-CZ" baseline="0" dirty="0" err="1" smtClean="0"/>
              <a:t>vial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trays</a:t>
            </a:r>
            <a:r>
              <a:rPr lang="cs-CZ" baseline="0" dirty="0" smtClean="0"/>
              <a:t> ?</a:t>
            </a:r>
          </a:p>
          <a:p>
            <a:pPr marL="173902" indent="-173902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Injector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programming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2797-28C3-4A97-9A0C-4A4C3539B9F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238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902" indent="-17390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2797-28C3-4A97-9A0C-4A4C3539B9F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742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2797-28C3-4A97-9A0C-4A4C3539B9F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0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2797-28C3-4A97-9A0C-4A4C3539B9F4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04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2797-28C3-4A97-9A0C-4A4C3539B9F4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76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22E608EA-CEBC-459D-A348-648687C3A6CF}" type="datetime1">
              <a:rPr lang="cs-CZ" smtClean="0"/>
              <a:t>5. 5. 2017</a:t>
            </a:fld>
            <a:endParaRPr lang="cs-CZ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C0D03A-D3D8-40F3-BFF2-930B81D3CA32}" type="datetime1">
              <a:rPr lang="cs-CZ" smtClean="0"/>
              <a:t>5. 5. 2017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2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9D0DA3-B686-48C1-9B09-29706E38560D}" type="datetime1">
              <a:rPr lang="cs-CZ" smtClean="0"/>
              <a:t>5. 5. 2017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63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5520066C-6338-4FCB-A040-E55381F27C81}" type="datetime1">
              <a:rPr lang="cs-CZ" smtClean="0"/>
              <a:t>5. 5. 2017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669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3790-D729-4492-864C-7696A830AECB}" type="datetime1">
              <a:rPr lang="cs-CZ" smtClean="0"/>
              <a:t>5. 5. 2017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7" grpId="0" build="p" autoUpdateAnimBg="0" advAuto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147248" cy="634082"/>
          </a:xfrm>
        </p:spPr>
        <p:txBody>
          <a:bodyPr>
            <a:normAutofit/>
          </a:bodyPr>
          <a:lstStyle>
            <a:lvl1pPr algn="l">
              <a:defRPr sz="3000" b="1" i="0" baseline="0">
                <a:solidFill>
                  <a:srgbClr val="000099"/>
                </a:solidFill>
              </a:defRPr>
            </a:lvl1pPr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Tx/>
              <a:defRPr sz="1800" b="1" i="0" baseline="0">
                <a:solidFill>
                  <a:srgbClr val="000000"/>
                </a:solidFill>
              </a:defRPr>
            </a:lvl1pPr>
            <a:lvl2pPr>
              <a:buClrTx/>
              <a:defRPr sz="1800" b="1" i="0" baseline="0">
                <a:solidFill>
                  <a:srgbClr val="000000"/>
                </a:solidFill>
              </a:defRPr>
            </a:lvl2pPr>
            <a:lvl3pPr>
              <a:buClrTx/>
              <a:defRPr sz="1800" b="1" i="0" baseline="0">
                <a:solidFill>
                  <a:srgbClr val="000000"/>
                </a:solidFill>
              </a:defRPr>
            </a:lvl3pPr>
            <a:lvl4pPr>
              <a:buClrTx/>
              <a:defRPr sz="1800" b="1" i="0" baseline="0">
                <a:solidFill>
                  <a:srgbClr val="000000"/>
                </a:solidFill>
              </a:defRPr>
            </a:lvl4pPr>
            <a:lvl5pPr>
              <a:buClrTx/>
              <a:defRPr sz="1800" b="1" i="0" baseline="0"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5072-E67A-4621-B933-0EBFBE56A2FA}" type="datetime1">
              <a:rPr lang="cs-CZ" smtClean="0"/>
              <a:t>5. 5. 2017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8B2C-9AF4-454C-8AD3-40187830669A}" type="datetime1">
              <a:rPr lang="cs-CZ" smtClean="0"/>
              <a:t>5. 5. 2017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2081-20AB-4377-9D44-FF7E7998A049}" type="datetime1">
              <a:rPr lang="cs-CZ" smtClean="0"/>
              <a:t>5. 5. 2017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75F3-56A9-42D4-9EB4-9836DC0DCDAB}" type="datetime1">
              <a:rPr lang="cs-CZ" smtClean="0"/>
              <a:t>5. 5. 2017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334F-580C-43BF-9AAA-C3521DCEC4E9}" type="datetime1">
              <a:rPr lang="cs-CZ" smtClean="0"/>
              <a:t>5. 5. 2017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8586AD-6117-4A23-9229-1EC95F7D4131}" type="datetime1">
              <a:rPr lang="cs-CZ" smtClean="0"/>
              <a:t>5. 5. 2017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538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3FD9-7CE4-4EDF-9CF1-59AECBC4029E}" type="datetime1">
              <a:rPr lang="cs-CZ" smtClean="0"/>
              <a:t>5. 5. 2017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C07E6E5-40D2-4CE9-A343-A368A053BAB5}" type="datetime1">
              <a:rPr lang="cs-CZ" smtClean="0"/>
              <a:t>5. 5. 2017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A911-147F-462A-9B67-96246042187C}" type="datetime1">
              <a:rPr lang="cs-CZ" smtClean="0"/>
              <a:t>5. 5. 2017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8C60-5769-4C88-8C8A-039B5127ABD3}" type="datetime1">
              <a:rPr lang="cs-CZ" smtClean="0"/>
              <a:t>5. 5. 2017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D30FF3-1407-4CFE-90E2-471A13DAD242}" type="datetime1">
              <a:rPr lang="cs-CZ" smtClean="0"/>
              <a:t>5. 5. 2017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77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14977-2362-4168-BCFC-7CE98D5477D0}" type="datetime1">
              <a:rPr lang="cs-CZ" smtClean="0"/>
              <a:t>5. 5. 2017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27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5A13C-785F-42FA-8950-04B4E4AFB4F6}" type="datetime1">
              <a:rPr lang="cs-CZ" smtClean="0"/>
              <a:t>5. 5. 2017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5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90EE47-0073-4527-BFCF-ABCDF35C55B4}" type="datetime1">
              <a:rPr lang="cs-CZ" smtClean="0"/>
              <a:t>5. 5. 2017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42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AC1C7E-BB0A-4A0F-9DFA-25E7415F098E}" type="datetime1">
              <a:rPr lang="cs-CZ" smtClean="0"/>
              <a:t>5. 5. 2017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91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4A676-9E2A-4DD4-9ABD-CA920D9B366D}" type="datetime1">
              <a:rPr lang="cs-CZ" smtClean="0"/>
              <a:t>5. 5. 2017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1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F80EDF-0A6A-4065-ACB6-168E43F2004A}" type="datetime1">
              <a:rPr lang="cs-CZ" smtClean="0"/>
              <a:t>5. 5. 2017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60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/>
            </a:lvl1pPr>
          </a:lstStyle>
          <a:p>
            <a:fld id="{04DB25D7-EF20-44BA-90CE-17371DB1FB0E}" type="datetime1">
              <a:rPr lang="cs-CZ" smtClean="0"/>
              <a:t>5. 5. 2017</a:t>
            </a:fld>
            <a:endParaRPr lang="cs-CZ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/>
            </a:lvl1pPr>
          </a:lstStyle>
          <a:p>
            <a:endParaRPr lang="cs-CZ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/>
            </a:lvl1pPr>
          </a:lstStyle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E774D6-83D3-4576-BB59-247F851EC6B0}" type="datetime1">
              <a:rPr lang="cs-CZ" smtClean="0"/>
              <a:t>5. 5. 2017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0506EA6-A5F0-47CB-B942-9378C7CE951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11764" y="914349"/>
            <a:ext cx="9155764" cy="1440160"/>
            <a:chOff x="0" y="1196752"/>
            <a:chExt cx="9155764" cy="1666117"/>
          </a:xfrm>
        </p:grpSpPr>
        <p:sp>
          <p:nvSpPr>
            <p:cNvPr id="5" name="Obdélník 4"/>
            <p:cNvSpPr/>
            <p:nvPr/>
          </p:nvSpPr>
          <p:spPr>
            <a:xfrm>
              <a:off x="0" y="1196752"/>
              <a:ext cx="9155764" cy="16661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17" b="21150"/>
            <a:stretch/>
          </p:blipFill>
          <p:spPr>
            <a:xfrm>
              <a:off x="899592" y="1196752"/>
              <a:ext cx="4672584" cy="1650397"/>
            </a:xfrm>
            <a:prstGeom prst="rect">
              <a:avLst/>
            </a:prstGeom>
          </p:spPr>
        </p:pic>
      </p:grpSp>
      <p:sp>
        <p:nvSpPr>
          <p:cNvPr id="2" name="Obdélník 1"/>
          <p:cNvSpPr/>
          <p:nvPr/>
        </p:nvSpPr>
        <p:spPr>
          <a:xfrm>
            <a:off x="0" y="5956192"/>
            <a:ext cx="6715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Biology Centre, Czech </a:t>
            </a:r>
            <a:r>
              <a:rPr lang="cs-CZ" sz="2400" b="1" dirty="0" err="1" smtClean="0">
                <a:solidFill>
                  <a:srgbClr val="000000"/>
                </a:solidFill>
                <a:latin typeface="Helvetica" panose="020B0604020202020204" pitchFamily="34" charset="0"/>
              </a:rPr>
              <a:t>Academy</a:t>
            </a:r>
            <a:r>
              <a:rPr lang="cs-CZ" sz="2400" b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cs-CZ" sz="2400" b="1" dirty="0" err="1" smtClean="0">
                <a:solidFill>
                  <a:srgbClr val="000000"/>
                </a:solidFill>
                <a:latin typeface="Helvetica" panose="020B0604020202020204" pitchFamily="34" charset="0"/>
              </a:rPr>
              <a:t>of</a:t>
            </a:r>
            <a:r>
              <a:rPr lang="cs-CZ" sz="2400" b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cs-CZ" sz="2400" b="1" dirty="0" err="1" smtClean="0">
                <a:solidFill>
                  <a:srgbClr val="000000"/>
                </a:solidFill>
                <a:latin typeface="Helvetica" panose="020B0604020202020204" pitchFamily="34" charset="0"/>
              </a:rPr>
              <a:t>Sciences</a:t>
            </a:r>
            <a:endParaRPr lang="cs-CZ" sz="2400" b="1" dirty="0" smtClean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Ceske Budejovice, Czech Republic</a:t>
            </a:r>
            <a:endParaRPr lang="cs-CZ" sz="2400" b="1" dirty="0" smtClean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26108" y="4395851"/>
            <a:ext cx="7770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Petr </a:t>
            </a:r>
            <a:r>
              <a:rPr lang="cs-CZ" sz="3200" b="1" dirty="0" smtClean="0">
                <a:solidFill>
                  <a:srgbClr val="000099"/>
                </a:solidFill>
              </a:rPr>
              <a:t>Š</a:t>
            </a:r>
            <a:r>
              <a:rPr lang="en-US" sz="3200" b="1" dirty="0" err="1" smtClean="0">
                <a:solidFill>
                  <a:srgbClr val="000099"/>
                </a:solidFill>
              </a:rPr>
              <a:t>imek</a:t>
            </a:r>
            <a:r>
              <a:rPr lang="cs-CZ" sz="3200" b="1" dirty="0" smtClean="0">
                <a:solidFill>
                  <a:srgbClr val="000099"/>
                </a:solidFill>
              </a:rPr>
              <a:t>, Wolfgang Buchberger</a:t>
            </a:r>
            <a:endParaRPr lang="en-US" sz="3200" b="1" dirty="0" smtClean="0">
              <a:solidFill>
                <a:srgbClr val="000099"/>
              </a:solidFill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48" y="5040705"/>
            <a:ext cx="2183160" cy="18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677436" y="221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</a:rPr>
              <a:t>ČB, 22.03.2017, 13h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endParaRPr lang="cs-CZ" b="1" dirty="0" smtClean="0">
              <a:solidFill>
                <a:srgbClr val="000000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" y="-27446"/>
            <a:ext cx="2183973" cy="936167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435" y="-7687"/>
            <a:ext cx="2183789" cy="890863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34" y="-21817"/>
            <a:ext cx="2266830" cy="963956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-51115" y="331754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 smtClean="0">
                <a:solidFill>
                  <a:srgbClr val="FF0066"/>
                </a:solidFill>
              </a:rPr>
              <a:t>Kick-Off</a:t>
            </a:r>
            <a:r>
              <a:rPr lang="cs-CZ" sz="3600" b="1" dirty="0" smtClean="0">
                <a:solidFill>
                  <a:srgbClr val="FF0066"/>
                </a:solidFill>
              </a:rPr>
              <a:t> Meeting</a:t>
            </a:r>
            <a:r>
              <a:rPr lang="en-US" sz="3600" dirty="0"/>
              <a:t>	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655563" y="2554220"/>
            <a:ext cx="7614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rgbClr val="000000"/>
                </a:solidFill>
              </a:rPr>
              <a:t>Project ERDF CZAT52, </a:t>
            </a:r>
            <a:r>
              <a:rPr lang="cs-CZ" sz="3600" b="1" dirty="0" err="1">
                <a:solidFill>
                  <a:srgbClr val="000000"/>
                </a:solidFill>
              </a:rPr>
              <a:t>Metabo</a:t>
            </a:r>
            <a:r>
              <a:rPr lang="cs-CZ" sz="3600" b="1" dirty="0">
                <a:solidFill>
                  <a:srgbClr val="000000"/>
                </a:solidFill>
              </a:rPr>
              <a:t>-BL</a:t>
            </a:r>
          </a:p>
        </p:txBody>
      </p:sp>
    </p:spTree>
    <p:extLst>
      <p:ext uri="{BB962C8B-B14F-4D97-AF65-F5344CB8AC3E}">
        <p14:creationId xmlns:p14="http://schemas.microsoft.com/office/powerpoint/2010/main" val="3988335434"/>
      </p:ext>
    </p:extLst>
  </p:cSld>
  <p:clrMapOvr>
    <a:masterClrMapping/>
  </p:clrMapOvr>
  <p:transition advTm="986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48448"/>
            <a:ext cx="7200799" cy="360040"/>
          </a:xfrm>
        </p:spPr>
        <p:txBody>
          <a:bodyPr>
            <a:noAutofit/>
          </a:bodyPr>
          <a:lstStyle/>
          <a:p>
            <a:pPr algn="ctr"/>
            <a:r>
              <a:rPr lang="cs-CZ" sz="2800" dirty="0" err="1" smtClean="0"/>
              <a:t>The</a:t>
            </a:r>
            <a:r>
              <a:rPr lang="cs-CZ" sz="2800" dirty="0" smtClean="0"/>
              <a:t> ERDF CZAT52 METABO-BL Project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59385" y="138336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00"/>
                </a:solidFill>
              </a:rPr>
              <a:t>Multichannel</a:t>
            </a:r>
            <a:r>
              <a:rPr lang="cs-CZ" dirty="0" smtClean="0">
                <a:solidFill>
                  <a:srgbClr val="000000"/>
                </a:solidFill>
              </a:rPr>
              <a:t> Metabolomics </a:t>
            </a:r>
            <a:r>
              <a:rPr lang="cs-CZ" dirty="0" err="1" smtClean="0">
                <a:solidFill>
                  <a:srgbClr val="000000"/>
                </a:solidFill>
              </a:rPr>
              <a:t>Analytical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Platforms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for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Quantitative</a:t>
            </a:r>
            <a:r>
              <a:rPr lang="cs-CZ" dirty="0" smtClean="0">
                <a:solidFill>
                  <a:srgbClr val="000000"/>
                </a:solidFill>
              </a:rPr>
              <a:t>, Targeted </a:t>
            </a:r>
          </a:p>
          <a:p>
            <a:r>
              <a:rPr lang="cs-CZ" dirty="0">
                <a:solidFill>
                  <a:srgbClr val="000000"/>
                </a:solidFill>
              </a:rPr>
              <a:t>	</a:t>
            </a:r>
            <a:r>
              <a:rPr lang="cs-CZ" dirty="0" smtClean="0">
                <a:solidFill>
                  <a:srgbClr val="000000"/>
                </a:solidFill>
              </a:rPr>
              <a:t>Metabolomics Research 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59385" y="80042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</a:rPr>
              <a:t>LAB1 Targeted Metabolomics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920214"/>
              </p:ext>
            </p:extLst>
          </p:nvPr>
        </p:nvGraphicFramePr>
        <p:xfrm>
          <a:off x="299040" y="2734922"/>
          <a:ext cx="8132762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orelDRAW" r:id="rId5" imgW="8671680" imgH="1745280" progId="CorelDraw.Graphic.16">
                  <p:embed/>
                </p:oleObj>
              </mc:Choice>
              <mc:Fallback>
                <p:oleObj name="CorelDRAW" r:id="rId5" imgW="8671680" imgH="174528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9040" y="2734922"/>
                        <a:ext cx="8132762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159385" y="2119849"/>
            <a:ext cx="840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0000"/>
                </a:solidFill>
              </a:rPr>
              <a:t>Channel</a:t>
            </a:r>
            <a:r>
              <a:rPr lang="cs-CZ" sz="2400" b="1" dirty="0" smtClean="0">
                <a:solidFill>
                  <a:srgbClr val="000000"/>
                </a:solidFill>
              </a:rPr>
              <a:t> 1: UHPLC-</a:t>
            </a:r>
            <a:r>
              <a:rPr lang="cs-CZ" sz="2400" b="1" dirty="0" err="1" smtClean="0">
                <a:solidFill>
                  <a:srgbClr val="000000"/>
                </a:solidFill>
              </a:rPr>
              <a:t>QqQ</a:t>
            </a:r>
            <a:r>
              <a:rPr lang="cs-CZ" sz="2400" b="1" dirty="0" smtClean="0">
                <a:solidFill>
                  <a:srgbClr val="000000"/>
                </a:solidFill>
              </a:rPr>
              <a:t> MS/MS MRM (+ESI, </a:t>
            </a:r>
            <a:r>
              <a:rPr lang="cs-CZ" sz="2400" b="1" dirty="0" err="1" smtClean="0">
                <a:solidFill>
                  <a:srgbClr val="000000"/>
                </a:solidFill>
              </a:rPr>
              <a:t>negESI</a:t>
            </a:r>
            <a:r>
              <a:rPr lang="cs-CZ" sz="2400" b="1" dirty="0" smtClean="0">
                <a:solidFill>
                  <a:srgbClr val="000000"/>
                </a:solidFill>
              </a:rPr>
              <a:t>)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04393" y="4526630"/>
            <a:ext cx="8406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</a:rPr>
              <a:t>Major </a:t>
            </a:r>
            <a:r>
              <a:rPr lang="cs-CZ" sz="2000" b="1" dirty="0" err="1" smtClean="0">
                <a:solidFill>
                  <a:srgbClr val="000000"/>
                </a:solidFill>
              </a:rPr>
              <a:t>Applications</a:t>
            </a:r>
            <a:r>
              <a:rPr lang="cs-CZ" sz="2000" b="1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RP-UHPLC-MRM </a:t>
            </a:r>
            <a:r>
              <a:rPr lang="cs-CZ" dirty="0" err="1" smtClean="0">
                <a:solidFill>
                  <a:srgbClr val="000000"/>
                </a:solidFill>
              </a:rPr>
              <a:t>for</a:t>
            </a:r>
            <a:r>
              <a:rPr lang="cs-CZ" dirty="0" smtClean="0">
                <a:solidFill>
                  <a:srgbClr val="000000"/>
                </a:solidFill>
              </a:rPr>
              <a:t> Protic Metabolites (RCF Metabolite Labeling)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RP(</a:t>
            </a:r>
            <a:r>
              <a:rPr lang="cs-CZ" dirty="0" err="1" smtClean="0">
                <a:solidFill>
                  <a:srgbClr val="000000"/>
                </a:solidFill>
              </a:rPr>
              <a:t>mixed</a:t>
            </a:r>
            <a:r>
              <a:rPr lang="cs-CZ" dirty="0" smtClean="0">
                <a:solidFill>
                  <a:srgbClr val="000000"/>
                </a:solidFill>
              </a:rPr>
              <a:t>)-UHPLC-MRM </a:t>
            </a:r>
            <a:r>
              <a:rPr lang="cs-CZ" dirty="0" err="1" smtClean="0">
                <a:solidFill>
                  <a:srgbClr val="000000"/>
                </a:solidFill>
              </a:rPr>
              <a:t>for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Steroids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RP-UHPLC-MRM </a:t>
            </a:r>
            <a:r>
              <a:rPr lang="cs-CZ" dirty="0" err="1" smtClean="0">
                <a:solidFill>
                  <a:srgbClr val="000000"/>
                </a:solidFill>
              </a:rPr>
              <a:t>for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Small</a:t>
            </a:r>
            <a:r>
              <a:rPr lang="cs-CZ" dirty="0" smtClean="0">
                <a:solidFill>
                  <a:srgbClr val="000000"/>
                </a:solidFill>
              </a:rPr>
              <a:t>, </a:t>
            </a:r>
            <a:r>
              <a:rPr lang="cs-CZ" dirty="0" err="1" smtClean="0">
                <a:solidFill>
                  <a:srgbClr val="000000"/>
                </a:solidFill>
              </a:rPr>
              <a:t>Labile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M</a:t>
            </a:r>
            <a:r>
              <a:rPr lang="cs-CZ" dirty="0" smtClean="0">
                <a:solidFill>
                  <a:srgbClr val="000000"/>
                </a:solidFill>
              </a:rPr>
              <a:t>etabolites (RHA Metabolite Labeling)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HILIC UHPLC-MRM </a:t>
            </a:r>
            <a:r>
              <a:rPr lang="cs-CZ" dirty="0" err="1" smtClean="0">
                <a:solidFill>
                  <a:srgbClr val="000000"/>
                </a:solidFill>
              </a:rPr>
              <a:t>for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Ionic</a:t>
            </a:r>
            <a:r>
              <a:rPr lang="cs-CZ" dirty="0" smtClean="0">
                <a:solidFill>
                  <a:srgbClr val="000000"/>
                </a:solidFill>
              </a:rPr>
              <a:t> Metabolites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48448"/>
            <a:ext cx="7200799" cy="360040"/>
          </a:xfrm>
        </p:spPr>
        <p:txBody>
          <a:bodyPr>
            <a:noAutofit/>
          </a:bodyPr>
          <a:lstStyle/>
          <a:p>
            <a:pPr algn="ctr"/>
            <a:r>
              <a:rPr lang="cs-CZ" sz="2800" dirty="0" err="1" smtClean="0"/>
              <a:t>The</a:t>
            </a:r>
            <a:r>
              <a:rPr lang="cs-CZ" sz="2800" dirty="0" smtClean="0"/>
              <a:t> ERDF CZAT52 METABO-BL Project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59385" y="800428"/>
            <a:ext cx="455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</a:rPr>
              <a:t>LAB1 Targeted Metabolomics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27472" y="1560484"/>
            <a:ext cx="840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0000"/>
                </a:solidFill>
              </a:rPr>
              <a:t>Channel</a:t>
            </a:r>
            <a:r>
              <a:rPr lang="cs-CZ" sz="2400" b="1" dirty="0" smtClean="0">
                <a:solidFill>
                  <a:srgbClr val="000000"/>
                </a:solidFill>
              </a:rPr>
              <a:t> 2: SFC-</a:t>
            </a:r>
            <a:r>
              <a:rPr lang="cs-CZ" sz="2400" b="1" dirty="0" err="1" smtClean="0">
                <a:solidFill>
                  <a:srgbClr val="000000"/>
                </a:solidFill>
              </a:rPr>
              <a:t>QqQ</a:t>
            </a:r>
            <a:r>
              <a:rPr lang="cs-CZ" sz="2400" b="1" dirty="0" smtClean="0">
                <a:solidFill>
                  <a:srgbClr val="000000"/>
                </a:solidFill>
              </a:rPr>
              <a:t> MS/MS MRM (+ESI, </a:t>
            </a:r>
            <a:r>
              <a:rPr lang="cs-CZ" sz="2400" b="1" dirty="0" err="1" smtClean="0">
                <a:solidFill>
                  <a:srgbClr val="000000"/>
                </a:solidFill>
              </a:rPr>
              <a:t>negESI</a:t>
            </a:r>
            <a:r>
              <a:rPr lang="cs-CZ" sz="2400" b="1" dirty="0" smtClean="0">
                <a:solidFill>
                  <a:srgbClr val="000000"/>
                </a:solidFill>
              </a:rPr>
              <a:t>)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69582" y="4832624"/>
            <a:ext cx="84069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</a:rPr>
              <a:t>Major </a:t>
            </a:r>
            <a:r>
              <a:rPr lang="cs-CZ" sz="2000" b="1" dirty="0" err="1" smtClean="0">
                <a:solidFill>
                  <a:srgbClr val="000000"/>
                </a:solidFill>
              </a:rPr>
              <a:t>Applications</a:t>
            </a:r>
            <a:r>
              <a:rPr lang="cs-CZ" sz="2000" b="1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SFC-MRM </a:t>
            </a:r>
            <a:r>
              <a:rPr lang="cs-CZ" dirty="0" err="1" smtClean="0">
                <a:solidFill>
                  <a:srgbClr val="000000"/>
                </a:solidFill>
              </a:rPr>
              <a:t>for</a:t>
            </a:r>
            <a:r>
              <a:rPr lang="cs-CZ" dirty="0" smtClean="0">
                <a:solidFill>
                  <a:srgbClr val="000000"/>
                </a:solidFill>
              </a:rPr>
              <a:t> Protic Metabolites (RCF Metabolite Labeling)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SFC-MRM </a:t>
            </a:r>
            <a:r>
              <a:rPr lang="cs-CZ" dirty="0" err="1" smtClean="0">
                <a:solidFill>
                  <a:srgbClr val="000000"/>
                </a:solidFill>
              </a:rPr>
              <a:t>for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Steroids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SFC-MRM </a:t>
            </a:r>
            <a:r>
              <a:rPr lang="cs-CZ" dirty="0" err="1" smtClean="0">
                <a:solidFill>
                  <a:srgbClr val="000000"/>
                </a:solidFill>
              </a:rPr>
              <a:t>for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Lipids</a:t>
            </a:r>
            <a:endParaRPr lang="cs-CZ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721414"/>
              </p:ext>
            </p:extLst>
          </p:nvPr>
        </p:nvGraphicFramePr>
        <p:xfrm>
          <a:off x="323528" y="2314089"/>
          <a:ext cx="7613862" cy="1857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orelDRAW" r:id="rId5" imgW="10076760" imgH="2455560" progId="CorelDraw.Graphic.16">
                  <p:embed/>
                </p:oleObj>
              </mc:Choice>
              <mc:Fallback>
                <p:oleObj name="CorelDRAW" r:id="rId5" imgW="10076760" imgH="245556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2314089"/>
                        <a:ext cx="7613862" cy="1857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48448"/>
            <a:ext cx="7200799" cy="360040"/>
          </a:xfrm>
        </p:spPr>
        <p:txBody>
          <a:bodyPr>
            <a:noAutofit/>
          </a:bodyPr>
          <a:lstStyle/>
          <a:p>
            <a:pPr algn="ctr"/>
            <a:r>
              <a:rPr lang="cs-CZ" sz="2800" dirty="0" err="1" smtClean="0"/>
              <a:t>The</a:t>
            </a:r>
            <a:r>
              <a:rPr lang="cs-CZ" sz="2800" dirty="0" smtClean="0"/>
              <a:t> ERDF CZAT52 METABO-BL Project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95524" y="830856"/>
            <a:ext cx="799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</a:rPr>
              <a:t>LAB2 Nontargeted Metabolomics (JKU)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27472" y="1426814"/>
            <a:ext cx="840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0000"/>
                </a:solidFill>
              </a:rPr>
              <a:t>Channel</a:t>
            </a:r>
            <a:r>
              <a:rPr lang="cs-CZ" sz="2400" b="1" dirty="0" smtClean="0">
                <a:solidFill>
                  <a:srgbClr val="000000"/>
                </a:solidFill>
              </a:rPr>
              <a:t>: CE-Q-TOF HRMS (+ESI, </a:t>
            </a:r>
            <a:r>
              <a:rPr lang="cs-CZ" sz="2400" b="1" dirty="0" err="1" smtClean="0">
                <a:solidFill>
                  <a:srgbClr val="000000"/>
                </a:solidFill>
              </a:rPr>
              <a:t>negESI</a:t>
            </a:r>
            <a:r>
              <a:rPr lang="cs-CZ" sz="2400" b="1" dirty="0" smtClean="0">
                <a:solidFill>
                  <a:srgbClr val="000000"/>
                </a:solidFill>
              </a:rPr>
              <a:t>)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5744956"/>
            <a:ext cx="84069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</a:rPr>
              <a:t>Major </a:t>
            </a:r>
            <a:r>
              <a:rPr lang="cs-CZ" sz="2000" b="1" dirty="0" err="1" smtClean="0">
                <a:solidFill>
                  <a:srgbClr val="000000"/>
                </a:solidFill>
              </a:rPr>
              <a:t>Applications</a:t>
            </a:r>
            <a:r>
              <a:rPr lang="cs-CZ" sz="2000" b="1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Profiling of </a:t>
            </a:r>
            <a:r>
              <a:rPr lang="cs-CZ" dirty="0" err="1" smtClean="0">
                <a:solidFill>
                  <a:srgbClr val="000000"/>
                </a:solidFill>
              </a:rPr>
              <a:t>Ionic</a:t>
            </a:r>
            <a:r>
              <a:rPr lang="cs-CZ" dirty="0" smtClean="0">
                <a:solidFill>
                  <a:srgbClr val="000000"/>
                </a:solidFill>
              </a:rPr>
              <a:t> Metabolites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27472" y="2364285"/>
            <a:ext cx="33843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</a:rPr>
              <a:t>JKU, </a:t>
            </a:r>
            <a:r>
              <a:rPr lang="cs-CZ" b="1" dirty="0" err="1" smtClean="0">
                <a:solidFill>
                  <a:srgbClr val="000000"/>
                </a:solidFill>
              </a:rPr>
              <a:t>pls</a:t>
            </a:r>
            <a:r>
              <a:rPr lang="cs-CZ" b="1" dirty="0" smtClean="0">
                <a:solidFill>
                  <a:srgbClr val="000000"/>
                </a:solidFill>
              </a:rPr>
              <a:t>, </a:t>
            </a:r>
            <a:r>
              <a:rPr lang="cs-CZ" b="1" dirty="0" err="1" smtClean="0">
                <a:solidFill>
                  <a:srgbClr val="000000"/>
                </a:solidFill>
              </a:rPr>
              <a:t>add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your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scheme</a:t>
            </a:r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91680" y="147347"/>
            <a:ext cx="609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Metabolite Coverage</a:t>
            </a:r>
            <a:r>
              <a:rPr lang="cs-CZ" sz="2400" b="1" dirty="0">
                <a:solidFill>
                  <a:srgbClr val="000000"/>
                </a:solidFill>
              </a:rPr>
              <a:t> </a:t>
            </a:r>
            <a:r>
              <a:rPr lang="cs-CZ" sz="2400" b="1" dirty="0" err="1" smtClean="0">
                <a:solidFill>
                  <a:srgbClr val="000000"/>
                </a:solidFill>
              </a:rPr>
              <a:t>Expansion</a:t>
            </a:r>
            <a:r>
              <a:rPr lang="cs-CZ" sz="24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cs-CZ" sz="2400" b="1" dirty="0" smtClean="0">
                <a:solidFill>
                  <a:srgbClr val="000000"/>
                </a:solidFill>
              </a:rPr>
              <a:t>A </a:t>
            </a:r>
            <a:r>
              <a:rPr lang="cs-CZ" sz="2400" b="1" dirty="0" err="1" smtClean="0">
                <a:solidFill>
                  <a:srgbClr val="000000"/>
                </a:solidFill>
              </a:rPr>
              <a:t>Discussion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71074"/>
              </p:ext>
            </p:extLst>
          </p:nvPr>
        </p:nvGraphicFramePr>
        <p:xfrm>
          <a:off x="251521" y="980728"/>
          <a:ext cx="7901879" cy="5153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576"/>
                <a:gridCol w="2665776"/>
                <a:gridCol w="2016224"/>
                <a:gridCol w="1658269"/>
                <a:gridCol w="1059034"/>
              </a:tblGrid>
              <a:tr h="1195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No.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Metabolite Class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Technology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Non-Target(S</a:t>
                      </a:r>
                      <a:r>
                        <a:rPr lang="en-US" sz="1400" kern="1200" dirty="0">
                          <a:effectLst/>
                        </a:rPr>
                        <a:t>) No.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Target</a:t>
                      </a:r>
                      <a:endParaRPr lang="cs-CZ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(Q) No.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Sugars and Polyols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GC-FID, GC-MS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Acid - bases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GC-MS, LC-MS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Chiral amino acids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GC-MS, GC-FID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Lipidic fatty acids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GC-MS, GC-FID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Phospholipids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Sterols/Tocopherols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GC-MS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Steroid conjugates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RP-LC-MS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Polar metabolites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HILIC-LC-MS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Peptides, Hormones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RP-LC-MS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Unstable metabolites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Spectrophotometry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480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853" y="1460815"/>
            <a:ext cx="10496081" cy="88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403648" y="150989"/>
            <a:ext cx="609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</a:rPr>
              <a:t>A </a:t>
            </a:r>
            <a:r>
              <a:rPr lang="cs-CZ" sz="2400" b="1" dirty="0" err="1" smtClean="0">
                <a:solidFill>
                  <a:srgbClr val="000000"/>
                </a:solidFill>
              </a:rPr>
              <a:t>Debate</a:t>
            </a:r>
            <a:r>
              <a:rPr lang="cs-CZ" sz="2400" b="1" dirty="0" smtClean="0">
                <a:solidFill>
                  <a:srgbClr val="000000"/>
                </a:solidFill>
              </a:rPr>
              <a:t> of </a:t>
            </a:r>
            <a:r>
              <a:rPr lang="cs-CZ" sz="2400" b="1" dirty="0" err="1" smtClean="0">
                <a:solidFill>
                  <a:srgbClr val="000000"/>
                </a:solidFill>
              </a:rPr>
              <a:t>the</a:t>
            </a:r>
            <a:r>
              <a:rPr lang="cs-CZ" sz="2400" b="1" dirty="0" smtClean="0">
                <a:solidFill>
                  <a:srgbClr val="000000"/>
                </a:solidFill>
              </a:rPr>
              <a:t> </a:t>
            </a:r>
            <a:r>
              <a:rPr lang="cs-CZ" sz="2400" b="1" dirty="0" err="1" smtClean="0">
                <a:solidFill>
                  <a:srgbClr val="000000"/>
                </a:solidFill>
              </a:rPr>
              <a:t>Other</a:t>
            </a:r>
            <a:r>
              <a:rPr lang="cs-CZ" sz="2400" b="1" dirty="0" smtClean="0">
                <a:solidFill>
                  <a:srgbClr val="000000"/>
                </a:solidFill>
              </a:rPr>
              <a:t> </a:t>
            </a:r>
            <a:r>
              <a:rPr lang="cs-CZ" sz="2400" b="1" dirty="0" err="1" smtClean="0">
                <a:solidFill>
                  <a:srgbClr val="000000"/>
                </a:solidFill>
              </a:rPr>
              <a:t>Issues</a:t>
            </a:r>
            <a:endParaRPr lang="cs-CZ" sz="2400" b="1" dirty="0" smtClean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853" y="1460815"/>
            <a:ext cx="10496081" cy="88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ovéPole 1"/>
          <p:cNvSpPr txBox="1"/>
          <p:nvPr/>
        </p:nvSpPr>
        <p:spPr>
          <a:xfrm>
            <a:off x="611560" y="980728"/>
            <a:ext cx="7922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000000"/>
                </a:solidFill>
              </a:rPr>
              <a:t>Time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Schedules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Joint Research </a:t>
            </a:r>
            <a:r>
              <a:rPr lang="cs-CZ" dirty="0" err="1" smtClean="0">
                <a:solidFill>
                  <a:srgbClr val="000000"/>
                </a:solidFill>
              </a:rPr>
              <a:t>Teams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000000"/>
                </a:solidFill>
              </a:rPr>
              <a:t>Training</a:t>
            </a:r>
            <a:r>
              <a:rPr lang="cs-CZ" dirty="0" smtClean="0">
                <a:solidFill>
                  <a:srgbClr val="000000"/>
                </a:solidFill>
              </a:rPr>
              <a:t> of </a:t>
            </a:r>
            <a:r>
              <a:rPr lang="cs-CZ" dirty="0" err="1" smtClean="0">
                <a:solidFill>
                  <a:srgbClr val="000000"/>
                </a:solidFill>
              </a:rPr>
              <a:t>People</a:t>
            </a:r>
            <a:endParaRPr lang="cs-CZ" dirty="0" smtClean="0">
              <a:solidFill>
                <a:srgbClr val="000000"/>
              </a:solidFill>
            </a:endParaRPr>
          </a:p>
          <a:p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000000"/>
                </a:solidFill>
              </a:rPr>
              <a:t>Equipment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Options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000000"/>
                </a:solidFill>
              </a:rPr>
              <a:t>Spectrometer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Budgets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000000"/>
                </a:solidFill>
              </a:rPr>
              <a:t>Cooperation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with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Strategic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Partners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000000"/>
                </a:solidFill>
              </a:rPr>
              <a:t>Cooperation</a:t>
            </a:r>
            <a:r>
              <a:rPr lang="cs-CZ" dirty="0" smtClean="0">
                <a:solidFill>
                  <a:srgbClr val="000000"/>
                </a:solidFill>
              </a:rPr>
              <a:t> in </a:t>
            </a:r>
            <a:r>
              <a:rPr lang="cs-CZ" dirty="0" err="1" smtClean="0">
                <a:solidFill>
                  <a:srgbClr val="000000"/>
                </a:solidFill>
              </a:rPr>
              <a:t>the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Donau</a:t>
            </a:r>
            <a:r>
              <a:rPr lang="cs-CZ" dirty="0" smtClean="0">
                <a:solidFill>
                  <a:srgbClr val="000000"/>
                </a:solidFill>
              </a:rPr>
              <a:t>-Vltava Region, </a:t>
            </a:r>
            <a:r>
              <a:rPr lang="cs-CZ" dirty="0" err="1" smtClean="0">
                <a:solidFill>
                  <a:srgbClr val="000000"/>
                </a:solidFill>
              </a:rPr>
              <a:t>Regensburg</a:t>
            </a:r>
            <a:r>
              <a:rPr lang="cs-CZ" dirty="0" smtClean="0">
                <a:solidFill>
                  <a:srgbClr val="000000"/>
                </a:solidFill>
              </a:rPr>
              <a:t>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24190" y="1058693"/>
            <a:ext cx="8956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99"/>
                </a:solidFill>
              </a:rPr>
              <a:t>Project ERDF CZAT52, </a:t>
            </a:r>
            <a:r>
              <a:rPr lang="cs-CZ" sz="2800" b="1" dirty="0" err="1">
                <a:solidFill>
                  <a:srgbClr val="000099"/>
                </a:solidFill>
              </a:rPr>
              <a:t>Metabo</a:t>
            </a:r>
            <a:r>
              <a:rPr lang="cs-CZ" sz="2800" b="1" dirty="0">
                <a:solidFill>
                  <a:srgbClr val="000099"/>
                </a:solidFill>
              </a:rPr>
              <a:t>-BL</a:t>
            </a:r>
          </a:p>
          <a:p>
            <a:endParaRPr lang="cs-CZ" b="1" dirty="0" smtClean="0">
              <a:solidFill>
                <a:srgbClr val="000099"/>
              </a:solidFill>
            </a:endParaRPr>
          </a:p>
          <a:p>
            <a:r>
              <a:rPr lang="cs-CZ" sz="2400" b="1" dirty="0" err="1" smtClean="0">
                <a:solidFill>
                  <a:srgbClr val="000099"/>
                </a:solidFill>
              </a:rPr>
              <a:t>The</a:t>
            </a:r>
            <a:r>
              <a:rPr lang="cs-CZ" sz="2400" b="1" dirty="0" smtClean="0">
                <a:solidFill>
                  <a:srgbClr val="000099"/>
                </a:solidFill>
              </a:rPr>
              <a:t> </a:t>
            </a:r>
            <a:r>
              <a:rPr lang="cs-CZ" sz="2400" b="1" dirty="0" err="1" smtClean="0">
                <a:solidFill>
                  <a:srgbClr val="000099"/>
                </a:solidFill>
              </a:rPr>
              <a:t>Kick-Off</a:t>
            </a:r>
            <a:r>
              <a:rPr lang="cs-CZ" sz="2400" b="1" dirty="0" smtClean="0">
                <a:solidFill>
                  <a:srgbClr val="000099"/>
                </a:solidFill>
              </a:rPr>
              <a:t> Meeting Program (22.03.2017, 13 h)</a:t>
            </a:r>
            <a:endParaRPr lang="en-US" sz="2400" b="1" dirty="0" smtClean="0">
              <a:solidFill>
                <a:srgbClr val="00009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24190" y="2711763"/>
            <a:ext cx="84167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Meeting </a:t>
            </a:r>
            <a:r>
              <a:rPr lang="cs-CZ" b="1" dirty="0" err="1" smtClean="0">
                <a:solidFill>
                  <a:srgbClr val="000000"/>
                </a:solidFill>
              </a:rPr>
              <a:t>Together</a:t>
            </a:r>
            <a:r>
              <a:rPr lang="cs-CZ" b="1" dirty="0" smtClean="0">
                <a:solidFill>
                  <a:srgbClr val="000000"/>
                </a:solidFill>
              </a:rPr>
              <a:t> (</a:t>
            </a:r>
            <a:r>
              <a:rPr lang="cs-CZ" b="1" dirty="0" err="1" smtClean="0">
                <a:solidFill>
                  <a:srgbClr val="00B050"/>
                </a:solidFill>
              </a:rPr>
              <a:t>Refreshment</a:t>
            </a:r>
            <a:r>
              <a:rPr lang="cs-CZ" b="1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</a:rPr>
              <a:t>Introduction</a:t>
            </a:r>
            <a:r>
              <a:rPr lang="cs-CZ" b="1" dirty="0" smtClean="0">
                <a:solidFill>
                  <a:srgbClr val="000000"/>
                </a:solidFill>
              </a:rPr>
              <a:t> of </a:t>
            </a:r>
            <a:r>
              <a:rPr lang="cs-CZ" b="1" dirty="0" err="1" smtClean="0">
                <a:solidFill>
                  <a:srgbClr val="000000"/>
                </a:solidFill>
              </a:rPr>
              <a:t>Key</a:t>
            </a:r>
            <a:r>
              <a:rPr lang="cs-CZ" b="1" dirty="0" smtClean="0">
                <a:solidFill>
                  <a:srgbClr val="000000"/>
                </a:solidFill>
              </a:rPr>
              <a:t> Project </a:t>
            </a:r>
            <a:r>
              <a:rPr lang="cs-CZ" b="1" dirty="0" err="1" smtClean="0">
                <a:solidFill>
                  <a:srgbClr val="000000"/>
                </a:solidFill>
              </a:rPr>
              <a:t>Persons</a:t>
            </a:r>
            <a:r>
              <a:rPr lang="cs-CZ" b="1" dirty="0" smtClean="0">
                <a:solidFill>
                  <a:srgbClr val="000000"/>
                </a:solidFill>
              </a:rPr>
              <a:t> and </a:t>
            </a:r>
            <a:r>
              <a:rPr lang="cs-CZ" b="1" dirty="0" err="1" smtClean="0">
                <a:solidFill>
                  <a:srgbClr val="000000"/>
                </a:solidFill>
              </a:rPr>
              <a:t>their</a:t>
            </a:r>
            <a:r>
              <a:rPr lang="cs-CZ" b="1" dirty="0" smtClean="0">
                <a:solidFill>
                  <a:srgbClr val="000000"/>
                </a:solidFill>
              </a:rPr>
              <a:t> Role in </a:t>
            </a: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Project</a:t>
            </a:r>
          </a:p>
          <a:p>
            <a:endParaRPr lang="cs-CZ" b="1" dirty="0" smtClean="0">
              <a:solidFill>
                <a:srgbClr val="000000"/>
              </a:solidFill>
            </a:endParaRPr>
          </a:p>
          <a:p>
            <a:endParaRPr lang="cs-CZ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Project </a:t>
            </a:r>
            <a:r>
              <a:rPr lang="cs-CZ" b="1" dirty="0" err="1" smtClean="0">
                <a:solidFill>
                  <a:srgbClr val="000000"/>
                </a:solidFill>
              </a:rPr>
              <a:t>Administration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Without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Restrictions</a:t>
            </a:r>
            <a:r>
              <a:rPr lang="cs-CZ" b="1" dirty="0" smtClean="0">
                <a:solidFill>
                  <a:srgbClr val="000000"/>
                </a:solidFill>
              </a:rPr>
              <a:t>:</a:t>
            </a:r>
          </a:p>
          <a:p>
            <a:r>
              <a:rPr lang="cs-CZ" b="1" dirty="0">
                <a:solidFill>
                  <a:srgbClr val="000000"/>
                </a:solidFill>
              </a:rPr>
              <a:t>	</a:t>
            </a:r>
            <a:r>
              <a:rPr lang="cs-CZ" b="1" dirty="0" smtClean="0">
                <a:solidFill>
                  <a:srgbClr val="000000"/>
                </a:solidFill>
              </a:rPr>
              <a:t>- </a:t>
            </a: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Project </a:t>
            </a:r>
            <a:r>
              <a:rPr lang="cs-CZ" b="1" dirty="0" err="1" smtClean="0">
                <a:solidFill>
                  <a:srgbClr val="000000"/>
                </a:solidFill>
              </a:rPr>
              <a:t>Time</a:t>
            </a:r>
            <a:r>
              <a:rPr lang="cs-CZ" b="1" dirty="0" smtClean="0">
                <a:solidFill>
                  <a:srgbClr val="000000"/>
                </a:solidFill>
              </a:rPr>
              <a:t> Schedule</a:t>
            </a:r>
          </a:p>
          <a:p>
            <a:r>
              <a:rPr lang="cs-CZ" b="1" dirty="0">
                <a:solidFill>
                  <a:srgbClr val="000000"/>
                </a:solidFill>
              </a:rPr>
              <a:t>	</a:t>
            </a:r>
            <a:r>
              <a:rPr lang="cs-CZ" b="1" dirty="0" smtClean="0">
                <a:solidFill>
                  <a:srgbClr val="000000"/>
                </a:solidFill>
              </a:rPr>
              <a:t>- </a:t>
            </a: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Project </a:t>
            </a:r>
            <a:r>
              <a:rPr lang="cs-CZ" b="1" dirty="0" err="1" smtClean="0">
                <a:solidFill>
                  <a:srgbClr val="000000"/>
                </a:solidFill>
              </a:rPr>
              <a:t>Administration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Guidelines</a:t>
            </a:r>
            <a:endParaRPr lang="cs-CZ" b="1" dirty="0" smtClean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</a:t>
            </a:r>
            <a:r>
              <a:rPr lang="cs-CZ" b="1" dirty="0" smtClean="0">
                <a:solidFill>
                  <a:srgbClr val="000000"/>
                </a:solidFill>
              </a:rPr>
              <a:t>- </a:t>
            </a: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Project </a:t>
            </a:r>
            <a:r>
              <a:rPr lang="cs-CZ" b="1" dirty="0" err="1" smtClean="0">
                <a:solidFill>
                  <a:srgbClr val="000000"/>
                </a:solidFill>
              </a:rPr>
              <a:t>Accounts</a:t>
            </a:r>
            <a:endParaRPr lang="cs-CZ" b="1" dirty="0" smtClean="0">
              <a:solidFill>
                <a:srgbClr val="000000"/>
              </a:solidFill>
            </a:endParaRPr>
          </a:p>
          <a:p>
            <a:r>
              <a:rPr lang="cs-CZ" b="1" dirty="0" smtClean="0">
                <a:solidFill>
                  <a:srgbClr val="000000"/>
                </a:solidFill>
              </a:rPr>
              <a:t>	- 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Monitoring </a:t>
            </a:r>
            <a:r>
              <a:rPr lang="cs-CZ" b="1" dirty="0" err="1">
                <a:solidFill>
                  <a:srgbClr val="000000"/>
                </a:solidFill>
              </a:rPr>
              <a:t>Periods</a:t>
            </a:r>
            <a:r>
              <a:rPr lang="cs-CZ" b="1" dirty="0">
                <a:solidFill>
                  <a:srgbClr val="000000"/>
                </a:solidFill>
              </a:rPr>
              <a:t>, Reporting</a:t>
            </a:r>
          </a:p>
          <a:p>
            <a:endParaRPr lang="cs-CZ" b="1" dirty="0">
              <a:solidFill>
                <a:srgbClr val="00000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98" y="-27384"/>
            <a:ext cx="2208698" cy="10582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378" y="-41311"/>
            <a:ext cx="2266830" cy="108607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723" y="12403"/>
            <a:ext cx="2183789" cy="10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11560" y="3429000"/>
            <a:ext cx="754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979712" y="79523"/>
            <a:ext cx="411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0099"/>
                </a:solidFill>
              </a:rPr>
              <a:t>The</a:t>
            </a:r>
            <a:r>
              <a:rPr lang="cs-CZ" sz="2400" b="1" dirty="0" smtClean="0">
                <a:solidFill>
                  <a:srgbClr val="000099"/>
                </a:solidFill>
              </a:rPr>
              <a:t> Major Project </a:t>
            </a:r>
            <a:r>
              <a:rPr lang="cs-CZ" sz="2400" b="1" dirty="0" err="1" smtClean="0">
                <a:solidFill>
                  <a:srgbClr val="000099"/>
                </a:solidFill>
              </a:rPr>
              <a:t>Aims</a:t>
            </a:r>
            <a:endParaRPr lang="en-US" sz="2400" b="1" dirty="0" smtClean="0">
              <a:solidFill>
                <a:srgbClr val="000099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2536" y="620713"/>
            <a:ext cx="8592864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</a:rPr>
              <a:t>Two</a:t>
            </a:r>
            <a:r>
              <a:rPr lang="cs-CZ" b="1" dirty="0" smtClean="0">
                <a:solidFill>
                  <a:srgbClr val="000000"/>
                </a:solidFill>
              </a:rPr>
              <a:t> New </a:t>
            </a:r>
            <a:r>
              <a:rPr lang="cs-CZ" b="1" dirty="0" err="1" smtClean="0">
                <a:solidFill>
                  <a:srgbClr val="000000"/>
                </a:solidFill>
              </a:rPr>
              <a:t>Complementary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Labs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for</a:t>
            </a:r>
            <a:r>
              <a:rPr lang="cs-CZ" b="1" dirty="0" smtClean="0">
                <a:solidFill>
                  <a:srgbClr val="000000"/>
                </a:solidFill>
              </a:rPr>
              <a:t> Metabolomics Research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CZ-AT </a:t>
            </a:r>
            <a:r>
              <a:rPr lang="cs-CZ" b="1" dirty="0" err="1" smtClean="0">
                <a:solidFill>
                  <a:srgbClr val="000000"/>
                </a:solidFill>
              </a:rPr>
              <a:t>Regional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Networking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with</a:t>
            </a:r>
            <a:r>
              <a:rPr lang="cs-CZ" b="1" dirty="0" smtClean="0">
                <a:solidFill>
                  <a:srgbClr val="000000"/>
                </a:solidFill>
              </a:rPr>
              <a:t> 6 </a:t>
            </a:r>
            <a:r>
              <a:rPr lang="cs-CZ" b="1" dirty="0" err="1" smtClean="0">
                <a:solidFill>
                  <a:srgbClr val="000000"/>
                </a:solidFill>
              </a:rPr>
              <a:t>Strategic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Partners</a:t>
            </a:r>
            <a:endParaRPr lang="cs-CZ" b="1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AT-BY-CZ </a:t>
            </a:r>
            <a:r>
              <a:rPr lang="cs-CZ" b="1" dirty="0" err="1" smtClean="0">
                <a:solidFill>
                  <a:srgbClr val="000000"/>
                </a:solidFill>
              </a:rPr>
              <a:t>Networking</a:t>
            </a:r>
            <a:r>
              <a:rPr lang="cs-CZ" b="1" dirty="0" smtClean="0">
                <a:solidFill>
                  <a:srgbClr val="000000"/>
                </a:solidFill>
              </a:rPr>
              <a:t> in </a:t>
            </a: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Donau</a:t>
            </a:r>
            <a:r>
              <a:rPr lang="cs-CZ" b="1" dirty="0" smtClean="0">
                <a:solidFill>
                  <a:srgbClr val="000000"/>
                </a:solidFill>
              </a:rPr>
              <a:t>-Vltava European </a:t>
            </a:r>
            <a:r>
              <a:rPr lang="cs-CZ" b="1" dirty="0" err="1" smtClean="0">
                <a:solidFill>
                  <a:srgbClr val="000000"/>
                </a:solidFill>
              </a:rPr>
              <a:t>Context</a:t>
            </a:r>
            <a:endParaRPr lang="cs-CZ" b="1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Cooperation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with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Regional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Proteomic</a:t>
            </a:r>
            <a:r>
              <a:rPr lang="cs-CZ" b="1" dirty="0" smtClean="0">
                <a:solidFill>
                  <a:srgbClr val="000000"/>
                </a:solidFill>
              </a:rPr>
              <a:t> and </a:t>
            </a:r>
            <a:r>
              <a:rPr lang="cs-CZ" b="1" dirty="0" err="1" smtClean="0">
                <a:solidFill>
                  <a:srgbClr val="000000"/>
                </a:solidFill>
              </a:rPr>
              <a:t>Genomics</a:t>
            </a:r>
            <a:r>
              <a:rPr lang="cs-CZ" b="1" dirty="0" smtClean="0">
                <a:solidFill>
                  <a:srgbClr val="000000"/>
                </a:solidFill>
              </a:rPr>
              <a:t> Research </a:t>
            </a:r>
            <a:r>
              <a:rPr lang="cs-CZ" b="1" dirty="0" err="1" smtClean="0">
                <a:solidFill>
                  <a:srgbClr val="000000"/>
                </a:solidFill>
              </a:rPr>
              <a:t>Groups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for</a:t>
            </a:r>
            <a:r>
              <a:rPr lang="cs-CZ" b="1" dirty="0" smtClean="0">
                <a:solidFill>
                  <a:srgbClr val="000000"/>
                </a:solidFill>
              </a:rPr>
              <a:t> Metabolomics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</a:rPr>
              <a:t>Two</a:t>
            </a:r>
            <a:r>
              <a:rPr lang="cs-CZ" b="1" dirty="0" smtClean="0">
                <a:solidFill>
                  <a:srgbClr val="000000"/>
                </a:solidFill>
              </a:rPr>
              <a:t> Joint Research </a:t>
            </a:r>
            <a:r>
              <a:rPr lang="cs-CZ" b="1" dirty="0" err="1" smtClean="0">
                <a:solidFill>
                  <a:srgbClr val="000000"/>
                </a:solidFill>
              </a:rPr>
              <a:t>Teams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for</a:t>
            </a:r>
            <a:r>
              <a:rPr lang="cs-CZ" b="1" dirty="0" smtClean="0">
                <a:solidFill>
                  <a:srgbClr val="000000"/>
                </a:solidFill>
              </a:rPr>
              <a:t> Targeted (BC) and </a:t>
            </a:r>
            <a:r>
              <a:rPr lang="cs-CZ" b="1" dirty="0" err="1" smtClean="0">
                <a:solidFill>
                  <a:srgbClr val="000000"/>
                </a:solidFill>
              </a:rPr>
              <a:t>Untargeted</a:t>
            </a:r>
            <a:r>
              <a:rPr lang="cs-CZ" b="1" dirty="0" smtClean="0">
                <a:solidFill>
                  <a:srgbClr val="000000"/>
                </a:solidFill>
              </a:rPr>
              <a:t> MX (JKU), New </a:t>
            </a:r>
            <a:r>
              <a:rPr lang="cs-CZ" b="1" dirty="0" err="1" smtClean="0">
                <a:solidFill>
                  <a:srgbClr val="000000"/>
                </a:solidFill>
              </a:rPr>
              <a:t>Sustainable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Jobs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Joint Research and </a:t>
            </a:r>
            <a:r>
              <a:rPr lang="cs-CZ" b="1" dirty="0" err="1" smtClean="0">
                <a:solidFill>
                  <a:srgbClr val="000000"/>
                </a:solidFill>
              </a:rPr>
              <a:t>Development</a:t>
            </a:r>
            <a:r>
              <a:rPr lang="cs-CZ" b="1" dirty="0" smtClean="0">
                <a:solidFill>
                  <a:srgbClr val="000000"/>
                </a:solidFill>
              </a:rPr>
              <a:t> of </a:t>
            </a:r>
            <a:r>
              <a:rPr lang="cs-CZ" b="1" dirty="0" err="1" smtClean="0">
                <a:solidFill>
                  <a:srgbClr val="000000"/>
                </a:solidFill>
              </a:rPr>
              <a:t>Complementary</a:t>
            </a:r>
            <a:r>
              <a:rPr lang="cs-CZ" b="1" dirty="0" smtClean="0">
                <a:solidFill>
                  <a:srgbClr val="000000"/>
                </a:solidFill>
              </a:rPr>
              <a:t> MX </a:t>
            </a:r>
            <a:r>
              <a:rPr lang="cs-CZ" b="1" dirty="0" err="1" smtClean="0">
                <a:solidFill>
                  <a:srgbClr val="000000"/>
                </a:solidFill>
              </a:rPr>
              <a:t>Analytical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Plarforms</a:t>
            </a:r>
            <a:endParaRPr lang="cs-CZ" b="1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</a:rPr>
              <a:t>One</a:t>
            </a:r>
            <a:r>
              <a:rPr lang="cs-CZ" b="1" dirty="0" smtClean="0">
                <a:solidFill>
                  <a:srgbClr val="000000"/>
                </a:solidFill>
              </a:rPr>
              <a:t> Joint Project Grant </a:t>
            </a:r>
            <a:r>
              <a:rPr lang="cs-CZ" b="1" dirty="0" err="1" smtClean="0">
                <a:solidFill>
                  <a:srgbClr val="000000"/>
                </a:solidFill>
              </a:rPr>
              <a:t>Application</a:t>
            </a:r>
            <a:endParaRPr lang="cs-CZ" b="1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3 Pilot Research </a:t>
            </a:r>
            <a:r>
              <a:rPr lang="cs-CZ" b="1" dirty="0" err="1" smtClean="0">
                <a:solidFill>
                  <a:srgbClr val="000000"/>
                </a:solidFill>
              </a:rPr>
              <a:t>Projects</a:t>
            </a:r>
            <a:endParaRPr lang="cs-CZ" b="1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</a:rPr>
              <a:t>Increased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Number</a:t>
            </a:r>
            <a:r>
              <a:rPr lang="cs-CZ" b="1" dirty="0" smtClean="0">
                <a:solidFill>
                  <a:srgbClr val="000000"/>
                </a:solidFill>
              </a:rPr>
              <a:t> of </a:t>
            </a:r>
            <a:r>
              <a:rPr lang="cs-CZ" b="1" dirty="0" err="1" smtClean="0">
                <a:solidFill>
                  <a:srgbClr val="000000"/>
                </a:solidFill>
              </a:rPr>
              <a:t>Excelent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Papers</a:t>
            </a:r>
            <a:r>
              <a:rPr lang="cs-CZ" b="1" dirty="0" smtClean="0">
                <a:solidFill>
                  <a:srgbClr val="000000"/>
                </a:solidFill>
              </a:rPr>
              <a:t>, 2 Joint </a:t>
            </a:r>
            <a:r>
              <a:rPr lang="cs-CZ" b="1" dirty="0" err="1" smtClean="0">
                <a:solidFill>
                  <a:srgbClr val="000000"/>
                </a:solidFill>
              </a:rPr>
              <a:t>Publication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Outputs</a:t>
            </a:r>
            <a:endParaRPr lang="cs-CZ" b="1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A Pilot Metabolomics </a:t>
            </a:r>
            <a:r>
              <a:rPr lang="cs-CZ" b="1" dirty="0" err="1" smtClean="0">
                <a:solidFill>
                  <a:srgbClr val="000000"/>
                </a:solidFill>
              </a:rPr>
              <a:t>Course</a:t>
            </a:r>
            <a:r>
              <a:rPr lang="cs-CZ" b="1" dirty="0" smtClean="0">
                <a:solidFill>
                  <a:srgbClr val="000000"/>
                </a:solidFill>
              </a:rPr>
              <a:t> in </a:t>
            </a: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Region </a:t>
            </a:r>
            <a:r>
              <a:rPr lang="cs-CZ" b="1" dirty="0" err="1" smtClean="0">
                <a:solidFill>
                  <a:srgbClr val="000000"/>
                </a:solidFill>
              </a:rPr>
              <a:t>for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Students</a:t>
            </a:r>
            <a:r>
              <a:rPr lang="cs-CZ" b="1" dirty="0" smtClean="0">
                <a:solidFill>
                  <a:srgbClr val="000000"/>
                </a:solidFill>
              </a:rPr>
              <a:t> and Public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A Long-Term </a:t>
            </a:r>
            <a:r>
              <a:rPr lang="cs-CZ" b="1" dirty="0" err="1" smtClean="0">
                <a:solidFill>
                  <a:srgbClr val="000000"/>
                </a:solidFill>
              </a:rPr>
              <a:t>Sustainability</a:t>
            </a:r>
            <a:r>
              <a:rPr lang="cs-CZ" b="1" dirty="0" smtClean="0">
                <a:solidFill>
                  <a:srgbClr val="000000"/>
                </a:solidFill>
              </a:rPr>
              <a:t> of </a:t>
            </a: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Cooperation</a:t>
            </a:r>
            <a:endParaRPr lang="cs-CZ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11560" y="3429000"/>
            <a:ext cx="754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914041"/>
              </p:ext>
            </p:extLst>
          </p:nvPr>
        </p:nvGraphicFramePr>
        <p:xfrm>
          <a:off x="386036" y="1452100"/>
          <a:ext cx="8218413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212"/>
                <a:gridCol w="3044741"/>
                <a:gridCol w="2471267"/>
                <a:gridCol w="1728193"/>
              </a:tblGrid>
              <a:tr h="237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100" dirty="0">
                          <a:effectLst/>
                        </a:rPr>
                        <a:t>YEAR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100">
                          <a:effectLst/>
                        </a:rPr>
                        <a:t>Budejovice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100">
                          <a:effectLst/>
                        </a:rPr>
                        <a:t>Linz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100" dirty="0">
                          <a:effectLst/>
                        </a:rPr>
                        <a:t>Comments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23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1.3.-28.2.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Kick-Off Meeting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Ceremonial Meeting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Meeting of all partners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Meeting of LP+PP for Discussion of Instrumentation incl. first project meeting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Meeting of LP+PP for discussion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Excursion (2d)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6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1.3.-28.2.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Excursion (2d)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</a:rPr>
                        <a:t>Minisymposium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 (1d)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Meeting of LP+PP for 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effectLst/>
                        </a:rPr>
                        <a:t>D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</a:rPr>
                        <a:t>iscussion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Metabolomics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course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effectLst/>
                        </a:rPr>
                        <a:t>: P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art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effectLst/>
                        </a:rPr>
                        <a:t> 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Meeting of all partners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Meeting of LP+PP for 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effectLst/>
                        </a:rPr>
                        <a:t>D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</a:rPr>
                        <a:t>iscussion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Metabolomics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Course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effectLst/>
                        </a:rPr>
                        <a:t>: Part 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48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1.3.-28.2.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Meeting of all partners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Meeting of LP+PP for discussion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Minisymposium</a:t>
                      </a:r>
                      <a:r>
                        <a:rPr kumimoji="0"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(1d)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Meeting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of LP+PP for discussion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1394148" y="99085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99"/>
                </a:solidFill>
              </a:rPr>
              <a:t>A List of </a:t>
            </a:r>
            <a:r>
              <a:rPr lang="cs-CZ" sz="2400" b="1" dirty="0" err="1" smtClean="0">
                <a:solidFill>
                  <a:srgbClr val="000099"/>
                </a:solidFill>
              </a:rPr>
              <a:t>Planned</a:t>
            </a:r>
            <a:r>
              <a:rPr lang="cs-CZ" sz="2400" b="1" dirty="0" smtClean="0">
                <a:solidFill>
                  <a:srgbClr val="000099"/>
                </a:solidFill>
              </a:rPr>
              <a:t> </a:t>
            </a:r>
            <a:r>
              <a:rPr lang="cs-CZ" sz="2400" b="1" dirty="0" err="1" smtClean="0">
                <a:solidFill>
                  <a:srgbClr val="000099"/>
                </a:solidFill>
              </a:rPr>
              <a:t>Meetings</a:t>
            </a:r>
            <a:r>
              <a:rPr lang="cs-CZ" sz="2400" b="1" dirty="0" smtClean="0">
                <a:solidFill>
                  <a:srgbClr val="000099"/>
                </a:solidFill>
              </a:rPr>
              <a:t>, </a:t>
            </a:r>
            <a:r>
              <a:rPr lang="cs-CZ" sz="2400" b="1" dirty="0" err="1" smtClean="0">
                <a:solidFill>
                  <a:srgbClr val="000099"/>
                </a:solidFill>
              </a:rPr>
              <a:t>Workshops</a:t>
            </a:r>
            <a:r>
              <a:rPr lang="cs-CZ" sz="2400" b="1" dirty="0">
                <a:solidFill>
                  <a:srgbClr val="000099"/>
                </a:solidFill>
              </a:rPr>
              <a:t> </a:t>
            </a:r>
            <a:endParaRPr lang="cs-CZ" sz="2400" b="1" dirty="0" smtClean="0">
              <a:solidFill>
                <a:srgbClr val="000099"/>
              </a:solidFill>
            </a:endParaRPr>
          </a:p>
          <a:p>
            <a:pPr algn="ctr"/>
            <a:r>
              <a:rPr lang="cs-CZ" sz="2400" b="1" dirty="0" smtClean="0">
                <a:solidFill>
                  <a:srgbClr val="000099"/>
                </a:solidFill>
              </a:rPr>
              <a:t>and </a:t>
            </a:r>
            <a:r>
              <a:rPr lang="cs-CZ" sz="2400" b="1" dirty="0" err="1" smtClean="0">
                <a:solidFill>
                  <a:srgbClr val="000099"/>
                </a:solidFill>
              </a:rPr>
              <a:t>Other</a:t>
            </a:r>
            <a:r>
              <a:rPr lang="cs-CZ" sz="2400" b="1" dirty="0" smtClean="0">
                <a:solidFill>
                  <a:srgbClr val="000099"/>
                </a:solidFill>
              </a:rPr>
              <a:t> </a:t>
            </a:r>
            <a:r>
              <a:rPr lang="cs-CZ" sz="2400" b="1" dirty="0" err="1" smtClean="0">
                <a:solidFill>
                  <a:srgbClr val="000099"/>
                </a:solidFill>
              </a:rPr>
              <a:t>Activities</a:t>
            </a:r>
            <a:r>
              <a:rPr lang="cs-CZ" sz="2400" b="1" dirty="0" smtClean="0">
                <a:solidFill>
                  <a:srgbClr val="000099"/>
                </a:solidFill>
              </a:rPr>
              <a:t> </a:t>
            </a:r>
            <a:endParaRPr lang="en-US" sz="24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259632" y="389880"/>
            <a:ext cx="895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0099"/>
                </a:solidFill>
              </a:rPr>
              <a:t>The</a:t>
            </a:r>
            <a:r>
              <a:rPr lang="cs-CZ" sz="2400" b="1" dirty="0" smtClean="0">
                <a:solidFill>
                  <a:srgbClr val="000099"/>
                </a:solidFill>
              </a:rPr>
              <a:t> </a:t>
            </a:r>
            <a:r>
              <a:rPr lang="cs-CZ" sz="2400" b="1" dirty="0" err="1" smtClean="0">
                <a:solidFill>
                  <a:srgbClr val="000099"/>
                </a:solidFill>
              </a:rPr>
              <a:t>Kick-Off</a:t>
            </a:r>
            <a:r>
              <a:rPr lang="cs-CZ" sz="2400" b="1" dirty="0" smtClean="0">
                <a:solidFill>
                  <a:srgbClr val="000099"/>
                </a:solidFill>
              </a:rPr>
              <a:t> Meeting Program (22.03.2017, 13 h)</a:t>
            </a:r>
            <a:endParaRPr lang="en-US" sz="2400" b="1" dirty="0" smtClean="0">
              <a:solidFill>
                <a:srgbClr val="00009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1371856"/>
            <a:ext cx="84167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Project </a:t>
            </a:r>
            <a:r>
              <a:rPr lang="cs-CZ" b="1" dirty="0" err="1" smtClean="0">
                <a:solidFill>
                  <a:srgbClr val="000000"/>
                </a:solidFill>
              </a:rPr>
              <a:t>Administration</a:t>
            </a:r>
            <a:r>
              <a:rPr lang="cs-CZ" b="1" dirty="0" smtClean="0">
                <a:solidFill>
                  <a:srgbClr val="000000"/>
                </a:solidFill>
              </a:rPr>
              <a:t>:</a:t>
            </a:r>
          </a:p>
          <a:p>
            <a:r>
              <a:rPr lang="cs-CZ" b="1" dirty="0">
                <a:solidFill>
                  <a:srgbClr val="000000"/>
                </a:solidFill>
              </a:rPr>
              <a:t>	</a:t>
            </a:r>
            <a:r>
              <a:rPr lang="cs-CZ" b="1" dirty="0" smtClean="0">
                <a:solidFill>
                  <a:srgbClr val="000000"/>
                </a:solidFill>
              </a:rPr>
              <a:t>- </a:t>
            </a:r>
            <a:r>
              <a:rPr lang="cs-CZ" b="1" dirty="0" err="1" smtClean="0">
                <a:solidFill>
                  <a:srgbClr val="000000"/>
                </a:solidFill>
              </a:rPr>
              <a:t>Administration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Costs</a:t>
            </a:r>
            <a:r>
              <a:rPr lang="cs-CZ" b="1" dirty="0" smtClean="0">
                <a:solidFill>
                  <a:srgbClr val="000000"/>
                </a:solidFill>
              </a:rPr>
              <a:t>, </a:t>
            </a:r>
            <a:r>
              <a:rPr lang="cs-CZ" b="1" dirty="0" err="1" smtClean="0">
                <a:solidFill>
                  <a:srgbClr val="000000"/>
                </a:solidFill>
              </a:rPr>
              <a:t>Administration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Facilities</a:t>
            </a:r>
            <a:endParaRPr lang="cs-CZ" b="1" dirty="0" smtClean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</a:t>
            </a:r>
            <a:r>
              <a:rPr lang="cs-CZ" b="1" dirty="0" smtClean="0">
                <a:solidFill>
                  <a:srgbClr val="000000"/>
                </a:solidFill>
              </a:rPr>
              <a:t>- </a:t>
            </a:r>
            <a:r>
              <a:rPr lang="cs-CZ" b="1" dirty="0" err="1" smtClean="0">
                <a:solidFill>
                  <a:srgbClr val="000000"/>
                </a:solidFill>
              </a:rPr>
              <a:t>Personal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Costs</a:t>
            </a:r>
            <a:r>
              <a:rPr lang="cs-CZ" b="1" dirty="0" smtClean="0">
                <a:solidFill>
                  <a:srgbClr val="000000"/>
                </a:solidFill>
              </a:rPr>
              <a:t>, </a:t>
            </a:r>
            <a:r>
              <a:rPr lang="cs-CZ" b="1" dirty="0" err="1" smtClean="0">
                <a:solidFill>
                  <a:srgbClr val="000000"/>
                </a:solidFill>
              </a:rPr>
              <a:t>Salaries</a:t>
            </a:r>
            <a:endParaRPr lang="cs-CZ" b="1" dirty="0" smtClean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</a:t>
            </a:r>
            <a:r>
              <a:rPr lang="cs-CZ" b="1" dirty="0" smtClean="0">
                <a:solidFill>
                  <a:srgbClr val="000000"/>
                </a:solidFill>
              </a:rPr>
              <a:t>- </a:t>
            </a:r>
            <a:r>
              <a:rPr lang="cs-CZ" b="1" dirty="0" err="1" smtClean="0">
                <a:solidFill>
                  <a:srgbClr val="000000"/>
                </a:solidFill>
              </a:rPr>
              <a:t>Travel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Costs</a:t>
            </a:r>
            <a:endParaRPr lang="cs-CZ" b="1" dirty="0" smtClean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</a:t>
            </a:r>
            <a:r>
              <a:rPr lang="cs-CZ" b="1" dirty="0" smtClean="0">
                <a:solidFill>
                  <a:srgbClr val="000000"/>
                </a:solidFill>
              </a:rPr>
              <a:t>- Publicity: </a:t>
            </a:r>
            <a:r>
              <a:rPr lang="cs-CZ" b="1" dirty="0" err="1" smtClean="0">
                <a:solidFill>
                  <a:srgbClr val="000000"/>
                </a:solidFill>
              </a:rPr>
              <a:t>Banners</a:t>
            </a:r>
            <a:r>
              <a:rPr lang="cs-CZ" b="1" dirty="0" smtClean="0">
                <a:solidFill>
                  <a:srgbClr val="000000"/>
                </a:solidFill>
              </a:rPr>
              <a:t>, </a:t>
            </a:r>
            <a:r>
              <a:rPr lang="cs-CZ" b="1" dirty="0" err="1" smtClean="0">
                <a:solidFill>
                  <a:srgbClr val="000000"/>
                </a:solidFill>
              </a:rPr>
              <a:t>Panels</a:t>
            </a:r>
            <a:r>
              <a:rPr lang="cs-CZ" b="1" dirty="0" smtClean="0">
                <a:solidFill>
                  <a:srgbClr val="000000"/>
                </a:solidFill>
              </a:rPr>
              <a:t>, </a:t>
            </a:r>
            <a:r>
              <a:rPr lang="cs-CZ" b="1" dirty="0" err="1" smtClean="0">
                <a:solidFill>
                  <a:srgbClr val="000000"/>
                </a:solidFill>
              </a:rPr>
              <a:t>Website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Creation</a:t>
            </a:r>
            <a:r>
              <a:rPr lang="cs-CZ" b="1" dirty="0" smtClean="0">
                <a:solidFill>
                  <a:srgbClr val="000000"/>
                </a:solidFill>
              </a:rPr>
              <a:t>, Public 				</a:t>
            </a:r>
            <a:r>
              <a:rPr lang="cs-CZ" b="1" dirty="0" err="1" smtClean="0">
                <a:solidFill>
                  <a:srgbClr val="000000"/>
                </a:solidFill>
              </a:rPr>
              <a:t>Relationships</a:t>
            </a:r>
            <a:endParaRPr lang="cs-CZ" b="1" dirty="0" smtClean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</a:t>
            </a:r>
            <a:r>
              <a:rPr lang="cs-CZ" b="1" dirty="0" smtClean="0">
                <a:solidFill>
                  <a:srgbClr val="000000"/>
                </a:solidFill>
              </a:rPr>
              <a:t>- </a:t>
            </a:r>
            <a:r>
              <a:rPr lang="cs-CZ" b="1" dirty="0" err="1" smtClean="0">
                <a:solidFill>
                  <a:srgbClr val="000000"/>
                </a:solidFill>
              </a:rPr>
              <a:t>Strategic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partners</a:t>
            </a:r>
            <a:r>
              <a:rPr lang="cs-CZ" b="1" dirty="0" smtClean="0">
                <a:solidFill>
                  <a:srgbClr val="000000"/>
                </a:solidFill>
              </a:rPr>
              <a:t> and </a:t>
            </a: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Regional</a:t>
            </a:r>
            <a:r>
              <a:rPr lang="cs-CZ" b="1" dirty="0" smtClean="0">
                <a:solidFill>
                  <a:srgbClr val="000000"/>
                </a:solidFill>
              </a:rPr>
              <a:t> Metabolomics Network</a:t>
            </a:r>
          </a:p>
          <a:p>
            <a:r>
              <a:rPr lang="cs-CZ" b="1" dirty="0">
                <a:solidFill>
                  <a:srgbClr val="000000"/>
                </a:solidFill>
              </a:rPr>
              <a:t>	</a:t>
            </a:r>
            <a:r>
              <a:rPr lang="cs-CZ" b="1" dirty="0" smtClean="0">
                <a:solidFill>
                  <a:srgbClr val="000000"/>
                </a:solidFill>
              </a:rPr>
              <a:t>	</a:t>
            </a:r>
            <a:r>
              <a:rPr lang="cs-CZ" b="1" dirty="0" err="1" smtClean="0">
                <a:solidFill>
                  <a:srgbClr val="000000"/>
                </a:solidFill>
              </a:rPr>
              <a:t>Implementation</a:t>
            </a:r>
            <a:endParaRPr lang="cs-CZ" b="1" dirty="0" smtClean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</a:t>
            </a:r>
            <a:r>
              <a:rPr lang="cs-CZ" b="1" dirty="0" smtClean="0">
                <a:solidFill>
                  <a:srgbClr val="000000"/>
                </a:solidFill>
              </a:rPr>
              <a:t>- </a:t>
            </a:r>
            <a:r>
              <a:rPr lang="cs-CZ" b="1" dirty="0" err="1" smtClean="0">
                <a:solidFill>
                  <a:srgbClr val="000000"/>
                </a:solidFill>
              </a:rPr>
              <a:t>Coordination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with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Bavarian</a:t>
            </a:r>
            <a:r>
              <a:rPr lang="cs-CZ" b="1" dirty="0" smtClean="0">
                <a:solidFill>
                  <a:srgbClr val="000000"/>
                </a:solidFill>
              </a:rPr>
              <a:t>/</a:t>
            </a:r>
            <a:r>
              <a:rPr lang="cs-CZ" b="1" dirty="0" err="1" smtClean="0">
                <a:solidFill>
                  <a:srgbClr val="000000"/>
                </a:solidFill>
              </a:rPr>
              <a:t>OberPfalzer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Partners</a:t>
            </a:r>
            <a:r>
              <a:rPr lang="cs-CZ" b="1" dirty="0" smtClean="0">
                <a:solidFill>
                  <a:srgbClr val="000000"/>
                </a:solidFill>
              </a:rPr>
              <a:t> and </a:t>
            </a:r>
            <a:r>
              <a:rPr lang="cs-CZ" b="1" dirty="0" err="1" smtClean="0">
                <a:solidFill>
                  <a:srgbClr val="000000"/>
                </a:solidFill>
              </a:rPr>
              <a:t>Others</a:t>
            </a:r>
            <a:r>
              <a:rPr lang="cs-CZ" b="1" dirty="0" smtClean="0">
                <a:solidFill>
                  <a:srgbClr val="000000"/>
                </a:solidFill>
              </a:rPr>
              <a:t> in 			</a:t>
            </a: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Donau</a:t>
            </a:r>
            <a:r>
              <a:rPr lang="cs-CZ" b="1" dirty="0" smtClean="0">
                <a:solidFill>
                  <a:srgbClr val="000000"/>
                </a:solidFill>
              </a:rPr>
              <a:t>-Vltava Region</a:t>
            </a:r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 smtClean="0">
                <a:solidFill>
                  <a:srgbClr val="000000"/>
                </a:solidFill>
              </a:rPr>
              <a:t>	- </a:t>
            </a:r>
            <a:r>
              <a:rPr lang="cs-CZ" b="1" dirty="0" err="1" smtClean="0">
                <a:solidFill>
                  <a:srgbClr val="000000"/>
                </a:solidFill>
              </a:rPr>
              <a:t>Excursions</a:t>
            </a:r>
            <a:r>
              <a:rPr lang="cs-CZ" b="1" dirty="0" smtClean="0">
                <a:solidFill>
                  <a:srgbClr val="000000"/>
                </a:solidFill>
              </a:rPr>
              <a:t>, </a:t>
            </a:r>
            <a:r>
              <a:rPr lang="cs-CZ" b="1" dirty="0" err="1" smtClean="0">
                <a:solidFill>
                  <a:srgbClr val="000000"/>
                </a:solidFill>
              </a:rPr>
              <a:t>Workshops</a:t>
            </a:r>
            <a:r>
              <a:rPr lang="cs-CZ" b="1" dirty="0" smtClean="0">
                <a:solidFill>
                  <a:srgbClr val="000000"/>
                </a:solidFill>
              </a:rPr>
              <a:t>, Symposia</a:t>
            </a:r>
          </a:p>
          <a:p>
            <a:endParaRPr lang="cs-CZ" b="1" dirty="0" smtClean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</a:t>
            </a:r>
            <a:r>
              <a:rPr lang="cs-CZ" b="1" dirty="0" smtClean="0">
                <a:solidFill>
                  <a:srgbClr val="000000"/>
                </a:solidFill>
              </a:rPr>
              <a:t>- Study </a:t>
            </a:r>
            <a:r>
              <a:rPr lang="cs-CZ" b="1" dirty="0" err="1" smtClean="0">
                <a:solidFill>
                  <a:srgbClr val="000000"/>
                </a:solidFill>
              </a:rPr>
              <a:t>Programs</a:t>
            </a:r>
            <a:r>
              <a:rPr lang="cs-CZ" b="1" dirty="0" smtClean="0">
                <a:solidFill>
                  <a:srgbClr val="000000"/>
                </a:solidFill>
              </a:rPr>
              <a:t>, Exchange of </a:t>
            </a:r>
            <a:r>
              <a:rPr lang="cs-CZ" b="1" dirty="0" err="1" smtClean="0">
                <a:solidFill>
                  <a:srgbClr val="000000"/>
                </a:solidFill>
              </a:rPr>
              <a:t>Students</a:t>
            </a:r>
            <a:endParaRPr lang="cs-CZ" b="1" dirty="0" smtClean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</a:t>
            </a:r>
            <a:r>
              <a:rPr lang="cs-CZ" b="1" dirty="0" smtClean="0">
                <a:solidFill>
                  <a:srgbClr val="000000"/>
                </a:solidFill>
              </a:rPr>
              <a:t>- Metabolomics </a:t>
            </a:r>
            <a:r>
              <a:rPr lang="cs-CZ" b="1" dirty="0" err="1" smtClean="0">
                <a:solidFill>
                  <a:srgbClr val="000000"/>
                </a:solidFill>
              </a:rPr>
              <a:t>Course</a:t>
            </a:r>
            <a:endParaRPr lang="cs-CZ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000000"/>
              </a:solidFill>
            </a:endParaRPr>
          </a:p>
          <a:p>
            <a:endParaRPr lang="cs-CZ" b="1" dirty="0" smtClean="0">
              <a:solidFill>
                <a:srgbClr val="000000"/>
              </a:solidFill>
            </a:endParaRPr>
          </a:p>
          <a:p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35" y="41042"/>
            <a:ext cx="8154365" cy="115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7504" y="1451248"/>
            <a:ext cx="895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0099"/>
                </a:solidFill>
              </a:rPr>
              <a:t>The</a:t>
            </a:r>
            <a:r>
              <a:rPr lang="cs-CZ" sz="2400" b="1" dirty="0" smtClean="0">
                <a:solidFill>
                  <a:srgbClr val="000099"/>
                </a:solidFill>
              </a:rPr>
              <a:t> </a:t>
            </a:r>
            <a:r>
              <a:rPr lang="cs-CZ" sz="2400" b="1" dirty="0" err="1" smtClean="0">
                <a:solidFill>
                  <a:srgbClr val="000099"/>
                </a:solidFill>
              </a:rPr>
              <a:t>Kick-Off</a:t>
            </a:r>
            <a:r>
              <a:rPr lang="cs-CZ" sz="2400" b="1" dirty="0" smtClean="0">
                <a:solidFill>
                  <a:srgbClr val="000099"/>
                </a:solidFill>
              </a:rPr>
              <a:t> Meeting Program (22.03.2017)</a:t>
            </a:r>
            <a:endParaRPr lang="en-US" sz="2400" b="1" dirty="0" smtClean="0">
              <a:solidFill>
                <a:srgbClr val="00009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1472" y="2171790"/>
            <a:ext cx="84167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Project </a:t>
            </a:r>
            <a:r>
              <a:rPr lang="cs-CZ" b="1" dirty="0" err="1" smtClean="0">
                <a:solidFill>
                  <a:srgbClr val="000000"/>
                </a:solidFill>
              </a:rPr>
              <a:t>Scientific</a:t>
            </a:r>
            <a:r>
              <a:rPr lang="cs-CZ" b="1" dirty="0" smtClean="0">
                <a:solidFill>
                  <a:srgbClr val="000000"/>
                </a:solidFill>
              </a:rPr>
              <a:t> Program:</a:t>
            </a:r>
          </a:p>
          <a:p>
            <a:r>
              <a:rPr lang="cs-CZ" b="1" dirty="0">
                <a:solidFill>
                  <a:srgbClr val="000000"/>
                </a:solidFill>
              </a:rPr>
              <a:t>	</a:t>
            </a:r>
            <a:endParaRPr lang="cs-CZ" b="1" dirty="0" smtClean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</a:t>
            </a:r>
            <a:r>
              <a:rPr lang="cs-CZ" b="1" dirty="0" smtClean="0">
                <a:solidFill>
                  <a:srgbClr val="000000"/>
                </a:solidFill>
              </a:rPr>
              <a:t>- </a:t>
            </a: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Laboratory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Equipment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Selection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Procedure</a:t>
            </a:r>
            <a:endParaRPr lang="cs-CZ" b="1" dirty="0" smtClean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</a:t>
            </a:r>
            <a:r>
              <a:rPr lang="cs-CZ" b="1" dirty="0" smtClean="0">
                <a:solidFill>
                  <a:srgbClr val="000000"/>
                </a:solidFill>
              </a:rPr>
              <a:t>- </a:t>
            </a: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Coordination</a:t>
            </a:r>
            <a:r>
              <a:rPr lang="cs-CZ" b="1" dirty="0" smtClean="0">
                <a:solidFill>
                  <a:srgbClr val="000000"/>
                </a:solidFill>
              </a:rPr>
              <a:t> and </a:t>
            </a:r>
            <a:r>
              <a:rPr lang="cs-CZ" b="1" dirty="0" err="1" smtClean="0">
                <a:solidFill>
                  <a:srgbClr val="000000"/>
                </a:solidFill>
              </a:rPr>
              <a:t>Sharing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Laboratory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Facilities</a:t>
            </a:r>
            <a:endParaRPr lang="cs-CZ" b="1" dirty="0" smtClean="0">
              <a:solidFill>
                <a:srgbClr val="000000"/>
              </a:solidFill>
            </a:endParaRPr>
          </a:p>
          <a:p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 smtClean="0">
                <a:solidFill>
                  <a:srgbClr val="000000"/>
                </a:solidFill>
              </a:rPr>
              <a:t>	- </a:t>
            </a: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Biological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Material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Resources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</a:p>
          <a:p>
            <a:endParaRPr lang="cs-CZ" b="1" dirty="0" smtClean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</a:t>
            </a:r>
            <a:r>
              <a:rPr lang="cs-CZ" b="1" dirty="0" smtClean="0">
                <a:solidFill>
                  <a:srgbClr val="000000"/>
                </a:solidFill>
              </a:rPr>
              <a:t>- </a:t>
            </a:r>
            <a:r>
              <a:rPr lang="cs-CZ" b="1" dirty="0" err="1" smtClean="0">
                <a:solidFill>
                  <a:srgbClr val="000000"/>
                </a:solidFill>
              </a:rPr>
              <a:t>Human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Resources</a:t>
            </a:r>
            <a:r>
              <a:rPr lang="cs-CZ" b="1" dirty="0" smtClean="0">
                <a:solidFill>
                  <a:srgbClr val="000000"/>
                </a:solidFill>
              </a:rPr>
              <a:t> and </a:t>
            </a:r>
            <a:r>
              <a:rPr lang="cs-CZ" b="1" dirty="0" err="1" smtClean="0">
                <a:solidFill>
                  <a:srgbClr val="000000"/>
                </a:solidFill>
              </a:rPr>
              <a:t>People</a:t>
            </a:r>
            <a:r>
              <a:rPr lang="cs-CZ" b="1" dirty="0" smtClean="0">
                <a:solidFill>
                  <a:srgbClr val="000000"/>
                </a:solidFill>
              </a:rPr>
              <a:t> Exchange</a:t>
            </a:r>
          </a:p>
          <a:p>
            <a:r>
              <a:rPr lang="cs-CZ" b="1" dirty="0" smtClean="0">
                <a:solidFill>
                  <a:srgbClr val="000000"/>
                </a:solidFill>
              </a:rPr>
              <a:t>	- Joint and </a:t>
            </a:r>
            <a:r>
              <a:rPr lang="cs-CZ" b="1" dirty="0" err="1" smtClean="0">
                <a:solidFill>
                  <a:srgbClr val="000000"/>
                </a:solidFill>
              </a:rPr>
              <a:t>Overlapping</a:t>
            </a:r>
            <a:r>
              <a:rPr lang="cs-CZ" b="1" dirty="0" smtClean="0">
                <a:solidFill>
                  <a:srgbClr val="000000"/>
                </a:solidFill>
              </a:rPr>
              <a:t> Research </a:t>
            </a:r>
            <a:r>
              <a:rPr lang="cs-CZ" b="1" dirty="0" err="1" smtClean="0">
                <a:solidFill>
                  <a:srgbClr val="000000"/>
                </a:solidFill>
              </a:rPr>
              <a:t>Teams</a:t>
            </a:r>
            <a:r>
              <a:rPr lang="cs-CZ" b="1" dirty="0" smtClean="0">
                <a:solidFill>
                  <a:srgbClr val="000000"/>
                </a:solidFill>
              </a:rPr>
              <a:t> of BC and JKU</a:t>
            </a:r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87624" y="310356"/>
            <a:ext cx="8420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0099"/>
                </a:solidFill>
              </a:rPr>
              <a:t>The</a:t>
            </a:r>
            <a:r>
              <a:rPr lang="cs-CZ" sz="2400" b="1" dirty="0" smtClean="0">
                <a:solidFill>
                  <a:srgbClr val="000099"/>
                </a:solidFill>
              </a:rPr>
              <a:t> </a:t>
            </a:r>
            <a:r>
              <a:rPr lang="cs-CZ" sz="2400" b="1" dirty="0" err="1" smtClean="0">
                <a:solidFill>
                  <a:srgbClr val="000099"/>
                </a:solidFill>
              </a:rPr>
              <a:t>Kick-Off</a:t>
            </a:r>
            <a:r>
              <a:rPr lang="cs-CZ" sz="2400" b="1" dirty="0" smtClean="0">
                <a:solidFill>
                  <a:srgbClr val="000099"/>
                </a:solidFill>
              </a:rPr>
              <a:t> Meeting Program (22.03.2017, 13 h)</a:t>
            </a:r>
            <a:endParaRPr lang="en-US" sz="2400" b="1" dirty="0" smtClean="0">
              <a:solidFill>
                <a:srgbClr val="00009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1057886"/>
            <a:ext cx="84167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Project </a:t>
            </a:r>
            <a:r>
              <a:rPr lang="cs-CZ" b="1" dirty="0" err="1" smtClean="0">
                <a:solidFill>
                  <a:srgbClr val="000000"/>
                </a:solidFill>
              </a:rPr>
              <a:t>Workpackages</a:t>
            </a:r>
            <a:r>
              <a:rPr lang="cs-CZ" b="1" dirty="0" smtClean="0">
                <a:solidFill>
                  <a:srgbClr val="000000"/>
                </a:solidFill>
              </a:rPr>
              <a:t>:</a:t>
            </a:r>
          </a:p>
          <a:p>
            <a:r>
              <a:rPr lang="cs-CZ" b="1" dirty="0">
                <a:solidFill>
                  <a:srgbClr val="000000"/>
                </a:solidFill>
              </a:rPr>
              <a:t>	</a:t>
            </a:r>
            <a:endParaRPr lang="cs-CZ" b="1" dirty="0" smtClean="0">
              <a:solidFill>
                <a:srgbClr val="000000"/>
              </a:solidFill>
            </a:endParaRPr>
          </a:p>
          <a:p>
            <a:r>
              <a:rPr lang="cs-CZ" b="1" dirty="0" smtClean="0">
                <a:solidFill>
                  <a:srgbClr val="000000"/>
                </a:solidFill>
              </a:rPr>
              <a:t>1.  WP I1:     </a:t>
            </a:r>
            <a:r>
              <a:rPr lang="cs-CZ" b="1" dirty="0" err="1" smtClean="0">
                <a:solidFill>
                  <a:srgbClr val="000000"/>
                </a:solidFill>
              </a:rPr>
              <a:t>Building</a:t>
            </a:r>
            <a:r>
              <a:rPr lang="cs-CZ" b="1" dirty="0" smtClean="0">
                <a:solidFill>
                  <a:srgbClr val="000000"/>
                </a:solidFill>
              </a:rPr>
              <a:t>-up Lab1 (BC)</a:t>
            </a:r>
          </a:p>
          <a:p>
            <a:r>
              <a:rPr lang="cs-CZ" b="1" dirty="0" smtClean="0">
                <a:solidFill>
                  <a:srgbClr val="000000"/>
                </a:solidFill>
              </a:rPr>
              <a:t>     WP I2:     </a:t>
            </a:r>
            <a:r>
              <a:rPr lang="cs-CZ" b="1" dirty="0" err="1" smtClean="0">
                <a:solidFill>
                  <a:srgbClr val="000000"/>
                </a:solidFill>
              </a:rPr>
              <a:t>Building</a:t>
            </a:r>
            <a:r>
              <a:rPr lang="cs-CZ" b="1" dirty="0" smtClean="0">
                <a:solidFill>
                  <a:srgbClr val="000000"/>
                </a:solidFill>
              </a:rPr>
              <a:t>-up Lab2 (JKU)</a:t>
            </a:r>
          </a:p>
          <a:p>
            <a:pPr marL="342900" indent="-342900">
              <a:buAutoNum type="arabicPeriod"/>
            </a:pPr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 smtClean="0">
                <a:solidFill>
                  <a:srgbClr val="000000"/>
                </a:solidFill>
              </a:rPr>
              <a:t>2.  WP T1:   </a:t>
            </a:r>
            <a:r>
              <a:rPr lang="cs-CZ" b="1" dirty="0" err="1" smtClean="0">
                <a:solidFill>
                  <a:srgbClr val="000000"/>
                </a:solidFill>
              </a:rPr>
              <a:t>Lab</a:t>
            </a:r>
            <a:r>
              <a:rPr lang="cs-CZ" b="1" dirty="0" smtClean="0">
                <a:solidFill>
                  <a:srgbClr val="000000"/>
                </a:solidFill>
              </a:rPr>
              <a:t> 2 </a:t>
            </a:r>
            <a:r>
              <a:rPr lang="cs-CZ" b="1" dirty="0" err="1" smtClean="0">
                <a:solidFill>
                  <a:srgbClr val="000000"/>
                </a:solidFill>
              </a:rPr>
              <a:t>Implementation</a:t>
            </a:r>
            <a:r>
              <a:rPr lang="cs-CZ" b="1" dirty="0" smtClean="0">
                <a:solidFill>
                  <a:srgbClr val="000000"/>
                </a:solidFill>
              </a:rPr>
              <a:t> (JKU)</a:t>
            </a:r>
          </a:p>
          <a:p>
            <a:r>
              <a:rPr lang="cs-CZ" b="1" dirty="0" smtClean="0">
                <a:solidFill>
                  <a:srgbClr val="000000"/>
                </a:solidFill>
              </a:rPr>
              <a:t>     WP T2:   </a:t>
            </a:r>
            <a:r>
              <a:rPr lang="cs-CZ" b="1" dirty="0" err="1" smtClean="0">
                <a:solidFill>
                  <a:srgbClr val="000000"/>
                </a:solidFill>
              </a:rPr>
              <a:t>Lab</a:t>
            </a:r>
            <a:r>
              <a:rPr lang="cs-CZ" b="1" dirty="0" smtClean="0">
                <a:solidFill>
                  <a:srgbClr val="000000"/>
                </a:solidFill>
              </a:rPr>
              <a:t> 1 </a:t>
            </a:r>
            <a:r>
              <a:rPr lang="cs-CZ" b="1" dirty="0" err="1" smtClean="0">
                <a:solidFill>
                  <a:srgbClr val="000000"/>
                </a:solidFill>
              </a:rPr>
              <a:t>Implementation</a:t>
            </a:r>
            <a:r>
              <a:rPr lang="cs-CZ" b="1" dirty="0" smtClean="0">
                <a:solidFill>
                  <a:srgbClr val="000000"/>
                </a:solidFill>
              </a:rPr>
              <a:t> (BC)</a:t>
            </a:r>
          </a:p>
          <a:p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 smtClean="0">
                <a:solidFill>
                  <a:srgbClr val="000000"/>
                </a:solidFill>
              </a:rPr>
              <a:t>3.  WP T3:    </a:t>
            </a:r>
            <a:r>
              <a:rPr lang="cs-CZ" b="1" dirty="0" err="1" smtClean="0">
                <a:solidFill>
                  <a:srgbClr val="000000"/>
                </a:solidFill>
              </a:rPr>
              <a:t>Proof</a:t>
            </a:r>
            <a:r>
              <a:rPr lang="cs-CZ" b="1" dirty="0" smtClean="0">
                <a:solidFill>
                  <a:srgbClr val="000000"/>
                </a:solidFill>
              </a:rPr>
              <a:t> of </a:t>
            </a:r>
            <a:r>
              <a:rPr lang="cs-CZ" b="1" dirty="0" err="1" smtClean="0">
                <a:solidFill>
                  <a:srgbClr val="000000"/>
                </a:solidFill>
              </a:rPr>
              <a:t>Concept</a:t>
            </a:r>
            <a:endParaRPr lang="cs-CZ" b="1" dirty="0" smtClean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smtClean="0">
                <a:solidFill>
                  <a:srgbClr val="000000"/>
                </a:solidFill>
              </a:rPr>
              <a:t>    WP T3-1: Profiling of </a:t>
            </a:r>
            <a:r>
              <a:rPr lang="cs-CZ" b="1" dirty="0" err="1" smtClean="0">
                <a:solidFill>
                  <a:srgbClr val="000000"/>
                </a:solidFill>
              </a:rPr>
              <a:t>Unstable</a:t>
            </a:r>
            <a:r>
              <a:rPr lang="cs-CZ" b="1" dirty="0" smtClean="0">
                <a:solidFill>
                  <a:srgbClr val="000000"/>
                </a:solidFill>
              </a:rPr>
              <a:t> Metabolite of </a:t>
            </a:r>
            <a:r>
              <a:rPr lang="cs-CZ" b="1" dirty="0" err="1" smtClean="0">
                <a:solidFill>
                  <a:srgbClr val="000000"/>
                </a:solidFill>
              </a:rPr>
              <a:t>Central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Metabolism</a:t>
            </a:r>
            <a:endParaRPr lang="cs-CZ" b="1" dirty="0" smtClean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smtClean="0">
                <a:solidFill>
                  <a:srgbClr val="000000"/>
                </a:solidFill>
              </a:rPr>
              <a:t>    WP T3-2: Steroid </a:t>
            </a:r>
            <a:r>
              <a:rPr lang="cs-CZ" b="1" dirty="0" err="1" smtClean="0">
                <a:solidFill>
                  <a:srgbClr val="000000"/>
                </a:solidFill>
              </a:rPr>
              <a:t>Conjugates</a:t>
            </a:r>
            <a:r>
              <a:rPr lang="cs-CZ" b="1" dirty="0" smtClean="0">
                <a:solidFill>
                  <a:srgbClr val="000000"/>
                </a:solidFill>
              </a:rPr>
              <a:t> in </a:t>
            </a:r>
            <a:r>
              <a:rPr lang="cs-CZ" b="1" dirty="0" err="1" smtClean="0">
                <a:solidFill>
                  <a:srgbClr val="000000"/>
                </a:solidFill>
              </a:rPr>
              <a:t>Pathophysiology</a:t>
            </a:r>
            <a:r>
              <a:rPr lang="cs-CZ" b="1" dirty="0" smtClean="0">
                <a:solidFill>
                  <a:srgbClr val="000000"/>
                </a:solidFill>
              </a:rPr>
              <a:t> of </a:t>
            </a:r>
            <a:r>
              <a:rPr lang="cs-CZ" b="1" dirty="0" err="1" smtClean="0">
                <a:solidFill>
                  <a:srgbClr val="000000"/>
                </a:solidFill>
              </a:rPr>
              <a:t>Neurodegenerative</a:t>
            </a:r>
            <a:r>
              <a:rPr lang="cs-CZ" b="1" dirty="0" smtClean="0">
                <a:solidFill>
                  <a:srgbClr val="000000"/>
                </a:solidFill>
              </a:rPr>
              <a:t> 			</a:t>
            </a:r>
            <a:r>
              <a:rPr lang="cs-CZ" b="1" dirty="0" err="1" smtClean="0">
                <a:solidFill>
                  <a:srgbClr val="000000"/>
                </a:solidFill>
              </a:rPr>
              <a:t>Diseases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smtClean="0">
                <a:solidFill>
                  <a:srgbClr val="000000"/>
                </a:solidFill>
              </a:rPr>
              <a:t>    WP T3-3: A </a:t>
            </a:r>
            <a:r>
              <a:rPr lang="cs-CZ" b="1" dirty="0" err="1" smtClean="0">
                <a:solidFill>
                  <a:srgbClr val="000000"/>
                </a:solidFill>
              </a:rPr>
              <a:t>Holistic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Approach</a:t>
            </a:r>
            <a:r>
              <a:rPr lang="cs-CZ" b="1" dirty="0" smtClean="0">
                <a:solidFill>
                  <a:srgbClr val="000000"/>
                </a:solidFill>
              </a:rPr>
              <a:t> to </a:t>
            </a:r>
            <a:r>
              <a:rPr lang="cs-CZ" b="1" dirty="0" err="1" smtClean="0">
                <a:solidFill>
                  <a:srgbClr val="000000"/>
                </a:solidFill>
              </a:rPr>
              <a:t>Unsealed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Cells</a:t>
            </a:r>
            <a:r>
              <a:rPr lang="cs-CZ" b="1" dirty="0" smtClean="0">
                <a:solidFill>
                  <a:srgbClr val="000000"/>
                </a:solidFill>
              </a:rPr>
              <a:t>: </a:t>
            </a:r>
            <a:r>
              <a:rPr lang="cs-CZ" b="1" dirty="0" err="1" smtClean="0">
                <a:solidFill>
                  <a:srgbClr val="000000"/>
                </a:solidFill>
              </a:rPr>
              <a:t>Integration</a:t>
            </a:r>
            <a:r>
              <a:rPr lang="cs-CZ" b="1" dirty="0" smtClean="0">
                <a:solidFill>
                  <a:srgbClr val="000000"/>
                </a:solidFill>
              </a:rPr>
              <a:t> of 				Metabolomic, </a:t>
            </a:r>
            <a:r>
              <a:rPr lang="cs-CZ" b="1" dirty="0" err="1" smtClean="0">
                <a:solidFill>
                  <a:srgbClr val="000000"/>
                </a:solidFill>
              </a:rPr>
              <a:t>Proteomic</a:t>
            </a:r>
            <a:r>
              <a:rPr lang="cs-CZ" b="1" dirty="0" smtClean="0">
                <a:solidFill>
                  <a:srgbClr val="000000"/>
                </a:solidFill>
              </a:rPr>
              <a:t> and </a:t>
            </a:r>
            <a:r>
              <a:rPr lang="cs-CZ" b="1" dirty="0" err="1" smtClean="0">
                <a:solidFill>
                  <a:srgbClr val="000000"/>
                </a:solidFill>
              </a:rPr>
              <a:t>Genomic</a:t>
            </a:r>
            <a:r>
              <a:rPr lang="cs-CZ" b="1" dirty="0" smtClean="0">
                <a:solidFill>
                  <a:srgbClr val="000000"/>
                </a:solidFill>
              </a:rPr>
              <a:t> Data</a:t>
            </a:r>
          </a:p>
          <a:p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smtClean="0">
                <a:solidFill>
                  <a:srgbClr val="000000"/>
                </a:solidFill>
              </a:rPr>
              <a:t>      </a:t>
            </a:r>
          </a:p>
          <a:p>
            <a:pPr marL="342900" indent="-342900">
              <a:buAutoNum type="arabicPeriod"/>
            </a:pPr>
            <a:endParaRPr lang="cs-CZ" b="1" dirty="0">
              <a:solidFill>
                <a:srgbClr val="000000"/>
              </a:solidFill>
            </a:endParaRPr>
          </a:p>
          <a:p>
            <a:endParaRPr lang="cs-CZ" b="1" dirty="0" smtClean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43609" y="14680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0099"/>
                </a:solidFill>
              </a:rPr>
              <a:t>The</a:t>
            </a:r>
            <a:r>
              <a:rPr lang="cs-CZ" sz="2400" b="1" dirty="0" smtClean="0">
                <a:solidFill>
                  <a:srgbClr val="000099"/>
                </a:solidFill>
              </a:rPr>
              <a:t> </a:t>
            </a:r>
            <a:r>
              <a:rPr lang="cs-CZ" sz="2400" b="1" dirty="0" err="1" smtClean="0">
                <a:solidFill>
                  <a:srgbClr val="000099"/>
                </a:solidFill>
              </a:rPr>
              <a:t>Kick-Off</a:t>
            </a:r>
            <a:r>
              <a:rPr lang="cs-CZ" sz="2400" b="1" dirty="0" smtClean="0">
                <a:solidFill>
                  <a:srgbClr val="000099"/>
                </a:solidFill>
              </a:rPr>
              <a:t> Meeting Program (22.03.2017, 13 h)</a:t>
            </a:r>
            <a:endParaRPr lang="en-US" sz="2400" b="1" dirty="0" smtClean="0">
              <a:solidFill>
                <a:srgbClr val="00009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814" y="849855"/>
            <a:ext cx="84167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Administration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Matters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smtClean="0">
                <a:solidFill>
                  <a:srgbClr val="000000"/>
                </a:solidFill>
              </a:rPr>
              <a:t>– BC:</a:t>
            </a:r>
          </a:p>
          <a:p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</a:rPr>
              <a:t>Eligible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Costs</a:t>
            </a:r>
            <a:endParaRPr lang="cs-CZ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</a:rPr>
              <a:t>Guideline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for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Transfers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between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Project </a:t>
            </a:r>
            <a:r>
              <a:rPr lang="cs-CZ" b="1" dirty="0" err="1" smtClean="0">
                <a:solidFill>
                  <a:srgbClr val="000000"/>
                </a:solidFill>
              </a:rPr>
              <a:t>Items</a:t>
            </a:r>
            <a:endParaRPr lang="cs-CZ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</a:rPr>
              <a:t>Improved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allocation</a:t>
            </a:r>
            <a:r>
              <a:rPr lang="cs-CZ" b="1" dirty="0" smtClean="0">
                <a:solidFill>
                  <a:srgbClr val="000000"/>
                </a:solidFill>
              </a:rPr>
              <a:t> of </a:t>
            </a: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budgets</a:t>
            </a:r>
            <a:endParaRPr lang="cs-CZ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Meeting </a:t>
            </a:r>
            <a:r>
              <a:rPr lang="cs-CZ" b="1" dirty="0" err="1" smtClean="0">
                <a:solidFill>
                  <a:srgbClr val="000000"/>
                </a:solidFill>
              </a:rPr>
              <a:t>the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strategic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</a:rPr>
              <a:t>partners</a:t>
            </a:r>
            <a:r>
              <a:rPr lang="cs-CZ" b="1" dirty="0">
                <a:solidFill>
                  <a:srgbClr val="000000"/>
                </a:solidFill>
              </a:rPr>
              <a:t>	</a:t>
            </a:r>
            <a:endParaRPr lang="cs-CZ" b="1" dirty="0" smtClean="0">
              <a:solidFill>
                <a:srgbClr val="000000"/>
              </a:solidFill>
            </a:endParaRPr>
          </a:p>
          <a:p>
            <a:endParaRPr lang="cs-CZ" b="1" dirty="0">
              <a:solidFill>
                <a:srgbClr val="000000"/>
              </a:solidFill>
            </a:endParaRPr>
          </a:p>
          <a:p>
            <a:endParaRPr lang="cs-CZ" b="1" dirty="0" smtClean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43609" y="14680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0099"/>
                </a:solidFill>
              </a:rPr>
              <a:t>The</a:t>
            </a:r>
            <a:r>
              <a:rPr lang="cs-CZ" sz="2400" b="1" dirty="0" smtClean="0">
                <a:solidFill>
                  <a:srgbClr val="000099"/>
                </a:solidFill>
              </a:rPr>
              <a:t> </a:t>
            </a:r>
            <a:r>
              <a:rPr lang="cs-CZ" sz="2400" b="1" dirty="0" err="1" smtClean="0">
                <a:solidFill>
                  <a:srgbClr val="000099"/>
                </a:solidFill>
              </a:rPr>
              <a:t>Kick-Off</a:t>
            </a:r>
            <a:r>
              <a:rPr lang="cs-CZ" sz="2400" b="1" dirty="0" smtClean="0">
                <a:solidFill>
                  <a:srgbClr val="000099"/>
                </a:solidFill>
              </a:rPr>
              <a:t> Meeting Program (22.03.2017, 13 h)</a:t>
            </a:r>
            <a:endParaRPr lang="en-US" sz="2400" b="1" dirty="0" smtClean="0">
              <a:solidFill>
                <a:srgbClr val="00009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7679" y="836712"/>
            <a:ext cx="84167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err="1" smtClean="0">
                <a:solidFill>
                  <a:srgbClr val="000000"/>
                </a:solidFill>
              </a:rPr>
              <a:t>The</a:t>
            </a:r>
            <a:r>
              <a:rPr lang="cs-CZ" sz="2000" b="1" dirty="0" smtClean="0">
                <a:solidFill>
                  <a:srgbClr val="000000"/>
                </a:solidFill>
              </a:rPr>
              <a:t> </a:t>
            </a:r>
            <a:r>
              <a:rPr lang="cs-CZ" sz="2000" b="1" dirty="0" err="1" smtClean="0">
                <a:solidFill>
                  <a:srgbClr val="000000"/>
                </a:solidFill>
              </a:rPr>
              <a:t>Ad</a:t>
            </a:r>
            <a:r>
              <a:rPr lang="cs-CZ" sz="2000" b="1" dirty="0" err="1">
                <a:solidFill>
                  <a:srgbClr val="000000"/>
                </a:solidFill>
              </a:rPr>
              <a:t>ministration</a:t>
            </a:r>
            <a:r>
              <a:rPr lang="cs-CZ" sz="2000" b="1" dirty="0">
                <a:solidFill>
                  <a:srgbClr val="000000"/>
                </a:solidFill>
              </a:rPr>
              <a:t> </a:t>
            </a:r>
            <a:r>
              <a:rPr lang="cs-CZ" sz="2000" b="1" dirty="0" err="1">
                <a:solidFill>
                  <a:srgbClr val="000000"/>
                </a:solidFill>
              </a:rPr>
              <a:t>Matters</a:t>
            </a:r>
            <a:r>
              <a:rPr lang="cs-CZ" sz="2000" b="1" dirty="0">
                <a:solidFill>
                  <a:srgbClr val="000000"/>
                </a:solidFill>
              </a:rPr>
              <a:t> – JKU: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en-US" sz="1200" dirty="0" smtClean="0"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Mr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. </a:t>
            </a:r>
            <a:r>
              <a:rPr lang="en-US" altLang="en-US" sz="1400" dirty="0" err="1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Schrötter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 from the Upper Austrian Government </a:t>
            </a:r>
            <a:r>
              <a:rPr lang="en-US" alt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responsible 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for budgeting and controlling of the Interreg program in Austria. </a:t>
            </a:r>
            <a:endParaRPr lang="cs-CZ" altLang="en-US" sz="1400" dirty="0" smtClean="0">
              <a:solidFill>
                <a:srgbClr val="000000"/>
              </a:solidFill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en-US" sz="1400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It</a:t>
            </a:r>
            <a:r>
              <a:rPr lang="cs-CZ" alt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would 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be good to make </a:t>
            </a:r>
            <a:r>
              <a:rPr lang="en-US" alt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a very few changes in our proposal before the final contract is issued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 (this should be end of March). </a:t>
            </a:r>
            <a:endParaRPr lang="cs-CZ" altLang="en-US" sz="1400" dirty="0" smtClean="0">
              <a:solidFill>
                <a:srgbClr val="000000"/>
              </a:solidFill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The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 point </a:t>
            </a:r>
            <a:r>
              <a:rPr lang="en-US" alt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reconsidered </a:t>
            </a:r>
            <a:r>
              <a:rPr lang="cs-CZ" alt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-</a:t>
            </a:r>
            <a:r>
              <a:rPr lang="en-US" alt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the events and meetings we have planned </a:t>
            </a:r>
            <a:r>
              <a:rPr lang="en-US" alt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I 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suggest we should go through these points at our meeting next week </a:t>
            </a:r>
            <a:endParaRPr lang="cs-CZ" altLang="en-US" sz="1400" dirty="0" smtClean="0">
              <a:solidFill>
                <a:srgbClr val="000000"/>
              </a:solidFill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We 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were informed that, at the moment </a:t>
            </a:r>
            <a:r>
              <a:rPr lang="en-US" alt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most of the budget related to these meetings and events is placed in the wrong category - so probably we will have to make some minor changes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. Particularly </a:t>
            </a:r>
            <a:r>
              <a:rPr lang="en-US" alt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for the workshops and mini-symposia 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we have to re-think what we will actually do with the money; at the moment it is budgeted </a:t>
            </a:r>
            <a:r>
              <a:rPr lang="en-US" alt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as traveling money 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which (according to Mr. </a:t>
            </a:r>
            <a:r>
              <a:rPr lang="en-US" altLang="en-US" sz="1400" dirty="0" err="1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Schrötter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) is only </a:t>
            </a:r>
            <a:r>
              <a:rPr lang="en-US" alt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available for members of JKU 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(from our side) so </a:t>
            </a:r>
            <a:r>
              <a:rPr lang="en-US" alt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we will not be able to support students or potential strategic </a:t>
            </a:r>
            <a:r>
              <a:rPr lang="en-US" altLang="en-US" sz="1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partners</a:t>
            </a:r>
            <a:endParaRPr lang="cs-CZ" altLang="en-US" sz="1400" b="1" dirty="0" smtClean="0">
              <a:solidFill>
                <a:srgbClr val="000000"/>
              </a:solidFill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unless </a:t>
            </a:r>
            <a:r>
              <a:rPr lang="en-US" alt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we transfer some of the money to a different category.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endParaRPr lang="en-US" altLang="en-US" sz="1400" dirty="0">
              <a:solidFill>
                <a:srgbClr val="000000"/>
              </a:solidFill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   </a:t>
            </a:r>
            <a:r>
              <a:rPr lang="cs-CZ" altLang="en-US" sz="1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W</a:t>
            </a:r>
            <a:r>
              <a:rPr lang="en-US" altLang="en-US" sz="1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e </a:t>
            </a:r>
            <a:r>
              <a:rPr lang="en-US" altLang="en-US" sz="12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need to make changes to be able to cover the costs.</a:t>
            </a:r>
            <a:endParaRPr lang="en-US" altLang="en-US" sz="1200" b="1" dirty="0">
              <a:solidFill>
                <a:srgbClr val="000000"/>
              </a:solidFill>
            </a:endParaRPr>
          </a:p>
          <a:p>
            <a:endParaRPr lang="cs-CZ" b="1" dirty="0">
              <a:solidFill>
                <a:srgbClr val="000000"/>
              </a:solidFill>
            </a:endParaRPr>
          </a:p>
          <a:p>
            <a:endParaRPr lang="cs-CZ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pptselling_tp01017848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5_CZMSS_SimekP" id="{E023904C-5335-4E4F-98A9-6571BE338BE4}" vid="{5098626B-AF48-4B13-83F7-22D20423775E}"/>
    </a:ext>
  </a:extLst>
</a:theme>
</file>

<file path=ppt/theme/theme2.xml><?xml version="1.0" encoding="utf-8"?>
<a:theme xmlns:a="http://schemas.openxmlformats.org/drawingml/2006/main" name="Technický">
  <a:themeElements>
    <a:clrScheme name="Vlastní 7">
      <a:dk1>
        <a:srgbClr val="447A1C"/>
      </a:dk1>
      <a:lt1>
        <a:sysClr val="window" lastClr="FFFFFF"/>
      </a:lt1>
      <a:dk2>
        <a:srgbClr val="447A1C"/>
      </a:dk2>
      <a:lt2>
        <a:srgbClr val="447A1C"/>
      </a:lt2>
      <a:accent1>
        <a:srgbClr val="88D64F"/>
      </a:accent1>
      <a:accent2>
        <a:srgbClr val="C0504D"/>
      </a:accent2>
      <a:accent3>
        <a:srgbClr val="447A1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noFill/>
        <a:ln w="31750">
          <a:solidFill>
            <a:srgbClr val="FF006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5_CZMSS_SimekP" id="{E023904C-5335-4E4F-98A9-6571BE338BE4}" vid="{E244B509-9F84-48D4-891F-312D45ACFF63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2015_CZMSS_SimekP</Template>
  <TotalTime>36081</TotalTime>
  <Words>687</Words>
  <Application>Microsoft Office PowerPoint</Application>
  <PresentationFormat>Předvádění na obrazovce (4:3)</PresentationFormat>
  <Paragraphs>260</Paragraphs>
  <Slides>14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6" baseType="lpstr">
      <vt:lpstr>Arial</vt:lpstr>
      <vt:lpstr>Calibri</vt:lpstr>
      <vt:lpstr>Franklin Gothic Book</vt:lpstr>
      <vt:lpstr>Garamond</vt:lpstr>
      <vt:lpstr>Helvetica</vt:lpstr>
      <vt:lpstr>Segoe UI</vt:lpstr>
      <vt:lpstr>Symbol</vt:lpstr>
      <vt:lpstr>Times New Roman</vt:lpstr>
      <vt:lpstr>Wingdings 2</vt:lpstr>
      <vt:lpstr>ms_pptselling_tp01017848</vt:lpstr>
      <vt:lpstr>Technický</vt:lpstr>
      <vt:lpstr>CorelDRAW X6 Graphic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The ERDF CZAT52 METABO-BL Project </vt:lpstr>
      <vt:lpstr>The ERDF CZAT52 METABO-BL Project </vt:lpstr>
      <vt:lpstr>The ERDF CZAT52 METABO-BL Project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Simek</dc:creator>
  <cp:lastModifiedBy>PSimek</cp:lastModifiedBy>
  <cp:revision>334</cp:revision>
  <cp:lastPrinted>2017-03-20T13:50:35Z</cp:lastPrinted>
  <dcterms:created xsi:type="dcterms:W3CDTF">2015-05-27T08:39:11Z</dcterms:created>
  <dcterms:modified xsi:type="dcterms:W3CDTF">2017-05-05T15:45:03Z</dcterms:modified>
</cp:coreProperties>
</file>