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008" r:id="rId2"/>
    <p:sldId id="1009" r:id="rId3"/>
    <p:sldId id="1010" r:id="rId4"/>
    <p:sldId id="1035" r:id="rId5"/>
    <p:sldId id="1036" r:id="rId6"/>
    <p:sldId id="1037" r:id="rId7"/>
    <p:sldId id="1039" r:id="rId8"/>
    <p:sldId id="1040" r:id="rId9"/>
    <p:sldId id="1042" r:id="rId10"/>
    <p:sldId id="1041" r:id="rId11"/>
  </p:sldIdLst>
  <p:sldSz cx="12192000" cy="6858000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5133" userDrawn="1">
          <p15:clr>
            <a:srgbClr val="A4A3A4"/>
          </p15:clr>
        </p15:guide>
        <p15:guide id="4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ber Kathrin" initials="" lastIdx="2" clrIdx="0"/>
  <p:cmAuthor id="2" name="Grandits Christoph (LAD4)" initials="GC(" lastIdx="8" clrIdx="1">
    <p:extLst>
      <p:ext uri="{19B8F6BF-5375-455C-9EA6-DF929625EA0E}">
        <p15:presenceInfo xmlns:p15="http://schemas.microsoft.com/office/powerpoint/2012/main" userId="Grandits Christoph (LAD4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00"/>
    <a:srgbClr val="0B4391"/>
    <a:srgbClr val="2F5597"/>
    <a:srgbClr val="A5A5A5"/>
    <a:srgbClr val="FF6600"/>
    <a:srgbClr val="003399"/>
    <a:srgbClr val="EAEFF7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48" autoAdjust="0"/>
    <p:restoredTop sz="93256" autoAdjust="0"/>
  </p:normalViewPr>
  <p:slideViewPr>
    <p:cSldViewPr snapToGrid="0">
      <p:cViewPr varScale="1">
        <p:scale>
          <a:sx n="79" d="100"/>
          <a:sy n="79" d="100"/>
        </p:scale>
        <p:origin x="606" y="84"/>
      </p:cViewPr>
      <p:guideLst>
        <p:guide orient="horz" pos="1094"/>
        <p:guide pos="529"/>
        <p:guide pos="5133"/>
        <p:guide pos="438"/>
      </p:guideLst>
    </p:cSldViewPr>
  </p:slideViewPr>
  <p:outlineViewPr>
    <p:cViewPr>
      <p:scale>
        <a:sx n="33" d="100"/>
        <a:sy n="33" d="100"/>
      </p:scale>
      <p:origin x="0" y="-98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7146"/>
    </p:cViewPr>
  </p:sorterViewPr>
  <p:notesViewPr>
    <p:cSldViewPr snapToGrid="0">
      <p:cViewPr varScale="1">
        <p:scale>
          <a:sx n="81" d="100"/>
          <a:sy n="81" d="100"/>
        </p:scale>
        <p:origin x="-4008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Relationship Id="rId6" Type="http://schemas.openxmlformats.org/officeDocument/2006/relationships/image" Target="../media/image16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403600" y="265113"/>
            <a:ext cx="2917825" cy="493712"/>
          </a:xfrm>
          <a:prstGeom prst="rect">
            <a:avLst/>
          </a:prstGeom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0B4391"/>
                </a:solidFill>
                <a:latin typeface="Montserrat" charset="0"/>
              </a:defRPr>
            </a:lvl1pPr>
          </a:lstStyle>
          <a:p>
            <a:pPr>
              <a:defRPr/>
            </a:pPr>
            <a:fld id="{7C8C51D6-DF9E-4141-8DFB-D1AC59784FE4}" type="datetimeFigureOut">
              <a:rPr lang="de-AT" altLang="de-DE"/>
              <a:pPr>
                <a:defRPr/>
              </a:pPr>
              <a:t>10.05.2022</a:t>
            </a:fld>
            <a:endParaRPr lang="de-AT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39738" y="9215438"/>
            <a:ext cx="2921000" cy="495300"/>
          </a:xfrm>
          <a:prstGeom prst="rect">
            <a:avLst/>
          </a:prstGeom>
        </p:spPr>
        <p:txBody>
          <a:bodyPr vert="horz" wrap="square" lIns="91749" tIns="45874" rIns="91749" bIns="458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0B4391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0E7B4507-95DE-49CE-9C09-D19C9BDC0B0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grpSp>
        <p:nvGrpSpPr>
          <p:cNvPr id="8196" name="Gruppieren 5"/>
          <p:cNvGrpSpPr>
            <a:grpSpLocks/>
          </p:cNvGrpSpPr>
          <p:nvPr/>
        </p:nvGrpSpPr>
        <p:grpSpPr bwMode="auto">
          <a:xfrm>
            <a:off x="4056063" y="9228138"/>
            <a:ext cx="2265362" cy="541337"/>
            <a:chOff x="4765855" y="6245842"/>
            <a:chExt cx="2307087" cy="500711"/>
          </a:xfrm>
        </p:grpSpPr>
        <p:pic>
          <p:nvPicPr>
            <p:cNvPr id="8198" name="Grafik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Grafik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0" name="Grafik 8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1" name="Grafik 9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7" name="Grafik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227013"/>
            <a:ext cx="1725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theme" Target="../theme/theme2.xml"/><Relationship Id="rId6" Type="http://schemas.openxmlformats.org/officeDocument/2006/relationships/image" Target="../media/image1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140075" y="227013"/>
            <a:ext cx="2919413" cy="495300"/>
          </a:xfrm>
          <a:prstGeom prst="rect">
            <a:avLst/>
          </a:prstGeom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0B4391"/>
                </a:solidFill>
                <a:latin typeface="Montserrat" charset="0"/>
              </a:defRPr>
            </a:lvl1pPr>
          </a:lstStyle>
          <a:p>
            <a:pPr>
              <a:defRPr/>
            </a:pPr>
            <a:fld id="{7E237C5F-D510-4DF2-B86A-5462D8340A97}" type="datetimeFigureOut">
              <a:rPr lang="de-AT" altLang="de-DE"/>
              <a:pPr>
                <a:defRPr/>
              </a:pPr>
              <a:t>10.05.2022</a:t>
            </a:fld>
            <a:endParaRPr lang="de-AT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49" tIns="45874" rIns="91749" bIns="45874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wrap="square" lIns="91749" tIns="45874" rIns="91749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  <a:endParaRPr lang="de-AT" alt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73100" y="9234488"/>
            <a:ext cx="2921000" cy="496887"/>
          </a:xfrm>
          <a:prstGeom prst="rect">
            <a:avLst/>
          </a:prstGeom>
        </p:spPr>
        <p:txBody>
          <a:bodyPr vert="horz" wrap="square" lIns="91749" tIns="45874" rIns="91749" bIns="4587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0B4391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814C14C3-3869-4AA3-96D0-3F3BB712180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grpSp>
        <p:nvGrpSpPr>
          <p:cNvPr id="7174" name="Gruppieren 7"/>
          <p:cNvGrpSpPr>
            <a:grpSpLocks/>
          </p:cNvGrpSpPr>
          <p:nvPr/>
        </p:nvGrpSpPr>
        <p:grpSpPr bwMode="auto">
          <a:xfrm>
            <a:off x="4056063" y="9228138"/>
            <a:ext cx="2265362" cy="541337"/>
            <a:chOff x="4765855" y="6245842"/>
            <a:chExt cx="2307087" cy="500711"/>
          </a:xfrm>
        </p:grpSpPr>
        <p:pic>
          <p:nvPicPr>
            <p:cNvPr id="7176" name="Grafik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Grafik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Grafik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9" name="Grafik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175" name="Grafi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227013"/>
            <a:ext cx="172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88925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0188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CE77510-0AA6-4584-B666-9E0886C4F5A2}" type="slidenum">
              <a:rPr lang="de-AT" altLang="de-DE" smtClean="0">
                <a:solidFill>
                  <a:srgbClr val="0B4391"/>
                </a:solidFill>
                <a:latin typeface="Montserrat" charset="0"/>
              </a:rPr>
              <a:pPr/>
              <a:t>1</a:t>
            </a:fld>
            <a:endParaRPr lang="de-AT" altLang="de-DE">
              <a:solidFill>
                <a:srgbClr val="0B4391"/>
              </a:solidFill>
              <a:latin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4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4C14C3-3869-4AA3-96D0-3F3BB712180A}" type="slidenum">
              <a:rPr lang="de-AT" altLang="de-DE" smtClean="0"/>
              <a:pPr>
                <a:defRPr/>
              </a:pPr>
              <a:t>7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73350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1746250"/>
            <a:ext cx="12192000" cy="4333875"/>
          </a:xfrm>
          <a:prstGeom prst="rect">
            <a:avLst/>
          </a:prstGeom>
          <a:solidFill>
            <a:srgbClr val="0B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rgbClr val="003399"/>
              </a:solidFill>
            </a:endParaRPr>
          </a:p>
        </p:txBody>
      </p:sp>
      <p:pic>
        <p:nvPicPr>
          <p:cNvPr id="6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3238"/>
            <a:ext cx="32004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umsplatzhalter 3"/>
          <p:cNvSpPr txBox="1">
            <a:spLocks/>
          </p:cNvSpPr>
          <p:nvPr userDrawn="1"/>
        </p:nvSpPr>
        <p:spPr>
          <a:xfrm>
            <a:off x="8921750" y="6321425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rgbClr val="003399"/>
                </a:solidFill>
                <a:latin typeface="Montserrat" panose="000005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290" y="1749804"/>
            <a:ext cx="10254342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FFE100"/>
                </a:solidFill>
                <a:latin typeface="Montserrat" panose="00000500000000000000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535099"/>
            <a:ext cx="9144000" cy="154485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/>
          </p:nvPr>
        </p:nvSpPr>
        <p:spPr>
          <a:xfrm>
            <a:off x="8589509" y="6375722"/>
            <a:ext cx="3233932" cy="25615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003399"/>
                </a:solidFill>
                <a:latin typeface="Montserrat" panose="00000500000000000000" pitchFamily="50" charset="0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2"/>
          </p:nvPr>
        </p:nvSpPr>
        <p:spPr>
          <a:xfrm>
            <a:off x="838200" y="6303963"/>
            <a:ext cx="2743200" cy="365125"/>
          </a:xfrm>
        </p:spPr>
        <p:txBody>
          <a:bodyPr/>
          <a:lstStyle>
            <a:lvl1pPr>
              <a:defRPr>
                <a:solidFill>
                  <a:srgbClr val="003399"/>
                </a:solidFill>
                <a:latin typeface="Montserrat" charset="0"/>
              </a:defRPr>
            </a:lvl1pPr>
          </a:lstStyle>
          <a:p>
            <a:pPr>
              <a:defRPr/>
            </a:pPr>
            <a:fld id="{38CA6CCE-7F76-4A73-90E6-F7BA270A0C00}" type="datetimeFigureOut">
              <a:rPr lang="de-AT" altLang="de-DE"/>
              <a:pPr>
                <a:defRPr/>
              </a:pPr>
              <a:t>10.05.2022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47357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3676650" y="323850"/>
            <a:ext cx="8515350" cy="823913"/>
          </a:xfrm>
          <a:prstGeom prst="rect">
            <a:avLst/>
          </a:prstGeom>
          <a:solidFill>
            <a:srgbClr val="0B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5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3850"/>
            <a:ext cx="26781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ieren 8"/>
          <p:cNvGrpSpPr>
            <a:grpSpLocks/>
          </p:cNvGrpSpPr>
          <p:nvPr userDrawn="1"/>
        </p:nvGrpSpPr>
        <p:grpSpPr bwMode="auto">
          <a:xfrm>
            <a:off x="914400" y="6288088"/>
            <a:ext cx="2306638" cy="501650"/>
            <a:chOff x="4765855" y="6245842"/>
            <a:chExt cx="2307087" cy="500711"/>
          </a:xfrm>
        </p:grpSpPr>
        <p:pic>
          <p:nvPicPr>
            <p:cNvPr id="7" name="Grafik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Grafik 10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Grafik 1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Grafik 12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6650" y="323592"/>
            <a:ext cx="8262550" cy="824171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FFE100"/>
                </a:solidFill>
                <a:latin typeface="+mn-lt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1"/>
            <a:ext cx="10515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>
                <a:solidFill>
                  <a:srgbClr val="003399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99EF758B-8EE9-4A24-84B2-CBA58B7F2B9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1252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23850"/>
            <a:ext cx="26781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914400" y="6288088"/>
            <a:ext cx="2306638" cy="501650"/>
            <a:chOff x="4765855" y="6245842"/>
            <a:chExt cx="2307087" cy="500711"/>
          </a:xfrm>
        </p:grpSpPr>
        <p:pic>
          <p:nvPicPr>
            <p:cNvPr id="6" name="Grafik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Grafik 9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Grafik 10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Grafik 11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76260" y="323497"/>
            <a:ext cx="8515739" cy="824171"/>
          </a:xfrm>
        </p:spPr>
        <p:txBody>
          <a:bodyPr>
            <a:noAutofit/>
          </a:bodyPr>
          <a:lstStyle>
            <a:lvl1pPr>
              <a:defRPr sz="2400">
                <a:solidFill>
                  <a:srgbClr val="003399"/>
                </a:solidFill>
                <a:latin typeface="Montserrat" panose="00000500000000000000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1"/>
            <a:ext cx="10515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100">
                <a:solidFill>
                  <a:srgbClr val="003399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A87979DA-8D5C-4769-A991-1DE478BDA10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0600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Var.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323850"/>
            <a:ext cx="12192000" cy="703263"/>
          </a:xfrm>
          <a:prstGeom prst="rect">
            <a:avLst/>
          </a:prstGeom>
          <a:solidFill>
            <a:srgbClr val="0B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rgbClr val="003399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774700" y="290513"/>
            <a:ext cx="8515350" cy="8239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FFE100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dirty="0"/>
              <a:t>Titelmasterformat durch Klicken bearbeiten</a:t>
            </a:r>
            <a:endParaRPr lang="de-AT" dirty="0"/>
          </a:p>
        </p:txBody>
      </p:sp>
      <p:pic>
        <p:nvPicPr>
          <p:cNvPr id="5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6167438"/>
            <a:ext cx="16367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ieren 9"/>
          <p:cNvGrpSpPr>
            <a:grpSpLocks/>
          </p:cNvGrpSpPr>
          <p:nvPr userDrawn="1"/>
        </p:nvGrpSpPr>
        <p:grpSpPr bwMode="auto">
          <a:xfrm>
            <a:off x="9186863" y="6170613"/>
            <a:ext cx="2306637" cy="500062"/>
            <a:chOff x="4765855" y="6245842"/>
            <a:chExt cx="2307087" cy="500711"/>
          </a:xfrm>
        </p:grpSpPr>
        <p:pic>
          <p:nvPicPr>
            <p:cNvPr id="7" name="Grafik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Grafik 1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Grafik 12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Grafik 1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914400" y="1303111"/>
            <a:ext cx="10515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3843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Var.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0" y="323850"/>
            <a:ext cx="12192000" cy="703263"/>
          </a:xfrm>
          <a:prstGeom prst="rect">
            <a:avLst/>
          </a:prstGeom>
          <a:solidFill>
            <a:srgbClr val="0B43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AT">
              <a:solidFill>
                <a:srgbClr val="003399"/>
              </a:solidFill>
            </a:endParaRPr>
          </a:p>
        </p:txBody>
      </p:sp>
      <p:sp>
        <p:nvSpPr>
          <p:cNvPr id="6" name="Titel 1"/>
          <p:cNvSpPr txBox="1">
            <a:spLocks/>
          </p:cNvSpPr>
          <p:nvPr userDrawn="1"/>
        </p:nvSpPr>
        <p:spPr>
          <a:xfrm>
            <a:off x="774700" y="290513"/>
            <a:ext cx="8515350" cy="8239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FFE100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de-DE" dirty="0"/>
              <a:t>Titelmasterformat durch Klicken bearbeiten</a:t>
            </a:r>
            <a:endParaRPr lang="de-AT" dirty="0"/>
          </a:p>
        </p:txBody>
      </p:sp>
      <p:grpSp>
        <p:nvGrpSpPr>
          <p:cNvPr id="7" name="Gruppieren 8"/>
          <p:cNvGrpSpPr>
            <a:grpSpLocks/>
          </p:cNvGrpSpPr>
          <p:nvPr userDrawn="1"/>
        </p:nvGrpSpPr>
        <p:grpSpPr bwMode="auto">
          <a:xfrm>
            <a:off x="4765675" y="6318250"/>
            <a:ext cx="2306638" cy="500063"/>
            <a:chOff x="4765855" y="6245842"/>
            <a:chExt cx="2307087" cy="500711"/>
          </a:xfrm>
        </p:grpSpPr>
        <p:pic>
          <p:nvPicPr>
            <p:cNvPr id="8" name="Grafik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855" y="6245842"/>
              <a:ext cx="497657" cy="482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Grafik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795" y="6265024"/>
              <a:ext cx="497657" cy="471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Grafik 1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7735" y="6246918"/>
              <a:ext cx="525533" cy="499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Grafik 1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551" y="6247628"/>
              <a:ext cx="536391" cy="498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2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003399"/>
                </a:solidFill>
                <a:latin typeface="Montserrat" charset="0"/>
              </a:defRPr>
            </a:lvl1pPr>
          </a:lstStyle>
          <a:p>
            <a:pPr>
              <a:defRPr/>
            </a:pPr>
            <a:fld id="{3768E15F-2765-4607-8A07-E75926F52B70}" type="datetimeFigureOut">
              <a:rPr lang="de-AT" altLang="de-DE"/>
              <a:pPr>
                <a:defRPr/>
              </a:pPr>
              <a:t>10.05.2022</a:t>
            </a:fld>
            <a:endParaRPr lang="de-AT" alt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>
                <a:solidFill>
                  <a:srgbClr val="003399"/>
                </a:solidFill>
                <a:latin typeface="Montserrat" pitchFamily="50" charset="0"/>
              </a:defRPr>
            </a:lvl1pPr>
          </a:lstStyle>
          <a:p>
            <a:pPr>
              <a:defRPr/>
            </a:pPr>
            <a:fld id="{51EB1D2D-61DA-4D26-A80B-BAF6C6B70F7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899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AT" alt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4152200-A2F3-405B-A28A-FDC85112E9AA}" type="datetimeFigureOut">
              <a:rPr lang="de-AT" altLang="de-DE"/>
              <a:pPr>
                <a:defRPr/>
              </a:pPr>
              <a:t>10.05.2022</a:t>
            </a:fld>
            <a:endParaRPr lang="de-AT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C7BDE81-F0E7-4F48-AAE9-16531E6BBA4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9" r:id="rId1"/>
    <p:sldLayoutId id="2147485040" r:id="rId2"/>
    <p:sldLayoutId id="2147485041" r:id="rId3"/>
    <p:sldLayoutId id="2147485042" r:id="rId4"/>
    <p:sldLayoutId id="2147485043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MS PGothic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4" t="35966"/>
          <a:stretch>
            <a:fillRect/>
          </a:stretch>
        </p:blipFill>
        <p:spPr bwMode="auto">
          <a:xfrm>
            <a:off x="5432425" y="3359150"/>
            <a:ext cx="6759575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3676650" y="323850"/>
            <a:ext cx="8515350" cy="823913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de-DE" altLang="de-DE" sz="3200" dirty="0" err="1"/>
              <a:t>Interreg</a:t>
            </a:r>
            <a:r>
              <a:rPr lang="de-DE" altLang="de-DE" sz="3200" dirty="0"/>
              <a:t> AT-CZ</a:t>
            </a:r>
            <a:endParaRPr lang="de-AT" altLang="de-DE" sz="3200" b="1" dirty="0"/>
          </a:p>
        </p:txBody>
      </p:sp>
      <p:sp>
        <p:nvSpPr>
          <p:cNvPr id="9220" name="Inhaltsplatzhalter 2"/>
          <p:cNvSpPr>
            <a:spLocks noGrp="1"/>
          </p:cNvSpPr>
          <p:nvPr>
            <p:ph idx="1"/>
          </p:nvPr>
        </p:nvSpPr>
        <p:spPr>
          <a:xfrm>
            <a:off x="231775" y="1303338"/>
            <a:ext cx="11431588" cy="48641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de-AT" altLang="de-DE" sz="4400" b="1" dirty="0" err="1"/>
              <a:t>Program</a:t>
            </a:r>
            <a:r>
              <a:rPr lang="de-AT" altLang="de-DE" sz="4400" b="1" dirty="0"/>
              <a:t> INTERREG VI-A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de-DE" sz="4400" b="1" dirty="0"/>
              <a:t>Rakousko – Česká republika</a:t>
            </a:r>
            <a:r>
              <a:rPr lang="de-AT" altLang="de-DE" sz="4400" b="1" dirty="0"/>
              <a:t> 2021-2027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de-AT" altLang="de-DE" sz="6000" i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sz="2400" i="1" dirty="0"/>
              <a:t>	</a:t>
            </a:r>
            <a:r>
              <a:rPr lang="de-AT" altLang="de-DE" sz="2400" dirty="0" err="1"/>
              <a:t>ConnReg</a:t>
            </a:r>
            <a:r>
              <a:rPr lang="de-AT" altLang="de-DE" sz="2400" dirty="0"/>
              <a:t> AT-CZ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sz="2400" dirty="0"/>
              <a:t>	</a:t>
            </a:r>
            <a:r>
              <a:rPr lang="cs-CZ" altLang="de-DE" sz="2400" dirty="0"/>
              <a:t>Bilaterální </a:t>
            </a:r>
            <a:r>
              <a:rPr lang="cs-CZ" altLang="de-DE" sz="2400" dirty="0" err="1"/>
              <a:t>works</a:t>
            </a:r>
            <a:r>
              <a:rPr lang="de-AT" altLang="de-DE" sz="2400" dirty="0" err="1"/>
              <a:t>hop</a:t>
            </a:r>
            <a:endParaRPr lang="de-AT" altLang="de-DE" sz="24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sz="2400" dirty="0"/>
              <a:t>   </a:t>
            </a:r>
            <a:r>
              <a:rPr lang="cs-CZ" altLang="de-DE" sz="2400" dirty="0"/>
              <a:t>Kultura a cestovní ruch</a:t>
            </a:r>
            <a:r>
              <a:rPr lang="de-AT" altLang="de-DE" sz="24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sz="2400" dirty="0"/>
              <a:t>   5.5.2022, Horn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de-AT" altLang="de-DE" sz="11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de-AT" altLang="de-DE" dirty="0"/>
              <a:t>	</a:t>
            </a:r>
            <a:endParaRPr lang="de-AT" altLang="de-DE" sz="3200" dirty="0"/>
          </a:p>
        </p:txBody>
      </p:sp>
    </p:spTree>
    <p:extLst>
      <p:ext uri="{BB962C8B-B14F-4D97-AF65-F5344CB8AC3E}">
        <p14:creationId xmlns:p14="http://schemas.microsoft.com/office/powerpoint/2010/main" val="688309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 err="1"/>
              <a:t>Interreg</a:t>
            </a:r>
            <a:r>
              <a:rPr lang="de-DE" sz="3200" dirty="0"/>
              <a:t> AT-CZ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2020286"/>
            <a:ext cx="11277600" cy="3237514"/>
          </a:xfrm>
        </p:spPr>
        <p:txBody>
          <a:bodyPr anchor="ctr"/>
          <a:lstStyle/>
          <a:p>
            <a:endParaRPr lang="en-GB" sz="2000" dirty="0"/>
          </a:p>
          <a:p>
            <a:pPr marL="0" indent="0" algn="ctr">
              <a:buNone/>
            </a:pPr>
            <a:r>
              <a:rPr lang="cs-CZ" sz="2400" b="1" dirty="0"/>
              <a:t>Děkuji za pozornost</a:t>
            </a:r>
            <a:r>
              <a:rPr lang="en-GB" sz="2400" b="1" dirty="0"/>
              <a:t>!</a:t>
            </a:r>
            <a:endParaRPr lang="de-AT" sz="2400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de-DE" sz="1800" dirty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endParaRPr lang="de-DE" sz="1800" dirty="0">
              <a:solidFill>
                <a:schemeClr val="tx2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de-DE" sz="1800" dirty="0">
                <a:solidFill>
                  <a:schemeClr val="tx2"/>
                </a:solidFill>
              </a:rPr>
              <a:t>Mag. Martin Kavalek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cs-CZ" sz="1800" dirty="0">
                <a:solidFill>
                  <a:schemeClr val="tx2"/>
                </a:solidFill>
              </a:rPr>
              <a:t>Úřad dolnorakouské zemské vlády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cs-CZ" sz="1800" dirty="0">
                <a:solidFill>
                  <a:schemeClr val="tx2"/>
                </a:solidFill>
              </a:rPr>
              <a:t>Odd. mezinárodních a evropských záležitostí</a:t>
            </a:r>
            <a:r>
              <a:rPr lang="de-DE" sz="1800" dirty="0">
                <a:solidFill>
                  <a:schemeClr val="tx2"/>
                </a:solidFill>
              </a:rPr>
              <a:t> LAD4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cs-CZ" sz="1800" dirty="0">
                <a:solidFill>
                  <a:schemeClr val="tx2"/>
                </a:solidFill>
              </a:rPr>
              <a:t>Řídící orgán</a:t>
            </a:r>
            <a:r>
              <a:rPr lang="de-DE" sz="1800" dirty="0">
                <a:solidFill>
                  <a:schemeClr val="tx2"/>
                </a:solidFill>
              </a:rPr>
              <a:t> Interreg Österreich-Tschechien</a:t>
            </a:r>
          </a:p>
        </p:txBody>
      </p:sp>
    </p:spTree>
    <p:extLst>
      <p:ext uri="{BB962C8B-B14F-4D97-AF65-F5344CB8AC3E}">
        <p14:creationId xmlns:p14="http://schemas.microsoft.com/office/powerpoint/2010/main" val="287571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b="1" dirty="0"/>
              <a:t>Programové území</a:t>
            </a:r>
            <a:endParaRPr lang="de-AT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57523" y="2264006"/>
            <a:ext cx="10256999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endParaRPr lang="en-GB" dirty="0"/>
          </a:p>
          <a:p>
            <a:endParaRPr lang="en-GB" i="1" dirty="0"/>
          </a:p>
          <a:p>
            <a:pPr marL="0" indent="0">
              <a:buNone/>
            </a:pPr>
            <a:endParaRPr lang="en-GB" i="1" u="sng" dirty="0"/>
          </a:p>
          <a:p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17735" y="920191"/>
            <a:ext cx="1126666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1100" b="1" i="0" u="none" strike="noStrike" cap="none" normalizeH="0" baseline="0">
                <a:ln>
                  <a:noFill/>
                </a:ln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1: Programme area Interreg Austria – Czechia 2021-2027</a:t>
            </a:r>
            <a:endParaRPr kumimoji="0" lang="de-AT" alt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Grafik 3" descr="GFX | map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258" y="1418094"/>
            <a:ext cx="7718156" cy="4889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417735" y="5634723"/>
            <a:ext cx="11266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e-DE" sz="800" b="0" i="1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https://www.at-cz.eu/at/programm/programmgebiet</a:t>
            </a:r>
            <a:endParaRPr kumimoji="0" lang="en-GB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30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Regiony v programovém území</a:t>
            </a:r>
            <a:endParaRPr lang="de-AT" sz="32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813858"/>
              </p:ext>
            </p:extLst>
          </p:nvPr>
        </p:nvGraphicFramePr>
        <p:xfrm>
          <a:off x="834190" y="1358170"/>
          <a:ext cx="10363198" cy="480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7199">
                  <a:extLst>
                    <a:ext uri="{9D8B030D-6E8A-4147-A177-3AD203B41FA5}">
                      <a16:colId xmlns:a16="http://schemas.microsoft.com/office/drawing/2014/main" val="1062398761"/>
                    </a:ext>
                  </a:extLst>
                </a:gridCol>
                <a:gridCol w="3867199">
                  <a:extLst>
                    <a:ext uri="{9D8B030D-6E8A-4147-A177-3AD203B41FA5}">
                      <a16:colId xmlns:a16="http://schemas.microsoft.com/office/drawing/2014/main" val="2928824783"/>
                    </a:ext>
                  </a:extLst>
                </a:gridCol>
                <a:gridCol w="2628800">
                  <a:extLst>
                    <a:ext uri="{9D8B030D-6E8A-4147-A177-3AD203B41FA5}">
                      <a16:colId xmlns:a16="http://schemas.microsoft.com/office/drawing/2014/main" val="3191544462"/>
                    </a:ext>
                  </a:extLst>
                </a:gridCol>
              </a:tblGrid>
              <a:tr h="343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Country</a:t>
                      </a:r>
                      <a:endParaRPr lang="de-AT" sz="9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NUTS-3</a:t>
                      </a:r>
                      <a:endParaRPr lang="de-AT" sz="9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900">
                          <a:effectLst/>
                        </a:rPr>
                        <a:t>Belongs to NUTS-2</a:t>
                      </a:r>
                      <a:endParaRPr lang="de-AT" sz="900" b="1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516576"/>
                  </a:ext>
                </a:extLst>
              </a:tr>
              <a:tr h="343000">
                <a:tc rowSpan="10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Austria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Mostviertel-Eisenwurzen (AT121)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Niederösterreich (AT12)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4374525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St. Pölten (AT123)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728208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Waldviertel (AT124)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978697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Weinviertel (AT125)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376078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Wiener Umland – Nordteil (AT126)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30870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Wien (AT130)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Wien (AT13)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191601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 err="1">
                          <a:effectLst/>
                        </a:rPr>
                        <a:t>Innviertel</a:t>
                      </a:r>
                      <a:r>
                        <a:rPr lang="en-GB" sz="900" dirty="0">
                          <a:effectLst/>
                        </a:rPr>
                        <a:t> (AT311)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Oberösterreich (AT31)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8108715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Linz-Wels (AT312)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949492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Mühlviertel (AT313)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851258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Steyr-Kirchdorf (AT314)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413624"/>
                  </a:ext>
                </a:extLst>
              </a:tr>
              <a:tr h="343000">
                <a:tc rowSpan="3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effectLst/>
                        </a:rPr>
                        <a:t>Czech Republic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Jihočeský kraj (CZ031)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Jihozápad (CZ03)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800375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Kraj Vysočina (CZ063)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>
                          <a:effectLst/>
                        </a:rPr>
                        <a:t>Jihovýchod (CZ06)</a:t>
                      </a:r>
                      <a:endParaRPr lang="de-AT" sz="9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5489182"/>
                  </a:ext>
                </a:extLst>
              </a:tr>
              <a:tr h="343000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 err="1">
                          <a:effectLst/>
                        </a:rPr>
                        <a:t>Jihomoravský</a:t>
                      </a:r>
                      <a:r>
                        <a:rPr lang="en-GB" sz="900" dirty="0">
                          <a:effectLst/>
                        </a:rPr>
                        <a:t> </a:t>
                      </a:r>
                      <a:r>
                        <a:rPr lang="en-GB" sz="900" dirty="0" err="1">
                          <a:effectLst/>
                        </a:rPr>
                        <a:t>kraj</a:t>
                      </a:r>
                      <a:r>
                        <a:rPr lang="en-GB" sz="900" dirty="0">
                          <a:effectLst/>
                        </a:rPr>
                        <a:t> (CZ064)</a:t>
                      </a:r>
                      <a:endParaRPr lang="de-AT" sz="9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55168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897985" y="113184"/>
            <a:ext cx="1549561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altLang="de-DE" sz="9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Amt der Niederösterreichischen Landesregierung (2019); letter from the EC 02/2021</a:t>
            </a:r>
            <a:endParaRPr kumimoji="0" lang="de-A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0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/>
              <a:t>Priori</a:t>
            </a:r>
            <a:r>
              <a:rPr lang="cs-CZ" sz="3200" dirty="0"/>
              <a:t>ty a specifické cíle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6794" y="1147763"/>
            <a:ext cx="11825206" cy="4818721"/>
          </a:xfrm>
        </p:spPr>
        <p:txBody>
          <a:bodyPr anchor="ctr"/>
          <a:lstStyle/>
          <a:p>
            <a:endParaRPr lang="en-GB" sz="2000" dirty="0"/>
          </a:p>
          <a:p>
            <a:endParaRPr lang="de-AT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66794" y="1751300"/>
            <a:ext cx="2670876" cy="9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Priorit</a:t>
            </a:r>
            <a:r>
              <a:rPr lang="cs-CZ" b="1" dirty="0"/>
              <a:t>a</a:t>
            </a:r>
            <a:endParaRPr lang="de-AT" b="1" dirty="0"/>
          </a:p>
          <a:p>
            <a:pPr algn="ctr"/>
            <a:r>
              <a:rPr lang="cs-CZ" dirty="0"/>
              <a:t>Výzkum</a:t>
            </a:r>
            <a:r>
              <a:rPr lang="de-AT" dirty="0"/>
              <a:t>&amp;</a:t>
            </a:r>
            <a:r>
              <a:rPr lang="cs-CZ" dirty="0"/>
              <a:t>inovace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3236564" y="1751300"/>
            <a:ext cx="2774196" cy="9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Priorit</a:t>
            </a:r>
            <a:r>
              <a:rPr lang="cs-CZ" b="1" dirty="0"/>
              <a:t>a</a:t>
            </a:r>
            <a:endParaRPr lang="de-AT" b="1" dirty="0"/>
          </a:p>
          <a:p>
            <a:pPr algn="ctr"/>
            <a:r>
              <a:rPr lang="de-AT" dirty="0"/>
              <a:t>Klima&amp;</a:t>
            </a:r>
            <a:r>
              <a:rPr lang="cs-CZ" dirty="0"/>
              <a:t>životní prostředí</a:t>
            </a:r>
            <a:endParaRPr lang="de-AT" dirty="0"/>
          </a:p>
        </p:txBody>
      </p:sp>
      <p:sp>
        <p:nvSpPr>
          <p:cNvPr id="6" name="Rechteck 5"/>
          <p:cNvSpPr/>
          <p:nvPr/>
        </p:nvSpPr>
        <p:spPr>
          <a:xfrm>
            <a:off x="6209654" y="1751300"/>
            <a:ext cx="2681206" cy="9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Priorita</a:t>
            </a:r>
            <a:endParaRPr lang="de-AT" b="1" dirty="0"/>
          </a:p>
          <a:p>
            <a:pPr algn="ctr"/>
            <a:r>
              <a:rPr lang="cs-CZ" dirty="0"/>
              <a:t>Vzdělávání, kultura</a:t>
            </a:r>
            <a:r>
              <a:rPr lang="de-AT" dirty="0"/>
              <a:t>&amp;</a:t>
            </a:r>
            <a:r>
              <a:rPr lang="cs-CZ" dirty="0"/>
              <a:t>cestovní ruch</a:t>
            </a:r>
            <a:endParaRPr lang="de-AT" dirty="0"/>
          </a:p>
        </p:txBody>
      </p:sp>
      <p:sp>
        <p:nvSpPr>
          <p:cNvPr id="7" name="Rechteck 6"/>
          <p:cNvSpPr/>
          <p:nvPr/>
        </p:nvSpPr>
        <p:spPr>
          <a:xfrm>
            <a:off x="9089754" y="1751300"/>
            <a:ext cx="2732870" cy="94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Priorita</a:t>
            </a:r>
            <a:endParaRPr lang="de-AT" b="1" dirty="0"/>
          </a:p>
          <a:p>
            <a:pPr algn="ctr"/>
            <a:r>
              <a:rPr lang="cs-CZ" dirty="0"/>
              <a:t>Přeshraniční g</a:t>
            </a:r>
            <a:r>
              <a:rPr lang="de-AT" dirty="0" err="1"/>
              <a:t>overnance</a:t>
            </a:r>
            <a:endParaRPr lang="de-AT" dirty="0"/>
          </a:p>
        </p:txBody>
      </p:sp>
      <p:sp>
        <p:nvSpPr>
          <p:cNvPr id="11" name="Rechteck 10"/>
          <p:cNvSpPr/>
          <p:nvPr/>
        </p:nvSpPr>
        <p:spPr>
          <a:xfrm>
            <a:off x="366794" y="2912768"/>
            <a:ext cx="2670876" cy="945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Specifick</a:t>
            </a:r>
            <a:r>
              <a:rPr lang="cs-CZ" b="1" dirty="0"/>
              <a:t>ý cíl</a:t>
            </a:r>
            <a:endParaRPr lang="de-AT" b="1" dirty="0"/>
          </a:p>
          <a:p>
            <a:pPr algn="ctr"/>
            <a:r>
              <a:rPr lang="cs-CZ" dirty="0"/>
              <a:t>Výzkum</a:t>
            </a:r>
            <a:r>
              <a:rPr lang="de-AT" dirty="0"/>
              <a:t>&amp;</a:t>
            </a:r>
            <a:r>
              <a:rPr lang="cs-CZ" dirty="0"/>
              <a:t>inovace</a:t>
            </a:r>
            <a:endParaRPr lang="de-AT" dirty="0"/>
          </a:p>
        </p:txBody>
      </p:sp>
      <p:sp>
        <p:nvSpPr>
          <p:cNvPr id="12" name="Rechteck 11"/>
          <p:cNvSpPr/>
          <p:nvPr/>
        </p:nvSpPr>
        <p:spPr>
          <a:xfrm>
            <a:off x="3236564" y="2881772"/>
            <a:ext cx="2774196" cy="976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Specifick</a:t>
            </a:r>
            <a:r>
              <a:rPr lang="cs-CZ" b="1" dirty="0"/>
              <a:t>ý cíl</a:t>
            </a:r>
            <a:endParaRPr lang="de-AT" b="1" dirty="0"/>
          </a:p>
          <a:p>
            <a:pPr algn="ctr"/>
            <a:r>
              <a:rPr lang="cs-CZ" dirty="0"/>
              <a:t>Přizpůsobení klimatickým změnám</a:t>
            </a:r>
            <a:endParaRPr lang="de-AT" dirty="0"/>
          </a:p>
        </p:txBody>
      </p:sp>
      <p:sp>
        <p:nvSpPr>
          <p:cNvPr id="13" name="Rechteck 12"/>
          <p:cNvSpPr/>
          <p:nvPr/>
        </p:nvSpPr>
        <p:spPr>
          <a:xfrm>
            <a:off x="3236564" y="4070613"/>
            <a:ext cx="2774196" cy="85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Specifick</a:t>
            </a:r>
            <a:r>
              <a:rPr lang="cs-CZ" b="1" dirty="0"/>
              <a:t>ý cíl</a:t>
            </a:r>
            <a:endParaRPr lang="de-AT" b="1" dirty="0"/>
          </a:p>
          <a:p>
            <a:pPr algn="ctr"/>
            <a:r>
              <a:rPr lang="de-AT" dirty="0" err="1"/>
              <a:t>Ochrana</a:t>
            </a:r>
            <a:r>
              <a:rPr lang="de-AT" dirty="0"/>
              <a:t> p</a:t>
            </a:r>
            <a:r>
              <a:rPr lang="cs-CZ" dirty="0"/>
              <a:t>ří</a:t>
            </a:r>
            <a:r>
              <a:rPr lang="de-AT" dirty="0" err="1"/>
              <a:t>rody</a:t>
            </a:r>
            <a:r>
              <a:rPr lang="de-AT" dirty="0"/>
              <a:t> a </a:t>
            </a:r>
            <a:r>
              <a:rPr lang="cs-CZ" dirty="0"/>
              <a:t>životního</a:t>
            </a:r>
            <a:r>
              <a:rPr lang="de-AT" dirty="0"/>
              <a:t> </a:t>
            </a:r>
            <a:r>
              <a:rPr lang="de-AT" dirty="0" err="1"/>
              <a:t>pros</a:t>
            </a:r>
            <a:r>
              <a:rPr lang="cs-CZ" dirty="0" err="1"/>
              <a:t>tředí</a:t>
            </a:r>
            <a:endParaRPr lang="de-AT" dirty="0"/>
          </a:p>
        </p:txBody>
      </p:sp>
      <p:sp>
        <p:nvSpPr>
          <p:cNvPr id="14" name="Rechteck 13"/>
          <p:cNvSpPr/>
          <p:nvPr/>
        </p:nvSpPr>
        <p:spPr>
          <a:xfrm>
            <a:off x="6209655" y="2881772"/>
            <a:ext cx="2681206" cy="976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Specifick</a:t>
            </a:r>
            <a:r>
              <a:rPr lang="cs-CZ" b="1" dirty="0"/>
              <a:t>ý cíl</a:t>
            </a:r>
            <a:endParaRPr lang="de-AT" b="1" dirty="0"/>
          </a:p>
          <a:p>
            <a:pPr algn="ctr"/>
            <a:r>
              <a:rPr lang="cs-CZ" dirty="0"/>
              <a:t>Vzdělávání</a:t>
            </a:r>
            <a:endParaRPr lang="de-AT" dirty="0"/>
          </a:p>
        </p:txBody>
      </p:sp>
      <p:sp>
        <p:nvSpPr>
          <p:cNvPr id="15" name="Rechteck 14"/>
          <p:cNvSpPr/>
          <p:nvPr/>
        </p:nvSpPr>
        <p:spPr>
          <a:xfrm>
            <a:off x="6209654" y="4070613"/>
            <a:ext cx="2681205" cy="85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Specifick</a:t>
            </a:r>
            <a:r>
              <a:rPr lang="cs-CZ" b="1" dirty="0"/>
              <a:t>ý cíl</a:t>
            </a:r>
            <a:endParaRPr lang="de-AT" b="1" dirty="0"/>
          </a:p>
          <a:p>
            <a:pPr algn="ctr"/>
            <a:r>
              <a:rPr lang="de-AT" dirty="0"/>
              <a:t>Kultur</a:t>
            </a:r>
            <a:r>
              <a:rPr lang="cs-CZ" dirty="0"/>
              <a:t>a </a:t>
            </a:r>
            <a:r>
              <a:rPr lang="cs-CZ" dirty="0" err="1"/>
              <a:t>a</a:t>
            </a:r>
            <a:r>
              <a:rPr lang="cs-CZ" dirty="0"/>
              <a:t> cestovní ruch</a:t>
            </a:r>
            <a:r>
              <a:rPr lang="de-AT" dirty="0"/>
              <a:t>*</a:t>
            </a:r>
          </a:p>
        </p:txBody>
      </p:sp>
      <p:sp>
        <p:nvSpPr>
          <p:cNvPr id="16" name="Rechteck 15"/>
          <p:cNvSpPr/>
          <p:nvPr/>
        </p:nvSpPr>
        <p:spPr>
          <a:xfrm>
            <a:off x="9089755" y="2881772"/>
            <a:ext cx="2732870" cy="9764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Specifick</a:t>
            </a:r>
            <a:r>
              <a:rPr lang="cs-CZ" b="1" dirty="0"/>
              <a:t>ý cíl</a:t>
            </a:r>
            <a:endParaRPr lang="de-AT" b="1" dirty="0"/>
          </a:p>
          <a:p>
            <a:pPr algn="ctr"/>
            <a:r>
              <a:rPr lang="de-AT" dirty="0" err="1"/>
              <a:t>Governance</a:t>
            </a:r>
            <a:r>
              <a:rPr lang="cs-CZ" dirty="0"/>
              <a:t> – institucionální spolupráce</a:t>
            </a:r>
            <a:endParaRPr lang="de-AT" dirty="0"/>
          </a:p>
        </p:txBody>
      </p:sp>
      <p:sp>
        <p:nvSpPr>
          <p:cNvPr id="17" name="Rechteck 16"/>
          <p:cNvSpPr/>
          <p:nvPr/>
        </p:nvSpPr>
        <p:spPr>
          <a:xfrm>
            <a:off x="9089753" y="4070613"/>
            <a:ext cx="2732871" cy="85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err="1"/>
              <a:t>Specifick</a:t>
            </a:r>
            <a:r>
              <a:rPr lang="cs-CZ" b="1" dirty="0"/>
              <a:t>ý cíl</a:t>
            </a:r>
            <a:endParaRPr lang="de-AT" b="1" dirty="0"/>
          </a:p>
          <a:p>
            <a:pPr algn="ctr"/>
            <a:r>
              <a:rPr lang="de-AT" dirty="0"/>
              <a:t>People </a:t>
            </a:r>
            <a:r>
              <a:rPr lang="de-AT" dirty="0" err="1"/>
              <a:t>to</a:t>
            </a:r>
            <a:r>
              <a:rPr lang="de-AT" dirty="0"/>
              <a:t> People </a:t>
            </a:r>
            <a:r>
              <a:rPr lang="de-AT" dirty="0" err="1"/>
              <a:t>Ak</a:t>
            </a:r>
            <a:r>
              <a:rPr lang="cs-CZ" dirty="0" err="1"/>
              <a:t>ce</a:t>
            </a:r>
            <a:r>
              <a:rPr lang="de-AT" dirty="0"/>
              <a:t>*</a:t>
            </a:r>
          </a:p>
        </p:txBody>
      </p:sp>
      <p:sp>
        <p:nvSpPr>
          <p:cNvPr id="18" name="Pfeil nach unten 17"/>
          <p:cNvSpPr/>
          <p:nvPr/>
        </p:nvSpPr>
        <p:spPr>
          <a:xfrm>
            <a:off x="7408190" y="4923926"/>
            <a:ext cx="340963" cy="515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Rechteck 18"/>
          <p:cNvSpPr/>
          <p:nvPr/>
        </p:nvSpPr>
        <p:spPr>
          <a:xfrm>
            <a:off x="6209654" y="5439906"/>
            <a:ext cx="2681205" cy="739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FMP</a:t>
            </a:r>
            <a:endParaRPr lang="de-AT" dirty="0"/>
          </a:p>
          <a:p>
            <a:pPr algn="ctr"/>
            <a:r>
              <a:rPr lang="de-AT" dirty="0"/>
              <a:t>Kultur</a:t>
            </a:r>
            <a:r>
              <a:rPr lang="cs-CZ" dirty="0"/>
              <a:t>a </a:t>
            </a:r>
            <a:r>
              <a:rPr lang="cs-CZ" dirty="0" err="1"/>
              <a:t>a</a:t>
            </a:r>
            <a:r>
              <a:rPr lang="cs-CZ" dirty="0"/>
              <a:t> cestovní ruch</a:t>
            </a:r>
            <a:endParaRPr lang="de-AT" dirty="0"/>
          </a:p>
        </p:txBody>
      </p:sp>
      <p:sp>
        <p:nvSpPr>
          <p:cNvPr id="20" name="Pfeil nach unten 19"/>
          <p:cNvSpPr/>
          <p:nvPr/>
        </p:nvSpPr>
        <p:spPr>
          <a:xfrm>
            <a:off x="10359325" y="4923925"/>
            <a:ext cx="309966" cy="5159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Rechteck 20"/>
          <p:cNvSpPr/>
          <p:nvPr/>
        </p:nvSpPr>
        <p:spPr>
          <a:xfrm>
            <a:off x="9205993" y="5439906"/>
            <a:ext cx="2616631" cy="739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FMP</a:t>
            </a:r>
            <a:endParaRPr lang="de-AT" dirty="0"/>
          </a:p>
          <a:p>
            <a:pPr algn="ctr"/>
            <a:r>
              <a:rPr lang="de-AT" dirty="0"/>
              <a:t>People </a:t>
            </a:r>
            <a:r>
              <a:rPr lang="de-AT" dirty="0" err="1"/>
              <a:t>to</a:t>
            </a:r>
            <a:r>
              <a:rPr lang="de-AT" dirty="0"/>
              <a:t> People</a:t>
            </a:r>
          </a:p>
        </p:txBody>
      </p:sp>
    </p:spTree>
    <p:extLst>
      <p:ext uri="{BB962C8B-B14F-4D97-AF65-F5344CB8AC3E}">
        <p14:creationId xmlns:p14="http://schemas.microsoft.com/office/powerpoint/2010/main" val="229486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Rozpočet programu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/>
          </a:p>
          <a:p>
            <a:endParaRPr lang="de-AT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62217"/>
              </p:ext>
            </p:extLst>
          </p:nvPr>
        </p:nvGraphicFramePr>
        <p:xfrm>
          <a:off x="1301860" y="1534335"/>
          <a:ext cx="9975741" cy="3378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5454">
                  <a:extLst>
                    <a:ext uri="{9D8B030D-6E8A-4147-A177-3AD203B41FA5}">
                      <a16:colId xmlns:a16="http://schemas.microsoft.com/office/drawing/2014/main" val="2691765117"/>
                    </a:ext>
                  </a:extLst>
                </a:gridCol>
                <a:gridCol w="1895359">
                  <a:extLst>
                    <a:ext uri="{9D8B030D-6E8A-4147-A177-3AD203B41FA5}">
                      <a16:colId xmlns:a16="http://schemas.microsoft.com/office/drawing/2014/main" val="2247562791"/>
                    </a:ext>
                  </a:extLst>
                </a:gridCol>
                <a:gridCol w="1659168">
                  <a:extLst>
                    <a:ext uri="{9D8B030D-6E8A-4147-A177-3AD203B41FA5}">
                      <a16:colId xmlns:a16="http://schemas.microsoft.com/office/drawing/2014/main" val="3148876898"/>
                    </a:ext>
                  </a:extLst>
                </a:gridCol>
                <a:gridCol w="1451919">
                  <a:extLst>
                    <a:ext uri="{9D8B030D-6E8A-4147-A177-3AD203B41FA5}">
                      <a16:colId xmlns:a16="http://schemas.microsoft.com/office/drawing/2014/main" val="2751049102"/>
                    </a:ext>
                  </a:extLst>
                </a:gridCol>
                <a:gridCol w="1513841">
                  <a:extLst>
                    <a:ext uri="{9D8B030D-6E8A-4147-A177-3AD203B41FA5}">
                      <a16:colId xmlns:a16="http://schemas.microsoft.com/office/drawing/2014/main" val="1571188038"/>
                    </a:ext>
                  </a:extLst>
                </a:gridCol>
              </a:tblGrid>
              <a:tr h="716029">
                <a:tc>
                  <a:txBody>
                    <a:bodyPr/>
                    <a:lstStyle/>
                    <a:p>
                      <a:r>
                        <a:rPr lang="de-AT" dirty="0" err="1"/>
                        <a:t>Priorita</a:t>
                      </a:r>
                      <a:r>
                        <a:rPr lang="de-AT" baseline="0" dirty="0"/>
                        <a:t> 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E</a:t>
                      </a:r>
                      <a:r>
                        <a:rPr lang="cs-CZ" dirty="0"/>
                        <a:t>RDF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Národní</a:t>
                      </a:r>
                      <a:r>
                        <a:rPr lang="de-AT" dirty="0"/>
                        <a:t> CZ+AT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Míra kofinancování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617118"/>
                  </a:ext>
                </a:extLst>
              </a:tr>
              <a:tr h="486642">
                <a:tc>
                  <a:txBody>
                    <a:bodyPr/>
                    <a:lstStyle/>
                    <a:p>
                      <a:r>
                        <a:rPr lang="cs-CZ" dirty="0"/>
                        <a:t>Výzkum</a:t>
                      </a:r>
                      <a:r>
                        <a:rPr lang="de-AT" dirty="0"/>
                        <a:t>&amp;</a:t>
                      </a:r>
                      <a:r>
                        <a:rPr lang="cs-CZ" dirty="0"/>
                        <a:t>inovace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19.265.968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4.816.492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24.082.460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119784"/>
                  </a:ext>
                </a:extLst>
              </a:tr>
              <a:tr h="486642">
                <a:tc>
                  <a:txBody>
                    <a:bodyPr/>
                    <a:lstStyle/>
                    <a:p>
                      <a:r>
                        <a:rPr lang="de-AT" dirty="0"/>
                        <a:t>Klima&amp;</a:t>
                      </a:r>
                      <a:r>
                        <a:rPr lang="cs-CZ" dirty="0"/>
                        <a:t>životní prostředí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17.515.165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4.378.791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21.893.956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765922"/>
                  </a:ext>
                </a:extLst>
              </a:tr>
              <a:tr h="486642">
                <a:tc>
                  <a:txBody>
                    <a:bodyPr/>
                    <a:lstStyle/>
                    <a:p>
                      <a:r>
                        <a:rPr lang="cs-CZ" dirty="0"/>
                        <a:t>Vzdělávání</a:t>
                      </a:r>
                      <a:r>
                        <a:rPr lang="de-AT" dirty="0"/>
                        <a:t>,</a:t>
                      </a:r>
                      <a:r>
                        <a:rPr lang="de-AT" baseline="0" dirty="0"/>
                        <a:t> </a:t>
                      </a:r>
                      <a:r>
                        <a:rPr lang="cs-CZ" baseline="0" dirty="0"/>
                        <a:t>kultura</a:t>
                      </a:r>
                      <a:r>
                        <a:rPr lang="de-AT" baseline="0" dirty="0"/>
                        <a:t>&amp;</a:t>
                      </a:r>
                      <a:r>
                        <a:rPr lang="cs-CZ" baseline="0" dirty="0"/>
                        <a:t>cestovní ruch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35.031.989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8.757.997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43.789.986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648070"/>
                  </a:ext>
                </a:extLst>
              </a:tr>
              <a:tr h="716029">
                <a:tc>
                  <a:txBody>
                    <a:bodyPr/>
                    <a:lstStyle/>
                    <a:p>
                      <a:r>
                        <a:rPr lang="cs-CZ" dirty="0"/>
                        <a:t>Přeshraniční</a:t>
                      </a:r>
                      <a:r>
                        <a:rPr lang="de-AT" baseline="0" dirty="0"/>
                        <a:t> </a:t>
                      </a:r>
                      <a:r>
                        <a:rPr lang="de-AT" baseline="0" dirty="0" err="1"/>
                        <a:t>Governance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15.008.026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3.752.007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18.760.033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122097"/>
                  </a:ext>
                </a:extLst>
              </a:tr>
              <a:tr h="486642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/>
                        <a:t>86.821.148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/>
                        <a:t>21.705.287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/>
                        <a:t>108.526.435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744331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368992"/>
              </p:ext>
            </p:extLst>
          </p:nvPr>
        </p:nvGraphicFramePr>
        <p:xfrm>
          <a:off x="1301859" y="5144186"/>
          <a:ext cx="51609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3131">
                  <a:extLst>
                    <a:ext uri="{9D8B030D-6E8A-4147-A177-3AD203B41FA5}">
                      <a16:colId xmlns:a16="http://schemas.microsoft.com/office/drawing/2014/main" val="2850297154"/>
                    </a:ext>
                  </a:extLst>
                </a:gridCol>
                <a:gridCol w="1797803">
                  <a:extLst>
                    <a:ext uri="{9D8B030D-6E8A-4147-A177-3AD203B41FA5}">
                      <a16:colId xmlns:a16="http://schemas.microsoft.com/office/drawing/2014/main" val="1621232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Specifický cíl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E</a:t>
                      </a:r>
                      <a:r>
                        <a:rPr lang="cs-CZ" dirty="0"/>
                        <a:t>RDF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31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Kultur</a:t>
                      </a:r>
                      <a:r>
                        <a:rPr lang="cs-CZ" dirty="0"/>
                        <a:t>a</a:t>
                      </a:r>
                      <a:r>
                        <a:rPr lang="de-AT" dirty="0"/>
                        <a:t>&amp;</a:t>
                      </a:r>
                      <a:r>
                        <a:rPr lang="cs-CZ" dirty="0"/>
                        <a:t>cestovní ruch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26.292.642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037278"/>
                  </a:ext>
                </a:extLst>
              </a:tr>
            </a:tbl>
          </a:graphicData>
        </a:graphic>
      </p:graphicFrame>
      <p:sp>
        <p:nvSpPr>
          <p:cNvPr id="7" name="Nach rechts gekrümmter Pfeil 6"/>
          <p:cNvSpPr/>
          <p:nvPr/>
        </p:nvSpPr>
        <p:spPr>
          <a:xfrm>
            <a:off x="573437" y="3394129"/>
            <a:ext cx="728422" cy="21387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27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Přínos pro specifický cíl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/>
          </a:p>
          <a:p>
            <a:r>
              <a:rPr lang="en-GB" sz="2400" b="1" dirty="0" err="1"/>
              <a:t>strategi</a:t>
            </a:r>
            <a:r>
              <a:rPr lang="cs-CZ" sz="2400" b="1" dirty="0" err="1"/>
              <a:t>cké</a:t>
            </a:r>
            <a:r>
              <a:rPr lang="en-GB" sz="2400" b="1" dirty="0"/>
              <a:t> </a:t>
            </a:r>
            <a:r>
              <a:rPr lang="cs-CZ" sz="2400" b="1" dirty="0"/>
              <a:t>zaměření</a:t>
            </a:r>
            <a:r>
              <a:rPr lang="en-GB" sz="2400" b="1" dirty="0"/>
              <a:t> </a:t>
            </a:r>
            <a:r>
              <a:rPr lang="cs-CZ" sz="2400" dirty="0"/>
              <a:t>projektů cestovního ruchu</a:t>
            </a:r>
            <a:r>
              <a:rPr lang="en-GB" sz="2400" dirty="0"/>
              <a:t> </a:t>
            </a:r>
            <a:r>
              <a:rPr lang="cs-CZ" sz="2400" dirty="0"/>
              <a:t>a k</a:t>
            </a:r>
            <a:r>
              <a:rPr lang="en-GB" sz="2400" dirty="0" err="1"/>
              <a:t>ultur</a:t>
            </a:r>
            <a:r>
              <a:rPr lang="cs-CZ" sz="2400" dirty="0"/>
              <a:t>y v regionech </a:t>
            </a:r>
            <a:r>
              <a:rPr lang="en-GB" sz="2400" dirty="0"/>
              <a:t>(</a:t>
            </a:r>
            <a:r>
              <a:rPr lang="cs-CZ" sz="2400" dirty="0"/>
              <a:t>žádné projekty</a:t>
            </a:r>
            <a:r>
              <a:rPr lang="en-GB" sz="2400" dirty="0"/>
              <a:t> “stand-alone”)</a:t>
            </a:r>
          </a:p>
          <a:p>
            <a:r>
              <a:rPr lang="cs-CZ" sz="2400" b="1" dirty="0"/>
              <a:t>r</a:t>
            </a:r>
            <a:r>
              <a:rPr lang="en-GB" sz="2400" b="1" dirty="0" err="1"/>
              <a:t>esi</a:t>
            </a:r>
            <a:r>
              <a:rPr lang="cs-CZ" sz="2400" b="1" dirty="0" err="1"/>
              <a:t>lience</a:t>
            </a:r>
            <a:r>
              <a:rPr lang="en-GB" sz="2400" dirty="0"/>
              <a:t> </a:t>
            </a:r>
            <a:r>
              <a:rPr lang="cs-CZ" sz="2400" dirty="0"/>
              <a:t>sektoru cestovního ruchu díky inovativním řešením a zvýšení udržitelnosti pracovních míst a služeb</a:t>
            </a:r>
            <a:endParaRPr lang="en-GB" sz="2400" dirty="0"/>
          </a:p>
          <a:p>
            <a:r>
              <a:rPr lang="cs-CZ" sz="2400" b="1" dirty="0"/>
              <a:t>znalosti a dovednosti</a:t>
            </a:r>
            <a:r>
              <a:rPr lang="de-AT" sz="2400" b="1" dirty="0"/>
              <a:t> </a:t>
            </a:r>
            <a:r>
              <a:rPr lang="cs-CZ" sz="2400" dirty="0"/>
              <a:t>odborných pracovních sil v sektoru cestovní ruch,  s cílem lepší připravenosti na budoucí krizová období</a:t>
            </a:r>
            <a:endParaRPr lang="de-AT" sz="2400" dirty="0"/>
          </a:p>
          <a:p>
            <a:r>
              <a:rPr lang="cs-CZ" sz="2400" b="1" dirty="0"/>
              <a:t>d</a:t>
            </a:r>
            <a:r>
              <a:rPr lang="de-AT" sz="2400" b="1" dirty="0" err="1"/>
              <a:t>igit</a:t>
            </a:r>
            <a:r>
              <a:rPr lang="cs-CZ" sz="2400" b="1" dirty="0" err="1"/>
              <a:t>ální</a:t>
            </a:r>
            <a:r>
              <a:rPr lang="de-AT" sz="2400" b="1" dirty="0"/>
              <a:t> </a:t>
            </a:r>
            <a:r>
              <a:rPr lang="cs-CZ" sz="2400" b="1" dirty="0"/>
              <a:t>aplikace</a:t>
            </a:r>
            <a:r>
              <a:rPr lang="de-AT" sz="2400" b="1" dirty="0"/>
              <a:t> </a:t>
            </a:r>
            <a:r>
              <a:rPr lang="cs-CZ" sz="2400" dirty="0"/>
              <a:t>v sektoru cestovního ruchu a kultury</a:t>
            </a:r>
          </a:p>
          <a:p>
            <a:r>
              <a:rPr lang="cs-CZ" sz="2400" b="1" dirty="0"/>
              <a:t>zaměření na inovace</a:t>
            </a:r>
            <a:r>
              <a:rPr lang="de-AT" sz="2400" dirty="0"/>
              <a:t> </a:t>
            </a:r>
            <a:r>
              <a:rPr lang="cs-CZ" sz="2400" dirty="0"/>
              <a:t>a využití nových podnikatelských možností</a:t>
            </a:r>
            <a:endParaRPr lang="de-D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5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Types of Action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/>
          </a:p>
          <a:p>
            <a:endParaRPr lang="de-AT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05027"/>
              </p:ext>
            </p:extLst>
          </p:nvPr>
        </p:nvGraphicFramePr>
        <p:xfrm>
          <a:off x="224117" y="1303110"/>
          <a:ext cx="5074024" cy="481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4024">
                  <a:extLst>
                    <a:ext uri="{9D8B030D-6E8A-4147-A177-3AD203B41FA5}">
                      <a16:colId xmlns:a16="http://schemas.microsoft.com/office/drawing/2014/main" val="3774273816"/>
                    </a:ext>
                  </a:extLst>
                </a:gridCol>
              </a:tblGrid>
              <a:tr h="669125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 border know how and data exchange to foster resilience of the tourism and cultural sector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312584"/>
                  </a:ext>
                </a:extLst>
              </a:tr>
              <a:tr h="815854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development of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strategically embedded key themes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intangible and tangible cultural and natural heritage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547337"/>
                  </a:ext>
                </a:extLst>
              </a:tr>
              <a:tr h="59148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development of key themes for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sustainable and green tourism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13378"/>
                  </a:ext>
                </a:extLst>
              </a:tr>
              <a:tr h="106061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skill development towards green and digital transformation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sector in order to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strengthen the resilience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long-term sustainability of the sector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900438"/>
                  </a:ext>
                </a:extLst>
              </a:tr>
              <a:tr h="840524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combine the expertise and competencies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national actors (e.g. large national museums) with the expertise of regional actors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509674"/>
                  </a:ext>
                </a:extLst>
              </a:tr>
              <a:tr h="840524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mplementation of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procedures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systematic visitor monitoring in order to implement joint management plans in a targeted manner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141729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78557"/>
              </p:ext>
            </p:extLst>
          </p:nvPr>
        </p:nvGraphicFramePr>
        <p:xfrm>
          <a:off x="5414682" y="1303110"/>
          <a:ext cx="6524518" cy="545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4518">
                  <a:extLst>
                    <a:ext uri="{9D8B030D-6E8A-4147-A177-3AD203B41FA5}">
                      <a16:colId xmlns:a16="http://schemas.microsoft.com/office/drawing/2014/main" val="2853782544"/>
                    </a:ext>
                  </a:extLst>
                </a:gridCol>
              </a:tblGrid>
              <a:tr h="678090"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pilot actions and investments to foster resilience of the tourism and cultural sector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136802"/>
                  </a:ext>
                </a:extLst>
              </a:tr>
              <a:tr h="717535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actions to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reconstruct / strengthen the resilience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the hospitality sector in the region to improve better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preparedness to future crises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recovery from the Covid-19-crisis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809441"/>
                  </a:ext>
                </a:extLst>
              </a:tr>
              <a:tr h="748015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investment in key themes for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sustainable tourism development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in intangible cultural heritage and tangible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and natural heritage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based on a sound strategic framework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228792"/>
                  </a:ext>
                </a:extLst>
              </a:tr>
              <a:tr h="549424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digit</a:t>
                      </a:r>
                      <a:r>
                        <a:rPr lang="cs-CZ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</a:t>
                      </a:r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sation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cultural and natural heritage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products for dissemination to different target groups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234930"/>
                  </a:ext>
                </a:extLst>
              </a:tr>
              <a:tr h="714599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expansion and adaptation (e.g. in terms of barrier-free access) or maintenance of the tourist infrastructure with focus on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quality development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promotion of joint offers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achieve a higher level of resilience in the tourism sector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863831"/>
                  </a:ext>
                </a:extLst>
              </a:tr>
              <a:tr h="5494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 of destination managements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create joint (cross-border) destinations under one label with active mutual promotion with a specific focus on destinations for </a:t>
                      </a: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tourism and the inclusion of less known tourism locations 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high potential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911849"/>
                  </a:ext>
                </a:extLst>
              </a:tr>
              <a:tr h="338082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implementation of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training measures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tourism and culture stakeholders</a:t>
                      </a:r>
                      <a:endParaRPr lang="de-A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63545"/>
                  </a:ext>
                </a:extLst>
              </a:tr>
              <a:tr h="549424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joint promotion of joint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high-quality tourism marketing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which takes into account the requirements of the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 transformation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special focus on a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and sustainable transition of the sector</a:t>
                      </a:r>
                      <a:endParaRPr lang="de-A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01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64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Cílové skupiny</a:t>
            </a:r>
            <a:r>
              <a:rPr lang="de-DE" sz="3200" dirty="0"/>
              <a:t>/</a:t>
            </a:r>
            <a:r>
              <a:rPr lang="cs-CZ" sz="3200" dirty="0"/>
              <a:t>i</a:t>
            </a:r>
            <a:r>
              <a:rPr lang="de-DE" sz="3200" dirty="0" err="1"/>
              <a:t>ndik</a:t>
            </a:r>
            <a:r>
              <a:rPr lang="cs-CZ" sz="3200" dirty="0" err="1"/>
              <a:t>átory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78517"/>
              </p:ext>
            </p:extLst>
          </p:nvPr>
        </p:nvGraphicFramePr>
        <p:xfrm>
          <a:off x="2130612" y="1303110"/>
          <a:ext cx="8128000" cy="2106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768904140"/>
                    </a:ext>
                  </a:extLst>
                </a:gridCol>
              </a:tblGrid>
              <a:tr h="15887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Cílové skupiny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512733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de-DE" sz="1600" dirty="0"/>
                        <a:t>Lok</a:t>
                      </a:r>
                      <a:r>
                        <a:rPr lang="cs-CZ" sz="1600" dirty="0" err="1"/>
                        <a:t>ální</a:t>
                      </a:r>
                      <a:r>
                        <a:rPr lang="cs-CZ" sz="1600" dirty="0"/>
                        <a:t>, regionální a </a:t>
                      </a:r>
                      <a:r>
                        <a:rPr lang="cs-CZ" sz="1600" dirty="0" err="1"/>
                        <a:t>ná</a:t>
                      </a:r>
                      <a:r>
                        <a:rPr lang="de-AT" sz="1600" dirty="0"/>
                        <a:t>r</a:t>
                      </a:r>
                      <a:r>
                        <a:rPr lang="cs-CZ" sz="1600" dirty="0" err="1"/>
                        <a:t>odní</a:t>
                      </a:r>
                      <a:r>
                        <a:rPr lang="cs-CZ" sz="1600" dirty="0"/>
                        <a:t> veřejné instituce a organizace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88003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cs-CZ" sz="1600" dirty="0"/>
                        <a:t>Veřejně zaměřené organizace</a:t>
                      </a:r>
                      <a:r>
                        <a:rPr lang="de-DE" sz="1600" baseline="0" dirty="0"/>
                        <a:t>, </a:t>
                      </a:r>
                      <a:r>
                        <a:rPr lang="cs-CZ" sz="1600" baseline="0" dirty="0"/>
                        <a:t>regionální rozvojové agentury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051776"/>
                  </a:ext>
                </a:extLst>
              </a:tr>
              <a:tr h="440624">
                <a:tc>
                  <a:txBody>
                    <a:bodyPr/>
                    <a:lstStyle/>
                    <a:p>
                      <a:r>
                        <a:rPr lang="cs-CZ" sz="1600" dirty="0"/>
                        <a:t>Organizace cestovního ruchu</a:t>
                      </a:r>
                      <a:r>
                        <a:rPr lang="de-DE" sz="1600" dirty="0"/>
                        <a:t>,</a:t>
                      </a:r>
                      <a:r>
                        <a:rPr lang="de-DE" sz="1600" baseline="0" dirty="0"/>
                        <a:t> </a:t>
                      </a:r>
                      <a:r>
                        <a:rPr lang="cs-CZ" sz="1600" baseline="0" dirty="0"/>
                        <a:t>kulturní zařízení</a:t>
                      </a:r>
                      <a:r>
                        <a:rPr lang="de-DE" sz="1600" baseline="0" dirty="0"/>
                        <a:t>,</a:t>
                      </a:r>
                      <a:r>
                        <a:rPr lang="cs-CZ" sz="1600" baseline="0" dirty="0"/>
                        <a:t> muzea</a:t>
                      </a:r>
                      <a:r>
                        <a:rPr lang="de-DE" sz="1600" baseline="0" dirty="0"/>
                        <a:t>, NGO 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218200"/>
                  </a:ext>
                </a:extLst>
              </a:tr>
              <a:tr h="433394">
                <a:tc>
                  <a:txBody>
                    <a:bodyPr/>
                    <a:lstStyle/>
                    <a:p>
                      <a:r>
                        <a:rPr lang="cs-CZ" sz="1600" baseline="0" dirty="0"/>
                        <a:t>Návštěvníci zařízení turistických a kulturních zařízení</a:t>
                      </a:r>
                      <a:r>
                        <a:rPr lang="de-DE" sz="1600" baseline="0" dirty="0"/>
                        <a:t>, </a:t>
                      </a:r>
                      <a:r>
                        <a:rPr lang="cs-CZ" sz="1600" baseline="0" dirty="0"/>
                        <a:t>veřejnost</a:t>
                      </a:r>
                      <a:r>
                        <a:rPr lang="de-DE" sz="1600" baseline="0" dirty="0"/>
                        <a:t>, </a:t>
                      </a:r>
                      <a:r>
                        <a:rPr lang="cs-CZ" sz="1600" baseline="0" dirty="0"/>
                        <a:t>a další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71965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493311"/>
              </p:ext>
            </p:extLst>
          </p:nvPr>
        </p:nvGraphicFramePr>
        <p:xfrm>
          <a:off x="2130612" y="3565023"/>
          <a:ext cx="3911600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1600">
                  <a:extLst>
                    <a:ext uri="{9D8B030D-6E8A-4147-A177-3AD203B41FA5}">
                      <a16:colId xmlns:a16="http://schemas.microsoft.com/office/drawing/2014/main" val="1163012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Indikátory outputu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857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err="1"/>
                        <a:t>Organi</a:t>
                      </a:r>
                      <a:r>
                        <a:rPr lang="cs-CZ" sz="1600" dirty="0" err="1"/>
                        <a:t>zace</a:t>
                      </a:r>
                      <a:r>
                        <a:rPr lang="cs-CZ" sz="1600" dirty="0"/>
                        <a:t>, které kooperují přeshraničně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629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Společně rozvíjené strategie a akční plány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772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Společně rozvíjená řešení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482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Počet podpořených kulturních a turistických zařízení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452984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35894"/>
              </p:ext>
            </p:extLst>
          </p:nvPr>
        </p:nvGraphicFramePr>
        <p:xfrm>
          <a:off x="6382871" y="3565023"/>
          <a:ext cx="3875741" cy="227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5741">
                  <a:extLst>
                    <a:ext uri="{9D8B030D-6E8A-4147-A177-3AD203B41FA5}">
                      <a16:colId xmlns:a16="http://schemas.microsoft.com/office/drawing/2014/main" val="42326315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Indikátory výsledků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41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err="1"/>
                        <a:t>Organi</a:t>
                      </a:r>
                      <a:r>
                        <a:rPr lang="cs-CZ" sz="1600" dirty="0" err="1"/>
                        <a:t>zace</a:t>
                      </a:r>
                      <a:r>
                        <a:rPr lang="cs-CZ" sz="1600" dirty="0"/>
                        <a:t>, které po dokončení projektu kooperují přeshraničně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34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Realizace společných strategií a akčních plánů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204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Návštěvníci kulturních a turistických zařízení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59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/>
                        <a:t>Organizacemi realizovaná řešení</a:t>
                      </a:r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67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48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dirty="0"/>
              <a:t>Zeitplan</a:t>
            </a: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303110"/>
            <a:ext cx="11277600" cy="4818721"/>
          </a:xfrm>
        </p:spPr>
        <p:txBody>
          <a:bodyPr anchor="ctr"/>
          <a:lstStyle/>
          <a:p>
            <a:endParaRPr lang="en-GB" sz="2000" dirty="0"/>
          </a:p>
          <a:p>
            <a:r>
              <a:rPr lang="en-GB" sz="2400" dirty="0" err="1"/>
              <a:t>Schv</a:t>
            </a:r>
            <a:r>
              <a:rPr lang="cs-CZ" sz="2400" dirty="0" err="1"/>
              <a:t>álení</a:t>
            </a:r>
            <a:r>
              <a:rPr lang="cs-CZ" sz="2400" dirty="0"/>
              <a:t> programu</a:t>
            </a:r>
            <a:r>
              <a:rPr lang="en-GB" sz="2400" dirty="0"/>
              <a:t> </a:t>
            </a:r>
            <a:r>
              <a:rPr lang="cs-CZ" sz="2400" dirty="0"/>
              <a:t>červen</a:t>
            </a:r>
            <a:r>
              <a:rPr lang="en-GB" sz="2400" dirty="0"/>
              <a:t>/</a:t>
            </a:r>
            <a:r>
              <a:rPr lang="cs-CZ" sz="2400" dirty="0"/>
              <a:t>červenec</a:t>
            </a:r>
            <a:r>
              <a:rPr lang="en-GB" sz="2400" dirty="0"/>
              <a:t> 2022 </a:t>
            </a:r>
          </a:p>
          <a:p>
            <a:r>
              <a:rPr lang="cs-CZ" sz="2400" dirty="0"/>
              <a:t>Ustavující schůze monitorovacího výboru do 3 měsíců od schválení</a:t>
            </a:r>
            <a:endParaRPr lang="en-GB" sz="2400" dirty="0"/>
          </a:p>
          <a:p>
            <a:r>
              <a:rPr lang="cs-CZ" sz="2400" dirty="0"/>
              <a:t>Podávání žádostí plánováno na listopad</a:t>
            </a:r>
            <a:r>
              <a:rPr lang="de-AT" sz="2400" dirty="0"/>
              <a:t>/</a:t>
            </a:r>
            <a:r>
              <a:rPr lang="cs-CZ" sz="2400" dirty="0"/>
              <a:t>prosinec</a:t>
            </a:r>
            <a:r>
              <a:rPr lang="de-AT" sz="2400" dirty="0"/>
              <a:t> 2022</a:t>
            </a:r>
          </a:p>
          <a:p>
            <a:r>
              <a:rPr lang="cs-CZ" sz="2400" dirty="0"/>
              <a:t>Schválení projektů </a:t>
            </a:r>
            <a:r>
              <a:rPr lang="de-AT" sz="2400" dirty="0"/>
              <a:t>1.</a:t>
            </a:r>
            <a:r>
              <a:rPr lang="cs-CZ" sz="2400" dirty="0"/>
              <a:t> čtvrtletí </a:t>
            </a:r>
            <a:r>
              <a:rPr lang="de-AT" sz="2400" dirty="0"/>
              <a:t>2023  </a:t>
            </a:r>
          </a:p>
          <a:p>
            <a:pPr marL="0" indent="0">
              <a:buNone/>
            </a:pPr>
            <a:endParaRPr lang="de-AT" sz="20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de-D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94613"/>
      </p:ext>
    </p:extLst>
  </p:cSld>
  <p:clrMapOvr>
    <a:masterClrMapping/>
  </p:clrMapOvr>
</p:sld>
</file>

<file path=ppt/theme/theme1.xml><?xml version="1.0" encoding="utf-8"?>
<a:theme xmlns:a="http://schemas.openxmlformats.org/drawingml/2006/main" name="interreg_vorlage_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CA09DB7B-80A7-41E9-80F8-906B31ED0ACD}" vid="{0E599172-4693-48AB-8222-CCF6D770A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interreg_vorlage_3</Template>
  <TotalTime>0</TotalTime>
  <Words>819</Words>
  <Application>Microsoft Office PowerPoint</Application>
  <PresentationFormat>Breitbild</PresentationFormat>
  <Paragraphs>165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Montserrat</vt:lpstr>
      <vt:lpstr>Times New Roman</vt:lpstr>
      <vt:lpstr>Trebuchet MS</vt:lpstr>
      <vt:lpstr>interreg_vorlage_3</vt:lpstr>
      <vt:lpstr>Interreg AT-CZ</vt:lpstr>
      <vt:lpstr>Programové území</vt:lpstr>
      <vt:lpstr>Regiony v programovém území</vt:lpstr>
      <vt:lpstr>Priority a specifické cíle</vt:lpstr>
      <vt:lpstr>Rozpočet programu</vt:lpstr>
      <vt:lpstr>Přínos pro specifický cíl</vt:lpstr>
      <vt:lpstr>Types of Action</vt:lpstr>
      <vt:lpstr>Cílové skupiny/indikátory</vt:lpstr>
      <vt:lpstr>Zeitplan</vt:lpstr>
      <vt:lpstr>Interreg AT-CZ</vt:lpstr>
    </vt:vector>
  </TitlesOfParts>
  <Company>Amt der NÖ Landesregierung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Kathrin Huber (LAD4)</dc:creator>
  <cp:lastModifiedBy>bmd44</cp:lastModifiedBy>
  <cp:revision>1757</cp:revision>
  <cp:lastPrinted>2020-10-05T05:51:33Z</cp:lastPrinted>
  <dcterms:created xsi:type="dcterms:W3CDTF">2016-01-29T09:24:08Z</dcterms:created>
  <dcterms:modified xsi:type="dcterms:W3CDTF">2022-05-10T05:28:55Z</dcterms:modified>
</cp:coreProperties>
</file>