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877741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Text názvu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Text úrovně 1</a:t>
            </a:r>
          </a:p>
          <a:p>
            <a:pPr lvl="1">
              <a:defRPr sz="1800"/>
            </a:pPr>
            <a:r>
              <a:rPr sz="3400"/>
              <a:t>Text úrovně 2</a:t>
            </a:r>
          </a:p>
          <a:p>
            <a:pPr lvl="2">
              <a:defRPr sz="1800"/>
            </a:pPr>
            <a:r>
              <a:rPr sz="3400"/>
              <a:t>Text úrovně 3</a:t>
            </a:r>
          </a:p>
          <a:p>
            <a:pPr lvl="3">
              <a:defRPr sz="1800"/>
            </a:pPr>
            <a:r>
              <a:rPr sz="3400"/>
              <a:t>Text úrovně 4</a:t>
            </a:r>
          </a:p>
          <a:p>
            <a:pPr lvl="4">
              <a:defRPr sz="1800"/>
            </a:pPr>
            <a:r>
              <a:rPr sz="34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Text názvu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Text úrovně 1</a:t>
            </a:r>
          </a:p>
          <a:p>
            <a:pPr lvl="1">
              <a:defRPr sz="1800"/>
            </a:pPr>
            <a:r>
              <a:rPr sz="3400"/>
              <a:t>Text úrovně 2</a:t>
            </a:r>
          </a:p>
          <a:p>
            <a:pPr lvl="2">
              <a:defRPr sz="1800"/>
            </a:pPr>
            <a:r>
              <a:rPr sz="3400"/>
              <a:t>Text úrovně 3</a:t>
            </a:r>
          </a:p>
          <a:p>
            <a:pPr lvl="3">
              <a:defRPr sz="1800"/>
            </a:pPr>
            <a:r>
              <a:rPr sz="3400"/>
              <a:t>Text úrovně 4</a:t>
            </a:r>
          </a:p>
          <a:p>
            <a:pPr lvl="4">
              <a:defRPr sz="1800"/>
            </a:pPr>
            <a:r>
              <a:rPr sz="34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 úrovně 1</a:t>
            </a:r>
          </a:p>
          <a:p>
            <a:pPr lvl="1">
              <a:defRPr sz="1800"/>
            </a:pPr>
            <a:r>
              <a:rPr sz="4200"/>
              <a:t>Text úrovně 2</a:t>
            </a:r>
          </a:p>
          <a:p>
            <a:pPr lvl="2">
              <a:defRPr sz="1800"/>
            </a:pPr>
            <a:r>
              <a:rPr sz="4200"/>
              <a:t>Text úrovně 3</a:t>
            </a:r>
          </a:p>
          <a:p>
            <a:pPr lvl="3">
              <a:defRPr sz="1800"/>
            </a:pPr>
            <a:r>
              <a:rPr sz="4200"/>
              <a:t>Text úrovně 4</a:t>
            </a:r>
          </a:p>
          <a:p>
            <a:pPr lvl="4">
              <a:defRPr sz="1800"/>
            </a:pPr>
            <a:r>
              <a:rPr sz="4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"/>
            <a:ext cx="13004800" cy="181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8458200"/>
            <a:ext cx="111633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Text úrovně 1</a:t>
            </a:r>
          </a:p>
          <a:p>
            <a:pPr lvl="1">
              <a:defRPr sz="1800"/>
            </a:pPr>
            <a:r>
              <a:rPr sz="4200"/>
              <a:t>Text úrovně 2</a:t>
            </a:r>
          </a:p>
          <a:p>
            <a:pPr lvl="2">
              <a:defRPr sz="1800"/>
            </a:pPr>
            <a:r>
              <a:rPr sz="4200"/>
              <a:t>Text úrovně 3</a:t>
            </a:r>
          </a:p>
          <a:p>
            <a:pPr lvl="3">
              <a:defRPr sz="1800"/>
            </a:pPr>
            <a:r>
              <a:rPr sz="4200"/>
              <a:t>Text úrovně 4</a:t>
            </a:r>
          </a:p>
          <a:p>
            <a:pPr lvl="4">
              <a:defRPr sz="1800"/>
            </a:pPr>
            <a:r>
              <a:rPr sz="4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Text úrovně 1</a:t>
            </a:r>
          </a:p>
          <a:p>
            <a:pPr lvl="1">
              <a:defRPr sz="1800"/>
            </a:pPr>
            <a:r>
              <a:rPr sz="4200"/>
              <a:t>Text úrovně 2</a:t>
            </a:r>
          </a:p>
          <a:p>
            <a:pPr lvl="2">
              <a:defRPr sz="1800"/>
            </a:pPr>
            <a:r>
              <a:rPr sz="4200"/>
              <a:t>Text úrovně 3</a:t>
            </a:r>
          </a:p>
          <a:p>
            <a:pPr lvl="3">
              <a:defRPr sz="1800"/>
            </a:pPr>
            <a:r>
              <a:rPr sz="4200"/>
              <a:t>Text úrovně 4</a:t>
            </a:r>
          </a:p>
          <a:p>
            <a:pPr lvl="4">
              <a:defRPr sz="1800"/>
            </a:pPr>
            <a:r>
              <a:rPr sz="4200"/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tulka_PP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1000" y="533400"/>
            <a:ext cx="2806700" cy="15113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95662" y="7637859"/>
            <a:ext cx="958916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cs-CZ" sz="4000" b="1" dirty="0"/>
              <a:t>Inovace technologií při kompostování, </a:t>
            </a:r>
            <a:endParaRPr lang="cs-CZ" sz="4000" b="1" dirty="0" smtClean="0"/>
          </a:p>
          <a:p>
            <a:r>
              <a:rPr lang="cs-CZ" sz="4000" b="1" dirty="0" smtClean="0"/>
              <a:t>využití </a:t>
            </a:r>
            <a:r>
              <a:rPr lang="cs-CZ" sz="4000" b="1" dirty="0"/>
              <a:t>kompostu a ochrana půdy</a:t>
            </a:r>
            <a:endParaRPr lang="cs-CZ" sz="4000" b="1" dirty="0"/>
          </a:p>
        </p:txBody>
      </p:sp>
      <p:pic>
        <p:nvPicPr>
          <p:cNvPr id="46" name="EU C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80488" y="7235502"/>
            <a:ext cx="2613224" cy="2138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527300" y="971612"/>
            <a:ext cx="102657" cy="76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E9222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859864" y="2354389"/>
            <a:ext cx="11243235" cy="1725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457200">
              <a:lnSpc>
                <a:spcPct val="140000"/>
              </a:lnSpc>
              <a:defRPr sz="1800"/>
            </a:pPr>
            <a:r>
              <a:rPr lang="cs-CZ" sz="4000" b="1" dirty="0">
                <a:solidFill>
                  <a:schemeClr val="tx1"/>
                </a:solidFill>
              </a:rPr>
              <a:t>INTERREG</a:t>
            </a:r>
            <a:r>
              <a:rPr lang="cs-CZ" sz="3200" b="1" dirty="0">
                <a:solidFill>
                  <a:schemeClr val="tx1"/>
                </a:solidFill>
              </a:rPr>
              <a:t/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4000" b="1" dirty="0">
                <a:solidFill>
                  <a:schemeClr val="tx1"/>
                </a:solidFill>
              </a:rPr>
              <a:t>Rakousko – Česká republika </a:t>
            </a:r>
            <a:endParaRPr sz="40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859864" y="5353963"/>
            <a:ext cx="1124323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</a:pPr>
            <a:r>
              <a:rPr lang="cs-CZ" sz="2800" dirty="0"/>
              <a:t>2 c 	</a:t>
            </a:r>
            <a:r>
              <a:rPr lang="cs-CZ" sz="2800" dirty="0" smtClean="0"/>
              <a:t>	Podpora </a:t>
            </a:r>
            <a:r>
              <a:rPr lang="cs-CZ" sz="2800" dirty="0"/>
              <a:t>inovačních technologií s cílem </a:t>
            </a:r>
            <a:r>
              <a:rPr lang="cs-CZ" sz="2800" dirty="0" smtClean="0"/>
              <a:t>zlepšit </a:t>
            </a:r>
            <a:r>
              <a:rPr lang="cs-CZ" sz="2800" dirty="0"/>
              <a:t>ochranu životního prostředí </a:t>
            </a:r>
            <a:endParaRPr lang="cs-CZ" sz="2800" dirty="0"/>
          </a:p>
        </p:txBody>
      </p:sp>
      <p:pic>
        <p:nvPicPr>
          <p:cNvPr id="51" name="EU CZ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56031" y="888489"/>
            <a:ext cx="3492944" cy="9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800" b="1" dirty="0">
                <a:solidFill>
                  <a:schemeClr val="tx1"/>
                </a:solidFill>
                <a:latin typeface="Gill Sans"/>
              </a:rPr>
              <a:t>Cíl projektu</a:t>
            </a:r>
            <a:endParaRPr sz="4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723900" y="4580721"/>
            <a:ext cx="11315700" cy="434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návrh </a:t>
            </a:r>
            <a:r>
              <a:rPr lang="cs-CZ" sz="2400" dirty="0"/>
              <a:t>a testování inovativní technologie kompostování a recyklace přírodních zdrojů živin ( dusík, fosfor)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ověření dopadu hnojení půd kompostem zpracovaným inovativní cestou na vodní zdroje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inovace metody testování kvality kompostu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inovace technologie monitoringu vlivu kompostu na kvalitu vod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účinnost </a:t>
            </a:r>
            <a:r>
              <a:rPr lang="cs-CZ" sz="2400" dirty="0"/>
              <a:t>a přístupnost živin dodaných do půdy kompostem </a:t>
            </a:r>
          </a:p>
          <a:p>
            <a:pPr lvl="0" algn="l" defTabSz="457200">
              <a:lnSpc>
                <a:spcPct val="140000"/>
              </a:lnSpc>
              <a:defRPr sz="1800"/>
            </a:pPr>
            <a:endParaRPr sz="1950" dirty="0">
              <a:solidFill>
                <a:srgbClr val="80818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159000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8500" y="2159000"/>
            <a:ext cx="7556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U C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56031" y="888489"/>
            <a:ext cx="4861908" cy="9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cs-CZ" sz="4800" b="1" dirty="0" smtClean="0">
                <a:solidFill>
                  <a:schemeClr val="tx1"/>
                </a:solidFill>
                <a:latin typeface="Gill Sans"/>
              </a:rPr>
              <a:t>Priority projektu</a:t>
            </a:r>
            <a:endParaRPr sz="4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723900" y="5227050"/>
            <a:ext cx="11315700" cy="305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jak zlepšit kvalitu kompostu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jaký kompost je vhodný z hlediska ochrany vod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kvalita kompostu a efekt účinnosti živin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recyklace odpadů – zdroje živin a organické hmoty</a:t>
            </a:r>
          </a:p>
          <a:p>
            <a:pPr algn="l" defTabSz="457200">
              <a:lnSpc>
                <a:spcPct val="140000"/>
              </a:lnSpc>
              <a:defRPr sz="1800"/>
            </a:pPr>
            <a:endParaRPr sz="1950" dirty="0">
              <a:solidFill>
                <a:srgbClr val="80818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159000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8500" y="2159000"/>
            <a:ext cx="7556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U C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10631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56031" y="888489"/>
            <a:ext cx="4454746" cy="9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cs-CZ" sz="4800" b="1" dirty="0" smtClean="0">
                <a:solidFill>
                  <a:schemeClr val="tx1"/>
                </a:solidFill>
                <a:latin typeface="Gill Sans"/>
              </a:rPr>
              <a:t>Cílová skupina</a:t>
            </a:r>
            <a:endParaRPr sz="4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723900" y="5016500"/>
            <a:ext cx="11315700" cy="2408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správci vodních toků a vodních děl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uživatelé a vlastníci půdy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provozovatelé zařízení na zpracování odpadů </a:t>
            </a:r>
          </a:p>
          <a:p>
            <a:pPr algn="l" defTabSz="457200">
              <a:lnSpc>
                <a:spcPct val="140000"/>
              </a:lnSpc>
              <a:defRPr sz="1800"/>
            </a:pPr>
            <a:endParaRPr sz="1950" dirty="0">
              <a:solidFill>
                <a:srgbClr val="80818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159000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8500" y="2159000"/>
            <a:ext cx="7556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U C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04395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1803400"/>
            <a:ext cx="13169900" cy="643061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527300" y="931922"/>
            <a:ext cx="38680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000" dirty="0" smtClean="0">
                <a:solidFill>
                  <a:srgbClr val="E92221"/>
                </a:solidFill>
                <a:latin typeface="+mj-lt"/>
              </a:rPr>
              <a:t>Partneři projektu</a:t>
            </a:r>
            <a:endParaRPr sz="4000" dirty="0">
              <a:solidFill>
                <a:srgbClr val="E92221"/>
              </a:solidFill>
              <a:latin typeface="+mj-lt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676400" y="4723982"/>
            <a:ext cx="9550400" cy="57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9999"/>
              </a:lnSpc>
              <a:defRPr sz="28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850" dirty="0">
              <a:solidFill>
                <a:srgbClr val="FFFFFF"/>
              </a:solidFill>
            </a:endParaRPr>
          </a:p>
        </p:txBody>
      </p:sp>
      <p:pic>
        <p:nvPicPr>
          <p:cNvPr id="62" name="EU CZ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/>
          <p:cNvSpPr/>
          <p:nvPr/>
        </p:nvSpPr>
        <p:spPr>
          <a:xfrm>
            <a:off x="3200400" y="2224725"/>
            <a:ext cx="65024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LP    Partner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ZERA – Zemědělská a ekologická regionální agentura, z</a:t>
            </a:r>
            <a:r>
              <a:rPr lang="cs-CZ" sz="2400" i="1" kern="1200" dirty="0" smtClean="0">
                <a:solidFill>
                  <a:schemeClr val="bg1"/>
                </a:solidFill>
              </a:rPr>
              <a:t>. s</a:t>
            </a:r>
            <a:r>
              <a:rPr lang="cs-CZ" sz="2400" i="1" kern="1200" dirty="0">
                <a:solidFill>
                  <a:schemeClr val="bg1"/>
                </a:solidFill>
              </a:rPr>
              <a:t>. /Česko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Partner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BFA – Bio Forschung </a:t>
            </a:r>
            <a:r>
              <a:rPr lang="cs-CZ" sz="2400" i="1" kern="1200" dirty="0" err="1">
                <a:solidFill>
                  <a:schemeClr val="bg1"/>
                </a:solidFill>
              </a:rPr>
              <a:t>AustriaPartner</a:t>
            </a:r>
            <a:r>
              <a:rPr lang="cs-CZ" sz="2400" i="1" kern="1200" dirty="0">
                <a:solidFill>
                  <a:schemeClr val="bg1"/>
                </a:solidFill>
              </a:rPr>
              <a:t> / Rakousko </a:t>
            </a:r>
            <a:endParaRPr lang="cs-CZ" sz="2400" b="1" i="1" kern="12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 startAt="2"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Partner</a:t>
            </a:r>
            <a:endParaRPr lang="cs-CZ" sz="2800" kern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Mendelova Univerzita v Brně / Česko</a:t>
            </a:r>
            <a:r>
              <a:rPr lang="cs-CZ" sz="2400" kern="1200" dirty="0">
                <a:solidFill>
                  <a:schemeClr val="bg1"/>
                </a:solidFill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 startAt="3"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Partner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Institut für Kulturtechnik und Bodenwasserhaushalt, Bundesamt für Wasserwirtschaft / Rakousko </a:t>
            </a:r>
            <a:endParaRPr lang="cs-CZ" sz="2400" i="1" kern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03400"/>
            <a:ext cx="13030200" cy="643061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527300" y="968854"/>
            <a:ext cx="102657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cs-CZ" sz="1800" dirty="0"/>
          </a:p>
          <a:p>
            <a:pPr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61" name="Shape 61"/>
          <p:cNvSpPr/>
          <p:nvPr/>
        </p:nvSpPr>
        <p:spPr>
          <a:xfrm>
            <a:off x="1676400" y="4723982"/>
            <a:ext cx="9550400" cy="57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9999"/>
              </a:lnSpc>
              <a:defRPr sz="28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62" name="EU CZ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/>
          <p:cNvSpPr/>
          <p:nvPr/>
        </p:nvSpPr>
        <p:spPr>
          <a:xfrm>
            <a:off x="3200400" y="2224725"/>
            <a:ext cx="65024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cs-CZ" sz="2800" b="1" dirty="0">
                <a:solidFill>
                  <a:schemeClr val="bg1"/>
                </a:solidFill>
              </a:rPr>
              <a:t>Česko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bg1"/>
                </a:solidFill>
              </a:rPr>
              <a:t>Agroklastr Vysočina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bg1"/>
                </a:solidFill>
              </a:rPr>
              <a:t>ECN</a:t>
            </a:r>
            <a:r>
              <a:rPr lang="de-AT" sz="2400" dirty="0">
                <a:solidFill>
                  <a:schemeClr val="bg1"/>
                </a:solidFill>
              </a:rPr>
              <a:t> – </a:t>
            </a:r>
            <a:r>
              <a:rPr lang="de-AT" sz="2400" i="1" dirty="0">
                <a:solidFill>
                  <a:schemeClr val="bg1"/>
                </a:solidFill>
              </a:rPr>
              <a:t>European Compost Network</a:t>
            </a:r>
            <a:endParaRPr lang="cs-CZ" sz="2400" i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bg1"/>
                </a:solidFill>
              </a:rPr>
              <a:t>Ministerstvo zemědělství ČR </a:t>
            </a:r>
          </a:p>
          <a:p>
            <a:pPr marL="0" indent="0" algn="l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cs-CZ" sz="2800" b="1" dirty="0">
                <a:solidFill>
                  <a:schemeClr val="bg1"/>
                </a:solidFill>
              </a:rPr>
              <a:t>Rakousko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400" i="1" dirty="0">
                <a:solidFill>
                  <a:schemeClr val="bg1"/>
                </a:solidFill>
              </a:rPr>
              <a:t>ARGE Kompost</a:t>
            </a:r>
            <a:endParaRPr lang="cs-CZ" sz="2400" i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400" i="1" dirty="0">
                <a:solidFill>
                  <a:schemeClr val="bg1"/>
                </a:solidFill>
              </a:rPr>
              <a:t>Stadt Wien - </a:t>
            </a:r>
            <a:r>
              <a:rPr lang="de-AT" sz="2400" i="1" dirty="0" err="1">
                <a:solidFill>
                  <a:schemeClr val="bg1"/>
                </a:solidFill>
              </a:rPr>
              <a:t>Magistratabteilung</a:t>
            </a:r>
            <a:r>
              <a:rPr lang="de-AT" sz="2400" i="1" dirty="0">
                <a:solidFill>
                  <a:schemeClr val="bg1"/>
                </a:solidFill>
              </a:rPr>
              <a:t> 48</a:t>
            </a:r>
            <a:endParaRPr lang="cs-CZ" sz="2400" i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44624" y="832083"/>
            <a:ext cx="4520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000" dirty="0" smtClean="0">
                <a:solidFill>
                  <a:srgbClr val="E92221"/>
                </a:solidFill>
              </a:rPr>
              <a:t>Strategičtí partneři </a:t>
            </a:r>
            <a:endParaRPr lang="cs-CZ" sz="4000" dirty="0">
              <a:solidFill>
                <a:srgbClr val="E92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002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400"/>
            <a:ext cx="13004800" cy="98171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794818" y="1330491"/>
            <a:ext cx="4945264" cy="338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19999"/>
              </a:lnSpc>
              <a:defRPr sz="3900">
                <a:solidFill>
                  <a:srgbClr val="AAACB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 err="1" smtClean="0">
                <a:solidFill>
                  <a:schemeClr val="bg1"/>
                </a:solidFill>
                <a:latin typeface="+mj-lt"/>
              </a:rPr>
              <a:t>Děkuj</a:t>
            </a:r>
            <a:r>
              <a:rPr lang="cs-CZ" sz="4000" b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sz="4000" b="1" dirty="0" err="1">
                <a:solidFill>
                  <a:schemeClr val="bg1"/>
                </a:solidFill>
                <a:latin typeface="+mj-lt"/>
              </a:rPr>
              <a:t>za</a:t>
            </a:r>
            <a:r>
              <a:rPr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sz="4000" b="1" dirty="0" err="1" smtClean="0">
                <a:solidFill>
                  <a:schemeClr val="bg1"/>
                </a:solidFill>
                <a:latin typeface="+mj-lt"/>
              </a:rPr>
              <a:t>pozornost</a:t>
            </a:r>
            <a:endParaRPr lang="cs-CZ" sz="4000" b="1" dirty="0" smtClean="0">
              <a:solidFill>
                <a:schemeClr val="bg1"/>
              </a:solidFill>
              <a:latin typeface="+mj-l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cs-CZ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cs-CZ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cs-CZ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800" dirty="0" smtClean="0">
                <a:solidFill>
                  <a:schemeClr val="bg1"/>
                </a:solidFill>
                <a:latin typeface="+mn-lt"/>
              </a:rPr>
              <a:t>Ing. Květuše Hejá</a:t>
            </a:r>
            <a:r>
              <a:rPr lang="cs-CZ" sz="2800" dirty="0" smtClean="0">
                <a:solidFill>
                  <a:schemeClr val="bg1"/>
                </a:solidFill>
                <a:latin typeface="+mn-lt"/>
              </a:rPr>
              <a:t>tková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800" dirty="0" smtClean="0">
                <a:solidFill>
                  <a:schemeClr val="bg1"/>
                </a:solidFill>
                <a:latin typeface="+mn-lt"/>
              </a:rPr>
              <a:t>+420 602 710 437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800" dirty="0" smtClean="0">
                <a:solidFill>
                  <a:schemeClr val="bg1"/>
                </a:solidFill>
                <a:latin typeface="+mn-lt"/>
              </a:rPr>
              <a:t>hejatkova@zeraagency.eu</a:t>
            </a:r>
            <a:endParaRPr lang="cs-CZ" sz="28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9500" y="7721600"/>
            <a:ext cx="2755900" cy="135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188</Words>
  <Application>Microsoft Office PowerPoint</Application>
  <PresentationFormat>Vlastní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Gill Sans</vt:lpstr>
      <vt:lpstr>Lucida Grande</vt:lpstr>
      <vt:lpstr>Tahoma</vt:lpstr>
      <vt:lpstr>White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Olga Křížová</dc:creator>
  <cp:lastModifiedBy>Olga Křížová</cp:lastModifiedBy>
  <cp:revision>4</cp:revision>
  <dcterms:modified xsi:type="dcterms:W3CDTF">2017-09-20T08:17:41Z</dcterms:modified>
</cp:coreProperties>
</file>