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78" r:id="rId12"/>
    <p:sldId id="273" r:id="rId13"/>
    <p:sldId id="274" r:id="rId14"/>
    <p:sldId id="287" r:id="rId15"/>
    <p:sldId id="264" r:id="rId16"/>
    <p:sldId id="268" r:id="rId17"/>
    <p:sldId id="267" r:id="rId18"/>
    <p:sldId id="265" r:id="rId19"/>
    <p:sldId id="269" r:id="rId20"/>
    <p:sldId id="270" r:id="rId21"/>
    <p:sldId id="271" r:id="rId22"/>
    <p:sldId id="266" r:id="rId23"/>
    <p:sldId id="262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7BC8-76BB-4E56-9983-8C384990FEF3}" type="datetimeFigureOut">
              <a:rPr lang="cs-CZ"/>
              <a:pPr>
                <a:defRPr/>
              </a:pPr>
              <a:t>28.09.2016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FD843-BB1C-4173-940F-F14789EDBD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811C9-404A-41C1-B78D-948E9D62887E}" type="datetimeFigureOut">
              <a:rPr lang="cs-CZ"/>
              <a:pPr>
                <a:defRPr/>
              </a:pPr>
              <a:t>28.09.2016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7ED56-AE9D-451C-B0B5-D24F22ED3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3367E-2149-4BAB-BE1F-75349CECABC3}" type="datetimeFigureOut">
              <a:rPr lang="cs-CZ"/>
              <a:pPr>
                <a:defRPr/>
              </a:pPr>
              <a:t>28.09.2016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DFEC-E283-427E-BACD-6A5FB63F97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A292-01E3-4A2E-B771-E48106B19F24}" type="datetimeFigureOut">
              <a:rPr lang="cs-CZ"/>
              <a:pPr>
                <a:defRPr/>
              </a:pPr>
              <a:t>28.09.2016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7089F-37FF-4209-AE2F-D19233D6DA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F452-8669-4F3E-B79F-004AEF305B29}" type="datetimeFigureOut">
              <a:rPr lang="cs-CZ"/>
              <a:pPr>
                <a:defRPr/>
              </a:pPr>
              <a:t>28.09.2016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7E40-B92D-4744-BF10-A2CD362E60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1A61-2545-4091-801C-8B3BF6048B17}" type="datetimeFigureOut">
              <a:rPr lang="cs-CZ"/>
              <a:pPr>
                <a:defRPr/>
              </a:pPr>
              <a:t>28.09.2016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211F-AF53-4B5B-9D0D-787FA322DF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4D36F-D6A2-4840-9F85-F56D4B2A4365}" type="datetimeFigureOut">
              <a:rPr lang="cs-CZ"/>
              <a:pPr>
                <a:defRPr/>
              </a:pPr>
              <a:t>28.09.2016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B0DD7-DE51-4464-803A-FB1026312E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D1564-5D42-4A9A-A425-847DB83A44FB}" type="datetimeFigureOut">
              <a:rPr lang="cs-CZ"/>
              <a:pPr>
                <a:defRPr/>
              </a:pPr>
              <a:t>28.09.2016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02D1-30CD-44E5-8642-49BD80A773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A4B7-E112-4150-ACB2-4E01F76E1E8E}" type="datetimeFigureOut">
              <a:rPr lang="cs-CZ"/>
              <a:pPr>
                <a:defRPr/>
              </a:pPr>
              <a:t>28.09.2016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EFFD1-85D3-40BE-97B1-F9D0317B27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59DC-920B-4FC6-831A-067E5F3B3A93}" type="datetimeFigureOut">
              <a:rPr lang="cs-CZ"/>
              <a:pPr>
                <a:defRPr/>
              </a:pPr>
              <a:t>28.09.2016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4490-AA14-43E1-826A-D2943A3A2D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56B8-24CA-44D5-8B50-C6C277430B35}" type="datetimeFigureOut">
              <a:rPr lang="cs-CZ"/>
              <a:pPr>
                <a:defRPr/>
              </a:pPr>
              <a:t>28.09.2016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3117-4047-49A0-9E47-2935DA3F6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C9BB7C-CBD3-4373-A325-7A636A4B7A50}" type="datetimeFigureOut">
              <a:rPr lang="cs-CZ"/>
              <a:pPr>
                <a:defRPr/>
              </a:pPr>
              <a:t>28.09.2016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B28DE9-8647-439B-832A-B40C0D5ABE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Arial Black" panose="020B0A04020102020204" pitchFamily="34" charset="0"/>
              </a:rPr>
              <a:t>INTEKO</a:t>
            </a:r>
            <a:br>
              <a:rPr lang="cs-CZ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002060"/>
                </a:solidFill>
                <a:latin typeface="Arial Black" panose="020B0A04020102020204" pitchFamily="34" charset="0"/>
              </a:rPr>
              <a:t>partner ZERA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Kick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-meeting 27.9.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CETT – demonstrační laboratoř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58790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ZERA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CETT</a:t>
            </a:r>
            <a:endParaRPr lang="cs-CZ" sz="20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Popularizace  EVVO (environmentálního vzdělávání, výchovy a osvěty) pro širokou veřejnost, základní a střední školy, podnikatele, veřejná a státní správa</a:t>
            </a:r>
          </a:p>
          <a:p>
            <a:pPr marL="0" indent="0">
              <a:buNone/>
            </a:pPr>
            <a:endParaRPr lang="cs-CZ" sz="2400" b="1" dirty="0"/>
          </a:p>
          <a:p>
            <a:r>
              <a:rPr lang="cs-CZ" sz="1900" dirty="0"/>
              <a:t>Víceúčelové regionální centrum pro rozvoj regionu </a:t>
            </a:r>
            <a:r>
              <a:rPr lang="cs-CZ" sz="1900" dirty="0" err="1"/>
              <a:t>Náměšťska</a:t>
            </a:r>
            <a:r>
              <a:rPr lang="cs-CZ" sz="1900" dirty="0"/>
              <a:t> a Chvojnice </a:t>
            </a:r>
          </a:p>
          <a:p>
            <a:r>
              <a:rPr lang="cs-CZ" sz="1900" dirty="0"/>
              <a:t>Rozšíření povědomí o nejlepších dostupných technikách a technologiích </a:t>
            </a:r>
          </a:p>
          <a:p>
            <a:r>
              <a:rPr lang="cs-CZ" sz="1900" dirty="0"/>
              <a:t>Vybudování demonstrační laboratoře pro hodnocení kvality zpracování odpadů ( BAT Centrum )</a:t>
            </a:r>
          </a:p>
          <a:p>
            <a:r>
              <a:rPr lang="cs-CZ" sz="1900" dirty="0"/>
              <a:t>Propojení výzkumu a praxe – inovace technologií s dobrým dopadem na životní prostředí </a:t>
            </a:r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r>
              <a:rPr lang="cs-CZ" sz="2400" b="1" dirty="0"/>
              <a:t>Podpora  a rozvoj Západomoravské vysoké školy v Třebíči – detašované pracoviště v Náměšti </a:t>
            </a:r>
            <a:r>
              <a:rPr lang="cs-CZ" sz="2400" b="1" dirty="0" err="1"/>
              <a:t>n.O</a:t>
            </a:r>
            <a:r>
              <a:rPr lang="cs-CZ" sz="2400" b="1" dirty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107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ZERA 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Priorita a výhody společnosti ZERA je propojení odbornosti odpady a zemědělství v oblasti</a:t>
            </a:r>
          </a:p>
          <a:p>
            <a:pPr>
              <a:buFontTx/>
              <a:buChar char="-"/>
            </a:pPr>
            <a:r>
              <a:rPr lang="cs-CZ" sz="2400" dirty="0"/>
              <a:t>legislativy</a:t>
            </a:r>
          </a:p>
          <a:p>
            <a:pPr>
              <a:buFontTx/>
              <a:buChar char="-"/>
            </a:pPr>
            <a:r>
              <a:rPr lang="cs-CZ" sz="2400" dirty="0"/>
              <a:t>technik a technologií </a:t>
            </a:r>
          </a:p>
          <a:p>
            <a:pPr>
              <a:buFontTx/>
              <a:buChar char="-"/>
            </a:pPr>
            <a:r>
              <a:rPr lang="cs-CZ" sz="2400" dirty="0"/>
              <a:t>aktuálních problematik</a:t>
            </a:r>
          </a:p>
          <a:p>
            <a:pPr>
              <a:buFontTx/>
              <a:buChar char="-"/>
            </a:pPr>
            <a:r>
              <a:rPr lang="cs-CZ" sz="2400" dirty="0"/>
              <a:t> osobností odborníků kmenových i externích</a:t>
            </a:r>
          </a:p>
          <a:p>
            <a:pPr>
              <a:buFontTx/>
              <a:buChar char="-"/>
            </a:pPr>
            <a:r>
              <a:rPr lang="cs-CZ" sz="2400" dirty="0"/>
              <a:t>dotační politiky</a:t>
            </a:r>
          </a:p>
          <a:p>
            <a:pPr>
              <a:buFontTx/>
              <a:buChar char="-"/>
            </a:pPr>
            <a:r>
              <a:rPr lang="cs-CZ" sz="2400" dirty="0"/>
              <a:t>výzkumu a inovací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55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Vzdělávání a provozní poradenství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400" dirty="0"/>
              <a:t>zařízení na zpracování odpadu  - kompostárny</a:t>
            </a:r>
          </a:p>
          <a:p>
            <a:pPr marL="0" indent="0">
              <a:buNone/>
            </a:pPr>
            <a:r>
              <a:rPr lang="cs-CZ" sz="2400" dirty="0"/>
              <a:t>	ochrana půdy – technologie zpracování půdy</a:t>
            </a:r>
          </a:p>
          <a:p>
            <a:pPr marL="0" indent="0">
              <a:buNone/>
            </a:pPr>
            <a:r>
              <a:rPr lang="cs-CZ" sz="2800" b="1" dirty="0"/>
              <a:t>Účast ve výzkumných a inovačních projektech</a:t>
            </a:r>
          </a:p>
          <a:p>
            <a:pPr marL="0" indent="0">
              <a:buNone/>
            </a:pPr>
            <a:r>
              <a:rPr lang="cs-CZ" sz="2800" b="1" dirty="0"/>
              <a:t>využití odpadů a dalších surovin jako zdrojů      </a:t>
            </a:r>
          </a:p>
          <a:p>
            <a:pPr marL="0" indent="0">
              <a:buNone/>
            </a:pPr>
            <a:r>
              <a:rPr lang="cs-CZ" sz="2800" b="1" dirty="0"/>
              <a:t>živin a využitelnost těchto živin rostlinami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400" dirty="0"/>
              <a:t>techniky a technologie a jejich aplikace do praxe </a:t>
            </a:r>
          </a:p>
          <a:p>
            <a:pPr marL="0" indent="0">
              <a:buNone/>
            </a:pPr>
            <a:r>
              <a:rPr lang="cs-CZ" sz="2800" dirty="0"/>
              <a:t>( programy NAZV, INTERREG, PRV, funkční úkoly </a:t>
            </a:r>
            <a:r>
              <a:rPr lang="cs-CZ" sz="2800" dirty="0" err="1"/>
              <a:t>Mze</a:t>
            </a:r>
            <a:r>
              <a:rPr lang="cs-CZ" sz="2800" dirty="0"/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83345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Arial Black" panose="020B0A04020102020204" pitchFamily="34" charset="0"/>
              </a:rPr>
              <a:t>INTEKO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Inovace technologií při kompostování, využití kompostu a ochrana půdy</a:t>
            </a:r>
          </a:p>
        </p:txBody>
      </p:sp>
    </p:spTree>
    <p:extLst>
      <p:ext uri="{BB962C8B-B14F-4D97-AF65-F5344CB8AC3E}">
        <p14:creationId xmlns:p14="http://schemas.microsoft.com/office/powerpoint/2010/main" val="366766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dirty="0"/>
              <a:t>ZERA zapojení do projektu 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500932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Monitoring a koordinace projektu </a:t>
            </a:r>
          </a:p>
          <a:p>
            <a:pPr>
              <a:buFontTx/>
              <a:buChar char="-"/>
            </a:pPr>
            <a:r>
              <a:rPr lang="cs-CZ" sz="2000" i="1" dirty="0"/>
              <a:t>pracovní skupina – manažeři partnerů </a:t>
            </a:r>
          </a:p>
          <a:p>
            <a:pPr>
              <a:buFontTx/>
              <a:buChar char="-"/>
            </a:pPr>
            <a:r>
              <a:rPr lang="cs-CZ" sz="2000" i="1" dirty="0"/>
              <a:t>vedoucí pracovních balíčků</a:t>
            </a:r>
          </a:p>
          <a:p>
            <a:pPr>
              <a:buFontTx/>
              <a:buChar char="-"/>
            </a:pPr>
            <a:r>
              <a:rPr lang="cs-CZ" sz="2000" i="1" dirty="0"/>
              <a:t>komunikace s řídícím orgánem </a:t>
            </a:r>
          </a:p>
          <a:p>
            <a:pPr>
              <a:buFontTx/>
              <a:buChar char="-"/>
            </a:pPr>
            <a:r>
              <a:rPr lang="cs-CZ" sz="2000" i="1" dirty="0"/>
              <a:t>realizace a financování projektu – časový plán s  naplňováním aktivit a výstupů</a:t>
            </a:r>
          </a:p>
          <a:p>
            <a:pPr marL="0" indent="0">
              <a:buNone/>
            </a:pPr>
            <a:r>
              <a:rPr lang="cs-CZ" sz="2800" dirty="0"/>
              <a:t>Výstupy</a:t>
            </a:r>
          </a:p>
          <a:p>
            <a:pPr>
              <a:buFontTx/>
              <a:buChar char="-"/>
            </a:pPr>
            <a:r>
              <a:rPr lang="cs-CZ" sz="2000" i="1" dirty="0"/>
              <a:t>zprávy o průběhu, postupu, finanční zpráva – celkem 12 </a:t>
            </a:r>
          </a:p>
          <a:p>
            <a:pPr>
              <a:buFontTx/>
              <a:buChar char="-"/>
            </a:pPr>
            <a:r>
              <a:rPr lang="cs-CZ" sz="2000" i="1" dirty="0"/>
              <a:t>partnerské smlouvy, zakázky výběrových řízení  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489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dirty="0"/>
              <a:t>ZERA – zapojení do projektu 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36415" cy="4881141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Testování inovativních technologií – </a:t>
            </a:r>
            <a:r>
              <a:rPr lang="cs-CZ" sz="2400" b="1" dirty="0"/>
              <a:t>inovace technologie </a:t>
            </a:r>
          </a:p>
          <a:p>
            <a:pPr>
              <a:buFontTx/>
              <a:buChar char="-"/>
            </a:pPr>
            <a:r>
              <a:rPr lang="cs-CZ" sz="2400" dirty="0"/>
              <a:t>2 technologie kompostáren</a:t>
            </a:r>
          </a:p>
          <a:p>
            <a:pPr>
              <a:buFontTx/>
              <a:buChar char="-"/>
            </a:pPr>
            <a:r>
              <a:rPr lang="cs-CZ" sz="2400" dirty="0"/>
              <a:t>3 varianty vstupy </a:t>
            </a:r>
          </a:p>
          <a:p>
            <a:pPr>
              <a:buFontTx/>
              <a:buChar char="-"/>
            </a:pPr>
            <a:r>
              <a:rPr lang="cs-CZ" sz="2400" dirty="0"/>
              <a:t>Kvalita kompostu </a:t>
            </a:r>
          </a:p>
          <a:p>
            <a:pPr marL="0" indent="0">
              <a:buNone/>
            </a:pP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838"/>
            <a:ext cx="4698000" cy="3132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01" y="3075107"/>
            <a:ext cx="4374000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62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868958"/>
          </a:xfrm>
        </p:spPr>
        <p:txBody>
          <a:bodyPr/>
          <a:lstStyle/>
          <a:p>
            <a:pPr algn="l"/>
            <a:r>
              <a:rPr lang="cs-CZ" sz="3600" b="1" dirty="0"/>
              <a:t>Inovace technologie kompostárny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2000" b="1" dirty="0"/>
              <a:t>surovinová skladba </a:t>
            </a:r>
          </a:p>
          <a:p>
            <a:pPr marL="0" indent="0">
              <a:buNone/>
            </a:pPr>
            <a:r>
              <a:rPr lang="cs-CZ" sz="2000" b="1" dirty="0"/>
              <a:t>     </a:t>
            </a:r>
            <a:r>
              <a:rPr lang="cs-CZ" sz="2000" dirty="0"/>
              <a:t>odpady rostlinného původu, čistírenské kaly, </a:t>
            </a:r>
            <a:r>
              <a:rPr lang="cs-CZ" sz="2000" dirty="0" err="1"/>
              <a:t>biouhel</a:t>
            </a:r>
            <a:r>
              <a:rPr lang="cs-CZ" sz="2000" dirty="0"/>
              <a:t> </a:t>
            </a:r>
            <a:endParaRPr lang="cs-CZ" sz="2000" b="1" dirty="0"/>
          </a:p>
          <a:p>
            <a:pPr>
              <a:buFontTx/>
              <a:buChar char="-"/>
            </a:pPr>
            <a:r>
              <a:rPr lang="cs-CZ" sz="2000" b="1" dirty="0"/>
              <a:t>vedení procesu technologie </a:t>
            </a:r>
          </a:p>
          <a:p>
            <a:pPr marL="0" indent="0">
              <a:buNone/>
            </a:pPr>
            <a:r>
              <a:rPr lang="cs-CZ" sz="2000" b="1" dirty="0"/>
              <a:t>      </a:t>
            </a:r>
            <a:r>
              <a:rPr lang="cs-CZ" sz="2000" dirty="0"/>
              <a:t>monitoring procesu kompostování ( kritické body C:N, pH )</a:t>
            </a:r>
            <a:endParaRPr lang="cs-CZ" sz="2000" b="1" dirty="0"/>
          </a:p>
          <a:p>
            <a:pPr>
              <a:buFontTx/>
              <a:buChar char="-"/>
            </a:pPr>
            <a:r>
              <a:rPr lang="cs-CZ" sz="2000" b="1" dirty="0"/>
              <a:t>kvalita kompostu </a:t>
            </a:r>
          </a:p>
          <a:p>
            <a:pPr marL="0" indent="0">
              <a:buNone/>
            </a:pPr>
            <a:r>
              <a:rPr lang="cs-CZ" sz="2000" b="1" dirty="0"/>
              <a:t>      </a:t>
            </a:r>
            <a:r>
              <a:rPr lang="cs-CZ" sz="2000" dirty="0"/>
              <a:t>komplexní systém hodnocení kvality – fixace N – stabilizace kompostu</a:t>
            </a:r>
          </a:p>
          <a:p>
            <a:pPr marL="0" indent="0">
              <a:buNone/>
            </a:pPr>
            <a:r>
              <a:rPr lang="cs-CZ" sz="2000" b="1" dirty="0"/>
              <a:t>Výstupy:</a:t>
            </a:r>
          </a:p>
          <a:p>
            <a:pPr>
              <a:buFontTx/>
              <a:buChar char="-"/>
            </a:pPr>
            <a:r>
              <a:rPr lang="cs-CZ" sz="1800" dirty="0"/>
              <a:t>vybavení laboratoře CETT – NIRS ( investice)</a:t>
            </a:r>
          </a:p>
          <a:p>
            <a:pPr>
              <a:buFontTx/>
              <a:buChar char="-"/>
            </a:pPr>
            <a:r>
              <a:rPr lang="cs-CZ" sz="1800" dirty="0"/>
              <a:t>definice kvality kompostu  ZERA + BFA</a:t>
            </a:r>
          </a:p>
          <a:p>
            <a:pPr>
              <a:buFontTx/>
              <a:buChar char="-"/>
            </a:pPr>
            <a:r>
              <a:rPr lang="cs-CZ" sz="1800" dirty="0"/>
              <a:t>metoda stanovení zralosti kompostu ZERA + BFA</a:t>
            </a:r>
          </a:p>
          <a:p>
            <a:pPr>
              <a:buFontTx/>
              <a:buChar char="-"/>
            </a:pPr>
            <a:r>
              <a:rPr lang="cs-CZ" sz="1800" dirty="0"/>
              <a:t>definice ukončení procesu kompostování</a:t>
            </a:r>
          </a:p>
          <a:p>
            <a:pPr>
              <a:buFontTx/>
              <a:buChar char="-"/>
            </a:pPr>
            <a:r>
              <a:rPr lang="cs-CZ" sz="1800" dirty="0"/>
              <a:t>metodika výroby organických hnojiv z obnovitelných zdrojů ZERA + BFA </a:t>
            </a:r>
          </a:p>
        </p:txBody>
      </p:sp>
    </p:spTree>
    <p:extLst>
      <p:ext uri="{BB962C8B-B14F-4D97-AF65-F5344CB8AC3E}">
        <p14:creationId xmlns:p14="http://schemas.microsoft.com/office/powerpoint/2010/main" val="239670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29671"/>
            <a:ext cx="8229600" cy="72548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dirty="0"/>
              <a:t>Pilotní ověření  – kvalita vody 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457200" y="125515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00" y="2564904"/>
            <a:ext cx="5238000" cy="3492000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81845"/>
              </p:ext>
            </p:extLst>
          </p:nvPr>
        </p:nvGraphicFramePr>
        <p:xfrm>
          <a:off x="485030" y="1359672"/>
          <a:ext cx="2207370" cy="3442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476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3 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3 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3 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3 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8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10 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8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10 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8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10 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8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10 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↑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↑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↑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↑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06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0 t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30 t (I. v.)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30 t (II. v)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30 t (III. v)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59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b="1" dirty="0"/>
              <a:t>Pilotní  ověření – kvalita vody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testování hnojení kompostem – NH4,NO3, P</a:t>
            </a:r>
          </a:p>
          <a:p>
            <a:r>
              <a:rPr lang="cs-CZ" dirty="0"/>
              <a:t>monitoring pohybu dusičnanů v půdě v průběhu celého roku </a:t>
            </a:r>
          </a:p>
          <a:p>
            <a:r>
              <a:rPr lang="cs-CZ" dirty="0"/>
              <a:t>stanovení kritérií hnojení kompostem v ochranných pásmech vodních zdrojů </a:t>
            </a:r>
          </a:p>
        </p:txBody>
      </p:sp>
    </p:spTree>
    <p:extLst>
      <p:ext uri="{BB962C8B-B14F-4D97-AF65-F5344CB8AC3E}">
        <p14:creationId xmlns:p14="http://schemas.microsoft.com/office/powerpoint/2010/main" val="51403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/>
          <a:p>
            <a:r>
              <a:rPr lang="cs-CZ" sz="3600" b="1" dirty="0"/>
              <a:t>ZERA</a:t>
            </a:r>
            <a:r>
              <a:rPr lang="cs-CZ" sz="3200" b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/>
              <a:t>ZERA je nevládní nezisková organizace sdružující </a:t>
            </a:r>
          </a:p>
          <a:p>
            <a:pPr marL="0" indent="0" algn="ctr">
              <a:buNone/>
            </a:pPr>
            <a:r>
              <a:rPr lang="cs-CZ" sz="2800" dirty="0"/>
              <a:t>fyzické osoby - za účelem vytváření podmínek pro poradenskou, vzdělávací a koordinační činnost při realizaci programů a opatření v rámci trvale udržitelného rozvoje venkova a využití krajiny zemědělcem.</a:t>
            </a:r>
          </a:p>
          <a:p>
            <a:pPr marL="0" indent="0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2800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ZERA byla založena 24.7.2000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29212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b="1" dirty="0"/>
              <a:t>Evaluace, certifikace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i="1" dirty="0"/>
              <a:t>sumarizace výsledků </a:t>
            </a:r>
          </a:p>
          <a:p>
            <a:r>
              <a:rPr lang="cs-CZ" sz="2400" i="1" dirty="0"/>
              <a:t>tvorba podkladů a směrnic pro certifikaci</a:t>
            </a:r>
          </a:p>
          <a:p>
            <a:r>
              <a:rPr lang="cs-CZ" sz="2400" i="1" dirty="0"/>
              <a:t>stanovení kritérií kvality kompostu </a:t>
            </a:r>
          </a:p>
          <a:p>
            <a:r>
              <a:rPr lang="cs-CZ" sz="2400" i="1" dirty="0"/>
              <a:t>tvorba podkladů pro úpravu zákonných opatření</a:t>
            </a:r>
          </a:p>
          <a:p>
            <a:r>
              <a:rPr lang="cs-CZ" sz="2400" i="1" dirty="0"/>
              <a:t>manuál kvality – certifikace kompostárny v souladu s ECN – sjednocení podmínek provozu kompostárny pro zajištění kvality kompostu   </a:t>
            </a:r>
          </a:p>
        </p:txBody>
      </p:sp>
    </p:spTree>
    <p:extLst>
      <p:ext uri="{BB962C8B-B14F-4D97-AF65-F5344CB8AC3E}">
        <p14:creationId xmlns:p14="http://schemas.microsoft.com/office/powerpoint/2010/main" val="2409754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b="1" dirty="0"/>
              <a:t>Komunikace </a:t>
            </a:r>
            <a:br>
              <a:rPr lang="cs-CZ" sz="3600" b="1" dirty="0"/>
            </a:br>
            <a:r>
              <a:rPr lang="cs-CZ" sz="3600" b="1" dirty="0"/>
              <a:t>a </a:t>
            </a:r>
            <a:r>
              <a:rPr lang="cs-CZ" sz="3600" b="1" dirty="0" err="1"/>
              <a:t>disseminace</a:t>
            </a:r>
            <a:r>
              <a:rPr lang="cs-CZ" sz="3600" b="1" dirty="0"/>
              <a:t> výsledků projektu</a:t>
            </a:r>
            <a:r>
              <a:rPr lang="cs-CZ" sz="36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komunikační plán</a:t>
            </a:r>
          </a:p>
          <a:p>
            <a:r>
              <a:rPr lang="cs-CZ" sz="2400" dirty="0"/>
              <a:t>interní komunikace</a:t>
            </a:r>
          </a:p>
          <a:p>
            <a:r>
              <a:rPr lang="cs-CZ" sz="2400" dirty="0"/>
              <a:t>aktivity e-marketingu</a:t>
            </a:r>
          </a:p>
          <a:p>
            <a:pPr marL="0" indent="0">
              <a:buNone/>
            </a:pPr>
            <a:r>
              <a:rPr lang="cs-CZ" sz="2000" i="1" dirty="0"/>
              <a:t>	webové stránky</a:t>
            </a:r>
          </a:p>
          <a:p>
            <a:pPr marL="0" indent="0">
              <a:buNone/>
            </a:pPr>
            <a:r>
              <a:rPr lang="cs-CZ" sz="2000" i="1" dirty="0"/>
              <a:t>	kampaně na sociálních sítí </a:t>
            </a:r>
          </a:p>
          <a:p>
            <a:pPr marL="0" indent="0">
              <a:buNone/>
            </a:pPr>
            <a:r>
              <a:rPr lang="cs-CZ" sz="2000" i="1" dirty="0"/>
              <a:t>	propagační video </a:t>
            </a:r>
            <a:r>
              <a:rPr lang="cs-CZ" sz="2000" b="1" i="1" dirty="0"/>
              <a:t>„Kde začíná sucho končí život“</a:t>
            </a:r>
          </a:p>
          <a:p>
            <a:r>
              <a:rPr lang="cs-CZ" sz="2400" dirty="0"/>
              <a:t>příprava a realizace tiskových materiálů a odborných článků</a:t>
            </a:r>
          </a:p>
          <a:p>
            <a:r>
              <a:rPr lang="cs-CZ" sz="2400" dirty="0"/>
              <a:t>příprava akcí se strategickými partnery</a:t>
            </a:r>
          </a:p>
          <a:p>
            <a:r>
              <a:rPr lang="cs-CZ" sz="2400" dirty="0"/>
              <a:t>semináře,  dny techniky, polní dny, workshopy, kulaté stoly, závěrečná konference 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000" i="1" dirty="0"/>
              <a:t>	</a:t>
            </a:r>
          </a:p>
          <a:p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330521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b="1" dirty="0"/>
              <a:t>Strategičtí partneři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err="1"/>
              <a:t>Agroklastr</a:t>
            </a:r>
            <a:r>
              <a:rPr lang="cs-CZ" sz="2800" b="1" dirty="0"/>
              <a:t> Vysočina </a:t>
            </a:r>
          </a:p>
          <a:p>
            <a:pPr lvl="0"/>
            <a:r>
              <a:rPr lang="cs-CZ" sz="1800" dirty="0"/>
              <a:t>zprostředkování diskuze se zemědělskou praxí a výzkumnými organizacemi ČR</a:t>
            </a:r>
          </a:p>
          <a:p>
            <a:pPr lvl="0"/>
            <a:r>
              <a:rPr lang="cs-CZ" sz="1800" dirty="0"/>
              <a:t>vytvoření pracovních skupin ze zástupců praxe a profesních odborníků ( ochrana půdy a vody)</a:t>
            </a:r>
          </a:p>
          <a:p>
            <a:pPr lvl="0"/>
            <a:r>
              <a:rPr lang="cs-CZ" sz="1800" dirty="0"/>
              <a:t>ověřování postupů a  výstupů projektu v praxi</a:t>
            </a:r>
          </a:p>
          <a:p>
            <a:pPr lvl="0"/>
            <a:r>
              <a:rPr lang="cs-CZ" sz="1800" dirty="0"/>
              <a:t>zapojení regionálních institucí  ochrany životního prostředí do pracovních skupin projektu</a:t>
            </a:r>
          </a:p>
          <a:p>
            <a:pPr lvl="0"/>
            <a:r>
              <a:rPr lang="cs-CZ" sz="1800" dirty="0"/>
              <a:t>prezentace  výstupů projektu do praxe </a:t>
            </a:r>
          </a:p>
          <a:p>
            <a:pPr marL="0" indent="0">
              <a:buNone/>
            </a:pPr>
            <a:r>
              <a:rPr lang="cs-CZ" sz="2800" b="1" dirty="0"/>
              <a:t>ECN</a:t>
            </a:r>
            <a:r>
              <a:rPr lang="de-AT" sz="2800" b="1" dirty="0"/>
              <a:t> – European </a:t>
            </a:r>
            <a:r>
              <a:rPr lang="de-AT" sz="2800" b="1" dirty="0" err="1"/>
              <a:t>Compost</a:t>
            </a:r>
            <a:r>
              <a:rPr lang="de-AT" sz="2800" b="1" dirty="0"/>
              <a:t> Network</a:t>
            </a:r>
            <a:endParaRPr lang="cs-CZ" sz="2800" b="1" dirty="0"/>
          </a:p>
          <a:p>
            <a:pPr lvl="0"/>
            <a:r>
              <a:rPr lang="cs-CZ" sz="1800" dirty="0"/>
              <a:t>spolupráce v oblasti certifikace evropského programu zajišťování kvality kompostu </a:t>
            </a:r>
          </a:p>
          <a:p>
            <a:pPr lvl="0"/>
            <a:r>
              <a:rPr lang="cs-CZ" sz="1800" dirty="0"/>
              <a:t>účast v pracovní skupině profesní skupiny odborníků výzkumu a praxe projektu všech partnerů projektu  </a:t>
            </a:r>
          </a:p>
          <a:p>
            <a:pPr lvl="0"/>
            <a:r>
              <a:rPr lang="cs-CZ" sz="1800" dirty="0"/>
              <a:t>spolupráce při praktické zapojení kompostáren do systému certifikace </a:t>
            </a:r>
          </a:p>
          <a:p>
            <a:r>
              <a:rPr lang="cs-CZ" sz="2800" dirty="0"/>
              <a:t> </a:t>
            </a:r>
          </a:p>
          <a:p>
            <a:r>
              <a:rPr lang="cs-CZ" sz="2800" dirty="0"/>
              <a:t> 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638272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b="1" dirty="0">
                <a:solidFill>
                  <a:srgbClr val="002060"/>
                </a:solidFill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21298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/>
              <a:t>Areál Habitat a.s. v roce 2003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787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/>
              <a:t>Areál  – před rekonstrukcí 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7767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/>
              <a:t>Tovární budova po rekonstrukci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41614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2. Krok - CETT před rekonstrukcí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58522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CETT – po rekonstrukci </a:t>
            </a:r>
            <a:r>
              <a:rPr lang="cs-CZ" sz="3600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64" y="1600200"/>
            <a:ext cx="6506071" cy="4525963"/>
          </a:xfrm>
        </p:spPr>
      </p:pic>
    </p:spTree>
    <p:extLst>
      <p:ext uri="{BB962C8B-B14F-4D97-AF65-F5344CB8AC3E}">
        <p14:creationId xmlns:p14="http://schemas.microsoft.com/office/powerpoint/2010/main" val="261121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cs-CZ" sz="3600" b="1" dirty="0"/>
              <a:t>CETT – učebna před rekonstrukcí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452000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9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940966"/>
          </a:xfrm>
        </p:spPr>
        <p:txBody>
          <a:bodyPr>
            <a:normAutofit/>
          </a:bodyPr>
          <a:lstStyle/>
          <a:p>
            <a:r>
              <a:rPr lang="cs-CZ" sz="3600" b="1" dirty="0"/>
              <a:t>CETT – učebna po rekonstrukci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93" y="1600200"/>
            <a:ext cx="6877013" cy="4525963"/>
          </a:xfrm>
        </p:spPr>
      </p:pic>
    </p:spTree>
    <p:extLst>
      <p:ext uri="{BB962C8B-B14F-4D97-AF65-F5344CB8AC3E}">
        <p14:creationId xmlns:p14="http://schemas.microsoft.com/office/powerpoint/2010/main" val="20569168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FE3BC463B1A844B8BD6A232872D9048" ma:contentTypeVersion="2" ma:contentTypeDescription="Vytvoří nový dokument" ma:contentTypeScope="" ma:versionID="380c595a1fc1d09d3c62cff98875fde5">
  <xsd:schema xmlns:xsd="http://www.w3.org/2001/XMLSchema" xmlns:xs="http://www.w3.org/2001/XMLSchema" xmlns:p="http://schemas.microsoft.com/office/2006/metadata/properties" xmlns:ns2="a83242bf-39ba-488f-b093-934f1a91c86d" targetNamespace="http://schemas.microsoft.com/office/2006/metadata/properties" ma:root="true" ma:fieldsID="67560fc382bb69f373609fbad29c3da2" ns2:_="">
    <xsd:import namespace="a83242bf-39ba-488f-b093-934f1a91c8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242bf-39ba-488f-b093-934f1a91c8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56C018-EC51-4623-93F6-6E640F2A034C}"/>
</file>

<file path=customXml/itemProps2.xml><?xml version="1.0" encoding="utf-8"?>
<ds:datastoreItem xmlns:ds="http://schemas.openxmlformats.org/officeDocument/2006/customXml" ds:itemID="{19330ACD-F37E-471F-9539-ED001820EF52}"/>
</file>

<file path=customXml/itemProps3.xml><?xml version="1.0" encoding="utf-8"?>
<ds:datastoreItem xmlns:ds="http://schemas.openxmlformats.org/officeDocument/2006/customXml" ds:itemID="{E75B6287-B302-4911-9DAB-7BF4C57FCBD5}"/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510</Words>
  <Application>Microsoft Office PowerPoint</Application>
  <PresentationFormat>Předvádění na obrazovce (4:3)</PresentationFormat>
  <Paragraphs>152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Calibri</vt:lpstr>
      <vt:lpstr>Motiv sady Office</vt:lpstr>
      <vt:lpstr>INTEKO partner ZERA  </vt:lpstr>
      <vt:lpstr>ZERA </vt:lpstr>
      <vt:lpstr>Areál Habitat a.s. v roce 2003 </vt:lpstr>
      <vt:lpstr>Areál  – před rekonstrukcí  </vt:lpstr>
      <vt:lpstr>Tovární budova po rekonstrukci </vt:lpstr>
      <vt:lpstr>2. Krok - CETT před rekonstrukcí </vt:lpstr>
      <vt:lpstr>CETT – po rekonstrukci  </vt:lpstr>
      <vt:lpstr>CETT – učebna před rekonstrukcí </vt:lpstr>
      <vt:lpstr>CETT – učebna po rekonstrukci</vt:lpstr>
      <vt:lpstr>CETT – demonstrační laboratoř</vt:lpstr>
      <vt:lpstr>ZERA</vt:lpstr>
      <vt:lpstr>ZERA </vt:lpstr>
      <vt:lpstr>ZERA</vt:lpstr>
      <vt:lpstr>INTEKO</vt:lpstr>
      <vt:lpstr>ZERA zapojení do projektu </vt:lpstr>
      <vt:lpstr>ZERA – zapojení do projektu </vt:lpstr>
      <vt:lpstr>Inovace technologie kompostárny </vt:lpstr>
      <vt:lpstr>Pilotní ověření  – kvalita vody </vt:lpstr>
      <vt:lpstr>Pilotní  ověření – kvalita vody </vt:lpstr>
      <vt:lpstr>Evaluace, certifikace </vt:lpstr>
      <vt:lpstr>Komunikace  a disseminace výsledků projektu </vt:lpstr>
      <vt:lpstr>Strategičtí partneři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Ilona</dc:creator>
  <cp:lastModifiedBy>Ing. Květuše Hejátková</cp:lastModifiedBy>
  <cp:revision>41</cp:revision>
  <dcterms:created xsi:type="dcterms:W3CDTF">2013-05-10T08:48:25Z</dcterms:created>
  <dcterms:modified xsi:type="dcterms:W3CDTF">2016-09-28T08:59:06Z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0x0101007FE3BC463B1A844B8BD6A232872D9048</vt:lpwstr>
  </property>
</Properties>
</file>