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784" r:id="rId2"/>
    <p:sldId id="1293" r:id="rId3"/>
    <p:sldId id="1294" r:id="rId4"/>
    <p:sldId id="1292" r:id="rId5"/>
    <p:sldId id="1296" r:id="rId6"/>
    <p:sldId id="1278" r:id="rId7"/>
    <p:sldId id="1279" r:id="rId8"/>
    <p:sldId id="1274" r:id="rId9"/>
    <p:sldId id="1275" r:id="rId10"/>
    <p:sldId id="1295" r:id="rId11"/>
    <p:sldId id="1187" r:id="rId12"/>
    <p:sldId id="1116" r:id="rId13"/>
    <p:sldId id="1287" r:id="rId14"/>
    <p:sldId id="1283" r:id="rId15"/>
    <p:sldId id="1284" r:id="rId16"/>
    <p:sldId id="1285" r:id="rId17"/>
    <p:sldId id="1286" r:id="rId18"/>
    <p:sldId id="1065" r:id="rId19"/>
    <p:sldId id="1145" r:id="rId20"/>
    <p:sldId id="1191" r:id="rId21"/>
    <p:sldId id="1180" r:id="rId22"/>
    <p:sldId id="295" r:id="rId23"/>
  </p:sldIdLst>
  <p:sldSz cx="9144000" cy="6858000" type="screen4x3"/>
  <p:notesSz cx="6858000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A26000"/>
    <a:srgbClr val="FFFDEF"/>
    <a:srgbClr val="FFEED5"/>
    <a:srgbClr val="FFBB57"/>
    <a:srgbClr val="FF9900"/>
    <a:srgbClr val="CCFF99"/>
    <a:srgbClr val="C9C960"/>
    <a:srgbClr val="B8FFA7"/>
    <a:srgbClr val="DD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965" autoAdjust="0"/>
    <p:restoredTop sz="95400" autoAdjust="0"/>
  </p:normalViewPr>
  <p:slideViewPr>
    <p:cSldViewPr snapToGrid="0">
      <p:cViewPr varScale="1">
        <p:scale>
          <a:sx n="113" d="100"/>
          <a:sy n="113" d="100"/>
        </p:scale>
        <p:origin x="20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59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58"/>
      </p:cViewPr>
      <p:guideLst>
        <p:guide orient="horz" pos="310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72004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5" tIns="45223" rIns="90445" bIns="45223" numCol="1" anchor="t" anchorCtr="0" compatLnSpc="1">
            <a:prstTxWarp prst="textNoShape">
              <a:avLst/>
            </a:prstTxWarp>
          </a:bodyPr>
          <a:lstStyle>
            <a:lvl1pPr defTabSz="903749" eaLnBrk="1" hangingPunct="1">
              <a:defRPr sz="1200" smtClean="0"/>
            </a:lvl1pPr>
          </a:lstStyle>
          <a:p>
            <a:r>
              <a:rPr lang="de-AT" dirty="0"/>
              <a:t>ISWA Training </a:t>
            </a:r>
            <a:r>
              <a:rPr lang="de-AT" dirty="0" err="1"/>
              <a:t>Course</a:t>
            </a:r>
            <a:r>
              <a:rPr lang="de-AT" dirty="0"/>
              <a:t> BIOWASTE</a:t>
            </a:r>
          </a:p>
          <a:p>
            <a:r>
              <a:rPr lang="de-AT" dirty="0"/>
              <a:t>Austria, 11-14 September 2017</a:t>
            </a:r>
            <a:endParaRPr lang="de-DE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6503"/>
            <a:ext cx="2972004" cy="4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5" tIns="45223" rIns="90445" bIns="45223" numCol="1" anchor="b" anchorCtr="0" compatLnSpc="1">
            <a:prstTxWarp prst="textNoShape">
              <a:avLst/>
            </a:prstTxWarp>
          </a:bodyPr>
          <a:lstStyle>
            <a:lvl1pPr defTabSz="903749" eaLnBrk="1" hangingPunct="1"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63" y="9376503"/>
            <a:ext cx="2972004" cy="4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5" tIns="45223" rIns="90445" bIns="45223" numCol="1" anchor="b" anchorCtr="0" compatLnSpc="1">
            <a:prstTxWarp prst="textNoShape">
              <a:avLst/>
            </a:prstTxWarp>
          </a:bodyPr>
          <a:lstStyle>
            <a:lvl1pPr algn="r" defTabSz="903749" eaLnBrk="1" hangingPunct="1">
              <a:defRPr sz="1200" smtClean="0"/>
            </a:lvl1pPr>
          </a:lstStyle>
          <a:p>
            <a:pPr>
              <a:defRPr/>
            </a:pPr>
            <a:fld id="{B284F6D2-C88C-4247-A533-A21689D218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>
          <a:xfrm>
            <a:off x="3149600" y="0"/>
            <a:ext cx="3706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AT" dirty="0" smtClean="0"/>
              <a:t>Florian Amlinger</a:t>
            </a:r>
          </a:p>
          <a:p>
            <a:r>
              <a:rPr lang="de-AT" dirty="0" smtClean="0"/>
              <a:t>Open </a:t>
            </a:r>
            <a:r>
              <a:rPr lang="de-AT" dirty="0" err="1"/>
              <a:t>W</a:t>
            </a:r>
            <a:r>
              <a:rPr lang="de-AT" dirty="0" err="1" smtClean="0"/>
              <a:t>indrow</a:t>
            </a:r>
            <a:r>
              <a:rPr lang="de-AT" dirty="0" smtClean="0"/>
              <a:t> </a:t>
            </a:r>
            <a:r>
              <a:rPr lang="de-AT" dirty="0" err="1"/>
              <a:t>C</a:t>
            </a:r>
            <a:r>
              <a:rPr lang="de-AT" dirty="0" err="1" smtClean="0"/>
              <a:t>omposting</a:t>
            </a:r>
            <a:r>
              <a:rPr lang="de-AT" dirty="0" smtClean="0"/>
              <a:t> – </a:t>
            </a:r>
            <a:br>
              <a:rPr lang="de-AT" dirty="0" smtClean="0"/>
            </a:br>
            <a:r>
              <a:rPr lang="de-AT" dirty="0" err="1" smtClean="0"/>
              <a:t>Process</a:t>
            </a:r>
            <a:r>
              <a:rPr lang="de-AT" dirty="0" smtClean="0"/>
              <a:t> Management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7680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72004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5" tIns="47783" rIns="95565" bIns="47783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63" y="1"/>
            <a:ext cx="2972004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5" tIns="47783" rIns="95565" bIns="47783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94" y="4689018"/>
            <a:ext cx="5487014" cy="44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5" tIns="47783" rIns="95565" bIns="47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6503"/>
            <a:ext cx="2972004" cy="4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5" tIns="47783" rIns="95565" bIns="47783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63" y="9376503"/>
            <a:ext cx="2972004" cy="4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5" tIns="47783" rIns="95565" bIns="47783" numCol="1" anchor="b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 smtClean="0"/>
            </a:lvl1pPr>
          </a:lstStyle>
          <a:p>
            <a:pPr>
              <a:defRPr/>
            </a:pPr>
            <a:fld id="{40E81618-4344-4F6E-9C95-F05190B9B9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900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E81618-4344-4F6E-9C95-F05190B9B9C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428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473261-59F2-4614-BEA2-779F92E7B8CB}" type="slidenum">
              <a:rPr lang="de-DE">
                <a:latin typeface="Calibri" panose="020F0502020204030204" pitchFamily="34" charset="0"/>
              </a:rPr>
              <a:pPr eaLnBrk="1" hangingPunct="1"/>
              <a:t>13</a:t>
            </a:fld>
            <a:endParaRPr 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65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41363"/>
            <a:ext cx="4935537" cy="370205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39" tIns="46320" rIns="92639" bIns="46320"/>
          <a:lstStyle/>
          <a:p>
            <a:r>
              <a:rPr lang="de-DE" smtClean="0">
                <a:latin typeface="Arial" panose="020B0604020202020204" pitchFamily="34" charset="0"/>
              </a:rPr>
              <a:t>Excogenic means „External“</a:t>
            </a:r>
          </a:p>
        </p:txBody>
      </p:sp>
    </p:spTree>
    <p:extLst>
      <p:ext uri="{BB962C8B-B14F-4D97-AF65-F5344CB8AC3E}">
        <p14:creationId xmlns:p14="http://schemas.microsoft.com/office/powerpoint/2010/main" val="3152680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89475"/>
            <a:ext cx="5029200" cy="444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4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89475"/>
            <a:ext cx="5029200" cy="444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34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9E49DC-A7BE-44CF-A1AB-5F90E4659094}" type="slidenum">
              <a:rPr lang="de-DE">
                <a:latin typeface="Calibri" panose="020F0502020204030204" pitchFamily="34" charset="0"/>
              </a:rPr>
              <a:pPr eaLnBrk="1" hangingPunct="1"/>
              <a:t>17</a:t>
            </a:fld>
            <a:endParaRPr 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43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8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872" indent="-275720" defTabSz="9558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881" indent="-220576" defTabSz="9558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4033" indent="-220576" defTabSz="9558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5185" indent="-220576" defTabSz="9558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338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490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642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794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45A0D-8469-4BCD-B9DF-17B2ECD46704}" type="slidenum">
              <a:rPr lang="de-DE"/>
              <a:pPr/>
              <a:t>22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924" y="4689018"/>
            <a:ext cx="5036152" cy="4444000"/>
          </a:xfrm>
          <a:noFill/>
        </p:spPr>
        <p:txBody>
          <a:bodyPr lIns="90261" tIns="45130" rIns="90261" bIns="45130"/>
          <a:lstStyle/>
          <a:p>
            <a:pPr eaLnBrk="1" hangingPunct="1"/>
            <a:r>
              <a:rPr lang="en-GB" smtClean="0"/>
              <a:t>As the Draft Directive on Biological Treatment mandates source separation to be implemented also in towns, I want to show that purity of sorted waste depends not so much on the size of the population; it is linked to the type of scheme, instead</a:t>
            </a:r>
            <a:r>
              <a:rPr lang="it-IT" smtClean="0"/>
              <a:t>.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655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93" indent="-29615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605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447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289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6131" indent="-236921" defTabSz="47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79974" indent="-236921" defTabSz="47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3816" indent="-236921" defTabSz="47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7658" indent="-236921" defTabSz="47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841C58-1BDC-4EF6-8227-58322CE0D942}" type="slidenum">
              <a:rPr lang="de-DE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Campinas, 6 - 7 outubro 2016</a:t>
            </a:r>
            <a:endParaRPr lang="de-DE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Florian Amlinger '100NGO' - Austria  Markets and Benefits of Compost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95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93" indent="-29615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605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447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289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6131" indent="-236921" defTabSz="47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79974" indent="-236921" defTabSz="47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3816" indent="-236921" defTabSz="47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7658" indent="-236921" defTabSz="47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841C58-1BDC-4EF6-8227-58322CE0D942}" type="slidenum">
              <a:rPr lang="de-DE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Campinas, 6 - 7 outubro 2016</a:t>
            </a:r>
            <a:endParaRPr lang="de-DE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Florian Amlinger '100NGO' - Austria  Markets and Benefits of Compost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41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41363"/>
            <a:ext cx="4935537" cy="370205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39" tIns="46320" rIns="92639" bIns="46320"/>
          <a:lstStyle/>
          <a:p>
            <a:endParaRPr 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4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8350"/>
            <a:ext cx="5114925" cy="3836988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293" tIns="50147" rIns="100293" bIns="50147"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ISWA Training Course BIOWASTE           Austria, 11-14 Septembver 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425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41363"/>
            <a:ext cx="4935537" cy="370205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39" tIns="46320" rIns="92639" bIns="46320"/>
          <a:lstStyle/>
          <a:p>
            <a:r>
              <a:rPr lang="de-DE" smtClean="0">
                <a:latin typeface="Arial" panose="020B0604020202020204" pitchFamily="34" charset="0"/>
              </a:rPr>
              <a:t>Excogenic means „External“</a:t>
            </a:r>
          </a:p>
        </p:txBody>
      </p:sp>
    </p:spTree>
    <p:extLst>
      <p:ext uri="{BB962C8B-B14F-4D97-AF65-F5344CB8AC3E}">
        <p14:creationId xmlns:p14="http://schemas.microsoft.com/office/powerpoint/2010/main" val="2746381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33612" indent="-32061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82480" indent="-2564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95473" indent="-2564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08464" indent="-2564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21457" indent="-256496" defTabSz="512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4449" indent="-256496" defTabSz="512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47442" indent="-256496" defTabSz="512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360434" indent="-256496" defTabSz="512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841C58-1BDC-4EF6-8227-58322CE0D942}" type="slidenum">
              <a:rPr lang="de-DE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Florian Amlinger</a:t>
            </a:r>
            <a:endParaRPr lang="de-DE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ISWA Training Course BIOWASTE           Austria, 11-14 Septembver 2017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91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33612" indent="-32061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82480" indent="-2564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95473" indent="-2564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08464" indent="-25649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21457" indent="-256496" defTabSz="512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4449" indent="-256496" defTabSz="512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47442" indent="-256496" defTabSz="512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360434" indent="-256496" defTabSz="512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841C58-1BDC-4EF6-8227-58322CE0D942}" type="slidenum">
              <a:rPr lang="de-DE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Florian Amlinger</a:t>
            </a:r>
            <a:endParaRPr lang="de-DE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ISWA Training Course BIOWASTE           Austria, 11-14 Septembver 2017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648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E81618-4344-4F6E-9C95-F05190B9B9C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70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72" descr="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18161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de-DE" altLang="en-US" noProof="0" smtClean="0"/>
              <a:t>Titelmasterformat durch Klicken bearbeiten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0900" y="2895600"/>
            <a:ext cx="4976813" cy="2667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de-DE" altLang="en-US" noProof="0" smtClean="0"/>
              <a:t>Formatvorlage des Untertitelmasters durch Klicken bearbeiten</a:t>
            </a:r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1147" y="6097985"/>
            <a:ext cx="842853" cy="74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8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E10F-7731-4243-8EAE-86F2455D8255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8399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ADB26-7189-4AE6-AEB1-8CBA72DAA7CA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24499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EE165-2AFF-4FFA-80F5-4FBF6C3D6216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1360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0612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57BED-48E0-4211-AF4C-80FEB5CE06F9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22580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653B7-A34C-4860-B221-DE41208EBC09}" type="slidenum">
              <a:rPr lang="de-DE" altLang="en-US" smtClean="0"/>
              <a:pPr>
                <a:defRPr/>
              </a:pPr>
              <a:t>‹Nr.›</a:t>
            </a:fld>
            <a:endParaRPr lang="de-DE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6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65" y="1"/>
            <a:ext cx="7217808" cy="905522"/>
          </a:xfrm>
          <a:ln>
            <a:noFill/>
          </a:ln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3863"/>
            <a:ext cx="8229600" cy="441166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65373" y="6501644"/>
            <a:ext cx="878627" cy="3413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E17210-8343-4180-8E34-CC07FED745AE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9552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28B8E-3BCB-4F13-B3A6-7BBA8371B504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370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3F509-0006-4C1D-B5FE-4B67BDF9B862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0541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7D313-2CA5-42F8-A808-B1458062C56F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1943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64" y="1"/>
            <a:ext cx="721754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505799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329711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05799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29711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FB63A-9B4D-4863-8D2C-E4BD8F816045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875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7E66-6FEA-4B9F-B632-D2480D68138F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2049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43377-DF9B-4BB9-BF80-1019C5F3CFE0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1637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3602A-7BD1-4468-A4D7-7BC604A9E6CD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0417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4294" y="0"/>
            <a:ext cx="7201939" cy="93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 smtClean="0"/>
              <a:t>Titelmasterformat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durch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Klicken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bearbeiten</a:t>
            </a:r>
            <a:endParaRPr lang="en-GB" altLang="en-US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319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Textmasterformate durch Klicken bearbeiten</a:t>
            </a:r>
          </a:p>
          <a:p>
            <a:pPr lvl="1"/>
            <a:r>
              <a:rPr lang="en-GB" altLang="en-US" smtClean="0"/>
              <a:t>Zweite Ebene</a:t>
            </a:r>
          </a:p>
          <a:p>
            <a:pPr lvl="2"/>
            <a:r>
              <a:rPr lang="en-GB" altLang="en-US" smtClean="0"/>
              <a:t>Dritte Ebene</a:t>
            </a:r>
          </a:p>
          <a:p>
            <a:pPr lvl="3"/>
            <a:r>
              <a:rPr lang="en-GB" altLang="en-US" smtClean="0"/>
              <a:t>Vierte Ebene</a:t>
            </a:r>
          </a:p>
          <a:p>
            <a:pPr lvl="4"/>
            <a:r>
              <a:rPr lang="en-GB" altLang="en-US" smtClean="0"/>
              <a:t>Fünfte Ebene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0924" y="6516688"/>
            <a:ext cx="10830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5E653B7-A34C-4860-B221-DE41208EBC09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054294" cy="93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2" descr="2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233" y="1"/>
            <a:ext cx="887766" cy="93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0" y="935881"/>
            <a:ext cx="9144000" cy="0"/>
          </a:xfrm>
          <a:prstGeom prst="line">
            <a:avLst/>
          </a:prstGeom>
          <a:ln w="254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rgbClr val="003366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rgbClr val="003366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rgbClr val="003366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rgbClr val="003366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70000"/>
        <a:buFont typeface="Wingdings" panose="05000000000000000000" pitchFamily="2" charset="2"/>
        <a:buChar char="l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hyperlink" Target="http://eu100ngo.net/q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11" Type="http://schemas.openxmlformats.org/officeDocument/2006/relationships/image" Target="../media/image41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0.jpeg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896100" y="6334125"/>
            <a:ext cx="2133600" cy="3968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7339E-7CC4-43F4-BD06-423A00CF182F}" type="slidenum">
              <a:rPr lang="de-DE" altLang="en-US"/>
              <a:pPr/>
              <a:t>1</a:t>
            </a:fld>
            <a:endParaRPr lang="de-DE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/>
          <a:p>
            <a:r>
              <a:rPr lang="en-US" sz="2800" dirty="0" smtClean="0">
                <a:solidFill>
                  <a:srgbClr val="517B7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 Workshop</a:t>
            </a:r>
            <a:r>
              <a:rPr lang="en-GB" sz="2400" dirty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dirty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Estonia -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October 2017</a:t>
            </a:r>
            <a:endParaRPr lang="de-DE" sz="2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1763" y="2932386"/>
            <a:ext cx="4975950" cy="288897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OMPOSTING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OMPOST </a:t>
            </a:r>
            <a:r>
              <a:rPr lang="en-US" sz="32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4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UALITY –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manage – how to achieve – how to evaluate?</a:t>
            </a:r>
            <a:endParaRPr lang="en-GB" sz="16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Florian Amlinger </a:t>
            </a:r>
            <a:br>
              <a:rPr lang="en-GB" sz="1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sz="16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Compost – Consulting &amp; Development</a:t>
            </a:r>
            <a:br>
              <a:rPr lang="en-GB" sz="16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Calibri Light" panose="020F0302020204030204" pitchFamily="34" charset="0"/>
              </a:rPr>
              <a:t>1</a:t>
            </a:r>
            <a:r>
              <a:rPr lang="en-GB" sz="1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Calibri Light" panose="020F0302020204030204" pitchFamily="34" charset="0"/>
              </a:rPr>
              <a:t>0</a:t>
            </a:r>
            <a:r>
              <a:rPr lang="en-GB" sz="18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Calibri Light" panose="020F0302020204030204" pitchFamily="34" charset="0"/>
              </a:rPr>
              <a:t>0</a:t>
            </a:r>
            <a:r>
              <a:rPr lang="en-GB" sz="1800" dirty="0" smtClean="0">
                <a:solidFill>
                  <a:srgbClr val="A2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Calibri Light" panose="020F0302020204030204" pitchFamily="34" charset="0"/>
              </a:rPr>
              <a:t>NGO</a:t>
            </a:r>
            <a:endParaRPr lang="de-DE" sz="1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59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/>
          </p:cNvSpPr>
          <p:nvPr>
            <p:ph type="title" idx="4294967295"/>
          </p:nvPr>
        </p:nvSpPr>
        <p:spPr>
          <a:xfrm>
            <a:off x="4788775" y="1"/>
            <a:ext cx="4355225" cy="2110154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 err="1"/>
              <a:t>Kompostimise</a:t>
            </a:r>
            <a:r>
              <a:rPr lang="en-GB" sz="2400" dirty="0"/>
              <a:t> </a:t>
            </a:r>
            <a:r>
              <a:rPr lang="en-GB" sz="2400" dirty="0" err="1" smtClean="0"/>
              <a:t>õppepäev</a:t>
            </a:r>
            <a:r>
              <a:rPr lang="en-GB" sz="2400" dirty="0" smtClean="0"/>
              <a:t>: </a:t>
            </a:r>
            <a:r>
              <a:rPr lang="en-GB" sz="2400" i="1" dirty="0" smtClean="0"/>
              <a:t> </a:t>
            </a:r>
            <a:br>
              <a:rPr lang="en-GB" sz="2400" i="1" dirty="0" smtClean="0"/>
            </a:br>
            <a:r>
              <a:rPr lang="en-GB" sz="2400" i="1" dirty="0" smtClean="0"/>
              <a:t>       </a:t>
            </a:r>
            <a:r>
              <a:rPr lang="en-GB" sz="2400" i="1" dirty="0" smtClean="0">
                <a:solidFill>
                  <a:srgbClr val="CC3300"/>
                </a:solidFill>
              </a:rPr>
              <a:t>… </a:t>
            </a:r>
            <a:r>
              <a:rPr lang="et-EE" sz="2800" i="1" dirty="0" smtClean="0">
                <a:solidFill>
                  <a:srgbClr val="CC3300"/>
                </a:solidFill>
              </a:rPr>
              <a:t>k</a:t>
            </a:r>
            <a:r>
              <a:rPr lang="en-GB" sz="2800" i="1" dirty="0" err="1" smtClean="0">
                <a:solidFill>
                  <a:srgbClr val="CC3300"/>
                </a:solidFill>
              </a:rPr>
              <a:t>uidas</a:t>
            </a:r>
            <a:r>
              <a:rPr lang="en-GB" sz="2800" i="1" dirty="0" smtClean="0">
                <a:solidFill>
                  <a:srgbClr val="CC3300"/>
                </a:solidFill>
              </a:rPr>
              <a:t> </a:t>
            </a:r>
            <a:r>
              <a:rPr lang="en-GB" sz="2800" i="1" dirty="0" err="1">
                <a:solidFill>
                  <a:srgbClr val="CC3300"/>
                </a:solidFill>
              </a:rPr>
              <a:t>mõista</a:t>
            </a:r>
            <a:r>
              <a:rPr lang="en-GB" sz="2800" i="1" dirty="0">
                <a:solidFill>
                  <a:srgbClr val="CC3300"/>
                </a:solidFill>
              </a:rPr>
              <a:t> </a:t>
            </a:r>
            <a:r>
              <a:rPr lang="en-GB" sz="2800" i="1" dirty="0" err="1">
                <a:solidFill>
                  <a:srgbClr val="CC3300"/>
                </a:solidFill>
              </a:rPr>
              <a:t>komposti</a:t>
            </a:r>
            <a:r>
              <a:rPr lang="en-GB" sz="2800" i="1" dirty="0">
                <a:solidFill>
                  <a:srgbClr val="CC3300"/>
                </a:solidFill>
              </a:rPr>
              <a:t> </a:t>
            </a:r>
            <a:r>
              <a:rPr lang="en-GB" sz="2800" i="1" dirty="0" err="1">
                <a:solidFill>
                  <a:srgbClr val="CC3300"/>
                </a:solidFill>
              </a:rPr>
              <a:t>kvaliteeti</a:t>
            </a:r>
            <a:r>
              <a:rPr lang="en-GB" sz="2800" i="1" dirty="0">
                <a:solidFill>
                  <a:srgbClr val="CC3300"/>
                </a:solidFill>
              </a:rPr>
              <a:t>?</a:t>
            </a:r>
            <a:endParaRPr lang="en-GB" sz="2400" dirty="0" smtClean="0">
              <a:solidFill>
                <a:srgbClr val="CC3300"/>
              </a:solidFill>
            </a:endParaRPr>
          </a:p>
        </p:txBody>
      </p:sp>
      <p:pic>
        <p:nvPicPr>
          <p:cNvPr id="26931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775" cy="296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257908" y="3375465"/>
            <a:ext cx="4911969" cy="354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400"/>
              </a:spcBef>
              <a:spcAft>
                <a:spcPts val="400"/>
              </a:spcAft>
              <a:tabLst>
                <a:tab pos="3224213" algn="l"/>
              </a:tabLst>
            </a:pPr>
            <a:r>
              <a:rPr lang="de-DE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</a:t>
            </a:r>
            <a:r>
              <a:rPr lang="de-DE" dirty="0" err="1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</a:t>
            </a:r>
            <a:r>
              <a:rPr lang="de-DE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de-DE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de-DE" dirty="0" smtClean="0">
              <a:solidFill>
                <a:srgbClr val="007E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 smtClean="0">
                <a:solidFill>
                  <a:srgbClr val="663300"/>
                </a:solidFill>
              </a:rPr>
              <a:t>NO2	0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 smtClean="0">
                <a:solidFill>
                  <a:srgbClr val="663300"/>
                </a:solidFill>
              </a:rPr>
              <a:t>NO3 </a:t>
            </a:r>
            <a:r>
              <a:rPr lang="de-DE" sz="1400" dirty="0">
                <a:solidFill>
                  <a:srgbClr val="663300"/>
                </a:solidFill>
              </a:rPr>
              <a:t>	</a:t>
            </a:r>
            <a:r>
              <a:rPr lang="de-DE" sz="1400" dirty="0" smtClean="0">
                <a:solidFill>
                  <a:srgbClr val="663300"/>
                </a:solidFill>
              </a:rPr>
              <a:t>200 – 300 mg/kg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 smtClean="0">
                <a:solidFill>
                  <a:srgbClr val="663300"/>
                </a:solidFill>
              </a:rPr>
              <a:t>NH4	&lt;2 mg/kg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 smtClean="0">
                <a:solidFill>
                  <a:srgbClr val="663300"/>
                </a:solidFill>
              </a:rPr>
              <a:t>pH </a:t>
            </a:r>
            <a:r>
              <a:rPr lang="de-DE" sz="1400" dirty="0" err="1" smtClean="0">
                <a:solidFill>
                  <a:srgbClr val="663300"/>
                </a:solidFill>
              </a:rPr>
              <a:t>actual</a:t>
            </a:r>
            <a:r>
              <a:rPr lang="de-DE" sz="1400" dirty="0" smtClean="0">
                <a:solidFill>
                  <a:srgbClr val="663300"/>
                </a:solidFill>
              </a:rPr>
              <a:t> (in H2O)	7 – 8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 smtClean="0">
                <a:solidFill>
                  <a:srgbClr val="663300"/>
                </a:solidFill>
              </a:rPr>
              <a:t>pH potential (in 1  N </a:t>
            </a:r>
            <a:r>
              <a:rPr lang="de-DE" sz="1400" dirty="0" err="1" smtClean="0">
                <a:solidFill>
                  <a:srgbClr val="663300"/>
                </a:solidFill>
              </a:rPr>
              <a:t>KCl</a:t>
            </a:r>
            <a:r>
              <a:rPr lang="de-DE" sz="1400" dirty="0" smtClean="0">
                <a:solidFill>
                  <a:srgbClr val="663300"/>
                </a:solidFill>
              </a:rPr>
              <a:t>)	7 – 8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 err="1" smtClean="0">
                <a:solidFill>
                  <a:srgbClr val="663300"/>
                </a:solidFill>
              </a:rPr>
              <a:t>Difference</a:t>
            </a:r>
            <a:r>
              <a:rPr lang="de-DE" sz="1400" dirty="0" smtClean="0">
                <a:solidFill>
                  <a:srgbClr val="663300"/>
                </a:solidFill>
              </a:rPr>
              <a:t> pH </a:t>
            </a:r>
            <a:r>
              <a:rPr lang="de-DE" sz="1400" dirty="0" err="1" smtClean="0">
                <a:solidFill>
                  <a:srgbClr val="663300"/>
                </a:solidFill>
              </a:rPr>
              <a:t>act</a:t>
            </a:r>
            <a:r>
              <a:rPr lang="de-DE" sz="1400" dirty="0" smtClean="0">
                <a:solidFill>
                  <a:srgbClr val="663300"/>
                </a:solidFill>
              </a:rPr>
              <a:t>. – pH </a:t>
            </a:r>
            <a:r>
              <a:rPr lang="de-DE" sz="1400" dirty="0" err="1" smtClean="0">
                <a:solidFill>
                  <a:srgbClr val="663300"/>
                </a:solidFill>
              </a:rPr>
              <a:t>pot</a:t>
            </a:r>
            <a:r>
              <a:rPr lang="de-DE" sz="1400" dirty="0" smtClean="0">
                <a:solidFill>
                  <a:srgbClr val="663300"/>
                </a:solidFill>
              </a:rPr>
              <a:t>.	&lt; 0,3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 smtClean="0">
                <a:solidFill>
                  <a:srgbClr val="663300"/>
                </a:solidFill>
              </a:rPr>
              <a:t>Sulfid	0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 err="1" smtClean="0">
                <a:solidFill>
                  <a:srgbClr val="663300"/>
                </a:solidFill>
              </a:rPr>
              <a:t>El</a:t>
            </a:r>
            <a:r>
              <a:rPr lang="de-DE" sz="1400" dirty="0" smtClean="0">
                <a:solidFill>
                  <a:srgbClr val="663300"/>
                </a:solidFill>
              </a:rPr>
              <a:t>. </a:t>
            </a:r>
            <a:r>
              <a:rPr lang="de-DE" sz="1400" dirty="0" err="1" smtClean="0">
                <a:solidFill>
                  <a:srgbClr val="663300"/>
                </a:solidFill>
              </a:rPr>
              <a:t>Conductivity</a:t>
            </a:r>
            <a:r>
              <a:rPr lang="de-DE" sz="1400" dirty="0" smtClean="0">
                <a:solidFill>
                  <a:srgbClr val="663300"/>
                </a:solidFill>
              </a:rPr>
              <a:t>	&lt; 3 </a:t>
            </a:r>
            <a:r>
              <a:rPr lang="de-DE" sz="1400" dirty="0" err="1" smtClean="0">
                <a:solidFill>
                  <a:srgbClr val="663300"/>
                </a:solidFill>
              </a:rPr>
              <a:t>mS</a:t>
            </a:r>
            <a:r>
              <a:rPr lang="de-DE" sz="1400" dirty="0" smtClean="0">
                <a:solidFill>
                  <a:srgbClr val="663300"/>
                </a:solidFill>
              </a:rPr>
              <a:t> /cm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24213" algn="l"/>
              </a:tabLst>
            </a:pPr>
            <a:r>
              <a:rPr lang="de-DE" sz="1400" dirty="0" err="1" smtClean="0">
                <a:solidFill>
                  <a:srgbClr val="663300"/>
                </a:solidFill>
              </a:rPr>
              <a:t>Cress</a:t>
            </a:r>
            <a:r>
              <a:rPr lang="de-DE" sz="1400" dirty="0" smtClean="0">
                <a:solidFill>
                  <a:srgbClr val="663300"/>
                </a:solidFill>
              </a:rPr>
              <a:t> Test	positive !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32150" algn="l"/>
              </a:tabLst>
            </a:pPr>
            <a:endParaRPr lang="de-DE" sz="1400" dirty="0">
              <a:solidFill>
                <a:srgbClr val="6633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322277" y="3375465"/>
            <a:ext cx="3727938" cy="287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400"/>
              </a:spcBef>
              <a:spcAft>
                <a:spcPts val="400"/>
              </a:spcAft>
              <a:tabLst>
                <a:tab pos="3224213" algn="l"/>
              </a:tabLst>
            </a:pPr>
            <a:r>
              <a:rPr lang="de-DE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Laboratory </a:t>
            </a:r>
            <a:r>
              <a:rPr lang="de-DE" dirty="0" err="1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</a:t>
            </a:r>
            <a:r>
              <a:rPr lang="de-DE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r>
              <a:rPr lang="de-DE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7413" algn="l"/>
              </a:tabLst>
            </a:pPr>
            <a:r>
              <a:rPr lang="de-DE" sz="1400" dirty="0" err="1" smtClean="0">
                <a:solidFill>
                  <a:srgbClr val="663300"/>
                </a:solidFill>
              </a:rPr>
              <a:t>Organic</a:t>
            </a:r>
            <a:r>
              <a:rPr lang="de-DE" sz="1400" dirty="0" smtClean="0">
                <a:solidFill>
                  <a:srgbClr val="663300"/>
                </a:solidFill>
              </a:rPr>
              <a:t> matter	20 – 35 % </a:t>
            </a:r>
            <a:r>
              <a:rPr lang="de-DE" sz="1400" dirty="0" err="1" smtClean="0">
                <a:solidFill>
                  <a:srgbClr val="663300"/>
                </a:solidFill>
              </a:rPr>
              <a:t>d.m.</a:t>
            </a:r>
            <a:endParaRPr lang="de-DE" sz="1400" dirty="0" smtClean="0">
              <a:solidFill>
                <a:srgbClr val="663300"/>
              </a:solidFill>
            </a:endParaRP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7413" algn="l"/>
              </a:tabLst>
            </a:pPr>
            <a:r>
              <a:rPr lang="de-DE" sz="1400" dirty="0" err="1" smtClean="0">
                <a:solidFill>
                  <a:srgbClr val="663300"/>
                </a:solidFill>
              </a:rPr>
              <a:t>Impurities</a:t>
            </a:r>
            <a:r>
              <a:rPr lang="de-DE" sz="1400" dirty="0" smtClean="0">
                <a:solidFill>
                  <a:srgbClr val="663300"/>
                </a:solidFill>
              </a:rPr>
              <a:t>	&lt; 0,5% </a:t>
            </a:r>
            <a:r>
              <a:rPr lang="de-DE" sz="1400" dirty="0" err="1" smtClean="0">
                <a:solidFill>
                  <a:srgbClr val="663300"/>
                </a:solidFill>
              </a:rPr>
              <a:t>d.m.</a:t>
            </a:r>
            <a:endParaRPr lang="de-DE" sz="1400" dirty="0" smtClean="0">
              <a:solidFill>
                <a:srgbClr val="663300"/>
              </a:solidFill>
            </a:endParaRP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7413" algn="l"/>
              </a:tabLst>
            </a:pPr>
            <a:r>
              <a:rPr lang="de-DE" sz="1400" dirty="0" smtClean="0">
                <a:solidFill>
                  <a:srgbClr val="663300"/>
                </a:solidFill>
              </a:rPr>
              <a:t>Heavy </a:t>
            </a:r>
            <a:r>
              <a:rPr lang="de-DE" sz="1400" dirty="0" err="1">
                <a:solidFill>
                  <a:srgbClr val="663300"/>
                </a:solidFill>
              </a:rPr>
              <a:t>m</a:t>
            </a:r>
            <a:r>
              <a:rPr lang="de-DE" sz="1400" dirty="0" err="1" smtClean="0">
                <a:solidFill>
                  <a:srgbClr val="663300"/>
                </a:solidFill>
              </a:rPr>
              <a:t>etal</a:t>
            </a:r>
            <a:r>
              <a:rPr lang="de-DE" sz="1400" dirty="0" smtClean="0">
                <a:solidFill>
                  <a:srgbClr val="663300"/>
                </a:solidFill>
              </a:rPr>
              <a:t> </a:t>
            </a:r>
            <a:r>
              <a:rPr lang="de-DE" sz="1400" dirty="0" err="1" smtClean="0">
                <a:solidFill>
                  <a:srgbClr val="663300"/>
                </a:solidFill>
              </a:rPr>
              <a:t>limits</a:t>
            </a:r>
            <a:r>
              <a:rPr lang="de-DE" sz="1400" dirty="0" smtClean="0">
                <a:solidFill>
                  <a:srgbClr val="663300"/>
                </a:solidFill>
              </a:rPr>
              <a:t> </a:t>
            </a:r>
            <a:r>
              <a:rPr lang="de-DE" sz="1400" dirty="0" err="1" smtClean="0">
                <a:solidFill>
                  <a:srgbClr val="663300"/>
                </a:solidFill>
              </a:rPr>
              <a:t>for</a:t>
            </a:r>
            <a:r>
              <a:rPr lang="de-DE" sz="1400" dirty="0" smtClean="0">
                <a:solidFill>
                  <a:srgbClr val="663300"/>
                </a:solidFill>
              </a:rPr>
              <a:t> </a:t>
            </a:r>
            <a:r>
              <a:rPr lang="de-DE" sz="1400" dirty="0" err="1" smtClean="0">
                <a:solidFill>
                  <a:srgbClr val="663300"/>
                </a:solidFill>
              </a:rPr>
              <a:t>agricultural</a:t>
            </a:r>
            <a:r>
              <a:rPr lang="de-DE" sz="1400" dirty="0" smtClean="0">
                <a:solidFill>
                  <a:srgbClr val="663300"/>
                </a:solidFill>
              </a:rPr>
              <a:t> </a:t>
            </a:r>
            <a:r>
              <a:rPr lang="de-DE" sz="1400" dirty="0" err="1" smtClean="0">
                <a:solidFill>
                  <a:srgbClr val="663300"/>
                </a:solidFill>
              </a:rPr>
              <a:t>use</a:t>
            </a:r>
            <a:endParaRPr lang="de-DE" sz="1400" dirty="0" smtClean="0">
              <a:solidFill>
                <a:srgbClr val="663300"/>
              </a:solidFill>
            </a:endParaRP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7413" algn="l"/>
              </a:tabLst>
            </a:pPr>
            <a:r>
              <a:rPr lang="de-DE" sz="1400" dirty="0" smtClean="0">
                <a:solidFill>
                  <a:srgbClr val="663300"/>
                </a:solidFill>
              </a:rPr>
              <a:t>Salmonella: 	0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7413" algn="l"/>
              </a:tabLst>
            </a:pPr>
            <a:r>
              <a:rPr lang="de-DE" sz="1400" dirty="0" err="1" smtClean="0">
                <a:solidFill>
                  <a:srgbClr val="663300"/>
                </a:solidFill>
              </a:rPr>
              <a:t>Pathogenic</a:t>
            </a:r>
            <a:r>
              <a:rPr lang="de-DE" sz="1400" dirty="0" smtClean="0">
                <a:solidFill>
                  <a:srgbClr val="663300"/>
                </a:solidFill>
              </a:rPr>
              <a:t> E. Coli	0</a:t>
            </a: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7413" algn="l"/>
              </a:tabLst>
            </a:pPr>
            <a:r>
              <a:rPr lang="de-DE" sz="1400" dirty="0" smtClean="0">
                <a:solidFill>
                  <a:srgbClr val="663300"/>
                </a:solidFill>
              </a:rPr>
              <a:t>&gt; 55 </a:t>
            </a:r>
            <a:r>
              <a:rPr lang="de-DE" sz="1400" dirty="0" smtClean="0">
                <a:solidFill>
                  <a:srgbClr val="663300"/>
                </a:solidFill>
              </a:rPr>
              <a:t>°C</a:t>
            </a:r>
            <a:r>
              <a:rPr lang="de-DE" sz="1400" dirty="0" smtClean="0">
                <a:solidFill>
                  <a:srgbClr val="663300"/>
                </a:solidFill>
              </a:rPr>
              <a:t> </a:t>
            </a:r>
            <a:r>
              <a:rPr lang="de-DE" sz="1400" dirty="0" err="1" smtClean="0">
                <a:solidFill>
                  <a:srgbClr val="663300"/>
                </a:solidFill>
              </a:rPr>
              <a:t>for</a:t>
            </a:r>
            <a:r>
              <a:rPr lang="de-DE" sz="1400" dirty="0" smtClean="0">
                <a:solidFill>
                  <a:srgbClr val="663300"/>
                </a:solidFill>
              </a:rPr>
              <a:t> 10 </a:t>
            </a:r>
            <a:r>
              <a:rPr lang="de-DE" sz="1400" dirty="0" err="1" smtClean="0">
                <a:solidFill>
                  <a:srgbClr val="663300"/>
                </a:solidFill>
              </a:rPr>
              <a:t>days</a:t>
            </a:r>
            <a:r>
              <a:rPr lang="de-DE" sz="1400" dirty="0" smtClean="0">
                <a:solidFill>
                  <a:srgbClr val="663300"/>
                </a:solidFill>
              </a:rPr>
              <a:t> </a:t>
            </a:r>
            <a:r>
              <a:rPr lang="de-DE" sz="1400" dirty="0" err="1" smtClean="0">
                <a:solidFill>
                  <a:srgbClr val="663300"/>
                </a:solidFill>
              </a:rPr>
              <a:t>and</a:t>
            </a:r>
            <a:r>
              <a:rPr lang="de-DE" sz="1400" dirty="0" smtClean="0">
                <a:solidFill>
                  <a:srgbClr val="663300"/>
                </a:solidFill>
              </a:rPr>
              <a:t> 2 – 3  </a:t>
            </a:r>
            <a:r>
              <a:rPr lang="de-DE" sz="1400" dirty="0" err="1" smtClean="0">
                <a:solidFill>
                  <a:srgbClr val="663300"/>
                </a:solidFill>
              </a:rPr>
              <a:t>turnings</a:t>
            </a:r>
            <a:endParaRPr lang="de-DE" sz="1400" dirty="0" smtClean="0">
              <a:solidFill>
                <a:srgbClr val="663300"/>
              </a:solidFill>
            </a:endParaRPr>
          </a:p>
          <a:p>
            <a:pPr marL="285750" indent="-28575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157413" algn="l"/>
              </a:tabLst>
            </a:pPr>
            <a:endParaRPr lang="de-DE" sz="1400" dirty="0" smtClean="0">
              <a:solidFill>
                <a:srgbClr val="663300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72" y="1907918"/>
            <a:ext cx="1249477" cy="126217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flipH="1">
            <a:off x="6480699" y="2092873"/>
            <a:ext cx="2246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</a:t>
            </a:r>
            <a:r>
              <a:rPr lang="de-A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A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A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800" i="1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de-AT" sz="2800" i="1" dirty="0" err="1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Komposkar</a:t>
            </a:r>
            <a:r>
              <a:rPr lang="de-AT" sz="2800" i="1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</a:p>
          <a:p>
            <a:pPr algn="ctr"/>
            <a:r>
              <a:rPr lang="de-A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</a:t>
            </a:r>
          </a:p>
        </p:txBody>
      </p:sp>
    </p:spTree>
    <p:extLst>
      <p:ext uri="{BB962C8B-B14F-4D97-AF65-F5344CB8AC3E}">
        <p14:creationId xmlns:p14="http://schemas.microsoft.com/office/powerpoint/2010/main" val="8321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6445B6-2692-411A-8B67-FE7C907B9EB1}" type="slidenum">
              <a:rPr lang="de-DE">
                <a:latin typeface="Calibri" panose="020F0502020204030204" pitchFamily="34" charset="0"/>
              </a:rPr>
              <a:pPr eaLnBrk="1" hangingPunct="1"/>
              <a:t>11</a:t>
            </a:fld>
            <a:endParaRPr lang="de-DE">
              <a:latin typeface="Calibri" panose="020F050202020403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9219"/>
            <a:ext cx="9144000" cy="550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el 1"/>
          <p:cNvSpPr>
            <a:spLocks noGrp="1"/>
          </p:cNvSpPr>
          <p:nvPr>
            <p:ph type="title"/>
          </p:nvPr>
        </p:nvSpPr>
        <p:spPr>
          <a:xfrm>
            <a:off x="1067452" y="129227"/>
            <a:ext cx="7212252" cy="781974"/>
          </a:xfrm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2400" dirty="0" smtClean="0">
                <a:solidFill>
                  <a:srgbClr val="C00000"/>
                </a:solidFill>
              </a:rPr>
              <a:t>FLEXIBLE</a:t>
            </a:r>
            <a:r>
              <a:rPr lang="de-DE" sz="2400" dirty="0" smtClean="0"/>
              <a:t> Time –</a:t>
            </a:r>
            <a:r>
              <a:rPr lang="de-DE" sz="2400" dirty="0" err="1" smtClean="0"/>
              <a:t>Temperature</a:t>
            </a:r>
            <a:r>
              <a:rPr lang="de-DE" sz="2400" dirty="0" smtClean="0"/>
              <a:t> </a:t>
            </a:r>
            <a:r>
              <a:rPr lang="de-DE" sz="2400" dirty="0" err="1" smtClean="0"/>
              <a:t>profile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cap="all" dirty="0" err="1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composting</a:t>
            </a:r>
            <a:r>
              <a:rPr lang="de-DE" sz="2400" dirty="0" smtClean="0"/>
              <a:t> –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required</a:t>
            </a:r>
            <a:r>
              <a:rPr lang="de-DE" sz="2400" dirty="0" smtClean="0"/>
              <a:t> e.g. in Austria</a:t>
            </a:r>
          </a:p>
        </p:txBody>
      </p:sp>
      <p:sp>
        <p:nvSpPr>
          <p:cNvPr id="2" name="Rechteck 1"/>
          <p:cNvSpPr/>
          <p:nvPr/>
        </p:nvSpPr>
        <p:spPr>
          <a:xfrm>
            <a:off x="114302" y="6503690"/>
            <a:ext cx="902969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1300" dirty="0"/>
              <a:t>https://www.bmlfuw.gv.at/greentec/abfall-ressourcen/behandlung-verwertung/behandlung-biotechnisch/richtlinie_sdt.html</a:t>
            </a:r>
          </a:p>
        </p:txBody>
      </p:sp>
    </p:spTree>
    <p:extLst>
      <p:ext uri="{BB962C8B-B14F-4D97-AF65-F5344CB8AC3E}">
        <p14:creationId xmlns:p14="http://schemas.microsoft.com/office/powerpoint/2010/main" val="701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kDscn0422"/>
          <p:cNvPicPr>
            <a:picLocks noChangeAspect="1" noChangeArrowheads="1"/>
          </p:cNvPicPr>
          <p:nvPr/>
        </p:nvPicPr>
        <p:blipFill rotWithShape="1">
          <a:blip r:embed="rId2" cstate="email">
            <a:lum bright="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44" r="-1"/>
          <a:stretch/>
        </p:blipFill>
        <p:spPr bwMode="auto">
          <a:xfrm>
            <a:off x="-1" y="3572588"/>
            <a:ext cx="4351285" cy="30834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" name="Picture 2" descr="kDscn0425"/>
          <p:cNvPicPr>
            <a:picLocks noChangeAspect="1" noChangeArrowheads="1"/>
          </p:cNvPicPr>
          <p:nvPr/>
        </p:nvPicPr>
        <p:blipFill rotWithShape="1">
          <a:blip r:embed="rId3" cstate="email">
            <a:lum bright="24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77"/>
          <a:stretch/>
        </p:blipFill>
        <p:spPr bwMode="auto">
          <a:xfrm>
            <a:off x="4612639" y="989373"/>
            <a:ext cx="2363733" cy="24029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4" name="Picture 2" descr="Temperaturkurve&amp;co2"/>
          <p:cNvPicPr>
            <a:picLocks noChangeAspect="1" noChangeArrowheads="1"/>
          </p:cNvPicPr>
          <p:nvPr/>
        </p:nvPicPr>
        <p:blipFill>
          <a:blip r:embed="rId4" cstate="email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587905" cy="343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82846" y="110359"/>
            <a:ext cx="3849953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 smtClean="0"/>
              <a:t>The </a:t>
            </a:r>
            <a:r>
              <a:rPr lang="de-DE" sz="2000" dirty="0" err="1" smtClean="0"/>
              <a:t>controlled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err="1" smtClean="0"/>
              <a:t>process</a:t>
            </a:r>
            <a:r>
              <a:rPr lang="de-DE" sz="2000" dirty="0" smtClean="0"/>
              <a:t>: </a:t>
            </a:r>
            <a:r>
              <a:rPr lang="de-DE" dirty="0" smtClean="0">
                <a:solidFill>
                  <a:srgbClr val="C00000"/>
                </a:solidFill>
              </a:rPr>
              <a:t>°C </a:t>
            </a:r>
            <a:r>
              <a:rPr lang="de-DE" sz="2000" dirty="0"/>
              <a:t>&amp;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>
                <a:solidFill>
                  <a:srgbClr val="0070C0"/>
                </a:solidFill>
              </a:rPr>
              <a:t>CO</a:t>
            </a:r>
            <a:r>
              <a:rPr lang="de-DE" baseline="-25000" dirty="0" smtClean="0">
                <a:solidFill>
                  <a:srgbClr val="0070C0"/>
                </a:solidFill>
              </a:rPr>
              <a:t>2</a:t>
            </a:r>
            <a:endParaRPr lang="en-GB" baseline="-25000" dirty="0">
              <a:solidFill>
                <a:srgbClr val="0070C0"/>
              </a:solidFill>
            </a:endParaRPr>
          </a:p>
        </p:txBody>
      </p:sp>
      <p:pic>
        <p:nvPicPr>
          <p:cNvPr id="6" name="Picture 6" descr="landmanagement logo_strichverlängerung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04" t="48135" r="25591"/>
          <a:stretch>
            <a:fillRect/>
          </a:stretch>
        </p:blipFill>
        <p:spPr bwMode="auto">
          <a:xfrm>
            <a:off x="3764294" y="85917"/>
            <a:ext cx="697352" cy="74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760" y="69368"/>
            <a:ext cx="354357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600" b="1" baseline="40000" dirty="0" smtClean="0">
                <a:solidFill>
                  <a:srgbClr val="C00000"/>
                </a:solidFill>
                <a:latin typeface="Arial" charset="0"/>
                <a:ea typeface="ＭＳ Ｐゴシック" charset="0"/>
              </a:rPr>
              <a:t>o</a:t>
            </a:r>
            <a:r>
              <a:rPr lang="de-DE" sz="1600" b="1" dirty="0" smtClean="0">
                <a:solidFill>
                  <a:srgbClr val="C00000"/>
                </a:solidFill>
                <a:latin typeface="Arial" charset="0"/>
                <a:ea typeface="ＭＳ Ｐゴシック" charset="0"/>
              </a:rPr>
              <a:t>C</a:t>
            </a:r>
            <a:r>
              <a:rPr lang="de-DE" sz="1400" b="1" dirty="0" smtClean="0">
                <a:latin typeface="Arial" charset="0"/>
                <a:ea typeface="ＭＳ Ｐゴシック" charset="0"/>
              </a:rPr>
              <a:t> &amp; </a:t>
            </a:r>
            <a:r>
              <a:rPr lang="de-DE" sz="1600" b="1" dirty="0" smtClean="0">
                <a:solidFill>
                  <a:srgbClr val="0070C0"/>
                </a:solidFill>
                <a:latin typeface="Arial" charset="0"/>
                <a:ea typeface="ＭＳ Ｐゴシック" charset="0"/>
              </a:rPr>
              <a:t>CO</a:t>
            </a:r>
            <a:r>
              <a:rPr lang="de-DE" sz="1600" b="1" baseline="-25000" dirty="0" smtClean="0">
                <a:solidFill>
                  <a:srgbClr val="0070C0"/>
                </a:solidFill>
                <a:latin typeface="Arial" charset="0"/>
                <a:ea typeface="ＭＳ Ｐゴシック" charset="0"/>
              </a:rPr>
              <a:t>2</a:t>
            </a:r>
            <a:r>
              <a:rPr lang="de-DE" sz="1400" b="1" dirty="0" smtClean="0">
                <a:latin typeface="Arial" charset="0"/>
                <a:ea typeface="ＭＳ Ｐゴシック" charset="0"/>
              </a:rPr>
              <a:t> in </a:t>
            </a:r>
            <a:r>
              <a:rPr lang="de-DE" sz="1400" b="1" dirty="0">
                <a:latin typeface="Arial" charset="0"/>
                <a:ea typeface="ＭＳ Ｐゴシック" charset="0"/>
              </a:rPr>
              <a:t>a </a:t>
            </a:r>
            <a:r>
              <a:rPr lang="de-DE" sz="1400" b="1" dirty="0" err="1">
                <a:latin typeface="Arial" charset="0"/>
                <a:ea typeface="ＭＳ Ｐゴシック" charset="0"/>
              </a:rPr>
              <a:t>controlled</a:t>
            </a:r>
            <a:r>
              <a:rPr lang="de-DE" sz="1400" b="1" dirty="0">
                <a:latin typeface="Arial" charset="0"/>
                <a:ea typeface="ＭＳ Ｐゴシック" charset="0"/>
              </a:rPr>
              <a:t> </a:t>
            </a:r>
            <a:r>
              <a:rPr lang="de-DE" sz="1400" b="1" dirty="0" err="1">
                <a:latin typeface="Arial" charset="0"/>
                <a:ea typeface="ＭＳ Ｐゴシック" charset="0"/>
              </a:rPr>
              <a:t>process</a:t>
            </a:r>
            <a:endParaRPr lang="de-DE" sz="1400" b="1" dirty="0">
              <a:latin typeface="Arial" charset="0"/>
              <a:ea typeface="ＭＳ Ｐゴシック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59336" y="2513021"/>
            <a:ext cx="90231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400" b="1" dirty="0" smtClean="0">
                <a:solidFill>
                  <a:srgbClr val="0070C0"/>
                </a:solidFill>
                <a:latin typeface="Arial" charset="0"/>
                <a:ea typeface="ＭＳ Ｐゴシック" charset="0"/>
              </a:rPr>
              <a:t>CO</a:t>
            </a:r>
            <a:r>
              <a:rPr lang="de-DE" sz="2400" b="1" baseline="-25000" dirty="0" smtClean="0">
                <a:solidFill>
                  <a:srgbClr val="0070C0"/>
                </a:solidFill>
                <a:latin typeface="Arial" charset="0"/>
                <a:ea typeface="ＭＳ Ｐゴシック" charset="0"/>
              </a:rPr>
              <a:t>2</a:t>
            </a:r>
            <a:endParaRPr lang="de-DE" sz="2000" b="1" dirty="0">
              <a:latin typeface="Arial" charset="0"/>
              <a:ea typeface="ＭＳ Ｐゴシック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69567" y="783363"/>
            <a:ext cx="53412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400" b="1" baseline="40000" dirty="0" smtClean="0">
                <a:solidFill>
                  <a:srgbClr val="C00000"/>
                </a:solidFill>
                <a:latin typeface="Arial" charset="0"/>
                <a:ea typeface="ＭＳ Ｐゴシック" charset="0"/>
              </a:rPr>
              <a:t>o</a:t>
            </a:r>
            <a:r>
              <a:rPr lang="de-DE" sz="2400" b="1" dirty="0" smtClean="0">
                <a:solidFill>
                  <a:srgbClr val="C00000"/>
                </a:solidFill>
                <a:latin typeface="Arial" charset="0"/>
                <a:ea typeface="ＭＳ Ｐゴシック" charset="0"/>
              </a:rPr>
              <a:t>C</a:t>
            </a:r>
            <a:endParaRPr lang="de-DE" sz="2000" b="1" dirty="0">
              <a:latin typeface="Arial" charset="0"/>
              <a:ea typeface="ＭＳ Ｐゴシック" charset="0"/>
            </a:endParaRPr>
          </a:p>
        </p:txBody>
      </p:sp>
      <p:pic>
        <p:nvPicPr>
          <p:cNvPr id="12" name="Picture 2" descr="compotempIV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08"/>
          <a:stretch/>
        </p:blipFill>
        <p:spPr bwMode="auto">
          <a:xfrm>
            <a:off x="6949147" y="989373"/>
            <a:ext cx="2143672" cy="24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82846" y="3848635"/>
            <a:ext cx="4509973" cy="16408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anose="05000000000000000000" pitchFamily="2" charset="2"/>
              <a:buChar char="l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ts val="400"/>
              </a:spcAft>
              <a:tabLst>
                <a:tab pos="2689225" algn="l"/>
              </a:tabLst>
            </a:pPr>
            <a:r>
              <a:rPr lang="de-DE" sz="1800" dirty="0" err="1" smtClean="0">
                <a:solidFill>
                  <a:srgbClr val="663300"/>
                </a:solidFill>
              </a:rPr>
              <a:t>Temperature</a:t>
            </a:r>
            <a:r>
              <a:rPr lang="de-DE" sz="1800" dirty="0">
                <a:solidFill>
                  <a:srgbClr val="663300"/>
                </a:solidFill>
              </a:rPr>
              <a:t>	</a:t>
            </a:r>
            <a:r>
              <a:rPr lang="de-DE" sz="1800" dirty="0" smtClean="0">
                <a:solidFill>
                  <a:srgbClr val="663300"/>
                </a:solidFill>
              </a:rPr>
              <a:t>max. 60-65 </a:t>
            </a:r>
            <a:r>
              <a:rPr lang="de-AT" sz="1800" dirty="0" smtClean="0">
                <a:solidFill>
                  <a:srgbClr val="663300"/>
                </a:solidFill>
              </a:rPr>
              <a:t>°C</a:t>
            </a:r>
            <a:endParaRPr lang="de-DE" sz="1800" dirty="0" smtClean="0">
              <a:solidFill>
                <a:srgbClr val="663300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2689225" algn="l"/>
              </a:tabLst>
            </a:pPr>
            <a:r>
              <a:rPr lang="de-DE" sz="1800" dirty="0" err="1" smtClean="0">
                <a:solidFill>
                  <a:srgbClr val="663300"/>
                </a:solidFill>
              </a:rPr>
              <a:t>Sufficient</a:t>
            </a:r>
            <a:r>
              <a:rPr lang="de-DE" sz="1800" dirty="0" smtClean="0">
                <a:solidFill>
                  <a:srgbClr val="663300"/>
                </a:solidFill>
              </a:rPr>
              <a:t> OXIGEN	min.  5  (1)%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2689225" algn="l"/>
              </a:tabLst>
            </a:pPr>
            <a:r>
              <a:rPr lang="de-DE" sz="1800" dirty="0" smtClean="0">
                <a:solidFill>
                  <a:srgbClr val="663300"/>
                </a:solidFill>
              </a:rPr>
              <a:t>Maximum CO</a:t>
            </a:r>
            <a:r>
              <a:rPr lang="de-DE" sz="1800" baseline="-25000" dirty="0" smtClean="0">
                <a:solidFill>
                  <a:srgbClr val="663300"/>
                </a:solidFill>
              </a:rPr>
              <a:t>2</a:t>
            </a:r>
            <a:r>
              <a:rPr lang="de-DE" sz="1800" dirty="0" smtClean="0">
                <a:solidFill>
                  <a:srgbClr val="663300"/>
                </a:solidFill>
              </a:rPr>
              <a:t>	max. 10 – 15 %</a:t>
            </a:r>
          </a:p>
        </p:txBody>
      </p:sp>
    </p:spTree>
    <p:extLst>
      <p:ext uri="{BB962C8B-B14F-4D97-AF65-F5344CB8AC3E}">
        <p14:creationId xmlns:p14="http://schemas.microsoft.com/office/powerpoint/2010/main" val="1204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724826" y="2812500"/>
            <a:ext cx="3429000" cy="1214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dirty="0"/>
              <a:t>Catering </a:t>
            </a:r>
            <a:r>
              <a:rPr lang="de-DE" dirty="0" err="1"/>
              <a:t>waste</a:t>
            </a:r>
            <a:r>
              <a:rPr lang="de-DE" dirty="0"/>
              <a:t> (Cat.3), </a:t>
            </a:r>
          </a:p>
          <a:p>
            <a:pPr>
              <a:defRPr/>
            </a:pPr>
            <a:r>
              <a:rPr lang="de-DE" dirty="0" err="1"/>
              <a:t>former</a:t>
            </a:r>
            <a:r>
              <a:rPr lang="de-DE" dirty="0"/>
              <a:t> </a:t>
            </a:r>
            <a:r>
              <a:rPr lang="de-DE" dirty="0" err="1"/>
              <a:t>foodstuff</a:t>
            </a:r>
            <a:endParaRPr lang="de-DE" dirty="0"/>
          </a:p>
        </p:txBody>
      </p:sp>
      <p:sp>
        <p:nvSpPr>
          <p:cNvPr id="11267" name="Titel 1"/>
          <p:cNvSpPr>
            <a:spLocks noGrp="1"/>
          </p:cNvSpPr>
          <p:nvPr>
            <p:ph type="title"/>
          </p:nvPr>
        </p:nvSpPr>
        <p:spPr>
          <a:xfrm>
            <a:off x="1628339" y="106740"/>
            <a:ext cx="5643563" cy="821421"/>
          </a:xfrm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ABP in Biogas/</a:t>
            </a:r>
            <a:r>
              <a:rPr lang="de-DE" sz="2400" dirty="0" err="1" smtClean="0"/>
              <a:t>Compost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i="1" dirty="0" smtClean="0"/>
              <a:t>(</a:t>
            </a:r>
            <a:r>
              <a:rPr lang="de-DE" sz="2000" i="1" dirty="0" err="1" smtClean="0"/>
              <a:t>roughly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separated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into</a:t>
            </a:r>
            <a:r>
              <a:rPr lang="de-DE" sz="2000" i="1" dirty="0" smtClean="0"/>
              <a:t> 4 </a:t>
            </a:r>
            <a:r>
              <a:rPr lang="de-DE" sz="2000" i="1" dirty="0" err="1" smtClean="0"/>
              <a:t>groups</a:t>
            </a:r>
            <a:r>
              <a:rPr lang="de-DE" sz="2000" i="1" dirty="0" smtClean="0"/>
              <a:t>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2CC954-616F-4D5D-9E14-FEBB33744A75}" type="slidenum">
              <a:rPr lang="de-DE" sz="1600">
                <a:latin typeface="Calibri" panose="020F0502020204030204" pitchFamily="34" charset="0"/>
              </a:rPr>
              <a:pPr eaLnBrk="1" hangingPunct="1"/>
              <a:t>13</a:t>
            </a:fld>
            <a:endParaRPr lang="de-DE" sz="1600">
              <a:latin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24826" y="1598063"/>
            <a:ext cx="3429000" cy="11430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dirty="0" err="1"/>
              <a:t>Manure</a:t>
            </a:r>
            <a:r>
              <a:rPr lang="de-DE" dirty="0"/>
              <a:t>, DT-Content (Cat.2), milk &amp; milk </a:t>
            </a:r>
            <a:r>
              <a:rPr lang="de-DE" dirty="0" err="1"/>
              <a:t>products</a:t>
            </a:r>
            <a:r>
              <a:rPr lang="de-DE" dirty="0"/>
              <a:t>;  </a:t>
            </a:r>
            <a:r>
              <a:rPr lang="de-DE" dirty="0" smtClean="0"/>
              <a:t>bio-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 smtClean="0"/>
              <a:t>catering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939638" y="1598063"/>
            <a:ext cx="3571875" cy="11430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66FF33"/>
              </a:buClr>
              <a:defRPr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pre-treatment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! (</a:t>
            </a:r>
            <a:r>
              <a:rPr lang="de-DE" dirty="0" err="1"/>
              <a:t>Exemption</a:t>
            </a:r>
            <a:r>
              <a:rPr lang="de-DE" dirty="0"/>
              <a:t>: </a:t>
            </a:r>
            <a:r>
              <a:rPr lang="de-DE" dirty="0" err="1"/>
              <a:t>Suspect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infectious</a:t>
            </a:r>
            <a:r>
              <a:rPr lang="de-DE" dirty="0"/>
              <a:t> </a:t>
            </a:r>
            <a:r>
              <a:rPr lang="de-DE" dirty="0" err="1"/>
              <a:t>diseases</a:t>
            </a:r>
            <a:r>
              <a:rPr lang="de-DE" dirty="0"/>
              <a:t>)</a:t>
            </a:r>
          </a:p>
        </p:txBody>
      </p:sp>
      <p:sp>
        <p:nvSpPr>
          <p:cNvPr id="7" name="Rechteck 6"/>
          <p:cNvSpPr/>
          <p:nvPr/>
        </p:nvSpPr>
        <p:spPr>
          <a:xfrm>
            <a:off x="4939638" y="2812500"/>
            <a:ext cx="3571875" cy="1214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dirty="0"/>
              <a:t>National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applicable</a:t>
            </a:r>
            <a:r>
              <a:rPr lang="de-DE" dirty="0"/>
              <a:t>; </a:t>
            </a:r>
          </a:p>
          <a:p>
            <a:pPr marL="263525" indent="-263525">
              <a:spcBef>
                <a:spcPts val="600"/>
              </a:spcBef>
              <a:defRPr/>
            </a:pPr>
            <a:r>
              <a:rPr lang="de-DE" i="1" dirty="0"/>
              <a:t>-&gt; Products </a:t>
            </a:r>
            <a:r>
              <a:rPr lang="de-DE" i="1" dirty="0" err="1"/>
              <a:t>may</a:t>
            </a:r>
            <a:r>
              <a:rPr lang="de-DE" i="1" dirty="0"/>
              <a:t> </a:t>
            </a:r>
            <a:r>
              <a:rPr lang="de-DE" i="1" dirty="0" err="1"/>
              <a:t>only</a:t>
            </a:r>
            <a:r>
              <a:rPr lang="de-DE" i="1" dirty="0"/>
              <a:t> </a:t>
            </a:r>
            <a:r>
              <a:rPr lang="de-DE" i="1" dirty="0" err="1"/>
              <a:t>be</a:t>
            </a:r>
            <a:r>
              <a:rPr lang="de-DE" i="1" dirty="0"/>
              <a:t> </a:t>
            </a:r>
            <a:r>
              <a:rPr lang="de-DE" i="1" dirty="0" err="1"/>
              <a:t>placed</a:t>
            </a:r>
            <a:r>
              <a:rPr lang="de-DE" i="1" dirty="0"/>
              <a:t> on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market</a:t>
            </a:r>
            <a:r>
              <a:rPr lang="de-DE" i="1" dirty="0"/>
              <a:t> </a:t>
            </a:r>
            <a:r>
              <a:rPr lang="de-DE" i="1" dirty="0" err="1"/>
              <a:t>within</a:t>
            </a:r>
            <a:r>
              <a:rPr lang="de-DE" i="1" dirty="0"/>
              <a:t> MS !</a:t>
            </a:r>
          </a:p>
        </p:txBody>
      </p:sp>
      <p:sp>
        <p:nvSpPr>
          <p:cNvPr id="8" name="Rechteck 7"/>
          <p:cNvSpPr/>
          <p:nvPr/>
        </p:nvSpPr>
        <p:spPr>
          <a:xfrm>
            <a:off x="724826" y="5108951"/>
            <a:ext cx="3429000" cy="92868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dirty="0"/>
              <a:t>Other Cat.2-Material </a:t>
            </a:r>
          </a:p>
          <a:p>
            <a:pPr>
              <a:defRPr/>
            </a:pPr>
            <a:r>
              <a:rPr lang="de-DE" dirty="0"/>
              <a:t>i.e.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inedible</a:t>
            </a:r>
            <a:r>
              <a:rPr lang="de-DE" dirty="0"/>
              <a:t> </a:t>
            </a:r>
            <a:r>
              <a:rPr lang="de-DE" dirty="0" err="1"/>
              <a:t>animals</a:t>
            </a:r>
            <a:endParaRPr lang="de-DE" dirty="0"/>
          </a:p>
        </p:txBody>
      </p:sp>
      <p:sp>
        <p:nvSpPr>
          <p:cNvPr id="10" name="Pfeil nach rechts 9"/>
          <p:cNvSpPr/>
          <p:nvPr/>
        </p:nvSpPr>
        <p:spPr>
          <a:xfrm>
            <a:off x="4296701" y="2241001"/>
            <a:ext cx="500062" cy="2500312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/>
          </a:p>
        </p:txBody>
      </p:sp>
      <p:sp>
        <p:nvSpPr>
          <p:cNvPr id="11" name="Rechteck 10"/>
          <p:cNvSpPr/>
          <p:nvPr/>
        </p:nvSpPr>
        <p:spPr>
          <a:xfrm>
            <a:off x="724826" y="4098375"/>
            <a:ext cx="3429000" cy="9286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dirty="0"/>
              <a:t>Other Cat.3-Material </a:t>
            </a:r>
          </a:p>
          <a:p>
            <a:pPr>
              <a:defRPr/>
            </a:pPr>
            <a:r>
              <a:rPr lang="de-DE" sz="1600" dirty="0"/>
              <a:t>i.e. </a:t>
            </a:r>
            <a:r>
              <a:rPr lang="de-DE" sz="1600" dirty="0" err="1"/>
              <a:t>slaughter</a:t>
            </a:r>
            <a:r>
              <a:rPr lang="de-DE" sz="1600" dirty="0"/>
              <a:t> </a:t>
            </a:r>
            <a:r>
              <a:rPr lang="de-DE" sz="1600" dirty="0" err="1"/>
              <a:t>waste</a:t>
            </a:r>
            <a:r>
              <a:rPr lang="de-DE" sz="1600" dirty="0"/>
              <a:t>, </a:t>
            </a:r>
            <a:r>
              <a:rPr lang="de-DE" sz="1600" dirty="0" err="1" smtClean="0"/>
              <a:t>blood</a:t>
            </a:r>
            <a:r>
              <a:rPr lang="de-DE" sz="1600" dirty="0"/>
              <a:t>, </a:t>
            </a:r>
            <a:r>
              <a:rPr lang="de-DE" sz="1600" dirty="0" err="1"/>
              <a:t>fat</a:t>
            </a:r>
            <a:r>
              <a:rPr lang="de-DE" sz="1600" dirty="0"/>
              <a:t>,  </a:t>
            </a:r>
            <a:r>
              <a:rPr lang="de-DE" sz="1600" dirty="0" err="1"/>
              <a:t>feathers</a:t>
            </a:r>
            <a:r>
              <a:rPr lang="de-DE" sz="1600" dirty="0"/>
              <a:t>, </a:t>
            </a:r>
            <a:r>
              <a:rPr lang="de-DE" sz="1600" dirty="0" err="1"/>
              <a:t>bristles</a:t>
            </a:r>
            <a:r>
              <a:rPr lang="de-DE" sz="1600" dirty="0"/>
              <a:t>,  etc.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39638" y="5108951"/>
            <a:ext cx="3571875" cy="92868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FF0000"/>
              </a:buClr>
              <a:defRPr/>
            </a:pP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 err="1"/>
              <a:t>sterilisation</a:t>
            </a:r>
            <a:r>
              <a:rPr lang="de-DE" dirty="0"/>
              <a:t> </a:t>
            </a:r>
            <a:r>
              <a:rPr lang="de-DE" sz="1600" dirty="0"/>
              <a:t>(‚</a:t>
            </a:r>
            <a:r>
              <a:rPr lang="de-DE" sz="1600" dirty="0" err="1"/>
              <a:t>Method</a:t>
            </a:r>
            <a:r>
              <a:rPr lang="de-DE" sz="1600" dirty="0"/>
              <a:t> 1‘) - </a:t>
            </a:r>
            <a:r>
              <a:rPr lang="de-DE" sz="1600" dirty="0" err="1"/>
              <a:t>beforehand</a:t>
            </a:r>
            <a:r>
              <a:rPr lang="de-DE" sz="1600" dirty="0"/>
              <a:t>  in an </a:t>
            </a:r>
            <a:r>
              <a:rPr lang="de-DE" sz="1600" dirty="0" err="1"/>
              <a:t>approved</a:t>
            </a:r>
            <a:r>
              <a:rPr lang="de-DE" sz="1600" dirty="0"/>
              <a:t> </a:t>
            </a:r>
            <a:r>
              <a:rPr lang="de-DE" sz="1600" dirty="0" err="1"/>
              <a:t>rendering</a:t>
            </a:r>
            <a:r>
              <a:rPr lang="de-DE" sz="1600" dirty="0"/>
              <a:t> plant</a:t>
            </a:r>
          </a:p>
        </p:txBody>
      </p:sp>
      <p:sp>
        <p:nvSpPr>
          <p:cNvPr id="13" name="Rechteck 12"/>
          <p:cNvSpPr/>
          <p:nvPr/>
        </p:nvSpPr>
        <p:spPr>
          <a:xfrm>
            <a:off x="4939638" y="4098375"/>
            <a:ext cx="3571875" cy="9286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FF9933"/>
              </a:buClr>
              <a:defRPr/>
            </a:pPr>
            <a:r>
              <a:rPr lang="de-DE" dirty="0"/>
              <a:t>EU-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apply</a:t>
            </a:r>
            <a:r>
              <a:rPr lang="de-DE" dirty="0"/>
              <a:t> </a:t>
            </a:r>
          </a:p>
          <a:p>
            <a:pPr>
              <a:buClr>
                <a:srgbClr val="FF9933"/>
              </a:buClr>
              <a:defRPr/>
            </a:pPr>
            <a:r>
              <a:rPr lang="de-DE" sz="1600" dirty="0"/>
              <a:t>(70°C, 60 min, 12 mm) </a:t>
            </a:r>
          </a:p>
          <a:p>
            <a:pPr>
              <a:buClr>
                <a:srgbClr val="FF9933"/>
              </a:buClr>
              <a:defRPr/>
            </a:pPr>
            <a:r>
              <a:rPr lang="de-DE" sz="1600" i="1" dirty="0" err="1"/>
              <a:t>or</a:t>
            </a:r>
            <a:r>
              <a:rPr lang="de-DE" sz="1600" i="1" dirty="0"/>
              <a:t> </a:t>
            </a:r>
            <a:r>
              <a:rPr lang="de-DE" dirty="0" err="1"/>
              <a:t>Validated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011076" y="1135747"/>
            <a:ext cx="24622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Required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D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treatment</a:t>
            </a:r>
            <a:r>
              <a:rPr lang="de-DE" sz="2000" b="1" dirty="0">
                <a:latin typeface="Arial" charset="0"/>
              </a:rPr>
              <a:t>: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4825" y="1135747"/>
            <a:ext cx="32057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Possible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D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input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material:</a:t>
            </a:r>
          </a:p>
        </p:txBody>
      </p:sp>
    </p:spTree>
    <p:extLst>
      <p:ext uri="{BB962C8B-B14F-4D97-AF65-F5344CB8AC3E}">
        <p14:creationId xmlns:p14="http://schemas.microsoft.com/office/powerpoint/2010/main" val="25201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/>
          </p:cNvSpPr>
          <p:nvPr>
            <p:ph type="title" idx="4294967295"/>
          </p:nvPr>
        </p:nvSpPr>
        <p:spPr>
          <a:xfrm>
            <a:off x="512763" y="209550"/>
            <a:ext cx="7102475" cy="7730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National Implementation of the </a:t>
            </a:r>
            <a:r>
              <a:rPr lang="en-US" sz="3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ABPR</a:t>
            </a:r>
            <a:endParaRPr lang="en-GB" sz="3600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5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14901"/>
            <a:ext cx="8229600" cy="47890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ABP-Regulation (EC) 1069/2009</a:t>
            </a:r>
          </a:p>
          <a:p>
            <a:pPr lvl="1">
              <a:spcBef>
                <a:spcPct val="45000"/>
              </a:spcBef>
            </a:pPr>
            <a:r>
              <a:rPr lang="en-US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rules</a:t>
            </a:r>
            <a:r>
              <a:rPr lang="en-US" sz="2400" dirty="0" smtClean="0"/>
              <a:t> for </a:t>
            </a:r>
            <a:r>
              <a:rPr lang="en-US" sz="2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catering waste</a:t>
            </a:r>
            <a:r>
              <a:rPr lang="en-US" sz="2400" dirty="0" smtClean="0"/>
              <a:t> (households, restaurants)</a:t>
            </a:r>
          </a:p>
          <a:p>
            <a:pPr lvl="1">
              <a:spcBef>
                <a:spcPct val="45000"/>
              </a:spcBef>
            </a:pPr>
            <a:r>
              <a:rPr lang="en-US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OPEN WINDROW Composting </a:t>
            </a:r>
            <a:r>
              <a:rPr lang="en-US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</a:t>
            </a:r>
            <a:r>
              <a:rPr lang="en-US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OK</a:t>
            </a:r>
          </a:p>
          <a:p>
            <a:pPr lvl="2">
              <a:spcBef>
                <a:spcPct val="45000"/>
              </a:spcBef>
            </a:pPr>
            <a:r>
              <a:rPr lang="en-US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 if all the material in the </a:t>
            </a:r>
            <a:br>
              <a:rPr lang="en-US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 is exposed over  </a:t>
            </a:r>
            <a:br>
              <a:rPr lang="en-US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required time to a </a:t>
            </a:r>
            <a:br>
              <a:rPr lang="en-US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defined temperature level </a:t>
            </a:r>
            <a:br>
              <a:rPr lang="en-US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</a:t>
            </a:r>
            <a:r>
              <a:rPr lang="en-US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TURNING </a:t>
            </a:r>
            <a:br>
              <a:rPr lang="en-US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en-US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MONITORING</a:t>
            </a:r>
            <a:endParaRPr lang="de-DE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154" y="3766782"/>
            <a:ext cx="4099846" cy="306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41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23875" y="1637731"/>
            <a:ext cx="8255000" cy="430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Member States may adopt or maintain national rules for: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</a:t>
            </a:r>
            <a:r>
              <a:rPr lang="en-GB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ATERING</a:t>
            </a:r>
            <a:r>
              <a:rPr lang="en-GB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W</a:t>
            </a:r>
            <a:r>
              <a:rPr lang="en-GB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ASTE</a:t>
            </a:r>
          </a:p>
          <a:p>
            <a:pPr lvl="2" eaLnBrk="1" hangingPunct="1">
              <a:lnSpc>
                <a:spcPct val="90000"/>
              </a:lnSpc>
              <a:spcBef>
                <a:spcPct val="45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1900" dirty="0">
                <a:cs typeface="Times New Roman" panose="02020603050405020304" pitchFamily="18" charset="0"/>
              </a:rPr>
              <a:t>Food waste from central and household kitchens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000" dirty="0">
                <a:cs typeface="Times New Roman" panose="02020603050405020304" pitchFamily="18" charset="0"/>
              </a:rPr>
              <a:t>manure;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000" dirty="0">
                <a:cs typeface="Times New Roman" panose="02020603050405020304" pitchFamily="18" charset="0"/>
              </a:rPr>
              <a:t>digestive tract content separated from the digestive tract;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000" dirty="0">
                <a:cs typeface="Times New Roman" panose="02020603050405020304" pitchFamily="18" charset="0"/>
              </a:rPr>
              <a:t>milk; milk-based products; milk-derived products; colostrum; colostrum products;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000" dirty="0">
                <a:cs typeface="Times New Roman" panose="02020603050405020304" pitchFamily="18" charset="0"/>
              </a:rPr>
              <a:t>eggs; egg products;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000" dirty="0">
                <a:cs typeface="Times New Roman" panose="02020603050405020304" pitchFamily="18" charset="0"/>
              </a:rPr>
              <a:t>Processed former food stuff 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endParaRPr lang="en-GB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endParaRPr lang="en-GB" sz="2000" dirty="0">
              <a:cs typeface="Times New Roman" panose="02020603050405020304" pitchFamily="18" charset="0"/>
            </a:endParaRP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1415142" y="0"/>
            <a:ext cx="659674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GB" sz="28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ATERING</a:t>
            </a:r>
            <a:r>
              <a:rPr lang="en-GB" sz="28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</a:t>
            </a:r>
            <a:r>
              <a:rPr lang="en-GB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ASTE</a:t>
            </a:r>
            <a:r>
              <a:rPr lang="en-GB" sz="2800" b="1" dirty="0">
                <a:solidFill>
                  <a:srgbClr val="006666"/>
                </a:solidFill>
              </a:rPr>
              <a:t> ….				       			</a:t>
            </a:r>
            <a:r>
              <a:rPr lang="en-GB" sz="2800" b="1" dirty="0">
                <a:solidFill>
                  <a:srgbClr val="006666"/>
                </a:solidFill>
                <a:sym typeface="Wingdings" panose="05000000000000000000" pitchFamily="2" charset="2"/>
              </a:rPr>
              <a:t></a:t>
            </a:r>
            <a:r>
              <a:rPr lang="en-GB" sz="2800" b="1" dirty="0">
                <a:solidFill>
                  <a:srgbClr val="009900"/>
                </a:solidFill>
                <a:sym typeface="Wingdings" panose="05000000000000000000" pitchFamily="2" charset="2"/>
              </a:rPr>
              <a:t> </a:t>
            </a:r>
            <a:r>
              <a:rPr lang="en-GB" sz="2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rules</a:t>
            </a:r>
            <a:endParaRPr lang="en-GB" sz="2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395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23875" y="1637731"/>
            <a:ext cx="8255000" cy="430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Processing requirements </a:t>
            </a:r>
            <a:r>
              <a:rPr lang="en-GB" sz="2400" b="1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COMPOSTING</a:t>
            </a:r>
            <a:r>
              <a:rPr lang="en-GB" sz="2400" b="1" dirty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</a:t>
            </a:r>
            <a:r>
              <a:rPr lang="en-GB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ATERING</a:t>
            </a:r>
            <a:r>
              <a:rPr lang="en-GB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W</a:t>
            </a:r>
            <a:r>
              <a:rPr lang="en-GB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ASTE from </a:t>
            </a:r>
            <a:r>
              <a:rPr lang="en-GB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HOUHEHOLDS</a:t>
            </a:r>
            <a:endParaRPr lang="en-GB" sz="2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  <a:spcBef>
                <a:spcPct val="45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2000" dirty="0">
                <a:cs typeface="Times New Roman" panose="02020603050405020304" pitchFamily="18" charset="0"/>
              </a:rPr>
              <a:t>Mixing and treatment </a:t>
            </a:r>
            <a:r>
              <a:rPr lang="en-GB" sz="2000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within 24 hours </a:t>
            </a:r>
            <a:r>
              <a:rPr lang="en-GB" sz="2000" dirty="0">
                <a:cs typeface="Times New Roman" panose="02020603050405020304" pitchFamily="18" charset="0"/>
              </a:rPr>
              <a:t>after tipping with suitable bulking agents in order to initiate an effective composting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</a:t>
            </a:r>
            <a:r>
              <a:rPr lang="en-GB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ATERING</a:t>
            </a:r>
            <a:r>
              <a:rPr lang="en-GB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W</a:t>
            </a:r>
            <a:r>
              <a:rPr lang="en-GB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ASTE </a:t>
            </a:r>
            <a:r>
              <a:rPr lang="en-GB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from </a:t>
            </a:r>
            <a:r>
              <a:rPr lang="en-GB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CENTRAL KITCHENS </a:t>
            </a:r>
            <a:r>
              <a:rPr lang="en-GB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/ processed former foodstuff</a:t>
            </a:r>
            <a:endParaRPr lang="en-GB" sz="20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  <a:spcBef>
                <a:spcPct val="45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2000" dirty="0">
                <a:cs typeface="Times New Roman" panose="02020603050405020304" pitchFamily="18" charset="0"/>
              </a:rPr>
              <a:t>Mixing and treatment </a:t>
            </a:r>
            <a:r>
              <a:rPr lang="en-GB" sz="2000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immediately</a:t>
            </a:r>
            <a:r>
              <a:rPr lang="en-GB" sz="2000" dirty="0" smtClean="0">
                <a:cs typeface="Times New Roman" panose="02020603050405020304" pitchFamily="18" charset="0"/>
              </a:rPr>
              <a:t> after </a:t>
            </a:r>
            <a:r>
              <a:rPr lang="en-GB" sz="2000" dirty="0">
                <a:cs typeface="Times New Roman" panose="02020603050405020304" pitchFamily="18" charset="0"/>
              </a:rPr>
              <a:t>tipping with suitable bulking agents in order to initiate an effective composting</a:t>
            </a:r>
          </a:p>
          <a:p>
            <a:pPr lvl="2" eaLnBrk="1" hangingPunct="1">
              <a:lnSpc>
                <a:spcPct val="90000"/>
              </a:lnSpc>
              <a:spcBef>
                <a:spcPct val="45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GB" sz="2000" dirty="0" smtClean="0">
                <a:cs typeface="Times New Roman" panose="02020603050405020304" pitchFamily="18" charset="0"/>
              </a:rPr>
              <a:t>Covering </a:t>
            </a:r>
            <a:r>
              <a:rPr lang="en-GB" sz="2000" dirty="0">
                <a:cs typeface="Times New Roman" panose="02020603050405020304" pitchFamily="18" charset="0"/>
              </a:rPr>
              <a:t>the windrows with fresh or mature compost, shredded material or geo-textiles (com-post fleece) throughout the thermal sanitisation period </a:t>
            </a:r>
            <a:r>
              <a:rPr lang="en-GB" sz="2000" dirty="0" smtClean="0">
                <a:cs typeface="Times New Roman" panose="02020603050405020304" pitchFamily="18" charset="0"/>
              </a:rPr>
              <a:t>(~ </a:t>
            </a:r>
            <a:r>
              <a:rPr lang="en-GB" sz="2000" dirty="0">
                <a:cs typeface="Times New Roman" panose="02020603050405020304" pitchFamily="18" charset="0"/>
              </a:rPr>
              <a:t>10 to 14 days)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</a:pPr>
            <a:endParaRPr lang="en-GB" sz="2000" dirty="0">
              <a:cs typeface="Times New Roman" panose="02020603050405020304" pitchFamily="18" charset="0"/>
            </a:endParaRP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1338943" y="0"/>
            <a:ext cx="6955971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GB" sz="28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ATERING</a:t>
            </a:r>
            <a:r>
              <a:rPr lang="en-GB" sz="28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</a:t>
            </a:r>
            <a:r>
              <a:rPr lang="en-GB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ASTE</a:t>
            </a:r>
            <a:r>
              <a:rPr lang="en-GB" sz="2800" b="1" dirty="0">
                <a:solidFill>
                  <a:srgbClr val="006666"/>
                </a:solidFill>
              </a:rPr>
              <a:t> ….				       			</a:t>
            </a:r>
            <a:r>
              <a:rPr lang="en-GB" sz="2800" b="1" dirty="0">
                <a:solidFill>
                  <a:srgbClr val="006666"/>
                </a:solidFill>
                <a:sym typeface="Wingdings" panose="05000000000000000000" pitchFamily="2" charset="2"/>
              </a:rPr>
              <a:t></a:t>
            </a:r>
            <a:r>
              <a:rPr lang="en-GB" sz="2800" b="1" dirty="0">
                <a:solidFill>
                  <a:srgbClr val="009900"/>
                </a:solidFill>
                <a:sym typeface="Wingdings" panose="05000000000000000000" pitchFamily="2" charset="2"/>
              </a:rPr>
              <a:t> </a:t>
            </a:r>
            <a:r>
              <a:rPr lang="en-GB" sz="2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rules</a:t>
            </a:r>
            <a:endParaRPr lang="en-GB" sz="2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368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539749" y="260350"/>
            <a:ext cx="6120357" cy="776880"/>
          </a:xfrm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2800" dirty="0" smtClean="0"/>
              <a:t>Treatment </a:t>
            </a:r>
            <a:r>
              <a:rPr lang="de-DE" sz="2800" dirty="0" err="1" smtClean="0"/>
              <a:t>of</a:t>
            </a:r>
            <a:r>
              <a:rPr lang="de-DE" sz="2800" dirty="0" smtClean="0"/>
              <a:t> Catering </a:t>
            </a:r>
            <a:r>
              <a:rPr lang="de-DE" sz="2800" dirty="0" err="1" smtClean="0"/>
              <a:t>Waste</a:t>
            </a:r>
            <a:r>
              <a:rPr lang="de-DE" sz="2800" dirty="0" smtClean="0"/>
              <a:t> in </a:t>
            </a:r>
            <a:r>
              <a:rPr lang="de-DE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Biogas </a:t>
            </a:r>
            <a:r>
              <a:rPr lang="de-DE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</a:t>
            </a:r>
            <a:endParaRPr lang="de-DE" sz="2800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>
          <a:xfrm>
            <a:off x="357188" y="1357313"/>
            <a:ext cx="8329612" cy="4388394"/>
          </a:xfrm>
        </p:spPr>
        <p:txBody>
          <a:bodyPr/>
          <a:lstStyle/>
          <a:p>
            <a:pPr marL="0" indent="0">
              <a:buClr>
                <a:srgbClr val="009900"/>
              </a:buClr>
              <a:buFontTx/>
              <a:buNone/>
            </a:pPr>
            <a:r>
              <a:rPr lang="de-DE" sz="2400" dirty="0" err="1" smtClean="0"/>
              <a:t>Possible</a:t>
            </a:r>
            <a:r>
              <a:rPr lang="de-DE" sz="2400" dirty="0" smtClean="0"/>
              <a:t> </a:t>
            </a:r>
            <a:r>
              <a:rPr lang="de-DE" sz="2400" dirty="0" err="1" smtClean="0"/>
              <a:t>options</a:t>
            </a:r>
            <a:r>
              <a:rPr lang="de-DE" sz="2400" dirty="0" smtClean="0"/>
              <a:t> </a:t>
            </a:r>
            <a:r>
              <a:rPr lang="de-DE" sz="2400" dirty="0" err="1" smtClean="0"/>
              <a:t>according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Austrian ABP-</a:t>
            </a:r>
            <a:r>
              <a:rPr lang="de-DE" sz="2400" dirty="0" err="1" smtClean="0"/>
              <a:t>Ordinance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no</a:t>
            </a:r>
            <a:r>
              <a:rPr lang="de-DE" sz="2400" dirty="0" smtClean="0"/>
              <a:t> BAT </a:t>
            </a:r>
            <a:r>
              <a:rPr lang="de-DE" sz="2400" dirty="0" err="1" smtClean="0"/>
              <a:t>for</a:t>
            </a:r>
            <a:r>
              <a:rPr lang="de-DE" sz="2400" dirty="0" smtClean="0"/>
              <a:t> such </a:t>
            </a:r>
            <a:r>
              <a:rPr lang="de-DE" sz="2400" dirty="0" err="1" smtClean="0"/>
              <a:t>treatment</a:t>
            </a:r>
            <a:r>
              <a:rPr lang="de-DE" sz="2400" dirty="0" smtClean="0"/>
              <a:t> </a:t>
            </a:r>
            <a:r>
              <a:rPr lang="de-DE" sz="2400" dirty="0" err="1" smtClean="0"/>
              <a:t>available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biogas-plant:</a:t>
            </a:r>
          </a:p>
          <a:p>
            <a:pPr marL="628650" lvl="1"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de-DE" sz="900" dirty="0" smtClean="0"/>
          </a:p>
          <a:p>
            <a:pPr marL="628650" lvl="1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Fermentation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b="1" dirty="0" err="1" smtClean="0"/>
              <a:t>thermophilic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process</a:t>
            </a:r>
            <a:r>
              <a:rPr lang="de-DE" sz="2000" dirty="0" smtClean="0"/>
              <a:t> at </a:t>
            </a:r>
            <a:r>
              <a:rPr lang="de-DE" sz="2000" dirty="0" smtClean="0">
                <a:sym typeface="Symbol" panose="05050102010706020507" pitchFamily="18" charset="2"/>
              </a:rPr>
              <a:t> </a:t>
            </a:r>
            <a:r>
              <a:rPr lang="de-DE" sz="2000" dirty="0" smtClean="0"/>
              <a:t>55 °C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</a:p>
          <a:p>
            <a:pPr marL="628650" lvl="1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FontTx/>
              <a:buNone/>
            </a:pPr>
            <a:r>
              <a:rPr lang="de-DE" sz="2000" dirty="0" smtClean="0"/>
              <a:t>	20 d </a:t>
            </a:r>
            <a:r>
              <a:rPr lang="de-DE" sz="2000" dirty="0" err="1"/>
              <a:t>r</a:t>
            </a:r>
            <a:r>
              <a:rPr lang="de-DE" sz="2000" dirty="0" err="1" smtClean="0"/>
              <a:t>etention</a:t>
            </a:r>
            <a:r>
              <a:rPr lang="de-DE" sz="2000" dirty="0" smtClean="0"/>
              <a:t> time; </a:t>
            </a:r>
            <a:r>
              <a:rPr lang="de-DE" sz="2000" dirty="0" err="1" smtClean="0"/>
              <a:t>particle</a:t>
            </a:r>
            <a:r>
              <a:rPr lang="de-DE" sz="2000" dirty="0" smtClean="0"/>
              <a:t> </a:t>
            </a:r>
            <a:r>
              <a:rPr lang="de-DE" sz="2000" dirty="0" err="1" smtClean="0"/>
              <a:t>size</a:t>
            </a:r>
            <a:r>
              <a:rPr lang="de-DE" sz="2000" dirty="0" smtClean="0"/>
              <a:t> </a:t>
            </a:r>
            <a:r>
              <a:rPr lang="de-DE" sz="2000" dirty="0" smtClean="0">
                <a:sym typeface="Symbol" panose="05050102010706020507" pitchFamily="18" charset="2"/>
              </a:rPr>
              <a:t></a:t>
            </a:r>
            <a:r>
              <a:rPr lang="de-DE" sz="2000" dirty="0" smtClean="0"/>
              <a:t> 12 mm  </a:t>
            </a:r>
            <a:r>
              <a:rPr lang="de-DE" sz="2000" b="1" i="1" dirty="0" err="1" smtClean="0"/>
              <a:t>or</a:t>
            </a:r>
            <a:endParaRPr lang="de-DE" sz="2000" b="1" i="1" dirty="0" smtClean="0"/>
          </a:p>
          <a:p>
            <a:pPr marL="628650" lvl="1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de-DE" sz="2000" dirty="0" err="1" smtClean="0"/>
              <a:t>Mesophilic</a:t>
            </a:r>
            <a:r>
              <a:rPr lang="de-DE" sz="2000" dirty="0" smtClean="0"/>
              <a:t> </a:t>
            </a:r>
            <a:r>
              <a:rPr lang="de-DE" sz="2000" dirty="0" err="1" smtClean="0"/>
              <a:t>fermentation</a:t>
            </a:r>
            <a:r>
              <a:rPr lang="de-DE" sz="2000" dirty="0" smtClean="0"/>
              <a:t> </a:t>
            </a:r>
            <a:r>
              <a:rPr lang="de-DE" sz="2000" dirty="0" err="1" smtClean="0"/>
              <a:t>combined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b="1" dirty="0" err="1" smtClean="0"/>
              <a:t>pasteurisation</a:t>
            </a:r>
            <a:endParaRPr lang="de-DE" sz="2000" b="1" dirty="0" smtClean="0"/>
          </a:p>
          <a:p>
            <a:pPr marL="1028700" lvl="2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</a:pPr>
            <a:r>
              <a:rPr lang="de-DE" sz="2000" dirty="0" err="1" smtClean="0"/>
              <a:t>Temperature</a:t>
            </a:r>
            <a:r>
              <a:rPr lang="de-DE" sz="2000" dirty="0" smtClean="0"/>
              <a:t> </a:t>
            </a:r>
            <a:r>
              <a:rPr lang="de-DE" sz="2000" dirty="0" smtClean="0">
                <a:sym typeface="Symbol" panose="05050102010706020507" pitchFamily="18" charset="2"/>
              </a:rPr>
              <a:t></a:t>
            </a:r>
            <a:r>
              <a:rPr lang="de-DE" sz="2000" dirty="0" smtClean="0"/>
              <a:t> 70 °C </a:t>
            </a:r>
            <a:r>
              <a:rPr lang="de-DE" sz="2000" dirty="0" err="1" smtClean="0"/>
              <a:t>for</a:t>
            </a:r>
            <a:r>
              <a:rPr lang="de-DE" sz="2000" dirty="0" smtClean="0"/>
              <a:t> 1 h, </a:t>
            </a:r>
            <a:r>
              <a:rPr lang="de-DE" sz="2000" dirty="0" err="1" smtClean="0"/>
              <a:t>particle</a:t>
            </a:r>
            <a:r>
              <a:rPr lang="de-DE" sz="2000" dirty="0" smtClean="0"/>
              <a:t> </a:t>
            </a:r>
            <a:r>
              <a:rPr lang="de-DE" sz="2000" dirty="0" err="1" smtClean="0"/>
              <a:t>size</a:t>
            </a:r>
            <a:r>
              <a:rPr lang="de-DE" sz="2000" dirty="0" smtClean="0"/>
              <a:t> </a:t>
            </a:r>
            <a:r>
              <a:rPr lang="de-DE" sz="2000" dirty="0" smtClean="0">
                <a:sym typeface="Symbol" panose="05050102010706020507" pitchFamily="18" charset="2"/>
              </a:rPr>
              <a:t></a:t>
            </a:r>
            <a:r>
              <a:rPr lang="de-DE" sz="2000" dirty="0" smtClean="0"/>
              <a:t> 12 mm  </a:t>
            </a:r>
            <a:r>
              <a:rPr lang="de-DE" sz="2000" b="1" i="1" dirty="0" err="1" smtClean="0"/>
              <a:t>or</a:t>
            </a:r>
            <a:endParaRPr lang="de-DE" sz="2000" b="1" dirty="0" smtClean="0"/>
          </a:p>
          <a:p>
            <a:pPr marL="1028700" lvl="2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</a:pPr>
            <a:r>
              <a:rPr lang="de-DE" sz="2000" dirty="0" err="1" smtClean="0"/>
              <a:t>Temperature</a:t>
            </a:r>
            <a:r>
              <a:rPr lang="de-DE" sz="2000" dirty="0" smtClean="0"/>
              <a:t> </a:t>
            </a:r>
            <a:r>
              <a:rPr lang="de-DE" sz="2000" dirty="0" smtClean="0">
                <a:sym typeface="Symbol" panose="05050102010706020507" pitchFamily="18" charset="2"/>
              </a:rPr>
              <a:t></a:t>
            </a:r>
            <a:r>
              <a:rPr lang="de-DE" sz="2000" dirty="0" smtClean="0"/>
              <a:t> 60 °C </a:t>
            </a:r>
            <a:r>
              <a:rPr lang="de-DE" sz="2000" dirty="0" err="1" smtClean="0"/>
              <a:t>for</a:t>
            </a:r>
            <a:r>
              <a:rPr lang="de-DE" sz="2000" dirty="0" smtClean="0"/>
              <a:t> 5 h, </a:t>
            </a:r>
            <a:r>
              <a:rPr lang="de-DE" sz="2000" dirty="0" err="1" smtClean="0"/>
              <a:t>particle</a:t>
            </a:r>
            <a:r>
              <a:rPr lang="de-DE" sz="2000" dirty="0" smtClean="0"/>
              <a:t> </a:t>
            </a:r>
            <a:r>
              <a:rPr lang="de-DE" sz="2000" dirty="0" err="1" smtClean="0"/>
              <a:t>size</a:t>
            </a:r>
            <a:r>
              <a:rPr lang="de-DE" sz="2000" dirty="0" smtClean="0"/>
              <a:t> </a:t>
            </a:r>
            <a:r>
              <a:rPr lang="de-DE" sz="2000" dirty="0" smtClean="0">
                <a:sym typeface="Symbol" panose="05050102010706020507" pitchFamily="18" charset="2"/>
              </a:rPr>
              <a:t></a:t>
            </a:r>
            <a:r>
              <a:rPr lang="de-DE" sz="2000" dirty="0" smtClean="0"/>
              <a:t> 12 mm  </a:t>
            </a:r>
            <a:r>
              <a:rPr lang="de-DE" sz="2000" b="1" i="1" dirty="0" err="1" smtClean="0"/>
              <a:t>or</a:t>
            </a:r>
            <a:endParaRPr lang="de-DE" sz="2000" b="1" dirty="0" smtClean="0"/>
          </a:p>
          <a:p>
            <a:pPr marL="628650" lvl="1"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de-DE" sz="2000" b="1" dirty="0" err="1" smtClean="0"/>
              <a:t>Composting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fermentation-residues</a:t>
            </a:r>
            <a:r>
              <a:rPr lang="de-DE" sz="2000" dirty="0" smtClean="0"/>
              <a:t> </a:t>
            </a:r>
            <a:r>
              <a:rPr lang="de-DE" sz="2000" dirty="0" err="1" smtClean="0"/>
              <a:t>according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national </a:t>
            </a:r>
            <a:r>
              <a:rPr lang="de-DE" sz="2000" dirty="0" err="1" smtClean="0"/>
              <a:t>standards</a:t>
            </a:r>
            <a:r>
              <a:rPr lang="de-DE" sz="2000" dirty="0" smtClean="0"/>
              <a:t> (BAT, </a:t>
            </a:r>
            <a:r>
              <a:rPr lang="de-DE" sz="2000" dirty="0" err="1" smtClean="0"/>
              <a:t>see</a:t>
            </a:r>
            <a:r>
              <a:rPr lang="de-DE" sz="2000" dirty="0" smtClean="0"/>
              <a:t> </a:t>
            </a:r>
            <a:r>
              <a:rPr lang="de-DE" sz="2000" dirty="0" err="1" smtClean="0"/>
              <a:t>above</a:t>
            </a:r>
            <a:r>
              <a:rPr lang="de-DE" sz="2000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FBEFED-DB8F-4E1C-B3F8-193D38337DFF}" type="slidenum">
              <a:rPr lang="de-DE">
                <a:latin typeface="Calibri" panose="020F0502020204030204" pitchFamily="34" charset="0"/>
              </a:rPr>
              <a:pPr eaLnBrk="1" hangingPunct="1"/>
              <a:t>17</a:t>
            </a:fld>
            <a:endParaRPr 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/>
          </p:cNvSpPr>
          <p:nvPr>
            <p:ph type="title" idx="4294967295"/>
          </p:nvPr>
        </p:nvSpPr>
        <p:spPr>
          <a:xfrm>
            <a:off x="1531088" y="0"/>
            <a:ext cx="6965212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smtClean="0"/>
              <a:t>Hygiene Aspects in Process Management</a:t>
            </a:r>
          </a:p>
        </p:txBody>
      </p:sp>
      <p:pic>
        <p:nvPicPr>
          <p:cNvPr id="176131" name="Grafik 20" descr="IMG_278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9144000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1531088" y="566799"/>
            <a:ext cx="6942987" cy="104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A50021"/>
                </a:solidFill>
                <a:cs typeface="Times New Roman" panose="02020603050405020304" pitchFamily="18" charset="0"/>
              </a:rPr>
              <a:t>Further Measures &amp; Records</a:t>
            </a:r>
            <a:r>
              <a:rPr lang="de-DE" sz="2000" b="1" dirty="0">
                <a:solidFill>
                  <a:srgbClr val="A50021"/>
                </a:solidFill>
                <a:cs typeface="Times New Roman" panose="02020603050405020304" pitchFamily="18" charset="0"/>
              </a:rPr>
              <a:t> </a:t>
            </a:r>
            <a:r>
              <a:rPr lang="de-DE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(</a:t>
            </a:r>
            <a:r>
              <a:rPr lang="de-DE" sz="2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as</a:t>
            </a:r>
            <a:r>
              <a:rPr lang="de-DE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part</a:t>
            </a:r>
            <a:r>
              <a:rPr lang="de-DE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of</a:t>
            </a:r>
            <a:r>
              <a:rPr lang="de-DE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the</a:t>
            </a:r>
            <a:r>
              <a:rPr lang="de-DE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QM</a:t>
            </a:r>
            <a:r>
              <a:rPr lang="de-DE" sz="20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)</a:t>
            </a:r>
            <a:endParaRPr lang="en-GB" dirty="0" smtClean="0">
              <a:solidFill>
                <a:srgbClr val="003300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watering</a:t>
            </a:r>
            <a:r>
              <a:rPr lang="en-GB" dirty="0">
                <a:solidFill>
                  <a:srgbClr val="003300"/>
                </a:solidFill>
                <a:cs typeface="Times New Roman" panose="02020603050405020304" pitchFamily="18" charset="0"/>
              </a:rPr>
              <a:t>, turning, aeration, </a:t>
            </a:r>
            <a:r>
              <a:rPr lang="en-GB" dirty="0" err="1">
                <a:solidFill>
                  <a:srgbClr val="003300"/>
                </a:solidFill>
                <a:cs typeface="Times New Roman" panose="02020603050405020304" pitchFamily="18" charset="0"/>
              </a:rPr>
              <a:t>materi</a:t>
            </a:r>
            <a:r>
              <a:rPr lang="de-DE" dirty="0">
                <a:solidFill>
                  <a:srgbClr val="003300"/>
                </a:solidFill>
                <a:cs typeface="Times New Roman" panose="02020603050405020304" pitchFamily="18" charset="0"/>
              </a:rPr>
              <a:t>al</a:t>
            </a:r>
            <a:r>
              <a:rPr lang="en-GB" dirty="0">
                <a:solidFill>
                  <a:srgbClr val="003300"/>
                </a:solidFill>
                <a:cs typeface="Times New Roman" panose="02020603050405020304" pitchFamily="18" charset="0"/>
              </a:rPr>
              <a:t> additions, screening…</a:t>
            </a: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GB" dirty="0">
                <a:solidFill>
                  <a:srgbClr val="000066"/>
                </a:solidFill>
                <a:cs typeface="Times New Roman" panose="02020603050405020304" pitchFamily="18" charset="0"/>
              </a:rPr>
              <a:t>&amp; …… separating </a:t>
            </a:r>
            <a:r>
              <a:rPr lang="en-GB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/ working </a:t>
            </a:r>
            <a:r>
              <a:rPr lang="en-GB" dirty="0">
                <a:solidFill>
                  <a:srgbClr val="000066"/>
                </a:solidFill>
                <a:cs typeface="Times New Roman" panose="02020603050405020304" pitchFamily="18" charset="0"/>
              </a:rPr>
              <a:t>from</a:t>
            </a:r>
            <a:r>
              <a:rPr lang="en-GB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DIRTY</a:t>
            </a:r>
            <a:r>
              <a:rPr lang="en-GB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66"/>
                </a:solidFill>
                <a:cs typeface="Times New Roman" panose="02020603050405020304" pitchFamily="18" charset="0"/>
              </a:rPr>
              <a:t>to </a:t>
            </a:r>
            <a:r>
              <a:rPr lang="en-GB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CLEAN</a:t>
            </a:r>
            <a:r>
              <a:rPr lang="en-GB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66"/>
                </a:solidFill>
                <a:cs typeface="Times New Roman" panose="02020603050405020304" pitchFamily="18" charset="0"/>
              </a:rPr>
              <a:t>zone</a:t>
            </a:r>
            <a:r>
              <a:rPr lang="en-GB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6133" name="AutoShape 5"/>
          <p:cNvSpPr>
            <a:spLocks noChangeArrowheads="1"/>
          </p:cNvSpPr>
          <p:nvPr/>
        </p:nvSpPr>
        <p:spPr bwMode="auto">
          <a:xfrm rot="-24262771">
            <a:off x="1935163" y="4648200"/>
            <a:ext cx="2359025" cy="558800"/>
          </a:xfrm>
          <a:prstGeom prst="rightArrow">
            <a:avLst>
              <a:gd name="adj1" fmla="val 50000"/>
              <a:gd name="adj2" fmla="val 105540"/>
            </a:avLst>
          </a:prstGeom>
          <a:gradFill rotWithShape="1">
            <a:gsLst>
              <a:gs pos="0">
                <a:srgbClr val="990000"/>
              </a:gs>
              <a:gs pos="100000">
                <a:srgbClr val="33CC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6134" name="AutoShape 6"/>
          <p:cNvSpPr>
            <a:spLocks noChangeArrowheads="1"/>
          </p:cNvSpPr>
          <p:nvPr/>
        </p:nvSpPr>
        <p:spPr bwMode="auto">
          <a:xfrm rot="13503679" flipV="1">
            <a:off x="2705894" y="2296319"/>
            <a:ext cx="1147762" cy="76835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gradFill rotWithShape="1">
            <a:gsLst>
              <a:gs pos="0">
                <a:srgbClr val="99FF66"/>
              </a:gs>
              <a:gs pos="100000">
                <a:srgbClr val="00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extfeld 1"/>
          <p:cNvSpPr txBox="1"/>
          <p:nvPr/>
        </p:nvSpPr>
        <p:spPr>
          <a:xfrm flipH="1">
            <a:off x="2135724" y="6443450"/>
            <a:ext cx="403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</a:t>
            </a:r>
            <a: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A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tipping</a:t>
            </a:r>
            <a: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Bio-</a:t>
            </a:r>
            <a:r>
              <a:rPr lang="de-A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</a:t>
            </a:r>
            <a:endParaRPr lang="de-A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llipse 2"/>
          <p:cNvSpPr/>
          <p:nvPr/>
        </p:nvSpPr>
        <p:spPr>
          <a:xfrm rot="1132090">
            <a:off x="10804" y="5781971"/>
            <a:ext cx="2178954" cy="1056412"/>
          </a:xfrm>
          <a:custGeom>
            <a:avLst/>
            <a:gdLst>
              <a:gd name="connsiteX0" fmla="*/ 0 w 1797438"/>
              <a:gd name="connsiteY0" fmla="*/ 436389 h 872777"/>
              <a:gd name="connsiteX1" fmla="*/ 898719 w 1797438"/>
              <a:gd name="connsiteY1" fmla="*/ 0 h 872777"/>
              <a:gd name="connsiteX2" fmla="*/ 1797438 w 1797438"/>
              <a:gd name="connsiteY2" fmla="*/ 436389 h 872777"/>
              <a:gd name="connsiteX3" fmla="*/ 898719 w 1797438"/>
              <a:gd name="connsiteY3" fmla="*/ 872778 h 872777"/>
              <a:gd name="connsiteX4" fmla="*/ 0 w 1797438"/>
              <a:gd name="connsiteY4" fmla="*/ 436389 h 872777"/>
              <a:gd name="connsiteX0" fmla="*/ 69137 w 1866575"/>
              <a:gd name="connsiteY0" fmla="*/ 528812 h 965201"/>
              <a:gd name="connsiteX1" fmla="*/ 162293 w 1866575"/>
              <a:gd name="connsiteY1" fmla="*/ 35989 h 965201"/>
              <a:gd name="connsiteX2" fmla="*/ 967856 w 1866575"/>
              <a:gd name="connsiteY2" fmla="*/ 92423 h 965201"/>
              <a:gd name="connsiteX3" fmla="*/ 1866575 w 1866575"/>
              <a:gd name="connsiteY3" fmla="*/ 528812 h 965201"/>
              <a:gd name="connsiteX4" fmla="*/ 967856 w 1866575"/>
              <a:gd name="connsiteY4" fmla="*/ 965201 h 965201"/>
              <a:gd name="connsiteX5" fmla="*/ 69137 w 1866575"/>
              <a:gd name="connsiteY5" fmla="*/ 528812 h 965201"/>
              <a:gd name="connsiteX0" fmla="*/ 69137 w 2189336"/>
              <a:gd name="connsiteY0" fmla="*/ 531287 h 968175"/>
              <a:gd name="connsiteX1" fmla="*/ 162293 w 2189336"/>
              <a:gd name="connsiteY1" fmla="*/ 38464 h 968175"/>
              <a:gd name="connsiteX2" fmla="*/ 967856 w 2189336"/>
              <a:gd name="connsiteY2" fmla="*/ 94898 h 968175"/>
              <a:gd name="connsiteX3" fmla="*/ 2189336 w 2189336"/>
              <a:gd name="connsiteY3" fmla="*/ 592102 h 968175"/>
              <a:gd name="connsiteX4" fmla="*/ 967856 w 2189336"/>
              <a:gd name="connsiteY4" fmla="*/ 967676 h 968175"/>
              <a:gd name="connsiteX5" fmla="*/ 69137 w 2189336"/>
              <a:gd name="connsiteY5" fmla="*/ 531287 h 968175"/>
              <a:gd name="connsiteX0" fmla="*/ 58755 w 2178954"/>
              <a:gd name="connsiteY0" fmla="*/ 531287 h 1056412"/>
              <a:gd name="connsiteX1" fmla="*/ 151911 w 2178954"/>
              <a:gd name="connsiteY1" fmla="*/ 38464 h 1056412"/>
              <a:gd name="connsiteX2" fmla="*/ 957474 w 2178954"/>
              <a:gd name="connsiteY2" fmla="*/ 94898 h 1056412"/>
              <a:gd name="connsiteX3" fmla="*/ 2178954 w 2178954"/>
              <a:gd name="connsiteY3" fmla="*/ 592102 h 1056412"/>
              <a:gd name="connsiteX4" fmla="*/ 816572 w 2178954"/>
              <a:gd name="connsiteY4" fmla="*/ 1056094 h 1056412"/>
              <a:gd name="connsiteX5" fmla="*/ 58755 w 2178954"/>
              <a:gd name="connsiteY5" fmla="*/ 531287 h 10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8954" h="1056412">
                <a:moveTo>
                  <a:pt x="58755" y="531287"/>
                </a:moveTo>
                <a:cubicBezTo>
                  <a:pt x="-52022" y="361682"/>
                  <a:pt x="2125" y="111195"/>
                  <a:pt x="151911" y="38464"/>
                </a:cubicBezTo>
                <a:cubicBezTo>
                  <a:pt x="301697" y="-34267"/>
                  <a:pt x="619633" y="2625"/>
                  <a:pt x="957474" y="94898"/>
                </a:cubicBezTo>
                <a:cubicBezTo>
                  <a:pt x="1295315" y="187171"/>
                  <a:pt x="2178954" y="351091"/>
                  <a:pt x="2178954" y="592102"/>
                </a:cubicBezTo>
                <a:cubicBezTo>
                  <a:pt x="2178954" y="833113"/>
                  <a:pt x="1169938" y="1066230"/>
                  <a:pt x="816572" y="1056094"/>
                </a:cubicBezTo>
                <a:cubicBezTo>
                  <a:pt x="463206" y="1045958"/>
                  <a:pt x="169532" y="700892"/>
                  <a:pt x="58755" y="531287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Ellipse 8"/>
          <p:cNvSpPr/>
          <p:nvPr/>
        </p:nvSpPr>
        <p:spPr>
          <a:xfrm rot="1132090">
            <a:off x="886115" y="4516618"/>
            <a:ext cx="3096404" cy="1878459"/>
          </a:xfrm>
          <a:custGeom>
            <a:avLst/>
            <a:gdLst>
              <a:gd name="connsiteX0" fmla="*/ 0 w 2665866"/>
              <a:gd name="connsiteY0" fmla="*/ 699096 h 1398192"/>
              <a:gd name="connsiteX1" fmla="*/ 1332933 w 2665866"/>
              <a:gd name="connsiteY1" fmla="*/ 0 h 1398192"/>
              <a:gd name="connsiteX2" fmla="*/ 2665866 w 2665866"/>
              <a:gd name="connsiteY2" fmla="*/ 699096 h 1398192"/>
              <a:gd name="connsiteX3" fmla="*/ 1332933 w 2665866"/>
              <a:gd name="connsiteY3" fmla="*/ 1398192 h 1398192"/>
              <a:gd name="connsiteX4" fmla="*/ 0 w 2665866"/>
              <a:gd name="connsiteY4" fmla="*/ 699096 h 1398192"/>
              <a:gd name="connsiteX0" fmla="*/ 154201 w 2820067"/>
              <a:gd name="connsiteY0" fmla="*/ 699096 h 1441894"/>
              <a:gd name="connsiteX1" fmla="*/ 1487134 w 2820067"/>
              <a:gd name="connsiteY1" fmla="*/ 0 h 1441894"/>
              <a:gd name="connsiteX2" fmla="*/ 2820067 w 2820067"/>
              <a:gd name="connsiteY2" fmla="*/ 699096 h 1441894"/>
              <a:gd name="connsiteX3" fmla="*/ 1487134 w 2820067"/>
              <a:gd name="connsiteY3" fmla="*/ 1398192 h 1441894"/>
              <a:gd name="connsiteX4" fmla="*/ 176929 w 2820067"/>
              <a:gd name="connsiteY4" fmla="*/ 1295494 h 1441894"/>
              <a:gd name="connsiteX5" fmla="*/ 154201 w 2820067"/>
              <a:gd name="connsiteY5" fmla="*/ 699096 h 1441894"/>
              <a:gd name="connsiteX0" fmla="*/ 109660 w 2775526"/>
              <a:gd name="connsiteY0" fmla="*/ 869215 h 1612013"/>
              <a:gd name="connsiteX1" fmla="*/ 706054 w 2775526"/>
              <a:gd name="connsiteY1" fmla="*/ 51587 h 1612013"/>
              <a:gd name="connsiteX2" fmla="*/ 1442593 w 2775526"/>
              <a:gd name="connsiteY2" fmla="*/ 170119 h 1612013"/>
              <a:gd name="connsiteX3" fmla="*/ 2775526 w 2775526"/>
              <a:gd name="connsiteY3" fmla="*/ 869215 h 1612013"/>
              <a:gd name="connsiteX4" fmla="*/ 1442593 w 2775526"/>
              <a:gd name="connsiteY4" fmla="*/ 1568311 h 1612013"/>
              <a:gd name="connsiteX5" fmla="*/ 132388 w 2775526"/>
              <a:gd name="connsiteY5" fmla="*/ 1465613 h 1612013"/>
              <a:gd name="connsiteX6" fmla="*/ 109660 w 2775526"/>
              <a:gd name="connsiteY6" fmla="*/ 869215 h 1612013"/>
              <a:gd name="connsiteX0" fmla="*/ 109660 w 3099741"/>
              <a:gd name="connsiteY0" fmla="*/ 851958 h 1594756"/>
              <a:gd name="connsiteX1" fmla="*/ 706054 w 3099741"/>
              <a:gd name="connsiteY1" fmla="*/ 34330 h 1594756"/>
              <a:gd name="connsiteX2" fmla="*/ 1442593 w 3099741"/>
              <a:gd name="connsiteY2" fmla="*/ 152862 h 1594756"/>
              <a:gd name="connsiteX3" fmla="*/ 3020260 w 3099741"/>
              <a:gd name="connsiteY3" fmla="*/ 149367 h 1594756"/>
              <a:gd name="connsiteX4" fmla="*/ 2775526 w 3099741"/>
              <a:gd name="connsiteY4" fmla="*/ 851958 h 1594756"/>
              <a:gd name="connsiteX5" fmla="*/ 1442593 w 3099741"/>
              <a:gd name="connsiteY5" fmla="*/ 1551054 h 1594756"/>
              <a:gd name="connsiteX6" fmla="*/ 132388 w 3099741"/>
              <a:gd name="connsiteY6" fmla="*/ 1448356 h 1594756"/>
              <a:gd name="connsiteX7" fmla="*/ 109660 w 3099741"/>
              <a:gd name="connsiteY7" fmla="*/ 851958 h 1594756"/>
              <a:gd name="connsiteX0" fmla="*/ 109660 w 3099741"/>
              <a:gd name="connsiteY0" fmla="*/ 929442 h 1672240"/>
              <a:gd name="connsiteX1" fmla="*/ 706054 w 3099741"/>
              <a:gd name="connsiteY1" fmla="*/ 111814 h 1672240"/>
              <a:gd name="connsiteX2" fmla="*/ 1326452 w 3099741"/>
              <a:gd name="connsiteY2" fmla="*/ 8326 h 1672240"/>
              <a:gd name="connsiteX3" fmla="*/ 3020260 w 3099741"/>
              <a:gd name="connsiteY3" fmla="*/ 226851 h 1672240"/>
              <a:gd name="connsiteX4" fmla="*/ 2775526 w 3099741"/>
              <a:gd name="connsiteY4" fmla="*/ 929442 h 1672240"/>
              <a:gd name="connsiteX5" fmla="*/ 1442593 w 3099741"/>
              <a:gd name="connsiteY5" fmla="*/ 1628538 h 1672240"/>
              <a:gd name="connsiteX6" fmla="*/ 132388 w 3099741"/>
              <a:gd name="connsiteY6" fmla="*/ 1525840 h 1672240"/>
              <a:gd name="connsiteX7" fmla="*/ 109660 w 3099741"/>
              <a:gd name="connsiteY7" fmla="*/ 929442 h 1672240"/>
              <a:gd name="connsiteX0" fmla="*/ 109660 w 3096404"/>
              <a:gd name="connsiteY0" fmla="*/ 929442 h 1824058"/>
              <a:gd name="connsiteX1" fmla="*/ 706054 w 3096404"/>
              <a:gd name="connsiteY1" fmla="*/ 111814 h 1824058"/>
              <a:gd name="connsiteX2" fmla="*/ 1326452 w 3096404"/>
              <a:gd name="connsiteY2" fmla="*/ 8326 h 1824058"/>
              <a:gd name="connsiteX3" fmla="*/ 3020260 w 3096404"/>
              <a:gd name="connsiteY3" fmla="*/ 226851 h 1824058"/>
              <a:gd name="connsiteX4" fmla="*/ 2775526 w 3096404"/>
              <a:gd name="connsiteY4" fmla="*/ 929442 h 1824058"/>
              <a:gd name="connsiteX5" fmla="*/ 1974827 w 3096404"/>
              <a:gd name="connsiteY5" fmla="*/ 1792040 h 1824058"/>
              <a:gd name="connsiteX6" fmla="*/ 1442593 w 3096404"/>
              <a:gd name="connsiteY6" fmla="*/ 1628538 h 1824058"/>
              <a:gd name="connsiteX7" fmla="*/ 132388 w 3096404"/>
              <a:gd name="connsiteY7" fmla="*/ 1525840 h 1824058"/>
              <a:gd name="connsiteX8" fmla="*/ 109660 w 3096404"/>
              <a:gd name="connsiteY8" fmla="*/ 929442 h 1824058"/>
              <a:gd name="connsiteX0" fmla="*/ 109660 w 3096404"/>
              <a:gd name="connsiteY0" fmla="*/ 929442 h 1878459"/>
              <a:gd name="connsiteX1" fmla="*/ 706054 w 3096404"/>
              <a:gd name="connsiteY1" fmla="*/ 111814 h 1878459"/>
              <a:gd name="connsiteX2" fmla="*/ 1326452 w 3096404"/>
              <a:gd name="connsiteY2" fmla="*/ 8326 h 1878459"/>
              <a:gd name="connsiteX3" fmla="*/ 3020260 w 3096404"/>
              <a:gd name="connsiteY3" fmla="*/ 226851 h 1878459"/>
              <a:gd name="connsiteX4" fmla="*/ 2775526 w 3096404"/>
              <a:gd name="connsiteY4" fmla="*/ 929442 h 1878459"/>
              <a:gd name="connsiteX5" fmla="*/ 1974827 w 3096404"/>
              <a:gd name="connsiteY5" fmla="*/ 1792040 h 1878459"/>
              <a:gd name="connsiteX6" fmla="*/ 1344815 w 3096404"/>
              <a:gd name="connsiteY6" fmla="*/ 1843140 h 1878459"/>
              <a:gd name="connsiteX7" fmla="*/ 132388 w 3096404"/>
              <a:gd name="connsiteY7" fmla="*/ 1525840 h 1878459"/>
              <a:gd name="connsiteX8" fmla="*/ 109660 w 3096404"/>
              <a:gd name="connsiteY8" fmla="*/ 929442 h 187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6404" h="1878459">
                <a:moveTo>
                  <a:pt x="109660" y="929442"/>
                </a:moveTo>
                <a:cubicBezTo>
                  <a:pt x="205271" y="693771"/>
                  <a:pt x="483899" y="228330"/>
                  <a:pt x="706054" y="111814"/>
                </a:cubicBezTo>
                <a:cubicBezTo>
                  <a:pt x="928209" y="-4702"/>
                  <a:pt x="940751" y="-10847"/>
                  <a:pt x="1326452" y="8326"/>
                </a:cubicBezTo>
                <a:cubicBezTo>
                  <a:pt x="1712153" y="27499"/>
                  <a:pt x="2798105" y="110335"/>
                  <a:pt x="3020260" y="226851"/>
                </a:cubicBezTo>
                <a:cubicBezTo>
                  <a:pt x="3242415" y="343367"/>
                  <a:pt x="2922192" y="740073"/>
                  <a:pt x="2775526" y="929442"/>
                </a:cubicBezTo>
                <a:cubicBezTo>
                  <a:pt x="2628860" y="1118811"/>
                  <a:pt x="2196982" y="1675524"/>
                  <a:pt x="1974827" y="1792040"/>
                </a:cubicBezTo>
                <a:cubicBezTo>
                  <a:pt x="1752672" y="1908556"/>
                  <a:pt x="1651888" y="1887507"/>
                  <a:pt x="1344815" y="1843140"/>
                </a:cubicBezTo>
                <a:cubicBezTo>
                  <a:pt x="1037742" y="1798773"/>
                  <a:pt x="354543" y="1642356"/>
                  <a:pt x="132388" y="1525840"/>
                </a:cubicBezTo>
                <a:cubicBezTo>
                  <a:pt x="-89767" y="1409324"/>
                  <a:pt x="14049" y="1165113"/>
                  <a:pt x="109660" y="929442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 flipH="1">
            <a:off x="3813268" y="5552712"/>
            <a:ext cx="403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Intensive </a:t>
            </a:r>
            <a:r>
              <a:rPr lang="de-A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Composting</a:t>
            </a:r>
            <a: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b="1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Hygienisation</a:t>
            </a:r>
            <a: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</a:t>
            </a:r>
            <a:endParaRPr lang="de-A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 flipH="1">
            <a:off x="5210689" y="4461012"/>
            <a:ext cx="403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MATURATION</a:t>
            </a:r>
            <a:b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endParaRPr lang="de-A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llipse 8"/>
          <p:cNvSpPr/>
          <p:nvPr/>
        </p:nvSpPr>
        <p:spPr>
          <a:xfrm rot="1132090">
            <a:off x="2490189" y="3095605"/>
            <a:ext cx="3307998" cy="1982484"/>
          </a:xfrm>
          <a:custGeom>
            <a:avLst/>
            <a:gdLst>
              <a:gd name="connsiteX0" fmla="*/ 0 w 2665866"/>
              <a:gd name="connsiteY0" fmla="*/ 699096 h 1398192"/>
              <a:gd name="connsiteX1" fmla="*/ 1332933 w 2665866"/>
              <a:gd name="connsiteY1" fmla="*/ 0 h 1398192"/>
              <a:gd name="connsiteX2" fmla="*/ 2665866 w 2665866"/>
              <a:gd name="connsiteY2" fmla="*/ 699096 h 1398192"/>
              <a:gd name="connsiteX3" fmla="*/ 1332933 w 2665866"/>
              <a:gd name="connsiteY3" fmla="*/ 1398192 h 1398192"/>
              <a:gd name="connsiteX4" fmla="*/ 0 w 2665866"/>
              <a:gd name="connsiteY4" fmla="*/ 699096 h 1398192"/>
              <a:gd name="connsiteX0" fmla="*/ 154201 w 2820067"/>
              <a:gd name="connsiteY0" fmla="*/ 699096 h 1441894"/>
              <a:gd name="connsiteX1" fmla="*/ 1487134 w 2820067"/>
              <a:gd name="connsiteY1" fmla="*/ 0 h 1441894"/>
              <a:gd name="connsiteX2" fmla="*/ 2820067 w 2820067"/>
              <a:gd name="connsiteY2" fmla="*/ 699096 h 1441894"/>
              <a:gd name="connsiteX3" fmla="*/ 1487134 w 2820067"/>
              <a:gd name="connsiteY3" fmla="*/ 1398192 h 1441894"/>
              <a:gd name="connsiteX4" fmla="*/ 176929 w 2820067"/>
              <a:gd name="connsiteY4" fmla="*/ 1295494 h 1441894"/>
              <a:gd name="connsiteX5" fmla="*/ 154201 w 2820067"/>
              <a:gd name="connsiteY5" fmla="*/ 699096 h 1441894"/>
              <a:gd name="connsiteX0" fmla="*/ 109660 w 2775526"/>
              <a:gd name="connsiteY0" fmla="*/ 869215 h 1612013"/>
              <a:gd name="connsiteX1" fmla="*/ 706054 w 2775526"/>
              <a:gd name="connsiteY1" fmla="*/ 51587 h 1612013"/>
              <a:gd name="connsiteX2" fmla="*/ 1442593 w 2775526"/>
              <a:gd name="connsiteY2" fmla="*/ 170119 h 1612013"/>
              <a:gd name="connsiteX3" fmla="*/ 2775526 w 2775526"/>
              <a:gd name="connsiteY3" fmla="*/ 869215 h 1612013"/>
              <a:gd name="connsiteX4" fmla="*/ 1442593 w 2775526"/>
              <a:gd name="connsiteY4" fmla="*/ 1568311 h 1612013"/>
              <a:gd name="connsiteX5" fmla="*/ 132388 w 2775526"/>
              <a:gd name="connsiteY5" fmla="*/ 1465613 h 1612013"/>
              <a:gd name="connsiteX6" fmla="*/ 109660 w 2775526"/>
              <a:gd name="connsiteY6" fmla="*/ 869215 h 1612013"/>
              <a:gd name="connsiteX0" fmla="*/ 109660 w 3099741"/>
              <a:gd name="connsiteY0" fmla="*/ 851958 h 1594756"/>
              <a:gd name="connsiteX1" fmla="*/ 706054 w 3099741"/>
              <a:gd name="connsiteY1" fmla="*/ 34330 h 1594756"/>
              <a:gd name="connsiteX2" fmla="*/ 1442593 w 3099741"/>
              <a:gd name="connsiteY2" fmla="*/ 152862 h 1594756"/>
              <a:gd name="connsiteX3" fmla="*/ 3020260 w 3099741"/>
              <a:gd name="connsiteY3" fmla="*/ 149367 h 1594756"/>
              <a:gd name="connsiteX4" fmla="*/ 2775526 w 3099741"/>
              <a:gd name="connsiteY4" fmla="*/ 851958 h 1594756"/>
              <a:gd name="connsiteX5" fmla="*/ 1442593 w 3099741"/>
              <a:gd name="connsiteY5" fmla="*/ 1551054 h 1594756"/>
              <a:gd name="connsiteX6" fmla="*/ 132388 w 3099741"/>
              <a:gd name="connsiteY6" fmla="*/ 1448356 h 1594756"/>
              <a:gd name="connsiteX7" fmla="*/ 109660 w 3099741"/>
              <a:gd name="connsiteY7" fmla="*/ 851958 h 1594756"/>
              <a:gd name="connsiteX0" fmla="*/ 109660 w 3099741"/>
              <a:gd name="connsiteY0" fmla="*/ 929442 h 1672240"/>
              <a:gd name="connsiteX1" fmla="*/ 706054 w 3099741"/>
              <a:gd name="connsiteY1" fmla="*/ 111814 h 1672240"/>
              <a:gd name="connsiteX2" fmla="*/ 1326452 w 3099741"/>
              <a:gd name="connsiteY2" fmla="*/ 8326 h 1672240"/>
              <a:gd name="connsiteX3" fmla="*/ 3020260 w 3099741"/>
              <a:gd name="connsiteY3" fmla="*/ 226851 h 1672240"/>
              <a:gd name="connsiteX4" fmla="*/ 2775526 w 3099741"/>
              <a:gd name="connsiteY4" fmla="*/ 929442 h 1672240"/>
              <a:gd name="connsiteX5" fmla="*/ 1442593 w 3099741"/>
              <a:gd name="connsiteY5" fmla="*/ 1628538 h 1672240"/>
              <a:gd name="connsiteX6" fmla="*/ 132388 w 3099741"/>
              <a:gd name="connsiteY6" fmla="*/ 1525840 h 1672240"/>
              <a:gd name="connsiteX7" fmla="*/ 109660 w 3099741"/>
              <a:gd name="connsiteY7" fmla="*/ 929442 h 1672240"/>
              <a:gd name="connsiteX0" fmla="*/ 109660 w 3096404"/>
              <a:gd name="connsiteY0" fmla="*/ 929442 h 1824058"/>
              <a:gd name="connsiteX1" fmla="*/ 706054 w 3096404"/>
              <a:gd name="connsiteY1" fmla="*/ 111814 h 1824058"/>
              <a:gd name="connsiteX2" fmla="*/ 1326452 w 3096404"/>
              <a:gd name="connsiteY2" fmla="*/ 8326 h 1824058"/>
              <a:gd name="connsiteX3" fmla="*/ 3020260 w 3096404"/>
              <a:gd name="connsiteY3" fmla="*/ 226851 h 1824058"/>
              <a:gd name="connsiteX4" fmla="*/ 2775526 w 3096404"/>
              <a:gd name="connsiteY4" fmla="*/ 929442 h 1824058"/>
              <a:gd name="connsiteX5" fmla="*/ 1974827 w 3096404"/>
              <a:gd name="connsiteY5" fmla="*/ 1792040 h 1824058"/>
              <a:gd name="connsiteX6" fmla="*/ 1442593 w 3096404"/>
              <a:gd name="connsiteY6" fmla="*/ 1628538 h 1824058"/>
              <a:gd name="connsiteX7" fmla="*/ 132388 w 3096404"/>
              <a:gd name="connsiteY7" fmla="*/ 1525840 h 1824058"/>
              <a:gd name="connsiteX8" fmla="*/ 109660 w 3096404"/>
              <a:gd name="connsiteY8" fmla="*/ 929442 h 1824058"/>
              <a:gd name="connsiteX0" fmla="*/ 109660 w 3096404"/>
              <a:gd name="connsiteY0" fmla="*/ 929442 h 1878459"/>
              <a:gd name="connsiteX1" fmla="*/ 706054 w 3096404"/>
              <a:gd name="connsiteY1" fmla="*/ 111814 h 1878459"/>
              <a:gd name="connsiteX2" fmla="*/ 1326452 w 3096404"/>
              <a:gd name="connsiteY2" fmla="*/ 8326 h 1878459"/>
              <a:gd name="connsiteX3" fmla="*/ 3020260 w 3096404"/>
              <a:gd name="connsiteY3" fmla="*/ 226851 h 1878459"/>
              <a:gd name="connsiteX4" fmla="*/ 2775526 w 3096404"/>
              <a:gd name="connsiteY4" fmla="*/ 929442 h 1878459"/>
              <a:gd name="connsiteX5" fmla="*/ 1974827 w 3096404"/>
              <a:gd name="connsiteY5" fmla="*/ 1792040 h 1878459"/>
              <a:gd name="connsiteX6" fmla="*/ 1344815 w 3096404"/>
              <a:gd name="connsiteY6" fmla="*/ 1843140 h 1878459"/>
              <a:gd name="connsiteX7" fmla="*/ 132388 w 3096404"/>
              <a:gd name="connsiteY7" fmla="*/ 1525840 h 1878459"/>
              <a:gd name="connsiteX8" fmla="*/ 109660 w 3096404"/>
              <a:gd name="connsiteY8" fmla="*/ 929442 h 1878459"/>
              <a:gd name="connsiteX0" fmla="*/ 108839 w 3095583"/>
              <a:gd name="connsiteY0" fmla="*/ 933685 h 1882702"/>
              <a:gd name="connsiteX1" fmla="*/ 690059 w 3095583"/>
              <a:gd name="connsiteY1" fmla="*/ 101111 h 1882702"/>
              <a:gd name="connsiteX2" fmla="*/ 1325631 w 3095583"/>
              <a:gd name="connsiteY2" fmla="*/ 12569 h 1882702"/>
              <a:gd name="connsiteX3" fmla="*/ 3019439 w 3095583"/>
              <a:gd name="connsiteY3" fmla="*/ 231094 h 1882702"/>
              <a:gd name="connsiteX4" fmla="*/ 2774705 w 3095583"/>
              <a:gd name="connsiteY4" fmla="*/ 933685 h 1882702"/>
              <a:gd name="connsiteX5" fmla="*/ 1974006 w 3095583"/>
              <a:gd name="connsiteY5" fmla="*/ 1796283 h 1882702"/>
              <a:gd name="connsiteX6" fmla="*/ 1343994 w 3095583"/>
              <a:gd name="connsiteY6" fmla="*/ 1847383 h 1882702"/>
              <a:gd name="connsiteX7" fmla="*/ 131567 w 3095583"/>
              <a:gd name="connsiteY7" fmla="*/ 1530083 h 1882702"/>
              <a:gd name="connsiteX8" fmla="*/ 108839 w 3095583"/>
              <a:gd name="connsiteY8" fmla="*/ 933685 h 1882702"/>
              <a:gd name="connsiteX0" fmla="*/ 108839 w 3095583"/>
              <a:gd name="connsiteY0" fmla="*/ 1144308 h 2093325"/>
              <a:gd name="connsiteX1" fmla="*/ 690059 w 3095583"/>
              <a:gd name="connsiteY1" fmla="*/ 311734 h 2093325"/>
              <a:gd name="connsiteX2" fmla="*/ 1561915 w 3095583"/>
              <a:gd name="connsiteY2" fmla="*/ 1518 h 2093325"/>
              <a:gd name="connsiteX3" fmla="*/ 3019439 w 3095583"/>
              <a:gd name="connsiteY3" fmla="*/ 441717 h 2093325"/>
              <a:gd name="connsiteX4" fmla="*/ 2774705 w 3095583"/>
              <a:gd name="connsiteY4" fmla="*/ 1144308 h 2093325"/>
              <a:gd name="connsiteX5" fmla="*/ 1974006 w 3095583"/>
              <a:gd name="connsiteY5" fmla="*/ 2006906 h 2093325"/>
              <a:gd name="connsiteX6" fmla="*/ 1343994 w 3095583"/>
              <a:gd name="connsiteY6" fmla="*/ 2058006 h 2093325"/>
              <a:gd name="connsiteX7" fmla="*/ 131567 w 3095583"/>
              <a:gd name="connsiteY7" fmla="*/ 1740706 h 2093325"/>
              <a:gd name="connsiteX8" fmla="*/ 108839 w 3095583"/>
              <a:gd name="connsiteY8" fmla="*/ 1144308 h 2093325"/>
              <a:gd name="connsiteX0" fmla="*/ 108839 w 3335079"/>
              <a:gd name="connsiteY0" fmla="*/ 1148134 h 2097151"/>
              <a:gd name="connsiteX1" fmla="*/ 690059 w 3335079"/>
              <a:gd name="connsiteY1" fmla="*/ 315560 h 2097151"/>
              <a:gd name="connsiteX2" fmla="*/ 1561915 w 3335079"/>
              <a:gd name="connsiteY2" fmla="*/ 5344 h 2097151"/>
              <a:gd name="connsiteX3" fmla="*/ 3285388 w 3335079"/>
              <a:gd name="connsiteY3" fmla="*/ 163402 h 2097151"/>
              <a:gd name="connsiteX4" fmla="*/ 2774705 w 3335079"/>
              <a:gd name="connsiteY4" fmla="*/ 1148134 h 2097151"/>
              <a:gd name="connsiteX5" fmla="*/ 1974006 w 3335079"/>
              <a:gd name="connsiteY5" fmla="*/ 2010732 h 2097151"/>
              <a:gd name="connsiteX6" fmla="*/ 1343994 w 3335079"/>
              <a:gd name="connsiteY6" fmla="*/ 2061832 h 2097151"/>
              <a:gd name="connsiteX7" fmla="*/ 131567 w 3335079"/>
              <a:gd name="connsiteY7" fmla="*/ 1744532 h 2097151"/>
              <a:gd name="connsiteX8" fmla="*/ 108839 w 3335079"/>
              <a:gd name="connsiteY8" fmla="*/ 1148134 h 2097151"/>
              <a:gd name="connsiteX0" fmla="*/ 108839 w 3335079"/>
              <a:gd name="connsiteY0" fmla="*/ 1148134 h 2053393"/>
              <a:gd name="connsiteX1" fmla="*/ 690059 w 3335079"/>
              <a:gd name="connsiteY1" fmla="*/ 315560 h 2053393"/>
              <a:gd name="connsiteX2" fmla="*/ 1561915 w 3335079"/>
              <a:gd name="connsiteY2" fmla="*/ 5344 h 2053393"/>
              <a:gd name="connsiteX3" fmla="*/ 3285388 w 3335079"/>
              <a:gd name="connsiteY3" fmla="*/ 163402 h 2053393"/>
              <a:gd name="connsiteX4" fmla="*/ 2774705 w 3335079"/>
              <a:gd name="connsiteY4" fmla="*/ 1148134 h 2053393"/>
              <a:gd name="connsiteX5" fmla="*/ 1974006 w 3335079"/>
              <a:gd name="connsiteY5" fmla="*/ 2010732 h 2053393"/>
              <a:gd name="connsiteX6" fmla="*/ 1439376 w 3335079"/>
              <a:gd name="connsiteY6" fmla="*/ 1928576 h 2053393"/>
              <a:gd name="connsiteX7" fmla="*/ 131567 w 3335079"/>
              <a:gd name="connsiteY7" fmla="*/ 1744532 h 2053393"/>
              <a:gd name="connsiteX8" fmla="*/ 108839 w 3335079"/>
              <a:gd name="connsiteY8" fmla="*/ 1148134 h 2053393"/>
              <a:gd name="connsiteX0" fmla="*/ 81758 w 3307998"/>
              <a:gd name="connsiteY0" fmla="*/ 1148134 h 2055408"/>
              <a:gd name="connsiteX1" fmla="*/ 662978 w 3307998"/>
              <a:gd name="connsiteY1" fmla="*/ 315560 h 2055408"/>
              <a:gd name="connsiteX2" fmla="*/ 1534834 w 3307998"/>
              <a:gd name="connsiteY2" fmla="*/ 5344 h 2055408"/>
              <a:gd name="connsiteX3" fmla="*/ 3258307 w 3307998"/>
              <a:gd name="connsiteY3" fmla="*/ 163402 h 2055408"/>
              <a:gd name="connsiteX4" fmla="*/ 2747624 w 3307998"/>
              <a:gd name="connsiteY4" fmla="*/ 1148134 h 2055408"/>
              <a:gd name="connsiteX5" fmla="*/ 1946925 w 3307998"/>
              <a:gd name="connsiteY5" fmla="*/ 2010732 h 2055408"/>
              <a:gd name="connsiteX6" fmla="*/ 1412295 w 3307998"/>
              <a:gd name="connsiteY6" fmla="*/ 1928576 h 2055408"/>
              <a:gd name="connsiteX7" fmla="*/ 149096 w 3307998"/>
              <a:gd name="connsiteY7" fmla="*/ 1668891 h 2055408"/>
              <a:gd name="connsiteX8" fmla="*/ 81758 w 3307998"/>
              <a:gd name="connsiteY8" fmla="*/ 1148134 h 2055408"/>
              <a:gd name="connsiteX0" fmla="*/ 81758 w 3307998"/>
              <a:gd name="connsiteY0" fmla="*/ 1148134 h 1982484"/>
              <a:gd name="connsiteX1" fmla="*/ 662978 w 3307998"/>
              <a:gd name="connsiteY1" fmla="*/ 315560 h 1982484"/>
              <a:gd name="connsiteX2" fmla="*/ 1534834 w 3307998"/>
              <a:gd name="connsiteY2" fmla="*/ 5344 h 1982484"/>
              <a:gd name="connsiteX3" fmla="*/ 3258307 w 3307998"/>
              <a:gd name="connsiteY3" fmla="*/ 163402 h 1982484"/>
              <a:gd name="connsiteX4" fmla="*/ 2747624 w 3307998"/>
              <a:gd name="connsiteY4" fmla="*/ 1148134 h 1982484"/>
              <a:gd name="connsiteX5" fmla="*/ 2196213 w 3307998"/>
              <a:gd name="connsiteY5" fmla="*/ 1915470 h 1982484"/>
              <a:gd name="connsiteX6" fmla="*/ 1412295 w 3307998"/>
              <a:gd name="connsiteY6" fmla="*/ 1928576 h 1982484"/>
              <a:gd name="connsiteX7" fmla="*/ 149096 w 3307998"/>
              <a:gd name="connsiteY7" fmla="*/ 1668891 h 1982484"/>
              <a:gd name="connsiteX8" fmla="*/ 81758 w 3307998"/>
              <a:gd name="connsiteY8" fmla="*/ 1148134 h 198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7998" h="1982484">
                <a:moveTo>
                  <a:pt x="81758" y="1148134"/>
                </a:moveTo>
                <a:cubicBezTo>
                  <a:pt x="167405" y="922579"/>
                  <a:pt x="440823" y="432076"/>
                  <a:pt x="662978" y="315560"/>
                </a:cubicBezTo>
                <a:cubicBezTo>
                  <a:pt x="885133" y="199044"/>
                  <a:pt x="1102279" y="30704"/>
                  <a:pt x="1534834" y="5344"/>
                </a:cubicBezTo>
                <a:cubicBezTo>
                  <a:pt x="1967389" y="-20016"/>
                  <a:pt x="3036152" y="46886"/>
                  <a:pt x="3258307" y="163402"/>
                </a:cubicBezTo>
                <a:cubicBezTo>
                  <a:pt x="3480462" y="279918"/>
                  <a:pt x="2894290" y="958765"/>
                  <a:pt x="2747624" y="1148134"/>
                </a:cubicBezTo>
                <a:cubicBezTo>
                  <a:pt x="2600958" y="1337503"/>
                  <a:pt x="2418368" y="1798954"/>
                  <a:pt x="2196213" y="1915470"/>
                </a:cubicBezTo>
                <a:cubicBezTo>
                  <a:pt x="1974058" y="2031986"/>
                  <a:pt x="1753481" y="1969672"/>
                  <a:pt x="1412295" y="1928576"/>
                </a:cubicBezTo>
                <a:cubicBezTo>
                  <a:pt x="1071109" y="1887480"/>
                  <a:pt x="371251" y="1785407"/>
                  <a:pt x="149096" y="1668891"/>
                </a:cubicBezTo>
                <a:cubicBezTo>
                  <a:pt x="-73059" y="1552375"/>
                  <a:pt x="-3889" y="1373689"/>
                  <a:pt x="81758" y="1148134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8"/>
          <p:cNvSpPr/>
          <p:nvPr/>
        </p:nvSpPr>
        <p:spPr>
          <a:xfrm rot="1132090">
            <a:off x="466908" y="2169137"/>
            <a:ext cx="2399566" cy="1859262"/>
          </a:xfrm>
          <a:custGeom>
            <a:avLst/>
            <a:gdLst>
              <a:gd name="connsiteX0" fmla="*/ 0 w 2665866"/>
              <a:gd name="connsiteY0" fmla="*/ 699096 h 1398192"/>
              <a:gd name="connsiteX1" fmla="*/ 1332933 w 2665866"/>
              <a:gd name="connsiteY1" fmla="*/ 0 h 1398192"/>
              <a:gd name="connsiteX2" fmla="*/ 2665866 w 2665866"/>
              <a:gd name="connsiteY2" fmla="*/ 699096 h 1398192"/>
              <a:gd name="connsiteX3" fmla="*/ 1332933 w 2665866"/>
              <a:gd name="connsiteY3" fmla="*/ 1398192 h 1398192"/>
              <a:gd name="connsiteX4" fmla="*/ 0 w 2665866"/>
              <a:gd name="connsiteY4" fmla="*/ 699096 h 1398192"/>
              <a:gd name="connsiteX0" fmla="*/ 154201 w 2820067"/>
              <a:gd name="connsiteY0" fmla="*/ 699096 h 1441894"/>
              <a:gd name="connsiteX1" fmla="*/ 1487134 w 2820067"/>
              <a:gd name="connsiteY1" fmla="*/ 0 h 1441894"/>
              <a:gd name="connsiteX2" fmla="*/ 2820067 w 2820067"/>
              <a:gd name="connsiteY2" fmla="*/ 699096 h 1441894"/>
              <a:gd name="connsiteX3" fmla="*/ 1487134 w 2820067"/>
              <a:gd name="connsiteY3" fmla="*/ 1398192 h 1441894"/>
              <a:gd name="connsiteX4" fmla="*/ 176929 w 2820067"/>
              <a:gd name="connsiteY4" fmla="*/ 1295494 h 1441894"/>
              <a:gd name="connsiteX5" fmla="*/ 154201 w 2820067"/>
              <a:gd name="connsiteY5" fmla="*/ 699096 h 1441894"/>
              <a:gd name="connsiteX0" fmla="*/ 109660 w 2775526"/>
              <a:gd name="connsiteY0" fmla="*/ 869215 h 1612013"/>
              <a:gd name="connsiteX1" fmla="*/ 706054 w 2775526"/>
              <a:gd name="connsiteY1" fmla="*/ 51587 h 1612013"/>
              <a:gd name="connsiteX2" fmla="*/ 1442593 w 2775526"/>
              <a:gd name="connsiteY2" fmla="*/ 170119 h 1612013"/>
              <a:gd name="connsiteX3" fmla="*/ 2775526 w 2775526"/>
              <a:gd name="connsiteY3" fmla="*/ 869215 h 1612013"/>
              <a:gd name="connsiteX4" fmla="*/ 1442593 w 2775526"/>
              <a:gd name="connsiteY4" fmla="*/ 1568311 h 1612013"/>
              <a:gd name="connsiteX5" fmla="*/ 132388 w 2775526"/>
              <a:gd name="connsiteY5" fmla="*/ 1465613 h 1612013"/>
              <a:gd name="connsiteX6" fmla="*/ 109660 w 2775526"/>
              <a:gd name="connsiteY6" fmla="*/ 869215 h 1612013"/>
              <a:gd name="connsiteX0" fmla="*/ 109660 w 3099741"/>
              <a:gd name="connsiteY0" fmla="*/ 851958 h 1594756"/>
              <a:gd name="connsiteX1" fmla="*/ 706054 w 3099741"/>
              <a:gd name="connsiteY1" fmla="*/ 34330 h 1594756"/>
              <a:gd name="connsiteX2" fmla="*/ 1442593 w 3099741"/>
              <a:gd name="connsiteY2" fmla="*/ 152862 h 1594756"/>
              <a:gd name="connsiteX3" fmla="*/ 3020260 w 3099741"/>
              <a:gd name="connsiteY3" fmla="*/ 149367 h 1594756"/>
              <a:gd name="connsiteX4" fmla="*/ 2775526 w 3099741"/>
              <a:gd name="connsiteY4" fmla="*/ 851958 h 1594756"/>
              <a:gd name="connsiteX5" fmla="*/ 1442593 w 3099741"/>
              <a:gd name="connsiteY5" fmla="*/ 1551054 h 1594756"/>
              <a:gd name="connsiteX6" fmla="*/ 132388 w 3099741"/>
              <a:gd name="connsiteY6" fmla="*/ 1448356 h 1594756"/>
              <a:gd name="connsiteX7" fmla="*/ 109660 w 3099741"/>
              <a:gd name="connsiteY7" fmla="*/ 851958 h 1594756"/>
              <a:gd name="connsiteX0" fmla="*/ 109660 w 3099741"/>
              <a:gd name="connsiteY0" fmla="*/ 929442 h 1672240"/>
              <a:gd name="connsiteX1" fmla="*/ 706054 w 3099741"/>
              <a:gd name="connsiteY1" fmla="*/ 111814 h 1672240"/>
              <a:gd name="connsiteX2" fmla="*/ 1326452 w 3099741"/>
              <a:gd name="connsiteY2" fmla="*/ 8326 h 1672240"/>
              <a:gd name="connsiteX3" fmla="*/ 3020260 w 3099741"/>
              <a:gd name="connsiteY3" fmla="*/ 226851 h 1672240"/>
              <a:gd name="connsiteX4" fmla="*/ 2775526 w 3099741"/>
              <a:gd name="connsiteY4" fmla="*/ 929442 h 1672240"/>
              <a:gd name="connsiteX5" fmla="*/ 1442593 w 3099741"/>
              <a:gd name="connsiteY5" fmla="*/ 1628538 h 1672240"/>
              <a:gd name="connsiteX6" fmla="*/ 132388 w 3099741"/>
              <a:gd name="connsiteY6" fmla="*/ 1525840 h 1672240"/>
              <a:gd name="connsiteX7" fmla="*/ 109660 w 3099741"/>
              <a:gd name="connsiteY7" fmla="*/ 929442 h 1672240"/>
              <a:gd name="connsiteX0" fmla="*/ 109660 w 3096404"/>
              <a:gd name="connsiteY0" fmla="*/ 929442 h 1824058"/>
              <a:gd name="connsiteX1" fmla="*/ 706054 w 3096404"/>
              <a:gd name="connsiteY1" fmla="*/ 111814 h 1824058"/>
              <a:gd name="connsiteX2" fmla="*/ 1326452 w 3096404"/>
              <a:gd name="connsiteY2" fmla="*/ 8326 h 1824058"/>
              <a:gd name="connsiteX3" fmla="*/ 3020260 w 3096404"/>
              <a:gd name="connsiteY3" fmla="*/ 226851 h 1824058"/>
              <a:gd name="connsiteX4" fmla="*/ 2775526 w 3096404"/>
              <a:gd name="connsiteY4" fmla="*/ 929442 h 1824058"/>
              <a:gd name="connsiteX5" fmla="*/ 1974827 w 3096404"/>
              <a:gd name="connsiteY5" fmla="*/ 1792040 h 1824058"/>
              <a:gd name="connsiteX6" fmla="*/ 1442593 w 3096404"/>
              <a:gd name="connsiteY6" fmla="*/ 1628538 h 1824058"/>
              <a:gd name="connsiteX7" fmla="*/ 132388 w 3096404"/>
              <a:gd name="connsiteY7" fmla="*/ 1525840 h 1824058"/>
              <a:gd name="connsiteX8" fmla="*/ 109660 w 3096404"/>
              <a:gd name="connsiteY8" fmla="*/ 929442 h 1824058"/>
              <a:gd name="connsiteX0" fmla="*/ 109660 w 3096404"/>
              <a:gd name="connsiteY0" fmla="*/ 929442 h 1878459"/>
              <a:gd name="connsiteX1" fmla="*/ 706054 w 3096404"/>
              <a:gd name="connsiteY1" fmla="*/ 111814 h 1878459"/>
              <a:gd name="connsiteX2" fmla="*/ 1326452 w 3096404"/>
              <a:gd name="connsiteY2" fmla="*/ 8326 h 1878459"/>
              <a:gd name="connsiteX3" fmla="*/ 3020260 w 3096404"/>
              <a:gd name="connsiteY3" fmla="*/ 226851 h 1878459"/>
              <a:gd name="connsiteX4" fmla="*/ 2775526 w 3096404"/>
              <a:gd name="connsiteY4" fmla="*/ 929442 h 1878459"/>
              <a:gd name="connsiteX5" fmla="*/ 1974827 w 3096404"/>
              <a:gd name="connsiteY5" fmla="*/ 1792040 h 1878459"/>
              <a:gd name="connsiteX6" fmla="*/ 1344815 w 3096404"/>
              <a:gd name="connsiteY6" fmla="*/ 1843140 h 1878459"/>
              <a:gd name="connsiteX7" fmla="*/ 132388 w 3096404"/>
              <a:gd name="connsiteY7" fmla="*/ 1525840 h 1878459"/>
              <a:gd name="connsiteX8" fmla="*/ 109660 w 3096404"/>
              <a:gd name="connsiteY8" fmla="*/ 929442 h 1878459"/>
              <a:gd name="connsiteX0" fmla="*/ 109660 w 3063015"/>
              <a:gd name="connsiteY0" fmla="*/ 929442 h 1878459"/>
              <a:gd name="connsiteX1" fmla="*/ 706054 w 3063015"/>
              <a:gd name="connsiteY1" fmla="*/ 111814 h 1878459"/>
              <a:gd name="connsiteX2" fmla="*/ 1326452 w 3063015"/>
              <a:gd name="connsiteY2" fmla="*/ 8326 h 1878459"/>
              <a:gd name="connsiteX3" fmla="*/ 3020260 w 3063015"/>
              <a:gd name="connsiteY3" fmla="*/ 226851 h 1878459"/>
              <a:gd name="connsiteX4" fmla="*/ 2387049 w 3063015"/>
              <a:gd name="connsiteY4" fmla="*/ 939959 h 1878459"/>
              <a:gd name="connsiteX5" fmla="*/ 1974827 w 3063015"/>
              <a:gd name="connsiteY5" fmla="*/ 1792040 h 1878459"/>
              <a:gd name="connsiteX6" fmla="*/ 1344815 w 3063015"/>
              <a:gd name="connsiteY6" fmla="*/ 1843140 h 1878459"/>
              <a:gd name="connsiteX7" fmla="*/ 132388 w 3063015"/>
              <a:gd name="connsiteY7" fmla="*/ 1525840 h 1878459"/>
              <a:gd name="connsiteX8" fmla="*/ 109660 w 3063015"/>
              <a:gd name="connsiteY8" fmla="*/ 929442 h 1878459"/>
              <a:gd name="connsiteX0" fmla="*/ 109660 w 3063015"/>
              <a:gd name="connsiteY0" fmla="*/ 929442 h 1874074"/>
              <a:gd name="connsiteX1" fmla="*/ 706054 w 3063015"/>
              <a:gd name="connsiteY1" fmla="*/ 111814 h 1874074"/>
              <a:gd name="connsiteX2" fmla="*/ 1326452 w 3063015"/>
              <a:gd name="connsiteY2" fmla="*/ 8326 h 1874074"/>
              <a:gd name="connsiteX3" fmla="*/ 3020260 w 3063015"/>
              <a:gd name="connsiteY3" fmla="*/ 226851 h 1874074"/>
              <a:gd name="connsiteX4" fmla="*/ 2387049 w 3063015"/>
              <a:gd name="connsiteY4" fmla="*/ 939959 h 1874074"/>
              <a:gd name="connsiteX5" fmla="*/ 1769921 w 3063015"/>
              <a:gd name="connsiteY5" fmla="*/ 1782818 h 1874074"/>
              <a:gd name="connsiteX6" fmla="*/ 1344815 w 3063015"/>
              <a:gd name="connsiteY6" fmla="*/ 1843140 h 1874074"/>
              <a:gd name="connsiteX7" fmla="*/ 132388 w 3063015"/>
              <a:gd name="connsiteY7" fmla="*/ 1525840 h 1874074"/>
              <a:gd name="connsiteX8" fmla="*/ 109660 w 3063015"/>
              <a:gd name="connsiteY8" fmla="*/ 929442 h 1874074"/>
              <a:gd name="connsiteX0" fmla="*/ 109660 w 2542054"/>
              <a:gd name="connsiteY0" fmla="*/ 936220 h 1880852"/>
              <a:gd name="connsiteX1" fmla="*/ 706054 w 2542054"/>
              <a:gd name="connsiteY1" fmla="*/ 118592 h 1880852"/>
              <a:gd name="connsiteX2" fmla="*/ 1326452 w 2542054"/>
              <a:gd name="connsiteY2" fmla="*/ 15104 h 1880852"/>
              <a:gd name="connsiteX3" fmla="*/ 2412614 w 2542054"/>
              <a:gd name="connsiteY3" fmla="*/ 327606 h 1880852"/>
              <a:gd name="connsiteX4" fmla="*/ 2387049 w 2542054"/>
              <a:gd name="connsiteY4" fmla="*/ 946737 h 1880852"/>
              <a:gd name="connsiteX5" fmla="*/ 1769921 w 2542054"/>
              <a:gd name="connsiteY5" fmla="*/ 1789596 h 1880852"/>
              <a:gd name="connsiteX6" fmla="*/ 1344815 w 2542054"/>
              <a:gd name="connsiteY6" fmla="*/ 1849918 h 1880852"/>
              <a:gd name="connsiteX7" fmla="*/ 132388 w 2542054"/>
              <a:gd name="connsiteY7" fmla="*/ 1532618 h 1880852"/>
              <a:gd name="connsiteX8" fmla="*/ 109660 w 2542054"/>
              <a:gd name="connsiteY8" fmla="*/ 936220 h 1880852"/>
              <a:gd name="connsiteX0" fmla="*/ 109092 w 2541486"/>
              <a:gd name="connsiteY0" fmla="*/ 921217 h 1865849"/>
              <a:gd name="connsiteX1" fmla="*/ 694986 w 2541486"/>
              <a:gd name="connsiteY1" fmla="*/ 283542 h 1865849"/>
              <a:gd name="connsiteX2" fmla="*/ 1325884 w 2541486"/>
              <a:gd name="connsiteY2" fmla="*/ 101 h 1865849"/>
              <a:gd name="connsiteX3" fmla="*/ 2412046 w 2541486"/>
              <a:gd name="connsiteY3" fmla="*/ 312603 h 1865849"/>
              <a:gd name="connsiteX4" fmla="*/ 2386481 w 2541486"/>
              <a:gd name="connsiteY4" fmla="*/ 931734 h 1865849"/>
              <a:gd name="connsiteX5" fmla="*/ 1769353 w 2541486"/>
              <a:gd name="connsiteY5" fmla="*/ 1774593 h 1865849"/>
              <a:gd name="connsiteX6" fmla="*/ 1344247 w 2541486"/>
              <a:gd name="connsiteY6" fmla="*/ 1834915 h 1865849"/>
              <a:gd name="connsiteX7" fmla="*/ 131820 w 2541486"/>
              <a:gd name="connsiteY7" fmla="*/ 1517615 h 1865849"/>
              <a:gd name="connsiteX8" fmla="*/ 109092 w 2541486"/>
              <a:gd name="connsiteY8" fmla="*/ 921217 h 1865849"/>
              <a:gd name="connsiteX0" fmla="*/ 109092 w 2541486"/>
              <a:gd name="connsiteY0" fmla="*/ 839748 h 1784380"/>
              <a:gd name="connsiteX1" fmla="*/ 694986 w 2541486"/>
              <a:gd name="connsiteY1" fmla="*/ 202073 h 1784380"/>
              <a:gd name="connsiteX2" fmla="*/ 995249 w 2541486"/>
              <a:gd name="connsiteY2" fmla="*/ 187 h 1784380"/>
              <a:gd name="connsiteX3" fmla="*/ 2412046 w 2541486"/>
              <a:gd name="connsiteY3" fmla="*/ 231134 h 1784380"/>
              <a:gd name="connsiteX4" fmla="*/ 2386481 w 2541486"/>
              <a:gd name="connsiteY4" fmla="*/ 850265 h 1784380"/>
              <a:gd name="connsiteX5" fmla="*/ 1769353 w 2541486"/>
              <a:gd name="connsiteY5" fmla="*/ 1693124 h 1784380"/>
              <a:gd name="connsiteX6" fmla="*/ 1344247 w 2541486"/>
              <a:gd name="connsiteY6" fmla="*/ 1753446 h 1784380"/>
              <a:gd name="connsiteX7" fmla="*/ 131820 w 2541486"/>
              <a:gd name="connsiteY7" fmla="*/ 1436146 h 1784380"/>
              <a:gd name="connsiteX8" fmla="*/ 109092 w 2541486"/>
              <a:gd name="connsiteY8" fmla="*/ 839748 h 1784380"/>
              <a:gd name="connsiteX0" fmla="*/ 108747 w 2541141"/>
              <a:gd name="connsiteY0" fmla="*/ 841150 h 1785782"/>
              <a:gd name="connsiteX1" fmla="*/ 688253 w 2541141"/>
              <a:gd name="connsiteY1" fmla="*/ 161192 h 1785782"/>
              <a:gd name="connsiteX2" fmla="*/ 994904 w 2541141"/>
              <a:gd name="connsiteY2" fmla="*/ 1589 h 1785782"/>
              <a:gd name="connsiteX3" fmla="*/ 2411701 w 2541141"/>
              <a:gd name="connsiteY3" fmla="*/ 232536 h 1785782"/>
              <a:gd name="connsiteX4" fmla="*/ 2386136 w 2541141"/>
              <a:gd name="connsiteY4" fmla="*/ 851667 h 1785782"/>
              <a:gd name="connsiteX5" fmla="*/ 1769008 w 2541141"/>
              <a:gd name="connsiteY5" fmla="*/ 1694526 h 1785782"/>
              <a:gd name="connsiteX6" fmla="*/ 1343902 w 2541141"/>
              <a:gd name="connsiteY6" fmla="*/ 1754848 h 1785782"/>
              <a:gd name="connsiteX7" fmla="*/ 131475 w 2541141"/>
              <a:gd name="connsiteY7" fmla="*/ 1437548 h 1785782"/>
              <a:gd name="connsiteX8" fmla="*/ 108747 w 2541141"/>
              <a:gd name="connsiteY8" fmla="*/ 841150 h 1785782"/>
              <a:gd name="connsiteX0" fmla="*/ 108747 w 2541141"/>
              <a:gd name="connsiteY0" fmla="*/ 803141 h 1747773"/>
              <a:gd name="connsiteX1" fmla="*/ 688253 w 2541141"/>
              <a:gd name="connsiteY1" fmla="*/ 123183 h 1747773"/>
              <a:gd name="connsiteX2" fmla="*/ 980185 w 2541141"/>
              <a:gd name="connsiteY2" fmla="*/ 3357 h 1747773"/>
              <a:gd name="connsiteX3" fmla="*/ 2411701 w 2541141"/>
              <a:gd name="connsiteY3" fmla="*/ 194527 h 1747773"/>
              <a:gd name="connsiteX4" fmla="*/ 2386136 w 2541141"/>
              <a:gd name="connsiteY4" fmla="*/ 813658 h 1747773"/>
              <a:gd name="connsiteX5" fmla="*/ 1769008 w 2541141"/>
              <a:gd name="connsiteY5" fmla="*/ 1656517 h 1747773"/>
              <a:gd name="connsiteX6" fmla="*/ 1343902 w 2541141"/>
              <a:gd name="connsiteY6" fmla="*/ 1716839 h 1747773"/>
              <a:gd name="connsiteX7" fmla="*/ 131475 w 2541141"/>
              <a:gd name="connsiteY7" fmla="*/ 1399539 h 1747773"/>
              <a:gd name="connsiteX8" fmla="*/ 108747 w 2541141"/>
              <a:gd name="connsiteY8" fmla="*/ 803141 h 1747773"/>
              <a:gd name="connsiteX0" fmla="*/ 112526 w 2544920"/>
              <a:gd name="connsiteY0" fmla="*/ 803605 h 1748237"/>
              <a:gd name="connsiteX1" fmla="*/ 761286 w 2544920"/>
              <a:gd name="connsiteY1" fmla="*/ 120542 h 1748237"/>
              <a:gd name="connsiteX2" fmla="*/ 983964 w 2544920"/>
              <a:gd name="connsiteY2" fmla="*/ 3821 h 1748237"/>
              <a:gd name="connsiteX3" fmla="*/ 2415480 w 2544920"/>
              <a:gd name="connsiteY3" fmla="*/ 194991 h 1748237"/>
              <a:gd name="connsiteX4" fmla="*/ 2389915 w 2544920"/>
              <a:gd name="connsiteY4" fmla="*/ 814122 h 1748237"/>
              <a:gd name="connsiteX5" fmla="*/ 1772787 w 2544920"/>
              <a:gd name="connsiteY5" fmla="*/ 1656981 h 1748237"/>
              <a:gd name="connsiteX6" fmla="*/ 1347681 w 2544920"/>
              <a:gd name="connsiteY6" fmla="*/ 1717303 h 1748237"/>
              <a:gd name="connsiteX7" fmla="*/ 135254 w 2544920"/>
              <a:gd name="connsiteY7" fmla="*/ 1400003 h 1748237"/>
              <a:gd name="connsiteX8" fmla="*/ 112526 w 2544920"/>
              <a:gd name="connsiteY8" fmla="*/ 803605 h 1748237"/>
              <a:gd name="connsiteX0" fmla="*/ 112526 w 2514430"/>
              <a:gd name="connsiteY0" fmla="*/ 803605 h 1748237"/>
              <a:gd name="connsiteX1" fmla="*/ 761286 w 2514430"/>
              <a:gd name="connsiteY1" fmla="*/ 120542 h 1748237"/>
              <a:gd name="connsiteX2" fmla="*/ 983964 w 2514430"/>
              <a:gd name="connsiteY2" fmla="*/ 3821 h 1748237"/>
              <a:gd name="connsiteX3" fmla="*/ 2415480 w 2514430"/>
              <a:gd name="connsiteY3" fmla="*/ 194991 h 1748237"/>
              <a:gd name="connsiteX4" fmla="*/ 2290087 w 2514430"/>
              <a:gd name="connsiteY4" fmla="*/ 764523 h 1748237"/>
              <a:gd name="connsiteX5" fmla="*/ 1772787 w 2514430"/>
              <a:gd name="connsiteY5" fmla="*/ 1656981 h 1748237"/>
              <a:gd name="connsiteX6" fmla="*/ 1347681 w 2514430"/>
              <a:gd name="connsiteY6" fmla="*/ 1717303 h 1748237"/>
              <a:gd name="connsiteX7" fmla="*/ 135254 w 2514430"/>
              <a:gd name="connsiteY7" fmla="*/ 1400003 h 1748237"/>
              <a:gd name="connsiteX8" fmla="*/ 112526 w 2514430"/>
              <a:gd name="connsiteY8" fmla="*/ 803605 h 1748237"/>
              <a:gd name="connsiteX0" fmla="*/ 112526 w 2514430"/>
              <a:gd name="connsiteY0" fmla="*/ 803605 h 1729240"/>
              <a:gd name="connsiteX1" fmla="*/ 761286 w 2514430"/>
              <a:gd name="connsiteY1" fmla="*/ 120542 h 1729240"/>
              <a:gd name="connsiteX2" fmla="*/ 983964 w 2514430"/>
              <a:gd name="connsiteY2" fmla="*/ 3821 h 1729240"/>
              <a:gd name="connsiteX3" fmla="*/ 2415480 w 2514430"/>
              <a:gd name="connsiteY3" fmla="*/ 194991 h 1729240"/>
              <a:gd name="connsiteX4" fmla="*/ 2290087 w 2514430"/>
              <a:gd name="connsiteY4" fmla="*/ 764523 h 1729240"/>
              <a:gd name="connsiteX5" fmla="*/ 1730118 w 2514430"/>
              <a:gd name="connsiteY5" fmla="*/ 1599066 h 1729240"/>
              <a:gd name="connsiteX6" fmla="*/ 1347681 w 2514430"/>
              <a:gd name="connsiteY6" fmla="*/ 1717303 h 1729240"/>
              <a:gd name="connsiteX7" fmla="*/ 135254 w 2514430"/>
              <a:gd name="connsiteY7" fmla="*/ 1400003 h 1729240"/>
              <a:gd name="connsiteX8" fmla="*/ 112526 w 2514430"/>
              <a:gd name="connsiteY8" fmla="*/ 803605 h 1729240"/>
              <a:gd name="connsiteX0" fmla="*/ 82518 w 2484422"/>
              <a:gd name="connsiteY0" fmla="*/ 803605 h 1730917"/>
              <a:gd name="connsiteX1" fmla="*/ 731278 w 2484422"/>
              <a:gd name="connsiteY1" fmla="*/ 120542 h 1730917"/>
              <a:gd name="connsiteX2" fmla="*/ 953956 w 2484422"/>
              <a:gd name="connsiteY2" fmla="*/ 3821 h 1730917"/>
              <a:gd name="connsiteX3" fmla="*/ 2385472 w 2484422"/>
              <a:gd name="connsiteY3" fmla="*/ 194991 h 1730917"/>
              <a:gd name="connsiteX4" fmla="*/ 2260079 w 2484422"/>
              <a:gd name="connsiteY4" fmla="*/ 764523 h 1730917"/>
              <a:gd name="connsiteX5" fmla="*/ 1700110 w 2484422"/>
              <a:gd name="connsiteY5" fmla="*/ 1599066 h 1730917"/>
              <a:gd name="connsiteX6" fmla="*/ 1317673 w 2484422"/>
              <a:gd name="connsiteY6" fmla="*/ 1717303 h 1730917"/>
              <a:gd name="connsiteX7" fmla="*/ 156245 w 2484422"/>
              <a:gd name="connsiteY7" fmla="*/ 1375856 h 1730917"/>
              <a:gd name="connsiteX8" fmla="*/ 82518 w 2484422"/>
              <a:gd name="connsiteY8" fmla="*/ 803605 h 1730917"/>
              <a:gd name="connsiteX0" fmla="*/ 82518 w 2484422"/>
              <a:gd name="connsiteY0" fmla="*/ 803605 h 1649988"/>
              <a:gd name="connsiteX1" fmla="*/ 731278 w 2484422"/>
              <a:gd name="connsiteY1" fmla="*/ 120542 h 1649988"/>
              <a:gd name="connsiteX2" fmla="*/ 953956 w 2484422"/>
              <a:gd name="connsiteY2" fmla="*/ 3821 h 1649988"/>
              <a:gd name="connsiteX3" fmla="*/ 2385472 w 2484422"/>
              <a:gd name="connsiteY3" fmla="*/ 194991 h 1649988"/>
              <a:gd name="connsiteX4" fmla="*/ 2260079 w 2484422"/>
              <a:gd name="connsiteY4" fmla="*/ 764523 h 1649988"/>
              <a:gd name="connsiteX5" fmla="*/ 1700110 w 2484422"/>
              <a:gd name="connsiteY5" fmla="*/ 1599066 h 1649988"/>
              <a:gd name="connsiteX6" fmla="*/ 1358520 w 2484422"/>
              <a:gd name="connsiteY6" fmla="*/ 1563602 h 1649988"/>
              <a:gd name="connsiteX7" fmla="*/ 156245 w 2484422"/>
              <a:gd name="connsiteY7" fmla="*/ 1375856 h 1649988"/>
              <a:gd name="connsiteX8" fmla="*/ 82518 w 2484422"/>
              <a:gd name="connsiteY8" fmla="*/ 803605 h 1649988"/>
              <a:gd name="connsiteX0" fmla="*/ 49378 w 2451282"/>
              <a:gd name="connsiteY0" fmla="*/ 803605 h 1651707"/>
              <a:gd name="connsiteX1" fmla="*/ 698138 w 2451282"/>
              <a:gd name="connsiteY1" fmla="*/ 120542 h 1651707"/>
              <a:gd name="connsiteX2" fmla="*/ 920816 w 2451282"/>
              <a:gd name="connsiteY2" fmla="*/ 3821 h 1651707"/>
              <a:gd name="connsiteX3" fmla="*/ 2352332 w 2451282"/>
              <a:gd name="connsiteY3" fmla="*/ 194991 h 1651707"/>
              <a:gd name="connsiteX4" fmla="*/ 2226939 w 2451282"/>
              <a:gd name="connsiteY4" fmla="*/ 764523 h 1651707"/>
              <a:gd name="connsiteX5" fmla="*/ 1666970 w 2451282"/>
              <a:gd name="connsiteY5" fmla="*/ 1599066 h 1651707"/>
              <a:gd name="connsiteX6" fmla="*/ 1325380 w 2451282"/>
              <a:gd name="connsiteY6" fmla="*/ 1563602 h 1651707"/>
              <a:gd name="connsiteX7" fmla="*/ 194983 w 2451282"/>
              <a:gd name="connsiteY7" fmla="*/ 1327763 h 1651707"/>
              <a:gd name="connsiteX8" fmla="*/ 49378 w 2451282"/>
              <a:gd name="connsiteY8" fmla="*/ 803605 h 1651707"/>
              <a:gd name="connsiteX0" fmla="*/ 49378 w 2451282"/>
              <a:gd name="connsiteY0" fmla="*/ 803605 h 1576360"/>
              <a:gd name="connsiteX1" fmla="*/ 698138 w 2451282"/>
              <a:gd name="connsiteY1" fmla="*/ 120542 h 1576360"/>
              <a:gd name="connsiteX2" fmla="*/ 920816 w 2451282"/>
              <a:gd name="connsiteY2" fmla="*/ 3821 h 1576360"/>
              <a:gd name="connsiteX3" fmla="*/ 2352332 w 2451282"/>
              <a:gd name="connsiteY3" fmla="*/ 194991 h 1576360"/>
              <a:gd name="connsiteX4" fmla="*/ 2226939 w 2451282"/>
              <a:gd name="connsiteY4" fmla="*/ 764523 h 1576360"/>
              <a:gd name="connsiteX5" fmla="*/ 1738165 w 2451282"/>
              <a:gd name="connsiteY5" fmla="*/ 1471616 h 1576360"/>
              <a:gd name="connsiteX6" fmla="*/ 1325380 w 2451282"/>
              <a:gd name="connsiteY6" fmla="*/ 1563602 h 1576360"/>
              <a:gd name="connsiteX7" fmla="*/ 194983 w 2451282"/>
              <a:gd name="connsiteY7" fmla="*/ 1327763 h 1576360"/>
              <a:gd name="connsiteX8" fmla="*/ 49378 w 2451282"/>
              <a:gd name="connsiteY8" fmla="*/ 803605 h 1576360"/>
              <a:gd name="connsiteX0" fmla="*/ 49378 w 2399566"/>
              <a:gd name="connsiteY0" fmla="*/ 860092 h 1632847"/>
              <a:gd name="connsiteX1" fmla="*/ 698138 w 2399566"/>
              <a:gd name="connsiteY1" fmla="*/ 177029 h 1632847"/>
              <a:gd name="connsiteX2" fmla="*/ 920816 w 2399566"/>
              <a:gd name="connsiteY2" fmla="*/ 60308 h 1632847"/>
              <a:gd name="connsiteX3" fmla="*/ 1580585 w 2399566"/>
              <a:gd name="connsiteY3" fmla="*/ 9686 h 1632847"/>
              <a:gd name="connsiteX4" fmla="*/ 2352332 w 2399566"/>
              <a:gd name="connsiteY4" fmla="*/ 251478 h 1632847"/>
              <a:gd name="connsiteX5" fmla="*/ 2226939 w 2399566"/>
              <a:gd name="connsiteY5" fmla="*/ 821010 h 1632847"/>
              <a:gd name="connsiteX6" fmla="*/ 1738165 w 2399566"/>
              <a:gd name="connsiteY6" fmla="*/ 1528103 h 1632847"/>
              <a:gd name="connsiteX7" fmla="*/ 1325380 w 2399566"/>
              <a:gd name="connsiteY7" fmla="*/ 1620089 h 1632847"/>
              <a:gd name="connsiteX8" fmla="*/ 194983 w 2399566"/>
              <a:gd name="connsiteY8" fmla="*/ 1384250 h 1632847"/>
              <a:gd name="connsiteX9" fmla="*/ 49378 w 2399566"/>
              <a:gd name="connsiteY9" fmla="*/ 860092 h 163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9566" h="1632847">
                <a:moveTo>
                  <a:pt x="49378" y="860092"/>
                </a:moveTo>
                <a:cubicBezTo>
                  <a:pt x="133237" y="658889"/>
                  <a:pt x="475983" y="293545"/>
                  <a:pt x="698138" y="177029"/>
                </a:cubicBezTo>
                <a:cubicBezTo>
                  <a:pt x="920293" y="60513"/>
                  <a:pt x="773742" y="88198"/>
                  <a:pt x="920816" y="60308"/>
                </a:cubicBezTo>
                <a:cubicBezTo>
                  <a:pt x="1067890" y="32418"/>
                  <a:pt x="1341999" y="-22176"/>
                  <a:pt x="1580585" y="9686"/>
                </a:cubicBezTo>
                <a:cubicBezTo>
                  <a:pt x="1819171" y="41548"/>
                  <a:pt x="2246774" y="134760"/>
                  <a:pt x="2352332" y="251478"/>
                </a:cubicBezTo>
                <a:cubicBezTo>
                  <a:pt x="2457890" y="368196"/>
                  <a:pt x="2373605" y="631641"/>
                  <a:pt x="2226939" y="821010"/>
                </a:cubicBezTo>
                <a:cubicBezTo>
                  <a:pt x="2080273" y="1010379"/>
                  <a:pt x="1960320" y="1411587"/>
                  <a:pt x="1738165" y="1528103"/>
                </a:cubicBezTo>
                <a:cubicBezTo>
                  <a:pt x="1516010" y="1644619"/>
                  <a:pt x="1582577" y="1644065"/>
                  <a:pt x="1325380" y="1620089"/>
                </a:cubicBezTo>
                <a:cubicBezTo>
                  <a:pt x="1068183" y="1596114"/>
                  <a:pt x="417138" y="1500766"/>
                  <a:pt x="194983" y="1384250"/>
                </a:cubicBezTo>
                <a:cubicBezTo>
                  <a:pt x="-27172" y="1267734"/>
                  <a:pt x="-34481" y="1061295"/>
                  <a:pt x="49378" y="860092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/>
          <p:cNvSpPr txBox="1"/>
          <p:nvPr/>
        </p:nvSpPr>
        <p:spPr>
          <a:xfrm flipH="1">
            <a:off x="932270" y="2598925"/>
            <a:ext cx="4034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</a:t>
            </a:r>
            <a: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</a:t>
            </a:r>
            <a: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</a:t>
            </a:r>
            <a:b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</a:t>
            </a:r>
            <a:endParaRPr lang="de-A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848475" y="6310177"/>
            <a:ext cx="231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b="1" dirty="0" smtClean="0">
                <a:solidFill>
                  <a:schemeClr val="bg1"/>
                </a:solidFill>
              </a:rPr>
              <a:t>Foto: </a:t>
            </a:r>
            <a:r>
              <a:rPr lang="de-AT" sz="1200" b="1" dirty="0" err="1" smtClean="0">
                <a:solidFill>
                  <a:schemeClr val="bg1"/>
                </a:solidFill>
              </a:rPr>
              <a:t>Courtesy</a:t>
            </a:r>
            <a:r>
              <a:rPr lang="de-AT" sz="1200" b="1" dirty="0" smtClean="0">
                <a:solidFill>
                  <a:schemeClr val="bg1"/>
                </a:solidFill>
              </a:rPr>
              <a:t> </a:t>
            </a:r>
            <a:r>
              <a:rPr lang="de-AT" sz="1200" b="1" dirty="0" err="1" smtClean="0">
                <a:solidFill>
                  <a:schemeClr val="bg1"/>
                </a:solidFill>
              </a:rPr>
              <a:t>of</a:t>
            </a:r>
            <a:r>
              <a:rPr lang="de-AT" sz="1200" b="1" dirty="0" smtClean="0">
                <a:solidFill>
                  <a:schemeClr val="bg1"/>
                </a:solidFill>
              </a:rPr>
              <a:t> </a:t>
            </a:r>
            <a:r>
              <a:rPr lang="de-AT" sz="1200" b="1" dirty="0" err="1" smtClean="0">
                <a:solidFill>
                  <a:schemeClr val="bg1"/>
                </a:solidFill>
              </a:rPr>
              <a:t>Seiringer</a:t>
            </a:r>
            <a:r>
              <a:rPr lang="de-AT" sz="1200" b="1" dirty="0" smtClean="0">
                <a:solidFill>
                  <a:schemeClr val="bg1"/>
                </a:solidFill>
              </a:rPr>
              <a:t> </a:t>
            </a:r>
            <a:br>
              <a:rPr lang="de-AT" sz="1200" b="1" dirty="0" smtClean="0">
                <a:solidFill>
                  <a:schemeClr val="bg1"/>
                </a:solidFill>
              </a:rPr>
            </a:br>
            <a:r>
              <a:rPr lang="de-AT" sz="1200" b="1" dirty="0" err="1" smtClean="0">
                <a:solidFill>
                  <a:schemeClr val="bg1"/>
                </a:solidFill>
              </a:rPr>
              <a:t>Umwelttechchnik</a:t>
            </a:r>
            <a:r>
              <a:rPr lang="de-AT" sz="1200" b="1" dirty="0" smtClean="0">
                <a:solidFill>
                  <a:schemeClr val="bg1"/>
                </a:solidFill>
              </a:rPr>
              <a:t> GmbH</a:t>
            </a:r>
            <a:endParaRPr lang="de-AT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675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02" name="Picture 2" descr="Einlaufschäch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6" r="2524" b="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05" name="AutoShape 5"/>
          <p:cNvSpPr>
            <a:spLocks noChangeArrowheads="1"/>
          </p:cNvSpPr>
          <p:nvPr/>
        </p:nvSpPr>
        <p:spPr bwMode="auto">
          <a:xfrm rot="-423072">
            <a:off x="5227638" y="1814513"/>
            <a:ext cx="3708400" cy="912812"/>
          </a:xfrm>
          <a:prstGeom prst="leftArrow">
            <a:avLst>
              <a:gd name="adj1" fmla="val 50000"/>
              <a:gd name="adj2" fmla="val 101565"/>
            </a:avLst>
          </a:prstGeom>
          <a:solidFill>
            <a:srgbClr val="003300">
              <a:alpha val="64999"/>
            </a:srgbClr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2.5 </a:t>
            </a:r>
            <a:r>
              <a:rPr lang="de-DE" dirty="0" err="1">
                <a:solidFill>
                  <a:srgbClr val="FFFFFF"/>
                </a:solidFill>
                <a:latin typeface="Arial Black" panose="020B0A04020102020204" pitchFamily="34" charset="0"/>
              </a:rPr>
              <a:t>to</a:t>
            </a:r>
            <a:r>
              <a:rPr lang="de-DE" dirty="0">
                <a:solidFill>
                  <a:srgbClr val="FFFFFF"/>
                </a:solidFill>
                <a:latin typeface="Arial Black" panose="020B0A04020102020204" pitchFamily="34" charset="0"/>
              </a:rPr>
              <a:t> 5 % </a:t>
            </a:r>
            <a:r>
              <a:rPr lang="de-DE" dirty="0" err="1">
                <a:solidFill>
                  <a:srgbClr val="FFFFFF"/>
                </a:solidFill>
                <a:latin typeface="Arial Black" panose="020B0A04020102020204" pitchFamily="34" charset="0"/>
              </a:rPr>
              <a:t>slope</a:t>
            </a:r>
            <a:endParaRPr lang="de-DE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768006" name="Picture 6" descr="PennState_07 0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4" t="16357" r="8417" b="22839"/>
          <a:stretch>
            <a:fillRect/>
          </a:stretch>
        </p:blipFill>
        <p:spPr bwMode="auto">
          <a:xfrm>
            <a:off x="0" y="4318000"/>
            <a:ext cx="5159375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23752" y="0"/>
            <a:ext cx="7220248" cy="8530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sz="2300" dirty="0" err="1" smtClean="0"/>
              <a:t>Sealed</a:t>
            </a:r>
            <a:r>
              <a:rPr lang="de-DE" sz="2300" dirty="0" smtClean="0"/>
              <a:t> /</a:t>
            </a:r>
            <a:r>
              <a:rPr lang="de-DE" sz="2300" dirty="0" err="1" smtClean="0"/>
              <a:t>paved</a:t>
            </a:r>
            <a:r>
              <a:rPr lang="de-DE" sz="2300" dirty="0" smtClean="0"/>
              <a:t> </a:t>
            </a:r>
            <a:r>
              <a:rPr lang="de-DE" sz="2300" dirty="0" err="1" smtClean="0"/>
              <a:t>surface</a:t>
            </a:r>
            <a:r>
              <a:rPr lang="de-DE" sz="2300" dirty="0" smtClean="0"/>
              <a:t> </a:t>
            </a:r>
            <a:r>
              <a:rPr lang="de-DE" sz="2300" dirty="0" err="1" smtClean="0"/>
              <a:t>for</a:t>
            </a:r>
            <a:r>
              <a:rPr lang="de-DE" sz="2300" dirty="0" smtClean="0"/>
              <a:t> </a:t>
            </a:r>
            <a:r>
              <a:rPr lang="de-DE" sz="2300" dirty="0" err="1" smtClean="0"/>
              <a:t>the</a:t>
            </a:r>
            <a:r>
              <a:rPr lang="de-DE" sz="2300" dirty="0" smtClean="0"/>
              <a:t> </a:t>
            </a:r>
            <a:r>
              <a:rPr lang="de-DE" sz="2300" dirty="0" err="1" smtClean="0"/>
              <a:t>main</a:t>
            </a:r>
            <a:r>
              <a:rPr lang="de-DE" sz="2300" dirty="0" smtClean="0"/>
              <a:t> </a:t>
            </a:r>
            <a:r>
              <a:rPr lang="de-DE" sz="2300" dirty="0" err="1" smtClean="0"/>
              <a:t>rotting</a:t>
            </a:r>
            <a:r>
              <a:rPr lang="de-DE" sz="2300" dirty="0" smtClean="0"/>
              <a:t> </a:t>
            </a:r>
            <a:r>
              <a:rPr lang="de-DE" sz="2300" dirty="0" err="1" smtClean="0"/>
              <a:t>area</a:t>
            </a:r>
            <a:r>
              <a:rPr lang="de-DE" sz="2300" dirty="0" smtClean="0"/>
              <a:t> </a:t>
            </a:r>
            <a:r>
              <a:rPr lang="de-DE" sz="2300" dirty="0" err="1" smtClean="0"/>
              <a:t>draining</a:t>
            </a:r>
            <a:r>
              <a:rPr lang="de-DE" sz="2300" dirty="0" smtClean="0"/>
              <a:t> </a:t>
            </a:r>
            <a:r>
              <a:rPr lang="de-DE" sz="2300" dirty="0" err="1" smtClean="0"/>
              <a:t>of</a:t>
            </a:r>
            <a:r>
              <a:rPr lang="de-DE" sz="2300" dirty="0" smtClean="0"/>
              <a:t> rain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waste</a:t>
            </a:r>
            <a:r>
              <a:rPr lang="de-DE" sz="2300" dirty="0" smtClean="0"/>
              <a:t> </a:t>
            </a:r>
            <a:r>
              <a:rPr lang="de-DE" sz="2300" dirty="0" err="1" smtClean="0"/>
              <a:t>water</a:t>
            </a:r>
            <a:endParaRPr lang="en-GB" sz="23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87" b="8764"/>
          <a:stretch/>
        </p:blipFill>
        <p:spPr>
          <a:xfrm>
            <a:off x="5126088" y="4305671"/>
            <a:ext cx="4044172" cy="25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26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err="1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</a:t>
            </a:r>
            <a:r>
              <a:rPr lang="de-AT" sz="28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</a:t>
            </a:r>
            <a:r>
              <a:rPr lang="de-AT" sz="2800" dirty="0" err="1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FertReg</a:t>
            </a:r>
            <a:r>
              <a:rPr lang="de-AT" sz="28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de-AT" sz="2800" dirty="0" err="1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</a:t>
            </a:r>
            <a:r>
              <a:rPr lang="de-AT" sz="28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br>
              <a:rPr lang="de-AT" sz="28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28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Digestate Quality </a:t>
            </a:r>
            <a:r>
              <a:rPr lang="de-AT" sz="2800" dirty="0" err="1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</a:t>
            </a:r>
            <a:endParaRPr lang="de-AT" sz="2800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2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EC19C5-2AE5-423D-8A12-E93ED32C1A92}" type="slidenum">
              <a:rPr lang="de-DE" altLang="en-US" sz="120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en-US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0" y="975358"/>
          <a:ext cx="9190082" cy="5882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4634"/>
                <a:gridCol w="2002221"/>
                <a:gridCol w="93986"/>
                <a:gridCol w="1939159"/>
                <a:gridCol w="1970082"/>
              </a:tblGrid>
              <a:tr h="125933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4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SOLID</a:t>
                      </a:r>
                      <a:r>
                        <a:rPr lang="en-GB" sz="2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ORG. FERTILISER</a:t>
                      </a:r>
                      <a:br>
                        <a:rPr lang="en-GB" sz="2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[compost]</a:t>
                      </a:r>
                      <a:endParaRPr lang="en-GB" sz="24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SOIL </a:t>
                      </a:r>
                      <a:br>
                        <a:rPr lang="en-GB" sz="2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IMPROVER</a:t>
                      </a:r>
                      <a:br>
                        <a:rPr lang="en-GB" sz="2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[compost]</a:t>
                      </a:r>
                      <a:endParaRPr lang="en-GB" sz="24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4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LIQUID</a:t>
                      </a:r>
                      <a:r>
                        <a:rPr lang="en-GB" sz="2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ORG. FERTILISER</a:t>
                      </a:r>
                      <a:br>
                        <a:rPr lang="en-GB" sz="2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[digestate]</a:t>
                      </a:r>
                      <a:endParaRPr lang="en-GB" sz="24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</a:tr>
              <a:tr h="416024"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Dry matter </a:t>
                      </a:r>
                      <a:r>
                        <a:rPr lang="en-GB" sz="1600" b="1" kern="1200" dirty="0" smtClean="0">
                          <a:solidFill>
                            <a:srgbClr val="00CC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Fresh Matter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&gt; 40%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&lt; 40%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500079"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total  </a:t>
                      </a:r>
                      <a:r>
                        <a:rPr lang="en-GB" sz="1600" b="1" kern="1200" dirty="0" smtClean="0">
                          <a:solidFill>
                            <a:srgbClr val="00CC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Fresh Matter</a:t>
                      </a: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 2.5 % 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---.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 2 % 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595822"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6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6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 </a:t>
                      </a:r>
                      <a:r>
                        <a:rPr lang="en-GB" sz="1600" b="1" kern="1200" dirty="0" smtClean="0">
                          <a:solidFill>
                            <a:srgbClr val="00CC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Fresh Matter</a:t>
                      </a:r>
                      <a:endParaRPr lang="en-GB" sz="1600" b="1" kern="1200" dirty="0">
                        <a:solidFill>
                          <a:srgbClr val="00CC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2%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---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1%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465359"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GB" sz="16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total  </a:t>
                      </a:r>
                      <a:r>
                        <a:rPr lang="en-GB" sz="1600" b="1" kern="1200" dirty="0" smtClean="0">
                          <a:solidFill>
                            <a:srgbClr val="00CC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Fresh Matter</a:t>
                      </a:r>
                      <a:endParaRPr lang="en-GB" sz="1600" b="1" kern="1200" dirty="0">
                        <a:solidFill>
                          <a:srgbClr val="00CC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2%</a:t>
                      </a: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---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2%</a:t>
                      </a:r>
                    </a:p>
                  </a:txBody>
                  <a:tcPr marL="68586" marR="68586" marT="0" marB="0" anchor="ctr"/>
                </a:tc>
              </a:tr>
              <a:tr h="401769"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Org. CARBON </a:t>
                      </a:r>
                      <a:r>
                        <a:rPr lang="en-GB" sz="1600" b="1" kern="1200" dirty="0" smtClean="0">
                          <a:solidFill>
                            <a:srgbClr val="00CC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smtClean="0">
                          <a:solidFill>
                            <a:srgbClr val="00CC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Fresh Matter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 15%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 7.5%</a:t>
                      </a:r>
                      <a:endParaRPr lang="en-GB" sz="2000" b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≥ 5%</a:t>
                      </a:r>
                      <a:endParaRPr lang="en-GB" sz="2000" b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44753"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Stability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997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OXIGEN UPTAKE RATE</a:t>
                      </a:r>
                      <a:r>
                        <a:rPr lang="en-GB" sz="1600" b="1" kern="1200" dirty="0" smtClean="0">
                          <a:solidFill>
                            <a:srgbClr val="00CC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600" b="1" kern="1200" dirty="0" smtClean="0">
                          <a:solidFill>
                            <a:srgbClr val="00CC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 err="1" smtClean="0">
                          <a:solidFill>
                            <a:srgbClr val="00CC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mmol</a:t>
                      </a:r>
                      <a:r>
                        <a:rPr lang="en-GB" sz="1800" b="1" kern="1200" dirty="0" smtClean="0">
                          <a:solidFill>
                            <a:srgbClr val="00CC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O2/kg organic matter/h</a:t>
                      </a:r>
                      <a:endParaRPr lang="en-GB" sz="1800" b="1" kern="1200" dirty="0" smtClean="0">
                        <a:solidFill>
                          <a:srgbClr val="00CC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≤ 25 </a:t>
                      </a:r>
                      <a:r>
                        <a:rPr lang="en-GB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mmol</a:t>
                      </a:r>
                      <a:endParaRPr lang="en-GB" sz="20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≤ 50 </a:t>
                      </a:r>
                      <a:r>
                        <a:rPr lang="en-GB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mmol</a:t>
                      </a:r>
                      <a:endParaRPr lang="en-GB" sz="20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8456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 HEATING FACTOR</a:t>
                      </a: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Rottegrad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III (40 -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50 °C)</a:t>
                      </a: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---</a:t>
                      </a: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</a:tr>
              <a:tr h="742052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Residual Biogas Potential</a:t>
                      </a:r>
                    </a:p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00CC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Litre biogas / g volatile solids</a:t>
                      </a:r>
                      <a:endParaRPr lang="en-GB" sz="1800" b="1" kern="1200" dirty="0" smtClean="0">
                        <a:solidFill>
                          <a:srgbClr val="00CC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---</a:t>
                      </a: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---</a:t>
                      </a: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0,45 l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biogas</a:t>
                      </a: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429000" y="4140200"/>
            <a:ext cx="3581400" cy="6263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2"/>
          <p:cNvSpPr/>
          <p:nvPr/>
        </p:nvSpPr>
        <p:spPr>
          <a:xfrm>
            <a:off x="3429000" y="5001785"/>
            <a:ext cx="3581400" cy="1181301"/>
          </a:xfrm>
          <a:prstGeom prst="ellipse">
            <a:avLst/>
          </a:prstGeom>
          <a:noFill/>
          <a:ln w="28575">
            <a:solidFill>
              <a:srgbClr val="007E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4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43377-DF9B-4BB9-BF80-1019C5F3CFE0}" type="slidenum">
              <a:rPr lang="de-DE" altLang="en-US" smtClean="0"/>
              <a:pPr>
                <a:defRPr/>
              </a:pPr>
              <a:t>20</a:t>
            </a:fld>
            <a:endParaRPr lang="de-DE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1057" cy="3398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293"/>
            <a:ext cx="4518728" cy="3389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3209" y="1129055"/>
            <a:ext cx="4271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 smtClean="0">
                <a:solidFill>
                  <a:srgbClr val="C00000"/>
                </a:solidFill>
              </a:rPr>
              <a:t>Composition</a:t>
            </a:r>
            <a:endParaRPr lang="de-AT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40 % shredded bush and tree cuttings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30% fine garden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10% rotted cattle manure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10% loamy soil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26" y="5253550"/>
            <a:ext cx="4421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 smtClean="0">
                <a:solidFill>
                  <a:srgbClr val="FFFF00"/>
                </a:solidFill>
              </a:rPr>
              <a:t>Composting</a:t>
            </a:r>
            <a:endParaRPr lang="de-AT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8 to 12 weeks (summer)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12 to 20 weeks (winter)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Turning : 5 to 3x/week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Screening: 10 to 20 mm</a:t>
            </a:r>
          </a:p>
        </p:txBody>
      </p:sp>
      <p:sp>
        <p:nvSpPr>
          <p:cNvPr id="9" name="Text Box 1032"/>
          <p:cNvSpPr txBox="1">
            <a:spLocks noChangeArrowheads="1"/>
          </p:cNvSpPr>
          <p:nvPr/>
        </p:nvSpPr>
        <p:spPr bwMode="auto">
          <a:xfrm>
            <a:off x="0" y="3170238"/>
            <a:ext cx="9144000" cy="46166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0445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b="1" dirty="0" smtClean="0">
                <a:solidFill>
                  <a:srgbClr val="007E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</a:t>
            </a:r>
            <a:r>
              <a:rPr lang="de-DE" sz="1800" b="1" dirty="0" smtClean="0">
                <a:solidFill>
                  <a:srgbClr val="007E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</a:t>
            </a:r>
            <a:r>
              <a:rPr lang="de-DE" b="1" dirty="0" smtClean="0">
                <a:solidFill>
                  <a:srgbClr val="007E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</a:t>
            </a:r>
            <a:r>
              <a:rPr lang="de-DE" sz="1800" b="1" dirty="0" smtClean="0">
                <a:solidFill>
                  <a:srgbClr val="007E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ARM </a:t>
            </a:r>
            <a:r>
              <a:rPr lang="de-DE" b="1" dirty="0" smtClean="0">
                <a:solidFill>
                  <a:srgbClr val="007E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</a:t>
            </a:r>
            <a:r>
              <a:rPr lang="de-DE" sz="1800" b="1" dirty="0" smtClean="0">
                <a:solidFill>
                  <a:srgbClr val="007E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IELD </a:t>
            </a:r>
            <a:r>
              <a:rPr lang="de-DE" b="1" dirty="0" smtClean="0">
                <a:solidFill>
                  <a:srgbClr val="007E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de-DE" sz="1800" b="1" dirty="0" smtClean="0">
                <a:solidFill>
                  <a:srgbClr val="007E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OMPOSTING</a:t>
            </a:r>
            <a:endParaRPr lang="de-DE" sz="1800" b="1" dirty="0">
              <a:solidFill>
                <a:srgbClr val="007E3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27" y="3626348"/>
            <a:ext cx="4556920" cy="316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906" y="119465"/>
            <a:ext cx="7206954" cy="46510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International QAS </a:t>
            </a:r>
            <a:r>
              <a:rPr lang="en-US" dirty="0">
                <a:solidFill>
                  <a:srgbClr val="00B050"/>
                </a:solidFill>
              </a:rPr>
              <a:t>for </a:t>
            </a:r>
            <a:r>
              <a:rPr lang="en-US" dirty="0" smtClean="0">
                <a:solidFill>
                  <a:srgbClr val="00B050"/>
                </a:solidFill>
              </a:rPr>
              <a:t>compost  </a:t>
            </a:r>
            <a:r>
              <a:rPr lang="en-GB" dirty="0">
                <a:hlinkClick r:id="rId2"/>
              </a:rPr>
              <a:t>http://eu100ngo.net/qas/</a:t>
            </a:r>
            <a:r>
              <a:rPr lang="en-GB" dirty="0"/>
              <a:t> 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5" name="Picture 2" descr="D:\WDB\EU100ngo_data_base\QAS\QAS-100\bgqas-logo-100ngo_en_10cm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2854" y="4772499"/>
            <a:ext cx="1625529" cy="171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0158" y="566643"/>
            <a:ext cx="8680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provided </a:t>
            </a:r>
            <a:r>
              <a:rPr lang="en-US" sz="14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by: </a:t>
            </a:r>
            <a:r>
              <a:rPr lang="en-US" sz="12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“100 NGO” </a:t>
            </a:r>
            <a:r>
              <a:rPr lang="en-US" sz="1200" b="1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/ </a:t>
            </a:r>
            <a:r>
              <a:rPr lang="en-US" sz="12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GB" sz="12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Compost </a:t>
            </a:r>
            <a:r>
              <a:rPr lang="en-GB" sz="1200" b="1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&amp; </a:t>
            </a:r>
            <a:r>
              <a:rPr lang="en-GB" sz="12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Biogas Association Austria Austria”</a:t>
            </a:r>
            <a:endParaRPr lang="en-GB" sz="1200" b="1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25" y="1356818"/>
            <a:ext cx="1613758" cy="163015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1354487"/>
            <a:ext cx="3558988" cy="5136776"/>
            <a:chOff x="9565" y="1473075"/>
            <a:chExt cx="3558988" cy="513677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31" t="2162" r="1702" b="1844"/>
            <a:stretch/>
          </p:blipFill>
          <p:spPr bwMode="auto">
            <a:xfrm>
              <a:off x="9565" y="1473075"/>
              <a:ext cx="3558988" cy="513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37" y="1703297"/>
              <a:ext cx="1162561" cy="117437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987" y="5930502"/>
              <a:ext cx="1249290" cy="441416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2249" y="1349188"/>
            <a:ext cx="3641734" cy="5136776"/>
          </a:xfrm>
          <a:prstGeom prst="rect">
            <a:avLst/>
          </a:prstGeom>
        </p:spPr>
      </p:pic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25" y="3093589"/>
            <a:ext cx="1613758" cy="159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9999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3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094417-0965-46A7-9A83-035112609D44}" type="slidenum">
              <a:rPr lang="de-DE" altLang="en-US"/>
              <a:pPr/>
              <a:t>22</a:t>
            </a:fld>
            <a:endParaRPr lang="de-DE" altLang="en-US"/>
          </a:p>
        </p:txBody>
      </p:sp>
      <p:pic>
        <p:nvPicPr>
          <p:cNvPr id="22531" name="Picture 2" descr="PennState_07 0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463" y="0"/>
            <a:ext cx="4554537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2890838" y="3671888"/>
          <a:ext cx="3184525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5" name="Folie" r:id="rId5" imgW="4549874" imgH="3394541" progId="PowerPoint.Slide.8">
                  <p:embed/>
                </p:oleObj>
              </mc:Choice>
              <mc:Fallback>
                <p:oleObj name="Folie" r:id="rId5" imgW="4549874" imgH="3394541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0031"/>
                      <a:stretch>
                        <a:fillRect/>
                      </a:stretch>
                    </p:blipFill>
                    <p:spPr bwMode="auto">
                      <a:xfrm>
                        <a:off x="2890838" y="3671888"/>
                        <a:ext cx="3184525" cy="320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Picture 4" descr="Dscn175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73475"/>
            <a:ext cx="28956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 descr="D:\Eigene Dateien\TB\TB-Aktuell\Allgemeine Themen\Humus\Grünschnitt00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311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363" y="3671888"/>
            <a:ext cx="3068637" cy="318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0" y="2979738"/>
            <a:ext cx="9144000" cy="695325"/>
          </a:xfrm>
          <a:prstGeom prst="rect">
            <a:avLst/>
          </a:prstGeom>
          <a:solidFill>
            <a:srgbClr val="CCF48C"/>
          </a:solidFill>
          <a:ln>
            <a:noFill/>
          </a:ln>
          <a:effectLst/>
          <a:extLst/>
        </p:spPr>
        <p:txBody>
          <a:bodyPr tIns="11880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b="1" i="1" dirty="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7485" y="5718766"/>
            <a:ext cx="1305262" cy="115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2" descr="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20821"/>
            <a:ext cx="1078716" cy="113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 rot="20892896">
            <a:off x="693393" y="2896111"/>
            <a:ext cx="8278750" cy="786177"/>
          </a:xfrm>
          <a:prstGeom prst="rect">
            <a:avLst/>
          </a:prstGeom>
          <a:solidFill>
            <a:srgbClr val="FFFFFF">
              <a:alpha val="82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de-DE" sz="4000" b="1" dirty="0" err="1" smtClean="0">
                <a:solidFill>
                  <a:srgbClr val="006699"/>
                </a:solidFill>
              </a:rPr>
              <a:t>Many</a:t>
            </a:r>
            <a:r>
              <a:rPr lang="de-DE" sz="4000" b="1" dirty="0" smtClean="0">
                <a:solidFill>
                  <a:srgbClr val="006699"/>
                </a:solidFill>
              </a:rPr>
              <a:t> </a:t>
            </a:r>
            <a:r>
              <a:rPr lang="de-DE" sz="4000" b="1" dirty="0" err="1" smtClean="0">
                <a:solidFill>
                  <a:srgbClr val="006699"/>
                </a:solidFill>
              </a:rPr>
              <a:t>Thanks</a:t>
            </a:r>
            <a:r>
              <a:rPr lang="de-DE" sz="4000" b="1" dirty="0" smtClean="0">
                <a:solidFill>
                  <a:srgbClr val="006699"/>
                </a:solidFill>
              </a:rPr>
              <a:t>!</a:t>
            </a:r>
            <a:endParaRPr lang="de-AT" sz="4000" b="1" dirty="0">
              <a:solidFill>
                <a:srgbClr val="006699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765483" y="5499199"/>
            <a:ext cx="3990195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Florian Amlinger</a:t>
            </a:r>
          </a:p>
          <a:p>
            <a:pPr algn="ctr"/>
            <a:r>
              <a:rPr lang="de-DE" sz="2800" b="1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eu100ngo@gmail.com</a:t>
            </a:r>
          </a:p>
          <a:p>
            <a:pPr algn="ctr"/>
            <a:r>
              <a:rPr lang="de-DE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www.eu100ngo.net</a:t>
            </a:r>
            <a:endParaRPr lang="en-GB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</a:t>
            </a:r>
            <a:r>
              <a:rPr lang="de-AT" sz="28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</a:t>
            </a:r>
            <a:r>
              <a:rPr lang="de-AT" sz="2800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FertReg</a:t>
            </a:r>
            <a:r>
              <a:rPr lang="de-AT" sz="28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de-AT" sz="2800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</a:t>
            </a:r>
            <a:r>
              <a:rPr lang="de-AT" sz="28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br>
              <a:rPr lang="de-AT" sz="28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28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Digestate Quality </a:t>
            </a:r>
            <a:r>
              <a:rPr lang="de-AT" sz="2800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</a:t>
            </a:r>
            <a:endParaRPr lang="de-AT" sz="2800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2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EC19C5-2AE5-423D-8A12-E93ED32C1A92}" type="slidenum">
              <a:rPr lang="de-DE" altLang="en-US" sz="120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en-US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1" y="945926"/>
          <a:ext cx="9150557" cy="5938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399"/>
                <a:gridCol w="1655379"/>
                <a:gridCol w="266582"/>
                <a:gridCol w="2104805"/>
                <a:gridCol w="1923392"/>
              </a:tblGrid>
              <a:tr h="120863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4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SOLID</a:t>
                      </a:r>
                      <a:r>
                        <a:rPr lang="en-GB" sz="2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ORG. FERTILISER</a:t>
                      </a:r>
                      <a:br>
                        <a:rPr lang="en-GB" sz="2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[compost]</a:t>
                      </a:r>
                      <a:endParaRPr lang="en-GB" sz="24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SOIL </a:t>
                      </a:r>
                      <a:br>
                        <a:rPr lang="en-GB" sz="2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IMPROVER</a:t>
                      </a:r>
                      <a:br>
                        <a:rPr lang="en-GB" sz="2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[compost]</a:t>
                      </a:r>
                      <a:endParaRPr lang="en-GB" sz="24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endParaRPr lang="en-GB" sz="2400" b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4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LIQUID</a:t>
                      </a:r>
                      <a:r>
                        <a:rPr lang="en-GB" sz="2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ORG. FERTILISER</a:t>
                      </a:r>
                      <a:br>
                        <a:rPr lang="en-GB" sz="24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4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[digestate]</a:t>
                      </a:r>
                      <a:endParaRPr lang="en-GB" sz="24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</a:tr>
              <a:tr h="671465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Cd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1.5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br>
                        <a:rPr lang="en-GB" sz="2000" b="1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20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 growing medium)</a:t>
                      </a:r>
                      <a:endParaRPr lang="en-GB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1.5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35733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Cr  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6900" algn="r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	</a:t>
                      </a:r>
                      <a:r>
                        <a:rPr lang="en-GB" sz="2400" b="1" dirty="0" err="1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  <a:r>
                        <a:rPr lang="en-GB" sz="2400" b="1" baseline="30000" dirty="0" err="1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  <a:r>
                        <a:rPr lang="en-GB" sz="2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5733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Hg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5733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Ni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50  </a:t>
                      </a:r>
                      <a:r>
                        <a:rPr lang="en-GB" sz="20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(growing medium: 100)</a:t>
                      </a:r>
                      <a:endParaRPr lang="en-GB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68586" marR="68586" marT="0" marB="0" anchor="ctr"/>
                </a:tc>
              </a:tr>
              <a:tr h="335733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Pb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  <a:r>
                        <a:rPr lang="en-GB" sz="2000" b="1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(growing medium: 150)</a:t>
                      </a:r>
                      <a:endParaRPr lang="en-GB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68586" marR="68586" marT="0" marB="0" anchor="ctr"/>
                </a:tc>
              </a:tr>
              <a:tr h="335733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Cu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DECLARE</a:t>
                      </a:r>
                      <a:r>
                        <a:rPr lang="en-GB" sz="2000" b="1" baseline="0" dirty="0" smtClean="0">
                          <a:effectLst/>
                          <a:latin typeface="Calibri" panose="020F0502020204030204" pitchFamily="34" charset="0"/>
                        </a:rPr>
                        <a:t> ABOVE</a:t>
                      </a: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  200 mg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68586" marR="68586" marT="0" marB="0" anchor="ctr"/>
                </a:tc>
              </a:tr>
              <a:tr h="335733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Zn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DECLARE</a:t>
                      </a:r>
                      <a:r>
                        <a:rPr lang="en-GB" sz="2000" b="1" baseline="0" dirty="0" smtClean="0">
                          <a:effectLst/>
                          <a:latin typeface="Calibri" panose="020F0502020204030204" pitchFamily="34" charset="0"/>
                        </a:rPr>
                        <a:t> ABOVE</a:t>
                      </a: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  600 mg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68586" marR="68586" marT="0" marB="0" anchor="ctr"/>
                </a:tc>
              </a:tr>
              <a:tr h="335733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PAH</a:t>
                      </a:r>
                      <a:r>
                        <a:rPr lang="en-GB" sz="1600" baseline="-25000" dirty="0">
                          <a:effectLst/>
                        </a:rPr>
                        <a:t>16</a:t>
                      </a:r>
                      <a:r>
                        <a:rPr lang="en-GB" sz="1600" baseline="30000" dirty="0" smtClean="0">
                          <a:effectLst/>
                        </a:rPr>
                        <a:t>*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68586" marR="68586" marT="0" marB="0" anchor="ctr"/>
                </a:tc>
              </a:tr>
              <a:tr h="335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de-AT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Biuret</a:t>
                      </a:r>
                      <a:r>
                        <a:rPr lang="de-AT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</a:t>
                      </a:r>
                      <a:r>
                        <a:rPr lang="de-AT" sz="16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AT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de-AT" sz="16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de-AT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de-AT" sz="16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de-AT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de-AT" sz="16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AT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 (</a:t>
                      </a:r>
                      <a:r>
                        <a:rPr lang="en-GB" sz="1600" dirty="0" smtClean="0">
                          <a:effectLst/>
                        </a:rPr>
                        <a:t>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6" marR="68586" marT="0" marB="0" anchor="ctr"/>
                </a:tc>
              </a:tr>
              <a:tr h="335733">
                <a:tc>
                  <a:txBody>
                    <a:bodyPr/>
                    <a:lstStyle/>
                    <a:p>
                      <a:pPr marL="9525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Salmonellae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ABSENT in 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25 g 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68586" marR="68586" marT="0" marB="0" anchor="ctr"/>
                </a:tc>
              </a:tr>
              <a:tr h="335733">
                <a:tc>
                  <a:txBody>
                    <a:bodyPr/>
                    <a:lstStyle/>
                    <a:p>
                      <a:pPr marL="9525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E. coli </a:t>
                      </a:r>
                      <a:r>
                        <a:rPr lang="en-GB" sz="16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Entercoccaceae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&lt; 1000 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CFU/g </a:t>
                      </a:r>
                      <a:r>
                        <a:rPr lang="en-GB" sz="2000" b="1" dirty="0" smtClean="0">
                          <a:solidFill>
                            <a:srgbClr val="00CC66"/>
                          </a:solidFill>
                          <a:effectLst/>
                          <a:latin typeface="Calibri" panose="020F0502020204030204" pitchFamily="34" charset="0"/>
                        </a:rPr>
                        <a:t>fresh mass</a:t>
                      </a:r>
                      <a:endParaRPr lang="en-GB" sz="2000" b="1" dirty="0">
                        <a:solidFill>
                          <a:srgbClr val="00CC66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68586" marR="68586" marT="0" marB="0" anchor="ctr"/>
                </a:tc>
              </a:tr>
              <a:tr h="671465">
                <a:tc>
                  <a:txBody>
                    <a:bodyPr/>
                    <a:lstStyle/>
                    <a:p>
                      <a:pPr marL="95250" inden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500438" algn="r"/>
                          <a:tab pos="3768725" algn="r"/>
                        </a:tabLst>
                      </a:pPr>
                      <a:r>
                        <a:rPr lang="en-GB" sz="1600" dirty="0">
                          <a:effectLst/>
                        </a:rPr>
                        <a:t>Impurities (glass, metal, plastics</a:t>
                      </a:r>
                      <a:r>
                        <a:rPr lang="en-GB" sz="1600" dirty="0" smtClean="0">
                          <a:effectLst/>
                        </a:rPr>
                        <a:t>) 	in &gt; 2 mm (%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NOW:</a:t>
                      </a: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 &lt; 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0,5 % </a:t>
                      </a: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000" b="1" dirty="0" smtClean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AFTER</a:t>
                      </a:r>
                      <a:r>
                        <a:rPr lang="en-GB" sz="2000" b="1" baseline="0" dirty="0" smtClean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 8 YEARS: </a:t>
                      </a:r>
                      <a:r>
                        <a:rPr lang="en-GB" sz="2000" b="1" baseline="0" dirty="0" smtClean="0">
                          <a:effectLst/>
                          <a:latin typeface="Calibri" panose="020F0502020204030204" pitchFamily="34" charset="0"/>
                        </a:rPr>
                        <a:t>&lt; </a:t>
                      </a: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0,25 %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68586" marR="685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2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/>
          </p:cNvSpPr>
          <p:nvPr>
            <p:ph type="title" idx="4294967295"/>
          </p:nvPr>
        </p:nvSpPr>
        <p:spPr>
          <a:xfrm>
            <a:off x="1122947" y="192792"/>
            <a:ext cx="7216357" cy="617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2800" dirty="0"/>
              <a:t>„</a:t>
            </a:r>
            <a:r>
              <a:rPr lang="de-DE" sz="2800" dirty="0" err="1"/>
              <a:t>Maturity</a:t>
            </a:r>
            <a:r>
              <a:rPr lang="de-DE" sz="2800" dirty="0"/>
              <a:t>“ / „</a:t>
            </a:r>
            <a:r>
              <a:rPr lang="de-DE" sz="2800" dirty="0" err="1"/>
              <a:t>Stability</a:t>
            </a:r>
            <a:r>
              <a:rPr lang="de-DE" sz="2800" dirty="0"/>
              <a:t>“ </a:t>
            </a:r>
            <a:r>
              <a:rPr lang="de-DE" sz="2800" dirty="0" err="1"/>
              <a:t>Criteria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</a:t>
            </a:r>
            <a:endParaRPr lang="en-GB" sz="28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6213" y="1109775"/>
            <a:ext cx="8967787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u="sng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from VLACO/BE – Wim Van den </a:t>
            </a:r>
            <a:r>
              <a:rPr lang="en-US" sz="2400" u="sng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Auweele</a:t>
            </a:r>
            <a:endParaRPr lang="en-GB" sz="2000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kstvak 1"/>
          <p:cNvSpPr txBox="1"/>
          <p:nvPr/>
        </p:nvSpPr>
        <p:spPr>
          <a:xfrm>
            <a:off x="554661" y="1681275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Based</a:t>
            </a:r>
            <a:r>
              <a:rPr lang="nl-BE" sz="2000" dirty="0"/>
              <a:t> on </a:t>
            </a:r>
            <a:r>
              <a:rPr lang="nl-BE" sz="2000" b="1" u="sng" dirty="0" err="1"/>
              <a:t>historical</a:t>
            </a:r>
            <a:r>
              <a:rPr lang="nl-BE" sz="2000" b="1" u="sng" dirty="0"/>
              <a:t> dataset </a:t>
            </a:r>
            <a:r>
              <a:rPr lang="nl-BE" sz="2000" dirty="0"/>
              <a:t>of </a:t>
            </a:r>
            <a:r>
              <a:rPr lang="nl-BE" sz="2000" dirty="0" err="1"/>
              <a:t>Flemish</a:t>
            </a:r>
            <a:r>
              <a:rPr lang="nl-BE" sz="2000" dirty="0"/>
              <a:t> </a:t>
            </a:r>
            <a:r>
              <a:rPr lang="nl-BE" sz="2000" u="sng" dirty="0"/>
              <a:t>compost</a:t>
            </a:r>
            <a:r>
              <a:rPr lang="nl-BE" sz="2000" dirty="0"/>
              <a:t> samples,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correlation</a:t>
            </a:r>
            <a:r>
              <a:rPr lang="nl-BE" sz="2000" dirty="0"/>
              <a:t> </a:t>
            </a:r>
            <a:r>
              <a:rPr lang="nl-BE" sz="2000" dirty="0" err="1"/>
              <a:t>between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SHT (</a:t>
            </a:r>
            <a:r>
              <a:rPr lang="nl-BE" sz="2000" dirty="0" err="1"/>
              <a:t>Rottegrad</a:t>
            </a:r>
            <a:r>
              <a:rPr lang="nl-BE" sz="2000" dirty="0"/>
              <a:t>, </a:t>
            </a:r>
            <a:r>
              <a:rPr lang="nl-BE" sz="2000" dirty="0" err="1"/>
              <a:t>determined</a:t>
            </a:r>
            <a:r>
              <a:rPr lang="nl-BE" sz="2000" dirty="0"/>
              <a:t> at 22 ± 2 °C)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OUR (</a:t>
            </a:r>
            <a:r>
              <a:rPr lang="nl-BE" sz="2000" dirty="0" err="1"/>
              <a:t>determined</a:t>
            </a:r>
            <a:r>
              <a:rPr lang="nl-BE" sz="2000" dirty="0"/>
              <a:t> at 20 ± 2 °C) is: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6" t="55886" r="36407" b="21093"/>
          <a:stretch/>
        </p:blipFill>
        <p:spPr bwMode="auto">
          <a:xfrm>
            <a:off x="0" y="2843588"/>
            <a:ext cx="9144000" cy="385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5101388" y="2815467"/>
            <a:ext cx="1876928" cy="8421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/>
          <p:cNvSpPr/>
          <p:nvPr/>
        </p:nvSpPr>
        <p:spPr>
          <a:xfrm>
            <a:off x="2326104" y="2809310"/>
            <a:ext cx="2775283" cy="84213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94584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3999" cy="729339"/>
          </a:xfrm>
          <a:solidFill>
            <a:schemeClr val="bg1"/>
          </a:solidFill>
          <a:extLst/>
        </p:spPr>
        <p:txBody>
          <a:bodyPr/>
          <a:lstStyle/>
          <a:p>
            <a:r>
              <a:rPr lang="de-DE" sz="3200" b="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Response</a:t>
            </a:r>
            <a:endParaRPr lang="en-GB" sz="3200" b="0" dirty="0" smtClean="0">
              <a:solidFill>
                <a:srgbClr val="007E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1" y="729343"/>
            <a:ext cx="9144000" cy="22687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8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16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en-US" sz="1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growing media, bagged  </a:t>
            </a:r>
            <a:r>
              <a:rPr lang="en-US" sz="16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… 	</a:t>
            </a:r>
            <a:r>
              <a:rPr lang="en-US" sz="16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</a:t>
            </a:r>
            <a:r>
              <a:rPr lang="en-US" sz="16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compost </a:t>
            </a:r>
            <a:r>
              <a:rPr lang="en-US" sz="16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</a:t>
            </a:r>
            <a:r>
              <a:rPr lang="en-US" sz="16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 95% biomass</a:t>
            </a:r>
            <a:r>
              <a:rPr lang="en-US" sz="1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/>
            </a:r>
            <a:br>
              <a:rPr lang="en-US" sz="1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</a:br>
            <a:r>
              <a:rPr lang="en-US" sz="1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 private </a:t>
            </a:r>
            <a:r>
              <a:rPr lang="en-US" sz="16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gardening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		</a:t>
            </a:r>
            <a:r>
              <a:rPr lang="en-US" sz="16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</a:t>
            </a:r>
            <a:r>
              <a:rPr lang="en-US" sz="16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compost </a:t>
            </a:r>
            <a:r>
              <a:rPr lang="en-US" sz="16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</a:t>
            </a:r>
            <a:r>
              <a:rPr lang="en-US" sz="16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</a:t>
            </a:r>
            <a:r>
              <a:rPr lang="en-US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90</a:t>
            </a:r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</a:t>
            </a:r>
            <a:r>
              <a:rPr lang="en-US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biomass</a:t>
            </a:r>
            <a:r>
              <a:rPr lang="en-US" sz="16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6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               </a:t>
            </a:r>
            <a:r>
              <a:rPr lang="en-US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relative to standard substrate</a:t>
            </a:r>
            <a:r>
              <a:rPr lang="en-US" sz="16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6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Cress 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Lepidium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sativum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&amp; Chinese cabbage </a:t>
            </a:r>
            <a:r>
              <a:rPr lang="en-US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rassica </a:t>
            </a:r>
            <a:r>
              <a:rPr lang="en-US" sz="1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rapa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ssp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chinensis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0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 &amp; </a:t>
            </a:r>
            <a:r>
              <a:rPr lang="en-US" sz="20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LOSED </a:t>
            </a:r>
            <a:r>
              <a:rPr lang="en-US" sz="20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 </a:t>
            </a:r>
            <a:r>
              <a:rPr lang="en-US" sz="20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EST: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Fully mature Compost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 100% performance in both tests</a:t>
            </a:r>
            <a:endParaRPr lang="en-US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20000"/>
              </a:lnSpc>
              <a:spcBef>
                <a:spcPct val="80000"/>
              </a:spcBef>
              <a:buClr>
                <a:schemeClr val="accent1"/>
              </a:buClr>
              <a:buSzPct val="70000"/>
            </a:pPr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743" y="5165246"/>
            <a:ext cx="2821256" cy="1692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5246"/>
            <a:ext cx="6322742" cy="1692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383" y="2998137"/>
            <a:ext cx="3233617" cy="2167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2998138"/>
            <a:ext cx="3074276" cy="2167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074276" y="2998137"/>
            <a:ext cx="2836106" cy="216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80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/>
          </p:cNvSpPr>
          <p:nvPr>
            <p:ph type="title" idx="4294967295"/>
          </p:nvPr>
        </p:nvSpPr>
        <p:spPr>
          <a:xfrm>
            <a:off x="1594884" y="0"/>
            <a:ext cx="4746765" cy="985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2800" b="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</a:t>
            </a:r>
            <a:r>
              <a:rPr lang="en-US" sz="2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</a:t>
            </a:r>
            <a:r>
              <a:rPr lang="en-US" sz="2800" b="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br>
              <a:rPr lang="en-US" sz="2800" b="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Windrow composting</a:t>
            </a:r>
            <a:endParaRPr lang="en-GB" sz="2800" b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59" name="Rectangle 3"/>
          <p:cNvSpPr>
            <a:spLocks noGrp="1"/>
          </p:cNvSpPr>
          <p:nvPr>
            <p:ph type="body" idx="4294967295"/>
          </p:nvPr>
        </p:nvSpPr>
        <p:spPr>
          <a:xfrm>
            <a:off x="623455" y="985421"/>
            <a:ext cx="8229600" cy="2164400"/>
          </a:xfrm>
        </p:spPr>
        <p:txBody>
          <a:bodyPr/>
          <a:lstStyle/>
          <a:p>
            <a:r>
              <a:rPr lang="en-US" sz="20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Minimum bulky/structure material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BIO-WASTE</a:t>
            </a:r>
          </a:p>
          <a:p>
            <a:pPr lvl="1"/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en-US" sz="18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4487" lvl="1" indent="0">
              <a:buNone/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85838" lvl="2">
              <a:spcBef>
                <a:spcPts val="1200"/>
              </a:spcBef>
            </a:pPr>
            <a:r>
              <a:rPr lang="de-AT" sz="1500" dirty="0" err="1" smtClean="0"/>
              <a:t>Bulk</a:t>
            </a:r>
            <a:r>
              <a:rPr lang="de-AT" sz="1500" dirty="0" smtClean="0"/>
              <a:t> </a:t>
            </a:r>
            <a:r>
              <a:rPr lang="de-AT" sz="1500" dirty="0" err="1" smtClean="0"/>
              <a:t>density</a:t>
            </a:r>
            <a:r>
              <a:rPr lang="de-AT" sz="1500" dirty="0" smtClean="0"/>
              <a:t> Bio-</a:t>
            </a:r>
            <a:r>
              <a:rPr lang="de-AT" sz="1500" dirty="0" err="1" smtClean="0"/>
              <a:t>waste</a:t>
            </a:r>
            <a:r>
              <a:rPr lang="de-AT" sz="1500" dirty="0" smtClean="0"/>
              <a:t> URBAN:  ~ 0,75 t/m³.</a:t>
            </a:r>
          </a:p>
          <a:p>
            <a:pPr marL="985838" lvl="2"/>
            <a:r>
              <a:rPr lang="de-AT" sz="1500" dirty="0" err="1"/>
              <a:t>Bulk</a:t>
            </a:r>
            <a:r>
              <a:rPr lang="de-AT" sz="1500" dirty="0"/>
              <a:t> </a:t>
            </a:r>
            <a:r>
              <a:rPr lang="de-AT" sz="1500" dirty="0" err="1"/>
              <a:t>density</a:t>
            </a:r>
            <a:r>
              <a:rPr lang="de-AT" sz="1500" dirty="0"/>
              <a:t> </a:t>
            </a:r>
            <a:r>
              <a:rPr lang="de-AT" sz="1500" dirty="0" smtClean="0"/>
              <a:t>Bio-</a:t>
            </a:r>
            <a:r>
              <a:rPr lang="de-AT" sz="1500" dirty="0" err="1" smtClean="0"/>
              <a:t>waste</a:t>
            </a:r>
            <a:r>
              <a:rPr lang="de-AT" sz="1500" dirty="0" smtClean="0"/>
              <a:t> RURAL:    ~ 0,5 t/m³</a:t>
            </a:r>
          </a:p>
          <a:p>
            <a:pPr marL="985838" lvl="2"/>
            <a:r>
              <a:rPr lang="de-AT" sz="1500" dirty="0" smtClean="0"/>
              <a:t>Volume </a:t>
            </a:r>
            <a:r>
              <a:rPr lang="de-AT" sz="1500" dirty="0" err="1" smtClean="0"/>
              <a:t>reduction</a:t>
            </a:r>
            <a:r>
              <a:rPr lang="de-AT" sz="1500" dirty="0" smtClean="0"/>
              <a:t> </a:t>
            </a:r>
            <a:r>
              <a:rPr lang="de-AT" sz="1500" dirty="0" err="1" smtClean="0"/>
              <a:t>composting</a:t>
            </a:r>
            <a:r>
              <a:rPr lang="de-AT" sz="1500" dirty="0" smtClean="0"/>
              <a:t>:  </a:t>
            </a:r>
            <a:r>
              <a:rPr lang="de-AT" sz="1500" dirty="0"/>
              <a:t>ca. </a:t>
            </a:r>
            <a:r>
              <a:rPr lang="de-AT" sz="1500" dirty="0" smtClean="0"/>
              <a:t>~ 40 – 70 %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925494"/>
              </p:ext>
            </p:extLst>
          </p:nvPr>
        </p:nvGraphicFramePr>
        <p:xfrm>
          <a:off x="1042464" y="1725414"/>
          <a:ext cx="6949629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611"/>
                <a:gridCol w="3338359"/>
                <a:gridCol w="1898659"/>
              </a:tblGrid>
              <a:tr h="410962">
                <a:tc>
                  <a:txBody>
                    <a:bodyPr/>
                    <a:lstStyle/>
                    <a:p>
                      <a:r>
                        <a:rPr lang="de-AT" sz="1600" dirty="0" smtClean="0"/>
                        <a:t>Origin </a:t>
                      </a:r>
                      <a:r>
                        <a:rPr lang="de-AT" sz="1600" dirty="0" err="1" smtClean="0"/>
                        <a:t>of</a:t>
                      </a:r>
                      <a:r>
                        <a:rPr lang="de-AT" sz="1600" dirty="0" smtClean="0"/>
                        <a:t> </a:t>
                      </a:r>
                      <a:br>
                        <a:rPr lang="de-AT" sz="1600" dirty="0" smtClean="0"/>
                      </a:br>
                      <a:r>
                        <a:rPr lang="de-AT" sz="2000" b="0" dirty="0" smtClean="0">
                          <a:solidFill>
                            <a:srgbClr val="007E3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Bio-</a:t>
                      </a:r>
                      <a:r>
                        <a:rPr lang="de-AT" sz="2000" b="0" dirty="0" err="1" smtClean="0">
                          <a:solidFill>
                            <a:srgbClr val="007E3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waste</a:t>
                      </a:r>
                      <a:endParaRPr lang="de-AT" sz="1800" b="0" dirty="0">
                        <a:solidFill>
                          <a:srgbClr val="007E3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Min % </a:t>
                      </a:r>
                      <a:r>
                        <a:rPr lang="de-AT" sz="1800" b="0" dirty="0" err="1" smtClean="0">
                          <a:solidFill>
                            <a:srgbClr val="007E3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shredded</a:t>
                      </a:r>
                      <a:r>
                        <a:rPr lang="de-AT" sz="1800" b="0" dirty="0" smtClean="0">
                          <a:solidFill>
                            <a:srgbClr val="007E3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de-AT" sz="1800" b="0" dirty="0" err="1" smtClean="0">
                          <a:solidFill>
                            <a:srgbClr val="007E3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wood</a:t>
                      </a:r>
                      <a:r>
                        <a:rPr lang="de-AT" sz="1600" dirty="0" smtClean="0"/>
                        <a:t> </a:t>
                      </a:r>
                      <a:br>
                        <a:rPr lang="de-AT" sz="1600" dirty="0" smtClean="0"/>
                      </a:br>
                      <a:r>
                        <a:rPr lang="de-AT" sz="1600" dirty="0" smtClean="0"/>
                        <a:t>per</a:t>
                      </a:r>
                      <a:r>
                        <a:rPr lang="de-AT" sz="1600" baseline="0" dirty="0" smtClean="0"/>
                        <a:t> </a:t>
                      </a:r>
                      <a:r>
                        <a:rPr lang="de-AT" sz="1600" baseline="0" dirty="0" err="1" smtClean="0"/>
                        <a:t>year</a:t>
                      </a:r>
                      <a:endParaRPr lang="de-AT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err="1" smtClean="0"/>
                        <a:t>By</a:t>
                      </a:r>
                      <a:r>
                        <a:rPr lang="de-AT" sz="1600" dirty="0" smtClean="0"/>
                        <a:t> Volume (v/v)</a:t>
                      </a:r>
                      <a:endParaRPr lang="de-AT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8097">
                <a:tc>
                  <a:txBody>
                    <a:bodyPr/>
                    <a:lstStyle/>
                    <a:p>
                      <a:r>
                        <a:rPr lang="de-AT" sz="1600" dirty="0" smtClean="0"/>
                        <a:t>RURAL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15% + </a:t>
                      </a:r>
                      <a:r>
                        <a:rPr lang="de-AT" sz="1600" dirty="0" err="1" smtClean="0"/>
                        <a:t>oversize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screenings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1 : 0,5</a:t>
                      </a:r>
                      <a:endParaRPr lang="de-AT" sz="1600" dirty="0"/>
                    </a:p>
                  </a:txBody>
                  <a:tcPr anchor="ctr"/>
                </a:tc>
              </a:tr>
              <a:tr h="238097">
                <a:tc>
                  <a:txBody>
                    <a:bodyPr/>
                    <a:lstStyle/>
                    <a:p>
                      <a:r>
                        <a:rPr lang="de-AT" sz="1600" dirty="0" smtClean="0"/>
                        <a:t>URBAN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25% + </a:t>
                      </a:r>
                      <a:r>
                        <a:rPr lang="de-AT" sz="1600" dirty="0" err="1" smtClean="0"/>
                        <a:t>oversize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screenings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1 : 1</a:t>
                      </a:r>
                      <a:endParaRPr lang="de-AT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87217"/>
              </p:ext>
            </p:extLst>
          </p:nvPr>
        </p:nvGraphicFramePr>
        <p:xfrm>
          <a:off x="999617" y="4399420"/>
          <a:ext cx="694962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609"/>
                <a:gridCol w="2357361"/>
                <a:gridCol w="1898659"/>
              </a:tblGrid>
              <a:tr h="3023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 </a:t>
                      </a:r>
                      <a:r>
                        <a:rPr lang="de-AT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A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r>
                        <a:rPr lang="de-A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material</a:t>
                      </a:r>
                      <a:endParaRPr lang="de-A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BB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Min % </a:t>
                      </a:r>
                      <a:r>
                        <a:rPr lang="de-AT" sz="1600" dirty="0" err="1" smtClean="0"/>
                        <a:t>structure</a:t>
                      </a:r>
                      <a:r>
                        <a:rPr lang="de-AT" sz="1600" baseline="0" dirty="0" smtClean="0"/>
                        <a:t> material </a:t>
                      </a:r>
                      <a:r>
                        <a:rPr lang="de-AT" sz="1600" baseline="0" dirty="0" err="1" smtClean="0"/>
                        <a:t>By</a:t>
                      </a:r>
                      <a:r>
                        <a:rPr lang="de-AT" sz="1600" baseline="0" dirty="0" smtClean="0"/>
                        <a:t> MASS</a:t>
                      </a:r>
                      <a:endParaRPr lang="de-AT" sz="1600" dirty="0"/>
                    </a:p>
                  </a:txBody>
                  <a:tcPr>
                    <a:solidFill>
                      <a:srgbClr val="FFBB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err="1" smtClean="0"/>
                        <a:t>By</a:t>
                      </a:r>
                      <a:r>
                        <a:rPr lang="de-AT" sz="1600" dirty="0" smtClean="0"/>
                        <a:t> VOLUME</a:t>
                      </a:r>
                      <a:endParaRPr lang="de-AT" sz="1600" dirty="0"/>
                    </a:p>
                  </a:txBody>
                  <a:tcPr>
                    <a:solidFill>
                      <a:srgbClr val="FFBB57"/>
                    </a:solidFill>
                  </a:tcPr>
                </a:tc>
              </a:tr>
              <a:tr h="193636">
                <a:tc>
                  <a:txBody>
                    <a:bodyPr/>
                    <a:lstStyle/>
                    <a:p>
                      <a:r>
                        <a:rPr lang="de-AT" sz="1600" dirty="0" smtClean="0"/>
                        <a:t>STRAW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20%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1 : 2,5 – 3</a:t>
                      </a:r>
                      <a:endParaRPr lang="de-AT" sz="1600" dirty="0"/>
                    </a:p>
                  </a:txBody>
                  <a:tcPr anchor="ctr"/>
                </a:tc>
              </a:tr>
              <a:tr h="302391">
                <a:tc>
                  <a:txBody>
                    <a:bodyPr/>
                    <a:lstStyle/>
                    <a:p>
                      <a:r>
                        <a:rPr lang="de-AT" sz="1600" dirty="0" smtClean="0"/>
                        <a:t>SHREDDED</a:t>
                      </a:r>
                      <a:r>
                        <a:rPr lang="de-AT" sz="1600" baseline="0" dirty="0" smtClean="0"/>
                        <a:t> WOOD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30%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1 : 1,5 – 2</a:t>
                      </a:r>
                      <a:endParaRPr lang="de-AT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 bwMode="auto">
          <a:xfrm>
            <a:off x="623455" y="4013860"/>
            <a:ext cx="8229600" cy="284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anose="05000000000000000000" pitchFamily="2" charset="2"/>
              <a:buChar char="l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 smtClean="0">
                <a:solidFill>
                  <a:srgbClr val="A26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SEWAGE SLUDGE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4487" lvl="1" indent="0">
              <a:buNone/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4487" lvl="1" indent="0">
              <a:buNone/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85838" lvl="2">
              <a:spcBef>
                <a:spcPts val="1200"/>
              </a:spcBef>
            </a:pPr>
            <a:r>
              <a:rPr lang="de-AT" sz="1500" dirty="0" err="1"/>
              <a:t>Bulk</a:t>
            </a:r>
            <a:r>
              <a:rPr lang="de-AT" sz="1500" dirty="0"/>
              <a:t> </a:t>
            </a:r>
            <a:r>
              <a:rPr lang="de-AT" sz="1500" dirty="0" err="1"/>
              <a:t>density</a:t>
            </a:r>
            <a:r>
              <a:rPr lang="de-AT" sz="1500" dirty="0"/>
              <a:t> </a:t>
            </a:r>
            <a:r>
              <a:rPr lang="de-AT" sz="1500" dirty="0" err="1" smtClean="0"/>
              <a:t>shredded</a:t>
            </a:r>
            <a:r>
              <a:rPr lang="de-AT" sz="1500" dirty="0" smtClean="0"/>
              <a:t> </a:t>
            </a:r>
            <a:r>
              <a:rPr lang="de-AT" sz="1500" dirty="0" err="1"/>
              <a:t>wood</a:t>
            </a:r>
            <a:r>
              <a:rPr lang="de-AT" sz="1500" dirty="0"/>
              <a:t>:  0,25 - 0,35 t/m³.</a:t>
            </a:r>
          </a:p>
          <a:p>
            <a:pPr marL="985838" lvl="2"/>
            <a:r>
              <a:rPr lang="de-AT" sz="1500" dirty="0" err="1"/>
              <a:t>Bulk</a:t>
            </a:r>
            <a:r>
              <a:rPr lang="de-AT" sz="1500" dirty="0"/>
              <a:t> </a:t>
            </a:r>
            <a:r>
              <a:rPr lang="de-AT" sz="1500" dirty="0" err="1"/>
              <a:t>density</a:t>
            </a:r>
            <a:r>
              <a:rPr lang="de-AT" sz="1500" dirty="0"/>
              <a:t> </a:t>
            </a:r>
            <a:r>
              <a:rPr lang="de-AT" sz="1500" dirty="0" err="1"/>
              <a:t>Sewage</a:t>
            </a:r>
            <a:r>
              <a:rPr lang="de-AT" sz="1500" dirty="0"/>
              <a:t> </a:t>
            </a:r>
            <a:r>
              <a:rPr lang="de-AT" sz="1500" dirty="0" err="1"/>
              <a:t>sludge</a:t>
            </a:r>
            <a:r>
              <a:rPr lang="de-AT" sz="1500" dirty="0"/>
              <a:t>:    0,8 – 1,0 t/m³</a:t>
            </a:r>
          </a:p>
          <a:p>
            <a:pPr marL="985838" lvl="2"/>
            <a:r>
              <a:rPr lang="de-AT" sz="1500" dirty="0"/>
              <a:t>Volume </a:t>
            </a:r>
            <a:r>
              <a:rPr lang="de-AT" sz="1500" dirty="0" err="1"/>
              <a:t>reduction</a:t>
            </a:r>
            <a:r>
              <a:rPr lang="de-AT" sz="1500" dirty="0"/>
              <a:t> </a:t>
            </a:r>
            <a:r>
              <a:rPr lang="de-AT" sz="1500" dirty="0" err="1"/>
              <a:t>composting</a:t>
            </a:r>
            <a:r>
              <a:rPr lang="de-AT" sz="1500" dirty="0"/>
              <a:t>:  ca. ~ 50 %</a:t>
            </a:r>
          </a:p>
          <a:p>
            <a:pPr lvl="1"/>
            <a:endParaRPr lang="en-US" sz="1800" dirty="0" smtClean="0">
              <a:solidFill>
                <a:srgbClr val="A26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78" y="121382"/>
            <a:ext cx="1406599" cy="14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94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</a:t>
            </a:r>
            <a:r>
              <a:rPr lang="en-US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</a:t>
            </a:r>
            <a:r>
              <a:rPr lang="en-US" b="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</a:t>
            </a:r>
            <a:r>
              <a:rPr lang="en-US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Windrow </a:t>
            </a:r>
            <a:r>
              <a:rPr lang="en-US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composting</a:t>
            </a:r>
            <a:r>
              <a:rPr lang="de-AT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AT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2400" b="0" dirty="0" err="1" smtClean="0">
                <a:solidFill>
                  <a:srgbClr val="A2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Windrow</a:t>
            </a:r>
            <a:r>
              <a:rPr lang="de-AT" sz="2400" b="0" dirty="0" smtClean="0">
                <a:solidFill>
                  <a:srgbClr val="A2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Size &amp; </a:t>
            </a:r>
            <a:r>
              <a:rPr lang="de-AT" sz="2400" b="0" dirty="0" err="1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Turning</a:t>
            </a:r>
            <a:r>
              <a:rPr lang="de-AT" sz="2400" b="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400" b="0" dirty="0" err="1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</a:t>
            </a:r>
            <a:endParaRPr lang="de-AT" sz="2400" dirty="0">
              <a:solidFill>
                <a:srgbClr val="007E39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28B8E-3BCB-4F13-B3A6-7BBA8371B504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632801"/>
              </p:ext>
            </p:extLst>
          </p:nvPr>
        </p:nvGraphicFramePr>
        <p:xfrm>
          <a:off x="122831" y="2218330"/>
          <a:ext cx="88301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315"/>
                <a:gridCol w="1314315"/>
                <a:gridCol w="1027251"/>
                <a:gridCol w="1284607"/>
                <a:gridCol w="1850143"/>
                <a:gridCol w="203946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Height</a:t>
                      </a:r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E3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Cross </a:t>
                      </a:r>
                      <a:r>
                        <a:rPr lang="de-AT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Section</a:t>
                      </a:r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E3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Width</a:t>
                      </a:r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E3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Turnings</a:t>
                      </a:r>
                      <a:r>
                        <a:rPr lang="de-AT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br>
                        <a:rPr lang="de-AT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de-AT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week</a:t>
                      </a:r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E3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sz="18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Minimum</a:t>
                      </a:r>
                      <a:br>
                        <a:rPr lang="de-AT" sz="18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de-AT" sz="18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rotting time</a:t>
                      </a:r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E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E39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solidFill>
                            <a:srgbClr val="CC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Bio-</a:t>
                      </a:r>
                      <a:r>
                        <a:rPr lang="de-AT" sz="1800" dirty="0" err="1" smtClean="0">
                          <a:solidFill>
                            <a:srgbClr val="CC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Waste</a:t>
                      </a:r>
                      <a:endParaRPr lang="de-AT" sz="1800" dirty="0">
                        <a:solidFill>
                          <a:srgbClr val="CC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7E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err="1" smtClean="0">
                          <a:solidFill>
                            <a:srgbClr val="FFFDE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Sewage</a:t>
                      </a:r>
                      <a:r>
                        <a:rPr lang="de-AT" sz="1800" dirty="0" smtClean="0">
                          <a:solidFill>
                            <a:srgbClr val="FFFDE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de-AT" sz="1800" dirty="0" err="1" smtClean="0">
                          <a:solidFill>
                            <a:srgbClr val="FFFDE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Sludge</a:t>
                      </a:r>
                      <a:endParaRPr lang="de-AT" sz="1800" dirty="0">
                        <a:solidFill>
                          <a:srgbClr val="FFFDE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A26000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 1,5 m</a:t>
                      </a:r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b="0" i="0" u="none" strike="noStrike" kern="1200" baseline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 m³/m </a:t>
                      </a:r>
                      <a:endParaRPr lang="de-AT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m</a:t>
                      </a:r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2 -5</a:t>
                      </a:r>
                      <a:endParaRPr lang="de-A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solidFill>
                            <a:srgbClr val="007E3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de-AT" sz="1800" dirty="0">
                        <a:solidFill>
                          <a:srgbClr val="007E3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solidFill>
                            <a:srgbClr val="A26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de-AT" sz="1800" dirty="0">
                        <a:solidFill>
                          <a:srgbClr val="A26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1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solidFill>
                            <a:srgbClr val="007E3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de-AT" sz="1800" dirty="0">
                        <a:solidFill>
                          <a:srgbClr val="007E3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solidFill>
                            <a:srgbClr val="A26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de-AT" sz="1800" dirty="0">
                        <a:solidFill>
                          <a:srgbClr val="A26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</a:tr>
              <a:tr h="13458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 smtClean="0"/>
                        <a:t>1,5 – 1,8 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3 - 4 m³/m </a:t>
                      </a:r>
                      <a:endParaRPr lang="de-AT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3,5 m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2-5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007E39"/>
                          </a:solidFill>
                        </a:rPr>
                        <a:t>8</a:t>
                      </a:r>
                      <a:endParaRPr lang="de-AT" sz="1600" dirty="0">
                        <a:solidFill>
                          <a:srgbClr val="007E3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A26000"/>
                          </a:solidFill>
                        </a:rPr>
                        <a:t>9</a:t>
                      </a:r>
                      <a:endParaRPr lang="de-AT" sz="1600" dirty="0">
                        <a:solidFill>
                          <a:srgbClr val="A26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1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007E39"/>
                          </a:solidFill>
                        </a:rPr>
                        <a:t>10</a:t>
                      </a:r>
                      <a:endParaRPr lang="de-AT" sz="1600" dirty="0">
                        <a:solidFill>
                          <a:srgbClr val="007E3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A26000"/>
                          </a:solidFill>
                        </a:rPr>
                        <a:t>12</a:t>
                      </a:r>
                      <a:endParaRPr lang="de-AT" sz="1600" dirty="0">
                        <a:solidFill>
                          <a:srgbClr val="A26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1,8 – 2,2 m</a:t>
                      </a:r>
                      <a:endParaRPr lang="de-AT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4 - 6 m³/m </a:t>
                      </a:r>
                      <a:endParaRPr lang="de-AT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4,5 m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2-5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007E39"/>
                          </a:solidFill>
                        </a:rPr>
                        <a:t>9</a:t>
                      </a:r>
                      <a:endParaRPr lang="de-AT" sz="1600" dirty="0">
                        <a:solidFill>
                          <a:srgbClr val="007E3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A26000"/>
                          </a:solidFill>
                        </a:rPr>
                        <a:t>10</a:t>
                      </a:r>
                      <a:endParaRPr lang="de-AT" sz="1600" dirty="0">
                        <a:solidFill>
                          <a:srgbClr val="A26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1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err="1" smtClean="0">
                          <a:solidFill>
                            <a:srgbClr val="007E39"/>
                          </a:solidFill>
                        </a:rPr>
                        <a:t>only</a:t>
                      </a:r>
                      <a:r>
                        <a:rPr lang="de-AT" sz="1600" dirty="0" smtClean="0">
                          <a:solidFill>
                            <a:srgbClr val="007E39"/>
                          </a:solidFill>
                        </a:rPr>
                        <a:t> </a:t>
                      </a:r>
                      <a:r>
                        <a:rPr lang="de-AT" sz="1600" dirty="0" err="1" smtClean="0">
                          <a:solidFill>
                            <a:srgbClr val="007E39"/>
                          </a:solidFill>
                        </a:rPr>
                        <a:t>with</a:t>
                      </a:r>
                      <a:r>
                        <a:rPr lang="de-AT" sz="1600" dirty="0" smtClean="0">
                          <a:solidFill>
                            <a:srgbClr val="007E39"/>
                          </a:solidFill>
                        </a:rPr>
                        <a:t> </a:t>
                      </a:r>
                      <a:r>
                        <a:rPr lang="de-AT" sz="1600" dirty="0" err="1" smtClean="0">
                          <a:solidFill>
                            <a:srgbClr val="007E39"/>
                          </a:solidFill>
                        </a:rPr>
                        <a:t>aeration</a:t>
                      </a:r>
                      <a:endParaRPr lang="de-AT" sz="1600" dirty="0">
                        <a:solidFill>
                          <a:srgbClr val="007E3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err="1" smtClean="0">
                          <a:solidFill>
                            <a:srgbClr val="A26000"/>
                          </a:solidFill>
                        </a:rPr>
                        <a:t>only</a:t>
                      </a:r>
                      <a:r>
                        <a:rPr lang="de-AT" sz="1600" dirty="0" smtClean="0">
                          <a:solidFill>
                            <a:srgbClr val="A26000"/>
                          </a:solidFill>
                        </a:rPr>
                        <a:t> </a:t>
                      </a:r>
                      <a:r>
                        <a:rPr lang="de-AT" sz="1600" dirty="0" err="1" smtClean="0">
                          <a:solidFill>
                            <a:srgbClr val="A26000"/>
                          </a:solidFill>
                        </a:rPr>
                        <a:t>with</a:t>
                      </a:r>
                      <a:r>
                        <a:rPr lang="de-AT" sz="1600" dirty="0" smtClean="0">
                          <a:solidFill>
                            <a:srgbClr val="A26000"/>
                          </a:solidFill>
                        </a:rPr>
                        <a:t> </a:t>
                      </a:r>
                      <a:r>
                        <a:rPr lang="de-AT" sz="1600" dirty="0" err="1" smtClean="0">
                          <a:solidFill>
                            <a:srgbClr val="A26000"/>
                          </a:solidFill>
                        </a:rPr>
                        <a:t>aeration</a:t>
                      </a:r>
                      <a:endParaRPr lang="de-AT" sz="1600" dirty="0">
                        <a:solidFill>
                          <a:srgbClr val="A26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2,2 – 2,5 m</a:t>
                      </a:r>
                      <a:endParaRPr lang="de-AT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6 - 7,5 m³/m </a:t>
                      </a:r>
                      <a:endParaRPr lang="de-AT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5 m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2-5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007E39"/>
                          </a:solidFill>
                        </a:rPr>
                        <a:t>10</a:t>
                      </a:r>
                      <a:endParaRPr lang="de-AT" sz="1600" dirty="0">
                        <a:solidFill>
                          <a:srgbClr val="007E3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err="1" smtClean="0">
                          <a:solidFill>
                            <a:srgbClr val="A26000"/>
                          </a:solidFill>
                        </a:rPr>
                        <a:t>only</a:t>
                      </a:r>
                      <a:r>
                        <a:rPr lang="de-AT" sz="1600" dirty="0" smtClean="0">
                          <a:solidFill>
                            <a:srgbClr val="A26000"/>
                          </a:solidFill>
                        </a:rPr>
                        <a:t> </a:t>
                      </a:r>
                      <a:r>
                        <a:rPr lang="de-AT" sz="1600" dirty="0" err="1" smtClean="0">
                          <a:solidFill>
                            <a:srgbClr val="A26000"/>
                          </a:solidFill>
                        </a:rPr>
                        <a:t>with</a:t>
                      </a:r>
                      <a:r>
                        <a:rPr lang="de-AT" sz="1600" dirty="0" smtClean="0">
                          <a:solidFill>
                            <a:srgbClr val="A26000"/>
                          </a:solidFill>
                        </a:rPr>
                        <a:t> </a:t>
                      </a:r>
                      <a:r>
                        <a:rPr lang="de-AT" sz="1600" dirty="0" err="1" smtClean="0">
                          <a:solidFill>
                            <a:srgbClr val="A26000"/>
                          </a:solidFill>
                        </a:rPr>
                        <a:t>aeration</a:t>
                      </a:r>
                      <a:endParaRPr lang="de-AT" sz="1600" dirty="0">
                        <a:solidFill>
                          <a:srgbClr val="A26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1</a:t>
                      </a:r>
                      <a:endParaRPr lang="de-A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err="1" smtClean="0">
                          <a:solidFill>
                            <a:srgbClr val="007E39"/>
                          </a:solidFill>
                        </a:rPr>
                        <a:t>only</a:t>
                      </a:r>
                      <a:r>
                        <a:rPr lang="de-AT" sz="1600" dirty="0" smtClean="0">
                          <a:solidFill>
                            <a:srgbClr val="007E39"/>
                          </a:solidFill>
                        </a:rPr>
                        <a:t> </a:t>
                      </a:r>
                      <a:r>
                        <a:rPr lang="de-AT" sz="1600" dirty="0" err="1" smtClean="0">
                          <a:solidFill>
                            <a:srgbClr val="007E39"/>
                          </a:solidFill>
                        </a:rPr>
                        <a:t>with</a:t>
                      </a:r>
                      <a:r>
                        <a:rPr lang="de-AT" sz="1600" dirty="0" smtClean="0">
                          <a:solidFill>
                            <a:srgbClr val="007E39"/>
                          </a:solidFill>
                        </a:rPr>
                        <a:t> </a:t>
                      </a:r>
                      <a:r>
                        <a:rPr lang="de-AT" sz="1600" dirty="0" err="1" smtClean="0">
                          <a:solidFill>
                            <a:srgbClr val="007E39"/>
                          </a:solidFill>
                        </a:rPr>
                        <a:t>aeration</a:t>
                      </a:r>
                      <a:endParaRPr lang="de-AT" sz="1600" dirty="0">
                        <a:solidFill>
                          <a:srgbClr val="007E3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err="1" smtClean="0">
                          <a:solidFill>
                            <a:srgbClr val="A26000"/>
                          </a:solidFill>
                        </a:rPr>
                        <a:t>only</a:t>
                      </a:r>
                      <a:r>
                        <a:rPr lang="de-AT" sz="1600" dirty="0" smtClean="0">
                          <a:solidFill>
                            <a:srgbClr val="A26000"/>
                          </a:solidFill>
                        </a:rPr>
                        <a:t> </a:t>
                      </a:r>
                      <a:r>
                        <a:rPr lang="de-AT" sz="1600" dirty="0" err="1" smtClean="0">
                          <a:solidFill>
                            <a:srgbClr val="A26000"/>
                          </a:solidFill>
                        </a:rPr>
                        <a:t>with</a:t>
                      </a:r>
                      <a:r>
                        <a:rPr lang="de-AT" sz="1600" dirty="0" smtClean="0">
                          <a:solidFill>
                            <a:srgbClr val="A26000"/>
                          </a:solidFill>
                        </a:rPr>
                        <a:t> </a:t>
                      </a:r>
                      <a:r>
                        <a:rPr lang="de-AT" sz="1600" dirty="0" err="1" smtClean="0">
                          <a:solidFill>
                            <a:srgbClr val="A26000"/>
                          </a:solidFill>
                        </a:rPr>
                        <a:t>aeration</a:t>
                      </a:r>
                      <a:endParaRPr lang="de-AT" sz="1600" dirty="0">
                        <a:solidFill>
                          <a:srgbClr val="A26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 bwMode="auto">
          <a:xfrm>
            <a:off x="477671" y="1578303"/>
            <a:ext cx="7778561" cy="64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anose="05000000000000000000" pitchFamily="2" charset="2"/>
              <a:buChar char="l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BIO-WASTE 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</a:t>
            </a:r>
            <a:r>
              <a:rPr lang="en-US" sz="2400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A26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SEWAGE SLUDGE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Composting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1" y="1028248"/>
            <a:ext cx="1194152" cy="12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446314"/>
          </a:xfrm>
          <a:solidFill>
            <a:schemeClr val="bg1"/>
          </a:solidFill>
        </p:spPr>
        <p:txBody>
          <a:bodyPr/>
          <a:lstStyle/>
          <a:p>
            <a:r>
              <a:rPr lang="de-AT" sz="2400" dirty="0" smtClean="0">
                <a:solidFill>
                  <a:srgbClr val="EE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de-AT" sz="2400" dirty="0" err="1" smtClean="0">
                <a:solidFill>
                  <a:srgbClr val="EE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</a:t>
            </a:r>
            <a:r>
              <a:rPr lang="de-AT" sz="2400" dirty="0" smtClean="0">
                <a:solidFill>
                  <a:srgbClr val="EE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400" dirty="0" err="1" smtClean="0">
                <a:solidFill>
                  <a:srgbClr val="EE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Ordinance</a:t>
            </a:r>
            <a:r>
              <a:rPr lang="de-AT" sz="2400" dirty="0" smtClean="0">
                <a:solidFill>
                  <a:srgbClr val="EE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de-AT" sz="2400" dirty="0" smtClean="0"/>
              <a:t>Quality </a:t>
            </a:r>
            <a:r>
              <a:rPr lang="de-AT" sz="2400" dirty="0" err="1" smtClean="0"/>
              <a:t>Criteria</a:t>
            </a:r>
            <a:r>
              <a:rPr lang="de-AT" sz="2400" dirty="0" smtClean="0"/>
              <a:t>: </a:t>
            </a:r>
            <a:r>
              <a:rPr lang="de-AT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 Values</a:t>
            </a:r>
            <a:endParaRPr lang="de-AT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2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EC19C5-2AE5-423D-8A12-E93ED32C1A92}" type="slidenum">
              <a:rPr lang="de-DE" altLang="en-US" sz="120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en-US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766930"/>
              </p:ext>
            </p:extLst>
          </p:nvPr>
        </p:nvGraphicFramePr>
        <p:xfrm>
          <a:off x="-1" y="446315"/>
          <a:ext cx="9144000" cy="5898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9868"/>
                <a:gridCol w="2137437"/>
                <a:gridCol w="2007810"/>
                <a:gridCol w="2138885"/>
              </a:tblGrid>
              <a:tr h="89529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Class</a:t>
                      </a:r>
                      <a:r>
                        <a:rPr lang="en-GB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A+</a:t>
                      </a:r>
                      <a:br>
                        <a:rPr lang="en-GB" sz="20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ORGANIC </a:t>
                      </a:r>
                      <a:br>
                        <a:rPr lang="en-GB" sz="1800" b="1" kern="1200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FARMING</a:t>
                      </a:r>
                      <a:endParaRPr lang="en-GB" sz="1800" b="1" kern="1200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Class</a:t>
                      </a:r>
                      <a:r>
                        <a:rPr lang="en-GB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</a:t>
                      </a:r>
                      <a:br>
                        <a:rPr lang="en-GB" sz="20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 /</a:t>
                      </a:r>
                      <a:r>
                        <a:rPr lang="en-GB" sz="18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GENERAL</a:t>
                      </a:r>
                      <a:br>
                        <a:rPr lang="en-GB" sz="18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FARMING</a:t>
                      </a:r>
                      <a:endParaRPr lang="en-GB" sz="18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Class</a:t>
                      </a:r>
                      <a:r>
                        <a:rPr lang="en-GB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</a:t>
                      </a:r>
                      <a:br>
                        <a:rPr lang="en-GB" sz="20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NON FOOD</a:t>
                      </a:r>
                      <a:endParaRPr lang="en-GB" sz="2000" b="1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5"/>
                    </a:solidFill>
                  </a:tcPr>
                </a:tc>
              </a:tr>
              <a:tr h="402499">
                <a:tc gridSpan="4">
                  <a:txBody>
                    <a:bodyPr/>
                    <a:lstStyle/>
                    <a:p>
                      <a:pPr marL="9525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Compost from </a:t>
                      </a:r>
                      <a:r>
                        <a:rPr lang="en-GB" sz="2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SOURCE SEPARATED BIO-WASTE</a:t>
                      </a:r>
                      <a:endParaRPr lang="en-GB" sz="2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rgbClr val="B1F5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endParaRPr lang="en-GB" sz="2000" b="1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402499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Cd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  <a:endParaRPr lang="en-GB" sz="2000" b="1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52196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Cr  </a:t>
                      </a:r>
                      <a:r>
                        <a:rPr lang="en-GB" sz="160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GB" sz="1600" dirty="0" err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CrVI</a:t>
                      </a:r>
                      <a:r>
                        <a:rPr lang="en-GB" sz="160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)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6900" algn="r"/>
                        </a:tabLst>
                      </a:pPr>
                      <a:r>
                        <a:rPr lang="en-GB" sz="2000" b="1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70 </a:t>
                      </a:r>
                      <a:r>
                        <a:rPr lang="en-GB" sz="2000" b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(0)</a:t>
                      </a:r>
                      <a:endParaRPr lang="en-GB" sz="20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70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6900" algn="r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250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52196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Hg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0.4</a:t>
                      </a:r>
                      <a:endParaRPr lang="en-GB" sz="2000" b="1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0.7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52196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Ni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en-GB" sz="2000" b="1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60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52196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Pb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45</a:t>
                      </a:r>
                      <a:endParaRPr lang="en-GB" sz="2000" b="1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120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200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52196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Cu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70</a:t>
                      </a:r>
                      <a:endParaRPr lang="en-GB" sz="2000" b="1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150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500 (400)*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52196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Zn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200</a:t>
                      </a:r>
                      <a:endParaRPr lang="en-GB" sz="2000" b="1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500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1800</a:t>
                      </a:r>
                      <a:r>
                        <a:rPr lang="en-GB" sz="2000" b="1" baseline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(1200)*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80816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MIXED WASTE </a:t>
                      </a:r>
                      <a:r>
                        <a:rPr lang="en-GB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Compost additionally:</a:t>
                      </a:r>
                      <a:endParaRPr lang="en-GB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60053">
                <a:tc>
                  <a:txBody>
                    <a:bodyPr/>
                    <a:lstStyle/>
                    <a:p>
                      <a:pPr marL="841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PAH</a:t>
                      </a:r>
                      <a:r>
                        <a:rPr lang="en-GB" sz="1600" baseline="-25000" dirty="0" smtClean="0">
                          <a:effectLst/>
                        </a:rPr>
                        <a:t>16</a:t>
                      </a:r>
                      <a:r>
                        <a:rPr lang="en-GB" sz="1600" baseline="30000" dirty="0" smtClean="0">
                          <a:effectLst/>
                        </a:rPr>
                        <a:t>*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de-AT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52196"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AOX 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500</a:t>
                      </a:r>
                      <a:endParaRPr lang="de-AT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52196">
                <a:tc>
                  <a:txBody>
                    <a:bodyPr/>
                    <a:lstStyle/>
                    <a:p>
                      <a:pPr marL="9525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Oil based HC 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3000</a:t>
                      </a:r>
                      <a:endParaRPr lang="de-AT" sz="2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19746">
                <a:tc>
                  <a:txBody>
                    <a:bodyPr/>
                    <a:lstStyle/>
                    <a:p>
                      <a:pPr marL="95250" inden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500438" algn="r"/>
                          <a:tab pos="3768725" algn="r"/>
                        </a:tabLst>
                      </a:pPr>
                      <a:r>
                        <a:rPr lang="en-GB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PCB 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dirty="0" smtClean="0">
                          <a:effectLst/>
                        </a:rPr>
                        <a:t>mg/kg </a:t>
                      </a:r>
                      <a:r>
                        <a:rPr lang="en-GB" sz="1600" dirty="0" err="1" smtClean="0">
                          <a:effectLst/>
                        </a:rPr>
                        <a:t>d.m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19746">
                <a:tc>
                  <a:txBody>
                    <a:bodyPr/>
                    <a:lstStyle/>
                    <a:p>
                      <a:pPr marL="95250" inden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500438" algn="r"/>
                          <a:tab pos="3768725" algn="r"/>
                        </a:tabLst>
                      </a:pPr>
                      <a:r>
                        <a:rPr lang="en-GB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Dioxin (</a:t>
                      </a:r>
                      <a:r>
                        <a:rPr lang="en-GB" sz="16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ng</a:t>
                      </a:r>
                      <a:r>
                        <a:rPr lang="en-GB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Teq</a:t>
                      </a:r>
                      <a:r>
                        <a:rPr lang="en-GB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/kg </a:t>
                      </a:r>
                      <a:r>
                        <a:rPr lang="en-GB" sz="16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d.m</a:t>
                      </a:r>
                      <a:r>
                        <a:rPr lang="en-GB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461656" y="6332022"/>
            <a:ext cx="568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*</a:t>
            </a:r>
            <a:r>
              <a:rPr lang="de-AT" dirty="0" smtClean="0"/>
              <a:t> </a:t>
            </a:r>
            <a:r>
              <a:rPr lang="de-AT" sz="1600" b="1" i="1" dirty="0" err="1"/>
              <a:t>Declaration</a:t>
            </a:r>
            <a:r>
              <a:rPr lang="de-AT" sz="1600" b="1" i="1" dirty="0"/>
              <a:t> </a:t>
            </a:r>
            <a:r>
              <a:rPr lang="de-AT" sz="1600" b="1" i="1" dirty="0" err="1"/>
              <a:t>threshold</a:t>
            </a:r>
            <a:r>
              <a:rPr lang="de-AT" sz="1600" b="1" i="1" dirty="0"/>
              <a:t> </a:t>
            </a:r>
            <a:r>
              <a:rPr lang="de-AT" sz="1600" b="1" i="1" dirty="0" err="1" smtClean="0"/>
              <a:t>Cu</a:t>
            </a:r>
            <a:r>
              <a:rPr lang="de-AT" sz="1600" b="1" i="1" dirty="0" smtClean="0"/>
              <a:t> = 400 mg //  / </a:t>
            </a:r>
            <a:r>
              <a:rPr lang="de-AT" sz="1600" b="1" i="1" dirty="0" err="1" smtClean="0"/>
              <a:t>Zn</a:t>
            </a:r>
            <a:r>
              <a:rPr lang="de-AT" sz="1600" b="1" i="1" dirty="0"/>
              <a:t> </a:t>
            </a:r>
            <a:r>
              <a:rPr lang="de-AT" sz="1600" b="1" i="1" dirty="0" smtClean="0"/>
              <a:t>= 1200 mg</a:t>
            </a:r>
            <a:endParaRPr lang="de-AT" b="1" i="1" dirty="0"/>
          </a:p>
        </p:txBody>
      </p:sp>
    </p:spTree>
    <p:extLst>
      <p:ext uri="{BB962C8B-B14F-4D97-AF65-F5344CB8AC3E}">
        <p14:creationId xmlns:p14="http://schemas.microsoft.com/office/powerpoint/2010/main" val="40841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2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923D"/>
              </a:buClr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EC19C5-2AE5-423D-8A12-E93ED32C1A92}" type="slidenum">
              <a:rPr lang="de-DE" altLang="en-US" sz="120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en-US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27064"/>
              </p:ext>
            </p:extLst>
          </p:nvPr>
        </p:nvGraphicFramePr>
        <p:xfrm>
          <a:off x="-1" y="-11288"/>
          <a:ext cx="9144000" cy="6900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9868"/>
                <a:gridCol w="2062861"/>
                <a:gridCol w="1315233"/>
                <a:gridCol w="1402915"/>
                <a:gridCol w="1503123"/>
              </a:tblGrid>
              <a:tr h="8763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EE6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 </a:t>
                      </a:r>
                      <a:r>
                        <a:rPr lang="de-AT" sz="1800" dirty="0" err="1" smtClean="0">
                          <a:solidFill>
                            <a:srgbClr val="EE6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Compost</a:t>
                      </a:r>
                      <a:r>
                        <a:rPr lang="de-AT" sz="1800" dirty="0" smtClean="0">
                          <a:solidFill>
                            <a:srgbClr val="EE6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de-AT" sz="1800" dirty="0" err="1" smtClean="0">
                          <a:solidFill>
                            <a:srgbClr val="EE6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Ordinance</a:t>
                      </a:r>
                      <a:r>
                        <a:rPr lang="de-AT" sz="1800" dirty="0" smtClean="0">
                          <a:solidFill>
                            <a:srgbClr val="EE6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de-AT" sz="1800" dirty="0" smtClean="0">
                          <a:solidFill>
                            <a:srgbClr val="EE6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de-AT" sz="18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USE RELATED </a:t>
                      </a:r>
                      <a:r>
                        <a:rPr lang="de-AT" sz="1600" dirty="0" smtClean="0">
                          <a:solidFill>
                            <a:srgbClr val="0070C0"/>
                          </a:solidFill>
                        </a:rPr>
                        <a:t>Quality </a:t>
                      </a:r>
                      <a:r>
                        <a:rPr lang="de-AT" sz="1600" dirty="0" err="1" smtClean="0">
                          <a:solidFill>
                            <a:srgbClr val="0070C0"/>
                          </a:solidFill>
                        </a:rPr>
                        <a:t>Criteria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800" b="1" kern="1200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GROWING MEDIA / </a:t>
                      </a:r>
                      <a:r>
                        <a:rPr lang="en-GB" sz="1800" b="1" kern="1200" dirty="0" err="1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priv.GARDENING</a:t>
                      </a:r>
                      <a:r>
                        <a:rPr lang="en-GB" sz="1800" b="1" kern="1200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/ in</a:t>
                      </a:r>
                      <a:r>
                        <a:rPr lang="en-GB" sz="1800" b="1" kern="1200" baseline="0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BAGS</a:t>
                      </a:r>
                      <a:endParaRPr lang="en-GB" sz="1800" b="1" kern="1200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18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FARMING</a:t>
                      </a:r>
                      <a:endParaRPr lang="en-GB" sz="18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18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Landscaping</a:t>
                      </a:r>
                      <a:endParaRPr lang="en-GB" sz="2000" b="1" kern="12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1800" b="1" kern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Landfill</a:t>
                      </a:r>
                      <a:br>
                        <a:rPr lang="en-GB" sz="1800" b="1" kern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 err="1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Reclamatioln</a:t>
                      </a:r>
                      <a:endParaRPr lang="en-GB" sz="1800" b="1" kern="1200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5"/>
                    </a:solidFill>
                  </a:tcPr>
                </a:tc>
              </a:tr>
              <a:tr h="393985"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Org. Matte</a:t>
                      </a:r>
                      <a:r>
                        <a:rPr lang="en-GB" sz="16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 (% </a:t>
                      </a:r>
                      <a:r>
                        <a:rPr lang="en-GB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d.m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.)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&gt; 20</a:t>
                      </a:r>
                      <a:endParaRPr lang="en-GB" sz="2000" b="1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&gt; 20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&gt; 20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&gt; 20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44746">
                <a:tc>
                  <a:txBody>
                    <a:bodyPr/>
                    <a:lstStyle/>
                    <a:p>
                      <a:pPr marL="9525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El. Conductivity (</a:t>
                      </a:r>
                      <a:r>
                        <a:rPr lang="en-GB" sz="16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/cm)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6900" algn="r"/>
                        </a:tabLst>
                      </a:pPr>
                      <a:r>
                        <a:rPr lang="en-GB" sz="2000" b="1" kern="1200" dirty="0" smtClean="0">
                          <a:solidFill>
                            <a:srgbClr val="3399FF"/>
                          </a:solidFill>
                          <a:effectLst/>
                          <a:latin typeface="Txt"/>
                          <a:ea typeface="Times New Roman"/>
                          <a:cs typeface="Times New Roman"/>
                        </a:rPr>
                        <a:t>≤</a:t>
                      </a:r>
                      <a:r>
                        <a:rPr lang="en-GB" sz="2000" b="1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3</a:t>
                      </a:r>
                      <a:endParaRPr lang="en-GB" sz="2000" b="1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6900" algn="r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36900" algn="r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44746">
                <a:tc>
                  <a:txBody>
                    <a:bodyPr/>
                    <a:lstStyle/>
                    <a:p>
                      <a:pPr marL="95250" indent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Max. particle size (mm)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en-GB" sz="2000" b="1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44746">
                <a:tc>
                  <a:txBody>
                    <a:bodyPr/>
                    <a:lstStyle/>
                    <a:p>
                      <a:pPr marL="95250" indent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</a:t>
                      </a:r>
                      <a:r>
                        <a:rPr lang="de-DE" sz="1600" b="0" i="0" u="none" strike="noStrike" kern="1200" baseline="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Impurities &gt;2 mm</a:t>
                      </a:r>
                      <a:r>
                        <a:rPr lang="en-GB" sz="16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(% </a:t>
                      </a:r>
                      <a:r>
                        <a:rPr lang="en-GB" sz="16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d.m</a:t>
                      </a:r>
                      <a:r>
                        <a:rPr lang="en-GB" sz="16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.)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0.5</a:t>
                      </a:r>
                      <a:endParaRPr lang="en-GB" sz="2000" b="1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0.5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1.0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1.0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44746">
                <a:tc>
                  <a:txBody>
                    <a:bodyPr/>
                    <a:lstStyle/>
                    <a:p>
                      <a:pPr marL="95250" indent="0" algn="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Plastics &gt;2 mm </a:t>
                      </a:r>
                      <a:r>
                        <a:rPr lang="en-GB" sz="1600" b="0" i="1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(% </a:t>
                      </a:r>
                      <a:r>
                        <a:rPr lang="en-GB" sz="1600" b="0" i="1" kern="1200" baseline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d.m</a:t>
                      </a:r>
                      <a:r>
                        <a:rPr lang="en-GB" sz="1600" b="0" i="1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.)</a:t>
                      </a:r>
                      <a:endParaRPr lang="en-GB" sz="1600" b="0" i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 smtClean="0">
                          <a:solidFill>
                            <a:srgbClr val="33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0.2</a:t>
                      </a:r>
                      <a:endParaRPr lang="en-GB" sz="1600" b="0" i="1" dirty="0">
                        <a:solidFill>
                          <a:srgbClr val="3399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0.2</a:t>
                      </a:r>
                      <a:endParaRPr lang="en-GB" sz="1600" b="0" i="1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0.4</a:t>
                      </a:r>
                      <a:endParaRPr lang="en-GB" sz="1600" b="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0.4</a:t>
                      </a:r>
                      <a:endParaRPr lang="en-GB" sz="1600" b="0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44746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Plastics &gt;20 mm </a:t>
                      </a:r>
                      <a:r>
                        <a:rPr lang="en-GB" sz="1600" b="0" i="1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(% </a:t>
                      </a:r>
                      <a:r>
                        <a:rPr lang="en-GB" sz="1600" b="0" i="1" kern="1200" baseline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d.m</a:t>
                      </a:r>
                      <a:r>
                        <a:rPr lang="en-GB" sz="1600" b="0" i="1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.)</a:t>
                      </a:r>
                      <a:endParaRPr lang="en-GB" sz="1600" b="0" i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 smtClean="0">
                          <a:solidFill>
                            <a:srgbClr val="33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0.02</a:t>
                      </a:r>
                      <a:endParaRPr lang="en-GB" sz="1600" b="0" i="1" dirty="0">
                        <a:solidFill>
                          <a:srgbClr val="3399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0.02</a:t>
                      </a:r>
                      <a:endParaRPr lang="en-GB" sz="1600" b="0" i="1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0.04</a:t>
                      </a:r>
                      <a:endParaRPr lang="en-GB" sz="16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0.04</a:t>
                      </a:r>
                      <a:endParaRPr lang="en-GB" sz="1600" b="0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44746">
                <a:tc>
                  <a:txBody>
                    <a:bodyPr/>
                    <a:lstStyle/>
                    <a:p>
                      <a:pPr marL="95250" indent="0" algn="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Metals </a:t>
                      </a:r>
                      <a:r>
                        <a:rPr lang="en-GB" sz="1600" b="0" i="1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(% </a:t>
                      </a:r>
                      <a:r>
                        <a:rPr lang="en-GB" sz="1600" b="0" i="1" kern="1200" baseline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d.m</a:t>
                      </a:r>
                      <a:r>
                        <a:rPr lang="en-GB" sz="1600" b="0" i="1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.)</a:t>
                      </a:r>
                      <a:endParaRPr lang="en-GB" sz="1600" b="0" i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 smtClean="0">
                          <a:solidFill>
                            <a:srgbClr val="33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0.2</a:t>
                      </a:r>
                      <a:endParaRPr lang="en-GB" sz="1600" b="0" i="1" dirty="0">
                        <a:solidFill>
                          <a:srgbClr val="3399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0.2</a:t>
                      </a:r>
                      <a:endParaRPr lang="en-GB" sz="1600" b="0" i="1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16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1600" b="0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44746">
                <a:tc>
                  <a:txBody>
                    <a:bodyPr/>
                    <a:lstStyle/>
                    <a:p>
                      <a:pPr marL="95250" indent="0" algn="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Glas</a:t>
                      </a:r>
                      <a:r>
                        <a:rPr lang="en-GB" sz="1600" b="0" i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0" i="1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(% </a:t>
                      </a:r>
                      <a:r>
                        <a:rPr lang="en-GB" sz="1600" b="0" i="1" kern="1200" baseline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d.m</a:t>
                      </a:r>
                      <a:r>
                        <a:rPr lang="en-GB" sz="1600" b="0" i="1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.)</a:t>
                      </a:r>
                      <a:endParaRPr lang="en-GB" sz="1600" b="0" i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 smtClean="0">
                          <a:solidFill>
                            <a:srgbClr val="33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0.2</a:t>
                      </a:r>
                      <a:endParaRPr lang="en-GB" sz="1600" b="0" i="1" dirty="0">
                        <a:solidFill>
                          <a:srgbClr val="3399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0.2</a:t>
                      </a:r>
                      <a:endParaRPr lang="en-GB" sz="1600" b="0" i="1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16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1600" b="0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491015">
                <a:tc>
                  <a:txBody>
                    <a:bodyPr/>
                    <a:lstStyle/>
                    <a:p>
                      <a:pPr marL="95250" indent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Growth Test with “CRESS” [</a:t>
                      </a:r>
                      <a:r>
                        <a:rPr lang="en-GB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Lipidium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sativum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4810" algn="dec"/>
                        </a:tabLst>
                        <a:defRPr/>
                      </a:pPr>
                      <a:r>
                        <a:rPr lang="en-GB" sz="1600" b="0" kern="1200" dirty="0" smtClean="0">
                          <a:solidFill>
                            <a:srgbClr val="007E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Biomass</a:t>
                      </a:r>
                      <a:r>
                        <a:rPr lang="en-GB" sz="1600" b="0" kern="1200" baseline="0" dirty="0" smtClean="0">
                          <a:solidFill>
                            <a:srgbClr val="007E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[% of standard substrate]</a:t>
                      </a:r>
                      <a:endParaRPr lang="en-GB" sz="1600" b="0" kern="1200" dirty="0" smtClean="0">
                        <a:solidFill>
                          <a:srgbClr val="007E3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25574">
                <a:tc rowSpan="2"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25 </a:t>
                      </a:r>
                      <a:r>
                        <a:rPr lang="en-GB" sz="16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Vol</a:t>
                      </a:r>
                      <a:r>
                        <a:rPr lang="en-GB" sz="16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-% compost: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4746">
                <a:tc vMerge="1">
                  <a:txBody>
                    <a:bodyPr/>
                    <a:lstStyle/>
                    <a:p>
                      <a:pPr marL="95250" indent="0" algn="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&gt; 95%</a:t>
                      </a:r>
                      <a:endParaRPr lang="en-GB" sz="2000" b="1" kern="1200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344746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50 </a:t>
                      </a:r>
                      <a:r>
                        <a:rPr lang="en-GB" sz="16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Vol</a:t>
                      </a:r>
                      <a:r>
                        <a:rPr lang="en-GB" sz="16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-% compost: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&gt; 90%</a:t>
                      </a:r>
                      <a:endParaRPr lang="en-GB" sz="2000" b="1" kern="1200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</a:tr>
              <a:tr h="344746"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Viable seeds / weeds</a:t>
                      </a:r>
                    </a:p>
                  </a:txBody>
                  <a:tcPr marL="68586" marR="68586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3399FF"/>
                          </a:solidFill>
                          <a:effectLst/>
                          <a:latin typeface="Txt"/>
                          <a:ea typeface="Times New Roman"/>
                          <a:cs typeface="Times New Roman"/>
                        </a:rPr>
                        <a:t>≤ 3 / litre</a:t>
                      </a:r>
                      <a:endParaRPr lang="en-GB" sz="2000" b="1" kern="1200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</a:tr>
              <a:tr h="344746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Salmonellae</a:t>
                      </a:r>
                    </a:p>
                  </a:txBody>
                  <a:tcPr marL="68586" marR="6858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  <a:endParaRPr lang="en-GB" sz="2000" b="1" kern="1200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</a:p>
                  </a:txBody>
                  <a:tcPr marL="68586" marR="68586" marT="0" marB="0" anchor="ctr"/>
                </a:tc>
              </a:tr>
              <a:tr h="460327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Pathogenic </a:t>
                      </a:r>
                      <a:r>
                        <a:rPr lang="en-GB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E.coli</a:t>
                      </a:r>
                      <a:endParaRPr lang="en-GB" sz="1600" b="1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6" marR="6858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  <a:endParaRPr lang="en-GB" sz="2000" b="1" kern="1200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in play / sport grounds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</a:tr>
              <a:tr h="420128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Campylobacter</a:t>
                      </a:r>
                    </a:p>
                  </a:txBody>
                  <a:tcPr marL="68586" marR="6858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  <a:endParaRPr lang="en-GB" sz="2000" b="1" kern="1200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</a:p>
                  </a:txBody>
                  <a:tcPr marL="68586" marR="68586" marT="0" marB="0" anchor="ctr"/>
                </a:tc>
              </a:tr>
              <a:tr h="441293">
                <a:tc>
                  <a:txBody>
                    <a:bodyPr/>
                    <a:lstStyle/>
                    <a:p>
                      <a:pPr marL="9525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Listeria sp.</a:t>
                      </a:r>
                    </a:p>
                  </a:txBody>
                  <a:tcPr marL="68586" marR="6858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3399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none</a:t>
                      </a:r>
                      <a:endParaRPr lang="en-GB" sz="2000" b="1" kern="1200" dirty="0">
                        <a:solidFill>
                          <a:srgbClr val="3399FF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4810" algn="dec"/>
                        </a:tabLst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--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1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zwerk">
  <a:themeElements>
    <a:clrScheme name="Netzwe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zwe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etzwe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zwe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1528</Words>
  <Application>Microsoft Office PowerPoint</Application>
  <PresentationFormat>Bildschirmpräsentation (4:3)</PresentationFormat>
  <Paragraphs>437</Paragraphs>
  <Slides>22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6" baseType="lpstr">
      <vt:lpstr>Arial Unicode MS</vt:lpstr>
      <vt:lpstr>ＭＳ Ｐゴシック</vt:lpstr>
      <vt:lpstr>Arial</vt:lpstr>
      <vt:lpstr>Arial Black</vt:lpstr>
      <vt:lpstr>Berlin Sans FB</vt:lpstr>
      <vt:lpstr>Calibri</vt:lpstr>
      <vt:lpstr>Calibri Light</vt:lpstr>
      <vt:lpstr>Franklin Gothic Medium</vt:lpstr>
      <vt:lpstr>Symbol</vt:lpstr>
      <vt:lpstr>Times New Roman</vt:lpstr>
      <vt:lpstr>Txt</vt:lpstr>
      <vt:lpstr>Wingdings</vt:lpstr>
      <vt:lpstr>Netzwerk</vt:lpstr>
      <vt:lpstr>Folie</vt:lpstr>
      <vt:lpstr>Compost Workshop Estonia - 6 October 2017</vt:lpstr>
      <vt:lpstr>Draft EU FertReg - Compost / Digestate Quality Criteria</vt:lpstr>
      <vt:lpstr>Draft EU FertReg - Compost / Digestate Quality Criteria</vt:lpstr>
      <vt:lpstr>„Maturity“ / „Stability“ Criteria for COMPOST</vt:lpstr>
      <vt:lpstr>Plant Response</vt:lpstr>
      <vt:lpstr>Minimum STANDARDS for  Open Windrow composting</vt:lpstr>
      <vt:lpstr>Minimum STANDARDS for Open Windrow composting Windrow Size &amp; Turning Frequency</vt:lpstr>
      <vt:lpstr>AT Compost Ordinance / Quality Criteria: LIMIT Values</vt:lpstr>
      <vt:lpstr>PowerPoint-Präsentation</vt:lpstr>
      <vt:lpstr>Kompostimise õppepäev:          … kuidas mõista komposti kvaliteeti?</vt:lpstr>
      <vt:lpstr>FLEXIBLE Time –Temperature profile for composting – as required e.g. in Austria</vt:lpstr>
      <vt:lpstr>PowerPoint-Präsentation</vt:lpstr>
      <vt:lpstr>Use of ABP in Biogas/Compost (roughly separated into 4 groups)</vt:lpstr>
      <vt:lpstr>National Implementation of the ABPR</vt:lpstr>
      <vt:lpstr>PowerPoint-Präsentation</vt:lpstr>
      <vt:lpstr>PowerPoint-Präsentation</vt:lpstr>
      <vt:lpstr>Treatment of Catering Waste in Biogas Plants</vt:lpstr>
      <vt:lpstr>Hygiene Aspects in Process Management</vt:lpstr>
      <vt:lpstr>PowerPoint-Präsentation</vt:lpstr>
      <vt:lpstr>PowerPoint-Präsentation</vt:lpstr>
      <vt:lpstr>International QAS for compost  http://eu100ngo.net/qas/ 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Schools Network Meeting</dc:title>
  <dc:creator>F. Amlinger</dc:creator>
  <cp:lastModifiedBy>Admin</cp:lastModifiedBy>
  <cp:revision>807</cp:revision>
  <cp:lastPrinted>2017-05-14T18:54:37Z</cp:lastPrinted>
  <dcterms:created xsi:type="dcterms:W3CDTF">2012-01-18T18:26:48Z</dcterms:created>
  <dcterms:modified xsi:type="dcterms:W3CDTF">2017-12-11T09:53:32Z</dcterms:modified>
</cp:coreProperties>
</file>