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umayr Nicole (LAD4)" initials="NN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AEE5"/>
    <a:srgbClr val="599096"/>
    <a:srgbClr val="E0A9C8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D108-62EB-442E-81A5-EE506A143032}" type="datetimeFigureOut">
              <a:rPr lang="de-AT" smtClean="0"/>
              <a:t>21.03.2018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EC54-276A-4869-94BF-F2C36597B98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800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D108-62EB-442E-81A5-EE506A143032}" type="datetimeFigureOut">
              <a:rPr lang="de-AT" smtClean="0"/>
              <a:t>21.03.2018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EC54-276A-4869-94BF-F2C36597B98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272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D108-62EB-442E-81A5-EE506A143032}" type="datetimeFigureOut">
              <a:rPr lang="de-AT" smtClean="0"/>
              <a:t>21.03.2018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EC54-276A-4869-94BF-F2C36597B98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452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D108-62EB-442E-81A5-EE506A143032}" type="datetimeFigureOut">
              <a:rPr lang="de-AT" smtClean="0"/>
              <a:t>21.03.2018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EC54-276A-4869-94BF-F2C36597B98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834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D108-62EB-442E-81A5-EE506A143032}" type="datetimeFigureOut">
              <a:rPr lang="de-AT" smtClean="0"/>
              <a:t>21.03.2018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EC54-276A-4869-94BF-F2C36597B98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772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D108-62EB-442E-81A5-EE506A143032}" type="datetimeFigureOut">
              <a:rPr lang="de-AT" smtClean="0"/>
              <a:t>21.03.2018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EC54-276A-4869-94BF-F2C36597B98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017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D108-62EB-442E-81A5-EE506A143032}" type="datetimeFigureOut">
              <a:rPr lang="de-AT" smtClean="0"/>
              <a:t>21.03.2018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EC54-276A-4869-94BF-F2C36597B98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171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D108-62EB-442E-81A5-EE506A143032}" type="datetimeFigureOut">
              <a:rPr lang="de-AT" smtClean="0"/>
              <a:t>21.03.2018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EC54-276A-4869-94BF-F2C36597B98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496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D108-62EB-442E-81A5-EE506A143032}" type="datetimeFigureOut">
              <a:rPr lang="de-AT" smtClean="0"/>
              <a:t>21.03.2018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EC54-276A-4869-94BF-F2C36597B98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591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D108-62EB-442E-81A5-EE506A143032}" type="datetimeFigureOut">
              <a:rPr lang="de-AT" smtClean="0"/>
              <a:t>21.03.2018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EC54-276A-4869-94BF-F2C36597B98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759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D108-62EB-442E-81A5-EE506A143032}" type="datetimeFigureOut">
              <a:rPr lang="de-AT" smtClean="0"/>
              <a:t>21.03.2018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EC54-276A-4869-94BF-F2C36597B98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472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5D108-62EB-442E-81A5-EE506A143032}" type="datetimeFigureOut">
              <a:rPr lang="de-AT" smtClean="0"/>
              <a:t>21.03.2018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BEC54-276A-4869-94BF-F2C36597B98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49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>
          <a:xfrm>
            <a:off x="-9000" y="5176859"/>
            <a:ext cx="9152097" cy="2452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11"/>
          <p:cNvCxnSpPr/>
          <p:nvPr/>
        </p:nvCxnSpPr>
        <p:spPr>
          <a:xfrm>
            <a:off x="1" y="659238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1" y="6567637"/>
            <a:ext cx="9143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Spolufinancováno</a:t>
            </a:r>
            <a:r>
              <a:rPr lang="de-AT" sz="11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cs-CZ" sz="11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z prostředků Evropského fondu</a:t>
            </a:r>
            <a:r>
              <a:rPr lang="de-AT" sz="11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pro</a:t>
            </a:r>
            <a:r>
              <a:rPr lang="cs-CZ" sz="11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regionální rozvoj</a:t>
            </a:r>
            <a:endParaRPr lang="de-DE" sz="11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0" y="1067760"/>
            <a:ext cx="4211960" cy="407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47" y="200339"/>
            <a:ext cx="686556" cy="68655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923928" y="405117"/>
            <a:ext cx="5219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</a:t>
            </a:r>
            <a:r>
              <a:rPr lang="cs-CZ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zaměřený na posílení  výzkumu, technologického rozvoje a inovací</a:t>
            </a:r>
            <a:endParaRPr lang="de-DE" sz="12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1" name="Gerade Verbindung mit Pfeil 20"/>
          <p:cNvCxnSpPr>
            <a:stCxn id="4" idx="3"/>
            <a:endCxn id="5" idx="1"/>
          </p:cNvCxnSpPr>
          <p:nvPr/>
        </p:nvCxnSpPr>
        <p:spPr>
          <a:xfrm>
            <a:off x="2972603" y="543617"/>
            <a:ext cx="9513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5"/>
          <p:cNvSpPr txBox="1"/>
          <p:nvPr/>
        </p:nvSpPr>
        <p:spPr>
          <a:xfrm>
            <a:off x="3183511" y="5689850"/>
            <a:ext cx="2664296" cy="61947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 partnera</a:t>
            </a:r>
          </a:p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(nižší nebo užší než vlajka EU</a:t>
            </a:r>
            <a:r>
              <a:rPr lang="de-AT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de-AT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feld 5"/>
          <p:cNvSpPr txBox="1"/>
          <p:nvPr/>
        </p:nvSpPr>
        <p:spPr>
          <a:xfrm>
            <a:off x="5905283" y="5689850"/>
            <a:ext cx="2664296" cy="61947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  partnera</a:t>
            </a:r>
            <a:endParaRPr lang="de-DE" sz="1400" i="1" dirty="0" smtClean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(nižší nebo užší než vlajka EU)</a:t>
            </a:r>
            <a:endParaRPr lang="de-AT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439808" y="2636912"/>
            <a:ext cx="1332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prostor pro grafiku</a:t>
            </a:r>
            <a:endParaRPr lang="de-DE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588224" y="5145615"/>
            <a:ext cx="2554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i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www.at-cz.eu/XXX  </a:t>
            </a:r>
            <a:endParaRPr lang="de-DE" sz="1400" b="1" i="1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4237389" y="2751340"/>
            <a:ext cx="4905708" cy="2394276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4248474" y="1052737"/>
            <a:ext cx="4895527" cy="1598706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itel 1"/>
          <p:cNvSpPr txBox="1">
            <a:spLocks/>
          </p:cNvSpPr>
          <p:nvPr/>
        </p:nvSpPr>
        <p:spPr>
          <a:xfrm>
            <a:off x="4237389" y="1095957"/>
            <a:ext cx="49320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cs-CZ" sz="3200" b="1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ZKRATKA PROJEKTU</a:t>
            </a:r>
            <a:r>
              <a:rPr lang="de-AT" sz="3200" b="1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AT" sz="3200" b="1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800" b="1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ČÍSLO PROJEKTU</a:t>
            </a:r>
            <a:endParaRPr lang="de-AT" sz="3600" b="1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Untertitel 2"/>
          <p:cNvSpPr txBox="1">
            <a:spLocks/>
          </p:cNvSpPr>
          <p:nvPr/>
        </p:nvSpPr>
        <p:spPr>
          <a:xfrm>
            <a:off x="4515659" y="2996951"/>
            <a:ext cx="4320480" cy="18722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de-AT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cs-CZ" sz="2400" dirty="0" err="1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lavní</a:t>
            </a:r>
            <a:r>
              <a:rPr lang="cs-CZ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cíl projektu</a:t>
            </a:r>
            <a:endParaRPr lang="de-AT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 err="1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</a:t>
            </a:r>
            <a:r>
              <a:rPr lang="cs-CZ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čný </a:t>
            </a:r>
            <a:r>
              <a:rPr lang="cs-CZ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popis </a:t>
            </a:r>
            <a:r>
              <a:rPr lang="cs-CZ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projektu</a:t>
            </a:r>
            <a:endParaRPr lang="de-DE" sz="2400" dirty="0" smtClean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de-AT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sz="2400" dirty="0" smtClean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 err="1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Podpora</a:t>
            </a:r>
            <a:r>
              <a:rPr lang="de-DE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EFR</a:t>
            </a:r>
            <a:r>
              <a:rPr lang="cs-CZ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de-AT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de-DE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eurech</a:t>
            </a:r>
            <a:r>
              <a:rPr lang="de-DE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Doba trvání </a:t>
            </a:r>
            <a:r>
              <a:rPr lang="cs-CZ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projektu</a:t>
            </a: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7" y="58962"/>
            <a:ext cx="209073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94" y="5499522"/>
            <a:ext cx="12255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76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-9000" y="5176859"/>
            <a:ext cx="9153000" cy="2452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4237389" y="2751340"/>
            <a:ext cx="4905708" cy="239427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248474" y="1067759"/>
            <a:ext cx="4895527" cy="158368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237389" y="1095957"/>
            <a:ext cx="49320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cs-CZ" sz="3200" b="1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ZKRATKA PROJEKTU</a:t>
            </a:r>
            <a:r>
              <a:rPr lang="de-AT" sz="32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AT" sz="32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800" b="1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ČÍSLO PROJEKTU</a:t>
            </a:r>
            <a:endParaRPr lang="de-AT" sz="3600" b="1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4515659" y="2996951"/>
            <a:ext cx="4320480" cy="18722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de-AT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lavní cíl projektu</a:t>
            </a:r>
            <a:endParaRPr lang="de-AT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 err="1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čný popis projektu</a:t>
            </a:r>
            <a:endParaRPr lang="de-DE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de-AT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 err="1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Podpora</a:t>
            </a: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EFR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de-AT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eurech</a:t>
            </a: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Doba trvání projektu</a:t>
            </a: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endParaRPr lang="de-AT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1" y="659238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444208" y="5145615"/>
            <a:ext cx="2698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i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www.at-cz.eu/XXX  </a:t>
            </a:r>
            <a:endParaRPr lang="de-DE" sz="1400" b="1" i="1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691680" y="6567637"/>
            <a:ext cx="5472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Spolufinancováno</a:t>
            </a:r>
            <a:r>
              <a:rPr lang="de-AT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cs-CZ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z prostředků Evropského fondu</a:t>
            </a:r>
            <a:r>
              <a:rPr lang="de-AT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pro</a:t>
            </a:r>
            <a:r>
              <a:rPr lang="cs-CZ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regionální rozvoj</a:t>
            </a:r>
            <a:endParaRPr lang="de-DE" sz="11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47" y="200339"/>
            <a:ext cx="686556" cy="68655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851920" y="405117"/>
            <a:ext cx="5291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</a:t>
            </a:r>
            <a:r>
              <a:rPr lang="cs-CZ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zaměřený na posílení  výzkumu, technologického rozvoje a inovací</a:t>
            </a:r>
            <a:endParaRPr lang="de-DE" sz="12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1" name="Gerade Verbindung mit Pfeil 20"/>
          <p:cNvCxnSpPr>
            <a:stCxn id="4" idx="3"/>
            <a:endCxn id="5" idx="1"/>
          </p:cNvCxnSpPr>
          <p:nvPr/>
        </p:nvCxnSpPr>
        <p:spPr>
          <a:xfrm>
            <a:off x="2972603" y="543617"/>
            <a:ext cx="87931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7759"/>
            <a:ext cx="4248472" cy="407785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3984"/>
            <a:ext cx="209073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feld 5"/>
          <p:cNvSpPr txBox="1"/>
          <p:nvPr/>
        </p:nvSpPr>
        <p:spPr>
          <a:xfrm>
            <a:off x="3183511" y="5689850"/>
            <a:ext cx="2664296" cy="61947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 partnera</a:t>
            </a:r>
          </a:p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(nižší nebo užší než vlajka EU</a:t>
            </a:r>
            <a:r>
              <a:rPr lang="de-AT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de-AT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feld 5"/>
          <p:cNvSpPr txBox="1"/>
          <p:nvPr/>
        </p:nvSpPr>
        <p:spPr>
          <a:xfrm>
            <a:off x="5905283" y="5689850"/>
            <a:ext cx="2664296" cy="61947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  partnera</a:t>
            </a:r>
            <a:endParaRPr lang="de-DE" sz="1400" i="1" dirty="0" smtClean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(nižší nebo užší než vlajka EU)</a:t>
            </a:r>
            <a:endParaRPr lang="de-AT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94" y="5499522"/>
            <a:ext cx="12255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1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/>
        </p:nvCxnSpPr>
        <p:spPr>
          <a:xfrm>
            <a:off x="1" y="659238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1691680" y="6592385"/>
            <a:ext cx="5472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Spolufinancováno</a:t>
            </a:r>
            <a:r>
              <a:rPr lang="de-AT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cs-CZ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z prostředků Evropského fondu</a:t>
            </a:r>
            <a:r>
              <a:rPr lang="de-AT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pro</a:t>
            </a:r>
            <a:r>
              <a:rPr lang="cs-CZ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regionální rozvoj</a:t>
            </a:r>
            <a:endParaRPr lang="de-DE" sz="11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0" y="1067760"/>
            <a:ext cx="4211960" cy="407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847807" y="396164"/>
            <a:ext cx="329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</a:t>
            </a:r>
            <a:r>
              <a:rPr lang="cs-CZ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zaměřený na životní prostředí a zdroje</a:t>
            </a:r>
            <a:endParaRPr lang="de-DE" sz="12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1" name="Gerade Verbindung mit Pfeil 20"/>
          <p:cNvCxnSpPr>
            <a:stCxn id="1026" idx="3"/>
            <a:endCxn id="5" idx="1"/>
          </p:cNvCxnSpPr>
          <p:nvPr/>
        </p:nvCxnSpPr>
        <p:spPr>
          <a:xfrm flipV="1">
            <a:off x="2981985" y="534664"/>
            <a:ext cx="2865822" cy="89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439808" y="2636912"/>
            <a:ext cx="1332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prostor pro grafiku</a:t>
            </a:r>
            <a:endParaRPr lang="de-DE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G:\Verwaltungsbehoerde\2014-2020\Publicity\LOGO\Icons\Priorität 2 Umwelt und Ressourc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59" y="143605"/>
            <a:ext cx="800026" cy="80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hteck 18"/>
          <p:cNvSpPr/>
          <p:nvPr/>
        </p:nvSpPr>
        <p:spPr>
          <a:xfrm>
            <a:off x="4237389" y="2751340"/>
            <a:ext cx="4906611" cy="239427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4248474" y="1067759"/>
            <a:ext cx="4895527" cy="158368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itel 1"/>
          <p:cNvSpPr txBox="1">
            <a:spLocks/>
          </p:cNvSpPr>
          <p:nvPr/>
        </p:nvSpPr>
        <p:spPr>
          <a:xfrm>
            <a:off x="4237389" y="1095957"/>
            <a:ext cx="49320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cs-CZ" sz="3200" b="1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ZKRATKA PROJEKTU</a:t>
            </a:r>
            <a:r>
              <a:rPr lang="de-AT" sz="32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AT" sz="32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800" b="1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ČÍSLO PROJEKTU</a:t>
            </a:r>
            <a:endParaRPr lang="de-AT" sz="3600" b="1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Untertitel 2"/>
          <p:cNvSpPr txBox="1">
            <a:spLocks/>
          </p:cNvSpPr>
          <p:nvPr/>
        </p:nvSpPr>
        <p:spPr>
          <a:xfrm>
            <a:off x="4515659" y="2996951"/>
            <a:ext cx="4320480" cy="18722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de-AT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lavní cíl projektu</a:t>
            </a:r>
            <a:endParaRPr lang="de-AT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 err="1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čný popis projektu</a:t>
            </a:r>
            <a:endParaRPr lang="de-DE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de-AT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 err="1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Podpora</a:t>
            </a: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EFR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de-AT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eurech</a:t>
            </a: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Doba trvání projektu</a:t>
            </a: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endParaRPr lang="de-AT" dirty="0"/>
          </a:p>
        </p:txBody>
      </p:sp>
      <p:sp>
        <p:nvSpPr>
          <p:cNvPr id="29" name="Rechteck 28"/>
          <p:cNvSpPr/>
          <p:nvPr/>
        </p:nvSpPr>
        <p:spPr>
          <a:xfrm>
            <a:off x="-9000" y="5176859"/>
            <a:ext cx="9153000" cy="2452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6372200" y="5162490"/>
            <a:ext cx="2829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i="1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www.at-cz.eu/XXX  </a:t>
            </a:r>
            <a:endParaRPr lang="de-DE" sz="1400" b="1" i="1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2" y="73985"/>
            <a:ext cx="209073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feld 5"/>
          <p:cNvSpPr txBox="1"/>
          <p:nvPr/>
        </p:nvSpPr>
        <p:spPr>
          <a:xfrm>
            <a:off x="3183511" y="5689850"/>
            <a:ext cx="2664296" cy="61947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 partnera</a:t>
            </a:r>
          </a:p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(nižší nebo užší než vlajka EU</a:t>
            </a:r>
            <a:r>
              <a:rPr lang="de-AT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de-AT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feld 5"/>
          <p:cNvSpPr txBox="1"/>
          <p:nvPr/>
        </p:nvSpPr>
        <p:spPr>
          <a:xfrm>
            <a:off x="5905283" y="5689850"/>
            <a:ext cx="2664296" cy="61947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  partnera</a:t>
            </a:r>
            <a:endParaRPr lang="de-DE" sz="1400" i="1" dirty="0" smtClean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(nižší nebo užší než vlajka EU)</a:t>
            </a:r>
            <a:endParaRPr lang="de-AT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94" y="5499522"/>
            <a:ext cx="12255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97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>
          <a:xfrm>
            <a:off x="-9000" y="5176859"/>
            <a:ext cx="9162002" cy="2452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11"/>
          <p:cNvCxnSpPr/>
          <p:nvPr/>
        </p:nvCxnSpPr>
        <p:spPr>
          <a:xfrm>
            <a:off x="1" y="659238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516216" y="5145615"/>
            <a:ext cx="2627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i="1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www.at-cz.eu/XXX  </a:t>
            </a:r>
            <a:endParaRPr lang="de-DE" sz="1400" b="1" i="1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691680" y="6567637"/>
            <a:ext cx="5472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Spolufinancováno</a:t>
            </a:r>
            <a:r>
              <a:rPr lang="de-AT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cs-CZ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z prostředků Evropského fondu</a:t>
            </a:r>
            <a:r>
              <a:rPr lang="de-AT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pro</a:t>
            </a:r>
            <a:r>
              <a:rPr lang="cs-CZ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regionální rozvoj</a:t>
            </a:r>
            <a:endParaRPr lang="de-DE" sz="11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724128" y="405116"/>
            <a:ext cx="3413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</a:t>
            </a:r>
            <a:r>
              <a:rPr lang="cs-CZ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zaměřený na životní prostředí a zdroje</a:t>
            </a:r>
            <a:endParaRPr lang="de-DE" sz="12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3046337" y="543618"/>
            <a:ext cx="26777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:\Verwaltungsbehoerde\2014-2020\Publicity\LOGO\Icons\Priorität 2 Umwelt und Ressourc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59" y="143605"/>
            <a:ext cx="800026" cy="80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0" y="1067761"/>
            <a:ext cx="4240299" cy="4077854"/>
          </a:xfrm>
          <a:prstGeom prst="rect">
            <a:avLst/>
          </a:prstGeom>
        </p:spPr>
      </p:pic>
      <p:sp>
        <p:nvSpPr>
          <p:cNvPr id="31" name="Rechteck 30"/>
          <p:cNvSpPr/>
          <p:nvPr/>
        </p:nvSpPr>
        <p:spPr>
          <a:xfrm>
            <a:off x="4237389" y="2751340"/>
            <a:ext cx="4906611" cy="239427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4237390" y="1067759"/>
            <a:ext cx="4906612" cy="158368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itel 1"/>
          <p:cNvSpPr txBox="1">
            <a:spLocks/>
          </p:cNvSpPr>
          <p:nvPr/>
        </p:nvSpPr>
        <p:spPr>
          <a:xfrm>
            <a:off x="4237389" y="1095957"/>
            <a:ext cx="49320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cs-CZ" sz="3200" b="1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ZKRATKA PROJEKTU</a:t>
            </a:r>
            <a:r>
              <a:rPr lang="de-AT" sz="32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AT" sz="32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800" b="1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ČÍSLO PROJEKTU</a:t>
            </a:r>
            <a:endParaRPr lang="de-AT" sz="3600" b="1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Untertitel 2"/>
          <p:cNvSpPr txBox="1">
            <a:spLocks/>
          </p:cNvSpPr>
          <p:nvPr/>
        </p:nvSpPr>
        <p:spPr>
          <a:xfrm>
            <a:off x="4515659" y="2996951"/>
            <a:ext cx="4320480" cy="18722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de-AT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lavní cíl projektu</a:t>
            </a:r>
            <a:endParaRPr lang="de-AT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 err="1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čný popis projektu</a:t>
            </a:r>
            <a:endParaRPr lang="de-DE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de-AT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 err="1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Podpora</a:t>
            </a: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EFR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de-AT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eurech</a:t>
            </a: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Doba trvání projektu</a:t>
            </a: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endParaRPr lang="de-A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2" y="46730"/>
            <a:ext cx="209073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feld 5"/>
          <p:cNvSpPr txBox="1"/>
          <p:nvPr/>
        </p:nvSpPr>
        <p:spPr>
          <a:xfrm>
            <a:off x="3183511" y="5689850"/>
            <a:ext cx="2664296" cy="61947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 partnera</a:t>
            </a:r>
          </a:p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(nižší nebo užší než vlajka EU</a:t>
            </a:r>
            <a:r>
              <a:rPr lang="de-AT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de-AT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feld 5"/>
          <p:cNvSpPr txBox="1"/>
          <p:nvPr/>
        </p:nvSpPr>
        <p:spPr>
          <a:xfrm>
            <a:off x="5905283" y="5689850"/>
            <a:ext cx="2664296" cy="61947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  partnera</a:t>
            </a:r>
            <a:endParaRPr lang="de-DE" sz="1400" i="1" dirty="0" smtClean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(nižší nebo užší než vlajka EU)</a:t>
            </a:r>
            <a:endParaRPr lang="de-AT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94" y="5499522"/>
            <a:ext cx="12255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7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>
          <a:xfrm>
            <a:off x="-9000" y="5176859"/>
            <a:ext cx="9162002" cy="245288"/>
          </a:xfrm>
          <a:prstGeom prst="rect">
            <a:avLst/>
          </a:prstGeom>
          <a:solidFill>
            <a:srgbClr val="E0A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11"/>
          <p:cNvCxnSpPr/>
          <p:nvPr/>
        </p:nvCxnSpPr>
        <p:spPr>
          <a:xfrm>
            <a:off x="1" y="659238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300192" y="5145615"/>
            <a:ext cx="2843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www.at-cz.eu/XXX  </a:t>
            </a:r>
            <a:endParaRPr lang="de-DE" sz="1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691680" y="6567637"/>
            <a:ext cx="5472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Spolufinancováno</a:t>
            </a:r>
            <a:r>
              <a:rPr lang="de-AT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cs-CZ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z prostředků Evropského fondu</a:t>
            </a:r>
            <a:r>
              <a:rPr lang="de-AT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pro</a:t>
            </a:r>
            <a:r>
              <a:rPr lang="cs-CZ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regionální rozvoj</a:t>
            </a:r>
            <a:endParaRPr lang="de-DE" sz="11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847807" y="405114"/>
            <a:ext cx="3116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</a:t>
            </a:r>
            <a:r>
              <a:rPr lang="cs-CZ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zaměřený na rozvoj lidských zdrojů</a:t>
            </a:r>
            <a:endParaRPr lang="de-DE" sz="12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1" name="Gerade Verbindung mit Pfeil 20"/>
          <p:cNvCxnSpPr>
            <a:stCxn id="3" idx="3"/>
            <a:endCxn id="5" idx="1"/>
          </p:cNvCxnSpPr>
          <p:nvPr/>
        </p:nvCxnSpPr>
        <p:spPr>
          <a:xfrm flipV="1">
            <a:off x="2981985" y="543614"/>
            <a:ext cx="2865822" cy="1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G:\Verwaltungsbehoerde\2014-2020\Publicity\LOGO\Icons Prioritätsachsen\Interreg_Icons Prioritätsachsen\Better education  training\negative\interreg_icon_education_neg_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60" y="143752"/>
            <a:ext cx="800025" cy="8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hteck 26"/>
          <p:cNvSpPr/>
          <p:nvPr/>
        </p:nvSpPr>
        <p:spPr>
          <a:xfrm>
            <a:off x="25429" y="1067760"/>
            <a:ext cx="4211960" cy="407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439808" y="2636912"/>
            <a:ext cx="1332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prostor pro grafiku</a:t>
            </a:r>
            <a:endParaRPr lang="de-DE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4237389" y="2751340"/>
            <a:ext cx="4906611" cy="239427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4248474" y="1067759"/>
            <a:ext cx="4895527" cy="158368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itel 1"/>
          <p:cNvSpPr txBox="1">
            <a:spLocks/>
          </p:cNvSpPr>
          <p:nvPr/>
        </p:nvSpPr>
        <p:spPr>
          <a:xfrm>
            <a:off x="4237389" y="1095957"/>
            <a:ext cx="49320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cs-CZ" sz="3200" b="1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</a:t>
            </a:r>
            <a:r>
              <a:rPr lang="de-AT" sz="3200" b="1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cs-CZ" sz="3200" b="1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</a:t>
            </a:r>
            <a:r>
              <a:rPr lang="de-AT" sz="3200" b="1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cs-CZ" sz="3200" b="1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de-AT" sz="3200" b="1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cs-CZ" sz="3200" b="1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PROJEKTU</a:t>
            </a:r>
            <a:r>
              <a:rPr lang="de-AT" sz="32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AT" sz="32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800" b="1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ČÍSLO PRO</a:t>
            </a:r>
            <a:r>
              <a:rPr lang="de-AT" sz="2800" b="1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JEKTU</a:t>
            </a:r>
            <a:endParaRPr lang="de-AT" sz="3600" b="1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Untertitel 2"/>
          <p:cNvSpPr txBox="1">
            <a:spLocks/>
          </p:cNvSpPr>
          <p:nvPr/>
        </p:nvSpPr>
        <p:spPr>
          <a:xfrm>
            <a:off x="4515659" y="2996951"/>
            <a:ext cx="4320480" cy="18722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de-AT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lavní cíl projektu</a:t>
            </a:r>
            <a:endParaRPr lang="de-AT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 err="1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čný popis projektu</a:t>
            </a:r>
            <a:endParaRPr lang="de-DE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de-AT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 err="1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Podpora</a:t>
            </a: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EFR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de-AT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eurech</a:t>
            </a: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Doba trvání projektu</a:t>
            </a: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endParaRPr lang="de-A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9" y="46727"/>
            <a:ext cx="209073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feld 5"/>
          <p:cNvSpPr txBox="1"/>
          <p:nvPr/>
        </p:nvSpPr>
        <p:spPr>
          <a:xfrm>
            <a:off x="3183511" y="5689850"/>
            <a:ext cx="2664296" cy="61947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 partnera</a:t>
            </a:r>
          </a:p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(nižší nebo užší než vlajka EU</a:t>
            </a:r>
            <a:r>
              <a:rPr lang="de-AT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de-AT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feld 5"/>
          <p:cNvSpPr txBox="1"/>
          <p:nvPr/>
        </p:nvSpPr>
        <p:spPr>
          <a:xfrm>
            <a:off x="5905283" y="5689850"/>
            <a:ext cx="2664296" cy="61947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  partnera</a:t>
            </a:r>
            <a:endParaRPr lang="de-DE" sz="1400" i="1" dirty="0" smtClean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(nižší nebo užší než vlajka EU)</a:t>
            </a:r>
            <a:endParaRPr lang="de-AT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94" y="5499522"/>
            <a:ext cx="12255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9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>
          <a:xfrm>
            <a:off x="-9000" y="5176859"/>
            <a:ext cx="9162002" cy="245288"/>
          </a:xfrm>
          <a:prstGeom prst="rect">
            <a:avLst/>
          </a:prstGeom>
          <a:solidFill>
            <a:srgbClr val="E0A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11"/>
          <p:cNvCxnSpPr/>
          <p:nvPr/>
        </p:nvCxnSpPr>
        <p:spPr>
          <a:xfrm>
            <a:off x="1" y="659238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444208" y="5145615"/>
            <a:ext cx="2699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www.at-cz.eu/XXX  </a:t>
            </a:r>
            <a:endParaRPr lang="de-DE" sz="1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691680" y="6567637"/>
            <a:ext cx="5472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Spolufinancováno</a:t>
            </a:r>
            <a:r>
              <a:rPr lang="de-AT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cs-CZ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z prostředků Evropského fondu</a:t>
            </a:r>
            <a:r>
              <a:rPr lang="de-AT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pro</a:t>
            </a:r>
            <a:r>
              <a:rPr lang="cs-CZ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regionální rozvoj</a:t>
            </a:r>
            <a:endParaRPr lang="de-DE" sz="11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905283" y="405114"/>
            <a:ext cx="3234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</a:t>
            </a:r>
            <a:r>
              <a:rPr lang="cs-CZ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zaměřený na rozvoj lidských zdrojů</a:t>
            </a:r>
            <a:endParaRPr lang="de-DE" sz="12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1" name="Gerade Verbindung mit Pfeil 20"/>
          <p:cNvCxnSpPr>
            <a:stCxn id="3" idx="3"/>
            <a:endCxn id="5" idx="1"/>
          </p:cNvCxnSpPr>
          <p:nvPr/>
        </p:nvCxnSpPr>
        <p:spPr>
          <a:xfrm flipV="1">
            <a:off x="2981985" y="543614"/>
            <a:ext cx="2923298" cy="1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G:\Verwaltungsbehoerde\2014-2020\Publicity\LOGO\Icons Prioritätsachsen\Interreg_Icons Prioritätsachsen\Better education  training\negative\interreg_icon_education_neg_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60" y="143752"/>
            <a:ext cx="800025" cy="8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Verwaltungsbehoerde\2014-2020\Publicity\Vorlagen für Projektträger\Bildmaterial\Photos zu Prioritätsachsen\3_Entwicklung von Humanressourcen\industrieviertel 007 by steve haider 20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0" r="1"/>
          <a:stretch/>
        </p:blipFill>
        <p:spPr bwMode="auto">
          <a:xfrm>
            <a:off x="1" y="1067760"/>
            <a:ext cx="4195159" cy="407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19"/>
          <p:cNvSpPr/>
          <p:nvPr/>
        </p:nvSpPr>
        <p:spPr>
          <a:xfrm>
            <a:off x="4195160" y="2751340"/>
            <a:ext cx="4948841" cy="239427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4195160" y="1067759"/>
            <a:ext cx="4948842" cy="158368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itel 1"/>
          <p:cNvSpPr txBox="1">
            <a:spLocks/>
          </p:cNvSpPr>
          <p:nvPr/>
        </p:nvSpPr>
        <p:spPr>
          <a:xfrm>
            <a:off x="4355977" y="1095957"/>
            <a:ext cx="481345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cs-CZ" sz="3200" b="1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ZKRATKA  PROJEKTU</a:t>
            </a:r>
            <a:r>
              <a:rPr lang="de-AT" sz="3200" b="1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AT" sz="3200" b="1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800" b="1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ČÍSLO PROJEKTU</a:t>
            </a:r>
            <a:endParaRPr lang="de-AT" sz="3600" b="1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Untertitel 2"/>
          <p:cNvSpPr txBox="1">
            <a:spLocks/>
          </p:cNvSpPr>
          <p:nvPr/>
        </p:nvSpPr>
        <p:spPr>
          <a:xfrm>
            <a:off x="4716016" y="2996950"/>
            <a:ext cx="4391980" cy="18722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de-AT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lavní cíl projektu</a:t>
            </a:r>
            <a:endParaRPr lang="de-AT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 err="1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čný popis projektu</a:t>
            </a:r>
            <a:endParaRPr lang="de-DE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de-AT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 err="1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Podpora</a:t>
            </a: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EFR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de-AT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eurech</a:t>
            </a: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Doba trvání projektu</a:t>
            </a: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endParaRPr lang="de-A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" y="46727"/>
            <a:ext cx="209073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feld 5"/>
          <p:cNvSpPr txBox="1"/>
          <p:nvPr/>
        </p:nvSpPr>
        <p:spPr>
          <a:xfrm>
            <a:off x="3183511" y="5689850"/>
            <a:ext cx="2664296" cy="61947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 partnera</a:t>
            </a:r>
          </a:p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(nižší nebo užší než vlajka EU</a:t>
            </a:r>
            <a:r>
              <a:rPr lang="de-AT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de-AT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feld 5"/>
          <p:cNvSpPr txBox="1"/>
          <p:nvPr/>
        </p:nvSpPr>
        <p:spPr>
          <a:xfrm>
            <a:off x="5905283" y="5689850"/>
            <a:ext cx="2664296" cy="61947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  partnera</a:t>
            </a:r>
            <a:endParaRPr lang="de-DE" sz="1400" i="1" dirty="0" smtClean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(nižší nebo užší než vlajka EU)</a:t>
            </a:r>
            <a:endParaRPr lang="de-AT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94" y="5499522"/>
            <a:ext cx="12255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9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>
          <a:xfrm>
            <a:off x="-9000" y="5176859"/>
            <a:ext cx="9162002" cy="245288"/>
          </a:xfrm>
          <a:prstGeom prst="rect">
            <a:avLst/>
          </a:prstGeom>
          <a:solidFill>
            <a:srgbClr val="599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11"/>
          <p:cNvCxnSpPr/>
          <p:nvPr/>
        </p:nvCxnSpPr>
        <p:spPr>
          <a:xfrm>
            <a:off x="1" y="659238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703409" y="5145615"/>
            <a:ext cx="2440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www.at-cz.eu/XXX  </a:t>
            </a:r>
            <a:endParaRPr lang="de-DE" sz="1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691680" y="6567637"/>
            <a:ext cx="5472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Spolufinancováno</a:t>
            </a:r>
            <a:r>
              <a:rPr lang="de-AT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cs-CZ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z prostředků Evropského fondu</a:t>
            </a:r>
            <a:r>
              <a:rPr lang="de-AT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pro</a:t>
            </a:r>
            <a:r>
              <a:rPr lang="cs-CZ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regionální rozvoj</a:t>
            </a:r>
            <a:endParaRPr lang="de-DE" sz="11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95936" y="405113"/>
            <a:ext cx="5148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</a:t>
            </a:r>
            <a:r>
              <a:rPr lang="cs-CZ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zaměřený na posílení udržitelných sítí a institucionální spolupráce</a:t>
            </a:r>
            <a:endParaRPr lang="de-DE" sz="12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1" name="Gerade Verbindung mit Pfeil 20"/>
          <p:cNvCxnSpPr>
            <a:stCxn id="3075" idx="3"/>
            <a:endCxn id="5" idx="1"/>
          </p:cNvCxnSpPr>
          <p:nvPr/>
        </p:nvCxnSpPr>
        <p:spPr>
          <a:xfrm flipV="1">
            <a:off x="2981985" y="543613"/>
            <a:ext cx="1013951" cy="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G:\Verwaltungsbehoerde\2014-2020\Publicity\LOGO\Icons Prioritätsachsen\CBC_Icons Prioritätsachsen\IPA_CBC_Thematic_Priorities_Icons\06 Better public administration\negative\interreg_icon_public_neg_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61" y="143753"/>
            <a:ext cx="800024" cy="80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hteck 26"/>
          <p:cNvSpPr/>
          <p:nvPr/>
        </p:nvSpPr>
        <p:spPr>
          <a:xfrm>
            <a:off x="0" y="1067760"/>
            <a:ext cx="4211960" cy="407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439808" y="2636912"/>
            <a:ext cx="1332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prostor pro grafiku</a:t>
            </a:r>
            <a:endParaRPr lang="de-DE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4237389" y="2751340"/>
            <a:ext cx="4906611" cy="239427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4248474" y="1067759"/>
            <a:ext cx="4895527" cy="158368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itel 1"/>
          <p:cNvSpPr txBox="1">
            <a:spLocks/>
          </p:cNvSpPr>
          <p:nvPr/>
        </p:nvSpPr>
        <p:spPr>
          <a:xfrm>
            <a:off x="4237389" y="1095957"/>
            <a:ext cx="49320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cs-CZ" sz="3200" b="1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ZKRATKA PROJEKTU</a:t>
            </a:r>
            <a:r>
              <a:rPr lang="de-AT" sz="32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AT" sz="32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800" b="1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ČÍSLO PROJEKTU</a:t>
            </a:r>
            <a:endParaRPr lang="de-AT" sz="3600" b="1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Untertitel 2"/>
          <p:cNvSpPr txBox="1">
            <a:spLocks/>
          </p:cNvSpPr>
          <p:nvPr/>
        </p:nvSpPr>
        <p:spPr>
          <a:xfrm>
            <a:off x="4515659" y="2996951"/>
            <a:ext cx="4320480" cy="18722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de-AT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lavní cíl projektu</a:t>
            </a:r>
            <a:endParaRPr lang="de-AT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 err="1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čný popis projektu</a:t>
            </a:r>
            <a:endParaRPr lang="de-DE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de-AT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 err="1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Podpora</a:t>
            </a: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EFR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de-AT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eurech</a:t>
            </a: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Doba trvání projektu</a:t>
            </a: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endParaRPr lang="de-A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" y="46726"/>
            <a:ext cx="209073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feld 5"/>
          <p:cNvSpPr txBox="1"/>
          <p:nvPr/>
        </p:nvSpPr>
        <p:spPr>
          <a:xfrm>
            <a:off x="3183511" y="5689850"/>
            <a:ext cx="2664296" cy="61947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 partnera</a:t>
            </a:r>
          </a:p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(nižší nebo užší než vlajka EU</a:t>
            </a:r>
            <a:r>
              <a:rPr lang="de-AT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de-AT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feld 5"/>
          <p:cNvSpPr txBox="1"/>
          <p:nvPr/>
        </p:nvSpPr>
        <p:spPr>
          <a:xfrm>
            <a:off x="5905283" y="5689850"/>
            <a:ext cx="2664296" cy="61947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  partnera</a:t>
            </a:r>
            <a:endParaRPr lang="de-DE" sz="1400" i="1" dirty="0" smtClean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(nižší nebo užší než vlajka EU)</a:t>
            </a:r>
            <a:endParaRPr lang="de-AT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94" y="5499522"/>
            <a:ext cx="12255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3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>
          <a:xfrm>
            <a:off x="-9000" y="5176859"/>
            <a:ext cx="9162002" cy="245288"/>
          </a:xfrm>
          <a:prstGeom prst="rect">
            <a:avLst/>
          </a:prstGeom>
          <a:solidFill>
            <a:srgbClr val="599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11"/>
          <p:cNvCxnSpPr/>
          <p:nvPr/>
        </p:nvCxnSpPr>
        <p:spPr>
          <a:xfrm>
            <a:off x="1" y="659238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732240" y="5145615"/>
            <a:ext cx="2411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www.at-cz.eu/XXX  </a:t>
            </a:r>
            <a:endParaRPr lang="de-DE" sz="1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691680" y="6567637"/>
            <a:ext cx="5472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Spolufinancováno</a:t>
            </a:r>
            <a:r>
              <a:rPr lang="de-AT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cs-CZ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z prostředků Evropského fondu</a:t>
            </a:r>
            <a:r>
              <a:rPr lang="de-AT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pro</a:t>
            </a:r>
            <a:r>
              <a:rPr lang="cs-CZ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regionální rozvoj</a:t>
            </a:r>
            <a:endParaRPr lang="de-DE" sz="11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95936" y="405263"/>
            <a:ext cx="5119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</a:t>
            </a:r>
            <a:r>
              <a:rPr lang="cs-CZ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zaměřený na posílení udržitelných sítí a institucionální spolupráce</a:t>
            </a:r>
            <a:endParaRPr lang="de-DE" sz="12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1" name="Gerade Verbindung mit Pfeil 20"/>
          <p:cNvCxnSpPr>
            <a:stCxn id="3075" idx="3"/>
            <a:endCxn id="5" idx="1"/>
          </p:cNvCxnSpPr>
          <p:nvPr/>
        </p:nvCxnSpPr>
        <p:spPr>
          <a:xfrm flipV="1">
            <a:off x="2981985" y="543763"/>
            <a:ext cx="1013951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G:\Verwaltungsbehoerde\2014-2020\Publicity\Vorlagen für Projektträger\Bildmaterial\Photos zu Prioritätsachsen\4_Nachhaltige Netzwerke_Instit. Kooperation\Fotolia_4279409_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 r="36147"/>
          <a:stretch/>
        </p:blipFill>
        <p:spPr bwMode="auto">
          <a:xfrm>
            <a:off x="1" y="1067761"/>
            <a:ext cx="4644007" cy="407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Verwaltungsbehoerde\2014-2020\Publicity\LOGO\Icons Prioritätsachsen\CBC_Icons Prioritätsachsen\IPA_CBC_Thematic_Priorities_Icons\06 Better public administration\negative\interreg_icon_public_neg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61" y="143753"/>
            <a:ext cx="800024" cy="80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hteck 27"/>
          <p:cNvSpPr/>
          <p:nvPr/>
        </p:nvSpPr>
        <p:spPr>
          <a:xfrm>
            <a:off x="4644008" y="2751340"/>
            <a:ext cx="4499992" cy="2394276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4644008" y="1067759"/>
            <a:ext cx="4499993" cy="158368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itel 1"/>
          <p:cNvSpPr txBox="1">
            <a:spLocks/>
          </p:cNvSpPr>
          <p:nvPr/>
        </p:nvSpPr>
        <p:spPr>
          <a:xfrm>
            <a:off x="4644007" y="1095957"/>
            <a:ext cx="452542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cs-CZ" sz="3200" b="1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ZKRATKA PROJEKTU</a:t>
            </a:r>
            <a:r>
              <a:rPr lang="de-AT" sz="32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AT" sz="32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800" b="1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ČÍSLO PRO</a:t>
            </a:r>
            <a:r>
              <a:rPr lang="de-AT" sz="2800" b="1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JEKTU</a:t>
            </a:r>
            <a:endParaRPr lang="de-AT" sz="3600" b="1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Untertitel 2"/>
          <p:cNvSpPr txBox="1">
            <a:spLocks/>
          </p:cNvSpPr>
          <p:nvPr/>
        </p:nvSpPr>
        <p:spPr>
          <a:xfrm>
            <a:off x="4823521" y="3012372"/>
            <a:ext cx="4320480" cy="18722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de-AT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lavní cíl projektu</a:t>
            </a:r>
            <a:endParaRPr lang="de-AT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 err="1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čný popis projektu</a:t>
            </a:r>
            <a:endParaRPr lang="de-DE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de-AT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 err="1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Podpora</a:t>
            </a: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EFR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de-AT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eurech</a:t>
            </a: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Doba trvání projektu</a:t>
            </a: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endParaRPr lang="de-A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76"/>
            <a:ext cx="209073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feld 5"/>
          <p:cNvSpPr txBox="1"/>
          <p:nvPr/>
        </p:nvSpPr>
        <p:spPr>
          <a:xfrm>
            <a:off x="3183511" y="5689850"/>
            <a:ext cx="2664296" cy="61947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 partnera</a:t>
            </a:r>
          </a:p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(nižší nebo užší než vlajka EU</a:t>
            </a:r>
            <a:r>
              <a:rPr lang="de-AT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de-AT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feld 5"/>
          <p:cNvSpPr txBox="1"/>
          <p:nvPr/>
        </p:nvSpPr>
        <p:spPr>
          <a:xfrm>
            <a:off x="5905283" y="5689850"/>
            <a:ext cx="2664296" cy="61947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  partnera</a:t>
            </a:r>
            <a:endParaRPr lang="de-DE" sz="1400" i="1" dirty="0" smtClean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(nižší nebo užší než vlajka EU)</a:t>
            </a:r>
            <a:endParaRPr lang="de-AT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94" y="5499522"/>
            <a:ext cx="12255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61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</Words>
  <Application>Microsoft Office PowerPoint</Application>
  <PresentationFormat>Bildschirmpräsentation (4:3)</PresentationFormat>
  <Paragraphs>256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Land Oberösterreich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Baumgartner, Verena</dc:creator>
  <cp:lastModifiedBy>Neumayr Nicole (LAD4)</cp:lastModifiedBy>
  <cp:revision>76</cp:revision>
  <cp:lastPrinted>2017-05-10T08:07:05Z</cp:lastPrinted>
  <dcterms:created xsi:type="dcterms:W3CDTF">2016-11-23T12:03:32Z</dcterms:created>
  <dcterms:modified xsi:type="dcterms:W3CDTF">2018-03-21T07:22:35Z</dcterms:modified>
</cp:coreProperties>
</file>